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7" r:id="rId4"/>
    <p:sldId id="269" r:id="rId5"/>
    <p:sldId id="270" r:id="rId6"/>
    <p:sldId id="271" r:id="rId7"/>
    <p:sldId id="272" r:id="rId8"/>
    <p:sldId id="257" r:id="rId9"/>
    <p:sldId id="276" r:id="rId10"/>
    <p:sldId id="273" r:id="rId11"/>
    <p:sldId id="274" r:id="rId12"/>
    <p:sldId id="282" r:id="rId13"/>
    <p:sldId id="283" r:id="rId14"/>
    <p:sldId id="266" r:id="rId15"/>
    <p:sldId id="280" r:id="rId16"/>
    <p:sldId id="275" r:id="rId17"/>
    <p:sldId id="281" r:id="rId18"/>
    <p:sldId id="262" r:id="rId19"/>
    <p:sldId id="263" r:id="rId20"/>
    <p:sldId id="264" r:id="rId21"/>
    <p:sldId id="277" r:id="rId22"/>
    <p:sldId id="278" r:id="rId23"/>
    <p:sldId id="26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85" autoAdjust="0"/>
    <p:restoredTop sz="94660"/>
  </p:normalViewPr>
  <p:slideViewPr>
    <p:cSldViewPr>
      <p:cViewPr>
        <p:scale>
          <a:sx n="118" d="100"/>
          <a:sy n="118" d="100"/>
        </p:scale>
        <p:origin x="-1758"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11/6/2020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11/6/2020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0"/>
            <a:ext cx="8458200" cy="4343400"/>
          </a:xfrm>
        </p:spPr>
        <p:txBody>
          <a:bodyPr>
            <a:noAutofit/>
          </a:bodyPr>
          <a:lstStyle/>
          <a:p>
            <a:pPr algn="ctr"/>
            <a:r>
              <a:rPr lang="en-US" sz="4400" dirty="0" smtClean="0">
                <a:latin typeface="Algerian" pitchFamily="82" charset="0"/>
              </a:rPr>
              <a:t>Review of Standard IS 2750:1964 and present trends in Scaffolding to cater to demand of Construction Industries - AR/0066</a:t>
            </a:r>
            <a:endParaRPr lang="en-IN" sz="4400" dirty="0" smtClean="0">
              <a:latin typeface="Algerian" pitchFamily="82" charset="0"/>
            </a:endParaRPr>
          </a:p>
        </p:txBody>
      </p:sp>
      <p:sp>
        <p:nvSpPr>
          <p:cNvPr id="3" name="Subtitle 2"/>
          <p:cNvSpPr>
            <a:spLocks noGrp="1"/>
          </p:cNvSpPr>
          <p:nvPr>
            <p:ph type="subTitle" idx="1"/>
          </p:nvPr>
        </p:nvSpPr>
        <p:spPr>
          <a:xfrm>
            <a:off x="1524000" y="4572000"/>
            <a:ext cx="6400800" cy="1752600"/>
          </a:xfrm>
        </p:spPr>
        <p:txBody>
          <a:bodyPr/>
          <a:lstStyle/>
          <a:p>
            <a:r>
              <a:rPr lang="en-US" dirty="0" smtClean="0"/>
              <a:t>DWAIPAYAN BHADRA, Sc – E</a:t>
            </a:r>
          </a:p>
          <a:p>
            <a:r>
              <a:rPr lang="en-US" dirty="0" smtClean="0"/>
              <a:t>EROL, Kolkata</a:t>
            </a:r>
          </a:p>
          <a:p>
            <a:r>
              <a:rPr lang="en-US" dirty="0" smtClean="0"/>
              <a:t>Discipline – Civil Engineering</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43712"/>
          </a:xfrm>
        </p:spPr>
        <p:txBody>
          <a:bodyPr>
            <a:normAutofit fontScale="90000"/>
          </a:bodyPr>
          <a:lstStyle/>
          <a:p>
            <a:pPr algn="ctr"/>
            <a:r>
              <a:rPr lang="en-US" dirty="0" smtClean="0"/>
              <a:t>METHODOLOGY</a:t>
            </a:r>
            <a:endParaRPr lang="en-IN" dirty="0"/>
          </a:p>
        </p:txBody>
      </p:sp>
      <p:sp>
        <p:nvSpPr>
          <p:cNvPr id="3" name="Content Placeholder 2"/>
          <p:cNvSpPr>
            <a:spLocks noGrp="1"/>
          </p:cNvSpPr>
          <p:nvPr>
            <p:ph idx="1"/>
          </p:nvPr>
        </p:nvSpPr>
        <p:spPr>
          <a:xfrm>
            <a:off x="381000" y="1143000"/>
            <a:ext cx="8534400" cy="5486400"/>
          </a:xfrm>
        </p:spPr>
        <p:txBody>
          <a:bodyPr>
            <a:noAutofit/>
          </a:bodyPr>
          <a:lstStyle/>
          <a:p>
            <a:pPr algn="just">
              <a:buNone/>
            </a:pPr>
            <a:r>
              <a:rPr lang="en-US" sz="2800" dirty="0" smtClean="0"/>
              <a:t>Carry out only feasibility study and submit report based on desktop analysis and review of Indian Standard –</a:t>
            </a:r>
          </a:p>
          <a:p>
            <a:pPr marL="514350" indent="-514350" algn="just">
              <a:buFont typeface="+mj-lt"/>
              <a:buAutoNum type="alphaLcParenR"/>
            </a:pPr>
            <a:r>
              <a:rPr lang="en-US" sz="2800" dirty="0" smtClean="0"/>
              <a:t>Access International Standards/Technical Regulations / Technical Journal &amp; Papers from Industry/Association and International Journals etc.</a:t>
            </a:r>
            <a:endParaRPr lang="en-IN" sz="2800" dirty="0" smtClean="0"/>
          </a:p>
          <a:p>
            <a:pPr marL="514350" lvl="0" indent="-514350" algn="just">
              <a:buFont typeface="+mj-lt"/>
              <a:buAutoNum type="alphaLcParenR"/>
            </a:pPr>
            <a:r>
              <a:rPr lang="en-US" sz="2800" dirty="0" smtClean="0"/>
              <a:t>Interaction with Industry</a:t>
            </a:r>
            <a:endParaRPr lang="en-IN" sz="2800" dirty="0" smtClean="0"/>
          </a:p>
          <a:p>
            <a:pPr marL="514350" lvl="0" indent="-514350" algn="just">
              <a:buFont typeface="+mj-lt"/>
              <a:buAutoNum type="alphaLcParenR"/>
            </a:pPr>
            <a:r>
              <a:rPr lang="en-US" sz="2800" dirty="0" smtClean="0"/>
              <a:t>Interaction with Manufacturers</a:t>
            </a:r>
          </a:p>
          <a:p>
            <a:pPr marL="514350" lvl="0" indent="-514350" algn="just">
              <a:buFont typeface="+mj-lt"/>
              <a:buAutoNum type="alphaLcParenR"/>
            </a:pPr>
            <a:r>
              <a:rPr lang="en-US" sz="2800" dirty="0" smtClean="0"/>
              <a:t> Interaction with the organized and unorganized user including traders who are into construction industry.</a:t>
            </a:r>
            <a:endParaRPr lang="en-IN" sz="2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1447800"/>
          </a:xfrm>
        </p:spPr>
        <p:txBody>
          <a:bodyPr>
            <a:normAutofit/>
          </a:bodyPr>
          <a:lstStyle/>
          <a:p>
            <a:r>
              <a:rPr lang="en-US" dirty="0" smtClean="0"/>
              <a:t>Methodology</a:t>
            </a:r>
            <a:endParaRPr lang="en-IN" dirty="0"/>
          </a:p>
        </p:txBody>
      </p:sp>
      <p:sp>
        <p:nvSpPr>
          <p:cNvPr id="3" name="Content Placeholder 2"/>
          <p:cNvSpPr>
            <a:spLocks noGrp="1"/>
          </p:cNvSpPr>
          <p:nvPr>
            <p:ph idx="1"/>
          </p:nvPr>
        </p:nvSpPr>
        <p:spPr>
          <a:xfrm>
            <a:off x="457200" y="1600200"/>
            <a:ext cx="8229600" cy="4952999"/>
          </a:xfrm>
        </p:spPr>
        <p:txBody>
          <a:bodyPr>
            <a:normAutofit fontScale="92500" lnSpcReduction="10000"/>
          </a:bodyPr>
          <a:lstStyle/>
          <a:p>
            <a:pPr algn="just"/>
            <a:r>
              <a:rPr lang="en-US" sz="3200" dirty="0" smtClean="0"/>
              <a:t>Due to the </a:t>
            </a:r>
            <a:r>
              <a:rPr lang="en-US" sz="3200" dirty="0" err="1" smtClean="0"/>
              <a:t>Covid</a:t>
            </a:r>
            <a:r>
              <a:rPr lang="en-US" sz="3200" dirty="0" smtClean="0"/>
              <a:t> 19 pandemic much interaction could not be made with Manufacturers &amp; Industry associations. However interacted with local engineers to know about the latest trends and practices in the industry.</a:t>
            </a:r>
          </a:p>
          <a:p>
            <a:r>
              <a:rPr lang="en-US" sz="3200" dirty="0" smtClean="0"/>
              <a:t>However  International Standards and various documents pertaining to the subject was accessed for reference and study purpose. The same has been studied for review of the Indian Standards</a:t>
            </a:r>
          </a:p>
          <a:p>
            <a:endParaRPr lang="en-US" dirty="0" smtClean="0"/>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591312"/>
          </a:xfrm>
        </p:spPr>
        <p:txBody>
          <a:bodyPr>
            <a:normAutofit fontScale="90000"/>
          </a:bodyPr>
          <a:lstStyle/>
          <a:p>
            <a:pPr algn="ctr"/>
            <a:r>
              <a:rPr lang="en-US" dirty="0" smtClean="0"/>
              <a:t>IS 2750: 1964</a:t>
            </a:r>
            <a:endParaRPr lang="en-IN" dirty="0"/>
          </a:p>
        </p:txBody>
      </p:sp>
      <p:sp>
        <p:nvSpPr>
          <p:cNvPr id="3" name="Content Placeholder 2"/>
          <p:cNvSpPr>
            <a:spLocks noGrp="1"/>
          </p:cNvSpPr>
          <p:nvPr>
            <p:ph idx="1"/>
          </p:nvPr>
        </p:nvSpPr>
        <p:spPr>
          <a:xfrm>
            <a:off x="457200" y="990600"/>
            <a:ext cx="8229600" cy="5410200"/>
          </a:xfrm>
        </p:spPr>
        <p:txBody>
          <a:bodyPr>
            <a:normAutofit fontScale="92500"/>
          </a:bodyPr>
          <a:lstStyle/>
          <a:p>
            <a:r>
              <a:rPr lang="en-US" sz="2800" dirty="0" smtClean="0"/>
              <a:t>On review of the standard the following was observed: </a:t>
            </a:r>
          </a:p>
          <a:p>
            <a:r>
              <a:rPr lang="en-US" sz="2800" dirty="0" smtClean="0"/>
              <a:t>Restructuring the standard is required as per current specification standards</a:t>
            </a:r>
          </a:p>
          <a:p>
            <a:r>
              <a:rPr lang="en-US" sz="2800" dirty="0" smtClean="0"/>
              <a:t>The material specification of the components needs to be reviewed as there has been change in grade and specification including incorporation of new materials since its last amendment.</a:t>
            </a:r>
          </a:p>
          <a:p>
            <a:r>
              <a:rPr lang="en-US" sz="2800" dirty="0" smtClean="0"/>
              <a:t>Introduction of new varieties like system/ modular scaffolding for special works. The basic prefabricated frame is only covered in this standard</a:t>
            </a:r>
          </a:p>
          <a:p>
            <a:r>
              <a:rPr lang="en-US" sz="2800" dirty="0" smtClean="0"/>
              <a:t>Review the Design criteria as it is very generic in nature.</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762000"/>
          </a:xfrm>
        </p:spPr>
        <p:txBody>
          <a:bodyPr>
            <a:normAutofit fontScale="90000"/>
          </a:bodyPr>
          <a:lstStyle/>
          <a:p>
            <a:pPr algn="ctr"/>
            <a:r>
              <a:rPr lang="en-US" dirty="0" smtClean="0"/>
              <a:t>IS 2750: 1964</a:t>
            </a:r>
            <a:endParaRPr lang="en-IN" dirty="0"/>
          </a:p>
        </p:txBody>
      </p:sp>
      <p:sp>
        <p:nvSpPr>
          <p:cNvPr id="3" name="Content Placeholder 2"/>
          <p:cNvSpPr>
            <a:spLocks noGrp="1"/>
          </p:cNvSpPr>
          <p:nvPr>
            <p:ph idx="1"/>
          </p:nvPr>
        </p:nvSpPr>
        <p:spPr>
          <a:xfrm>
            <a:off x="457200" y="1143000"/>
            <a:ext cx="8382000" cy="5410200"/>
          </a:xfrm>
        </p:spPr>
        <p:txBody>
          <a:bodyPr>
            <a:normAutofit/>
          </a:bodyPr>
          <a:lstStyle/>
          <a:p>
            <a:pPr>
              <a:buNone/>
            </a:pPr>
            <a:r>
              <a:rPr lang="en-US" sz="2800" dirty="0" smtClean="0"/>
              <a:t>Further from interaction with industry it was understood:</a:t>
            </a:r>
          </a:p>
          <a:p>
            <a:pPr algn="just"/>
            <a:r>
              <a:rPr lang="en-US" sz="2800" dirty="0" smtClean="0"/>
              <a:t>This item is repeatedly used and reused in the construction field without any sort of “Expiry Date”</a:t>
            </a:r>
          </a:p>
          <a:p>
            <a:pPr algn="just"/>
            <a:r>
              <a:rPr lang="en-US" sz="2800" dirty="0" smtClean="0"/>
              <a:t>No specific guideline to identify or stipulate the life of the material regarding its repeated use. Further any type of Load Testing/Evaluation of results available to check the stability of the system – Any Intermediate Checks</a:t>
            </a:r>
          </a:p>
          <a:p>
            <a:pPr algn="just"/>
            <a:r>
              <a:rPr lang="en-US" sz="2800" dirty="0" smtClean="0"/>
              <a:t>Proper maintenance guidelines including checks and measures before reuse.</a:t>
            </a:r>
          </a:p>
          <a:p>
            <a:pPr algn="just"/>
            <a:endParaRPr lang="en-US" dirty="0" smtClean="0"/>
          </a:p>
          <a:p>
            <a:pPr algn="just"/>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 DONE – STUDY OF EXISTING LITERATURE</a:t>
            </a:r>
            <a:endParaRPr lang="en-IN" dirty="0"/>
          </a:p>
        </p:txBody>
      </p:sp>
      <p:sp>
        <p:nvSpPr>
          <p:cNvPr id="3" name="Content Placeholder 2"/>
          <p:cNvSpPr>
            <a:spLocks noGrp="1"/>
          </p:cNvSpPr>
          <p:nvPr>
            <p:ph idx="1"/>
          </p:nvPr>
        </p:nvSpPr>
        <p:spPr/>
        <p:txBody>
          <a:bodyPr>
            <a:normAutofit/>
          </a:bodyPr>
          <a:lstStyle/>
          <a:p>
            <a:pPr>
              <a:buNone/>
            </a:pPr>
            <a:r>
              <a:rPr lang="en-US" b="1" dirty="0" smtClean="0"/>
              <a:t>SAFETY CODES RELATED TO ENABLING WORKS (SCAFFOLDING) – Indian Standards</a:t>
            </a:r>
            <a:endParaRPr lang="en-US" dirty="0" smtClean="0"/>
          </a:p>
          <a:p>
            <a:r>
              <a:rPr lang="en-US" dirty="0" smtClean="0"/>
              <a:t>IS 3696 : Part 1 : 1987 Safety code of scaffolds and ladders: Part 1 Scaffolds</a:t>
            </a:r>
          </a:p>
          <a:p>
            <a:r>
              <a:rPr lang="en-US" dirty="0" smtClean="0"/>
              <a:t>IS 4014 : Part 1 : 1967 Code of practice for steel tubular scaffolding: Part 1 Definitions and Materials</a:t>
            </a:r>
          </a:p>
          <a:p>
            <a:r>
              <a:rPr lang="en-US" dirty="0" smtClean="0"/>
              <a:t>IS 4014 : Part 2 : 2013 Steel tubular scaffolding - Code of practice: Part 2 safety provisions for</a:t>
            </a:r>
          </a:p>
          <a:p>
            <a:pPr>
              <a:buNone/>
            </a:pPr>
            <a:r>
              <a:rPr lang="en-US" dirty="0" smtClean="0"/>
              <a:t>      scaffolding (First Revision)</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58200" cy="639762"/>
          </a:xfrm>
        </p:spPr>
        <p:txBody>
          <a:bodyPr>
            <a:noAutofit/>
          </a:bodyPr>
          <a:lstStyle/>
          <a:p>
            <a:r>
              <a:rPr lang="en-US" sz="3200" dirty="0" smtClean="0"/>
              <a:t>WORK DONE– Technical Documents</a:t>
            </a:r>
            <a:endParaRPr lang="en-IN" sz="3200" dirty="0"/>
          </a:p>
        </p:txBody>
      </p:sp>
      <p:sp>
        <p:nvSpPr>
          <p:cNvPr id="3" name="Content Placeholder 2"/>
          <p:cNvSpPr>
            <a:spLocks noGrp="1"/>
          </p:cNvSpPr>
          <p:nvPr>
            <p:ph idx="1"/>
          </p:nvPr>
        </p:nvSpPr>
        <p:spPr>
          <a:xfrm>
            <a:off x="457200" y="1143000"/>
            <a:ext cx="8458200" cy="5410200"/>
          </a:xfrm>
        </p:spPr>
        <p:txBody>
          <a:bodyPr>
            <a:normAutofit fontScale="92500" lnSpcReduction="10000"/>
          </a:bodyPr>
          <a:lstStyle/>
          <a:p>
            <a:r>
              <a:rPr lang="en-IN" sz="3000" dirty="0" smtClean="0"/>
              <a:t>A Guide to Scaffold Use in the Construction Industry (OSHA 3150 2002 (Revised) U.S. Department of </a:t>
            </a:r>
            <a:r>
              <a:rPr lang="en-IN" sz="3000" dirty="0" err="1" smtClean="0"/>
              <a:t>Labor</a:t>
            </a:r>
            <a:r>
              <a:rPr lang="en-IN" sz="3000" dirty="0" smtClean="0"/>
              <a:t>)</a:t>
            </a:r>
          </a:p>
          <a:p>
            <a:r>
              <a:rPr lang="en-IN" sz="3000" dirty="0" smtClean="0"/>
              <a:t>BS-EN-12811-1-British-Standard-Scaffolding-Performance Requirement</a:t>
            </a:r>
          </a:p>
          <a:p>
            <a:r>
              <a:rPr lang="en-IN" sz="3000" dirty="0" smtClean="0"/>
              <a:t>BS-EN-12811-2-British-Standard-Scaffolding-Material Requirement</a:t>
            </a:r>
          </a:p>
          <a:p>
            <a:r>
              <a:rPr lang="en-IN" sz="3000" dirty="0" smtClean="0"/>
              <a:t>BS-EN-12811-3-British-Standard-Scaffolding-Load Test-Requirement</a:t>
            </a:r>
          </a:p>
          <a:p>
            <a:r>
              <a:rPr lang="en-IN" sz="3000" dirty="0" smtClean="0"/>
              <a:t>BS EN 39:2001 - Loose steel tubes for tube and coupler scaffolds — Technical  delivery conditions</a:t>
            </a:r>
          </a:p>
          <a:p>
            <a:r>
              <a:rPr lang="en-IN" sz="3000" dirty="0" smtClean="0"/>
              <a:t>BS 1139 – Metal Scaffolding (Relevant Parts)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58200" cy="639762"/>
          </a:xfrm>
        </p:spPr>
        <p:txBody>
          <a:bodyPr>
            <a:noAutofit/>
          </a:bodyPr>
          <a:lstStyle/>
          <a:p>
            <a:r>
              <a:rPr lang="en-US" sz="3200" dirty="0" smtClean="0"/>
              <a:t>WORK DONE– Technical Documents</a:t>
            </a:r>
            <a:endParaRPr lang="en-IN" sz="3200" dirty="0"/>
          </a:p>
        </p:txBody>
      </p:sp>
      <p:sp>
        <p:nvSpPr>
          <p:cNvPr id="3" name="Content Placeholder 2"/>
          <p:cNvSpPr>
            <a:spLocks noGrp="1"/>
          </p:cNvSpPr>
          <p:nvPr>
            <p:ph idx="1"/>
          </p:nvPr>
        </p:nvSpPr>
        <p:spPr>
          <a:xfrm>
            <a:off x="457200" y="1143000"/>
            <a:ext cx="8458200" cy="5410200"/>
          </a:xfrm>
        </p:spPr>
        <p:txBody>
          <a:bodyPr>
            <a:normAutofit/>
          </a:bodyPr>
          <a:lstStyle/>
          <a:p>
            <a:r>
              <a:rPr lang="en-IN" sz="2800" dirty="0" smtClean="0"/>
              <a:t>Australian/New Zealand Standard- AS/NZS  - 1576.1:2010 - Scaffolding - Part 1: General requirements</a:t>
            </a:r>
          </a:p>
          <a:p>
            <a:r>
              <a:rPr lang="en-IN" sz="2800" dirty="0" smtClean="0"/>
              <a:t>CODE OF PRACTICE FOR METAL SCAFFOLDING SAFETY (Labour Dept Govt of Hong Kong)</a:t>
            </a:r>
          </a:p>
          <a:p>
            <a:r>
              <a:rPr lang="en-IN" sz="2800" dirty="0" smtClean="0"/>
              <a:t> Scaffolding Code of Practice 2009 (Queensland Government Gazette)</a:t>
            </a:r>
          </a:p>
          <a:p>
            <a:r>
              <a:rPr lang="en-IN" sz="2800" dirty="0" smtClean="0"/>
              <a:t>BS EN 74-1:2005 - Couplers, spigot pins and </a:t>
            </a:r>
            <a:r>
              <a:rPr lang="en-IN" sz="2800" dirty="0" err="1" smtClean="0"/>
              <a:t>baseplates</a:t>
            </a:r>
            <a:r>
              <a:rPr lang="en-IN" sz="2800" dirty="0" smtClean="0"/>
              <a:t> for use in </a:t>
            </a:r>
            <a:r>
              <a:rPr lang="en-IN" sz="2800" dirty="0" err="1" smtClean="0"/>
              <a:t>falsework</a:t>
            </a:r>
            <a:r>
              <a:rPr lang="en-IN" sz="2800" dirty="0" smtClean="0"/>
              <a:t> and scaffolds</a:t>
            </a:r>
          </a:p>
          <a:p>
            <a:r>
              <a:rPr lang="en-IN" sz="2800" dirty="0" smtClean="0"/>
              <a:t>NATIONAL ACCESS &amp; SCAFFOLDING CONFEDERATION, UK (Technical Documents)</a:t>
            </a:r>
          </a:p>
          <a:p>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534400" cy="838200"/>
          </a:xfrm>
        </p:spPr>
        <p:txBody>
          <a:bodyPr>
            <a:noAutofit/>
          </a:bodyPr>
          <a:lstStyle/>
          <a:p>
            <a:r>
              <a:rPr lang="en-US" sz="3600" dirty="0" smtClean="0"/>
              <a:t>STUDY OF THE INTERNATIONAL DOCUMENTS</a:t>
            </a:r>
            <a:endParaRPr lang="en-IN" sz="3600" dirty="0"/>
          </a:p>
        </p:txBody>
      </p:sp>
      <p:sp>
        <p:nvSpPr>
          <p:cNvPr id="3" name="Content Placeholder 2"/>
          <p:cNvSpPr>
            <a:spLocks noGrp="1"/>
          </p:cNvSpPr>
          <p:nvPr>
            <p:ph idx="1"/>
          </p:nvPr>
        </p:nvSpPr>
        <p:spPr>
          <a:xfrm>
            <a:off x="457200" y="1447800"/>
            <a:ext cx="8305800" cy="4953000"/>
          </a:xfrm>
        </p:spPr>
        <p:txBody>
          <a:bodyPr/>
          <a:lstStyle/>
          <a:p>
            <a:pPr>
              <a:buNone/>
            </a:pPr>
            <a:r>
              <a:rPr lang="en-US" sz="2800" dirty="0" smtClean="0"/>
              <a:t>On study of the International Standards the following is observed which is absent in the existing standard:</a:t>
            </a:r>
          </a:p>
          <a:p>
            <a:r>
              <a:rPr lang="en-IN" sz="2800" dirty="0" smtClean="0"/>
              <a:t>Detailed methodology of structural and general design for scaffolds have been given</a:t>
            </a:r>
          </a:p>
          <a:p>
            <a:r>
              <a:rPr lang="en-IN" sz="2800" dirty="0" smtClean="0"/>
              <a:t>Guidelines for Erection, dismantlement, movement, and modification of scaffolding </a:t>
            </a:r>
          </a:p>
          <a:p>
            <a:r>
              <a:rPr lang="en-US" sz="2800" dirty="0" smtClean="0"/>
              <a:t>Load Testing requirements and Evaluation of results of scaffold systems</a:t>
            </a:r>
          </a:p>
          <a:p>
            <a:r>
              <a:rPr lang="en-IN" sz="2800" dirty="0" smtClean="0"/>
              <a:t>Inspection and maintenance procedures </a:t>
            </a:r>
            <a:endParaRPr lang="en-US" sz="2800" dirty="0" smtClean="0"/>
          </a:p>
          <a:p>
            <a:endParaRPr lang="en-IN" dirty="0" smtClean="0"/>
          </a:p>
          <a:p>
            <a:endParaRPr lang="en-IN" dirty="0" smtClean="0"/>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05800" cy="1905000"/>
          </a:xfrm>
        </p:spPr>
        <p:txBody>
          <a:bodyPr>
            <a:noAutofit/>
          </a:bodyPr>
          <a:lstStyle/>
          <a:p>
            <a:r>
              <a:rPr lang="en-IN" sz="3600" dirty="0" smtClean="0">
                <a:solidFill>
                  <a:schemeClr val="tx1"/>
                </a:solidFill>
                <a:latin typeface="+mn-lt"/>
                <a:ea typeface="+mn-ea"/>
                <a:cs typeface="+mn-cs"/>
              </a:rPr>
              <a:t>The Building and Other Construction Workers' (Regulation of Employment and Conditions of Service) Central Rules, 1998</a:t>
            </a:r>
            <a:endParaRPr lang="en-IN" sz="3600" dirty="0">
              <a:solidFill>
                <a:schemeClr val="tx1"/>
              </a:solidFill>
              <a:latin typeface="+mn-lt"/>
              <a:ea typeface="+mn-ea"/>
              <a:cs typeface="+mn-cs"/>
            </a:endParaRPr>
          </a:p>
        </p:txBody>
      </p:sp>
      <p:sp>
        <p:nvSpPr>
          <p:cNvPr id="3" name="Content Placeholder 2"/>
          <p:cNvSpPr>
            <a:spLocks noGrp="1"/>
          </p:cNvSpPr>
          <p:nvPr>
            <p:ph idx="1"/>
          </p:nvPr>
        </p:nvSpPr>
        <p:spPr>
          <a:xfrm>
            <a:off x="533400" y="2362200"/>
            <a:ext cx="8229600" cy="3992563"/>
          </a:xfrm>
        </p:spPr>
        <p:txBody>
          <a:bodyPr>
            <a:normAutofit fontScale="85000" lnSpcReduction="20000"/>
          </a:bodyPr>
          <a:lstStyle/>
          <a:p>
            <a:r>
              <a:rPr lang="en-US" sz="3600" dirty="0" smtClean="0"/>
              <a:t>Review of the existing standards under scaffolding to see if there is any deviation with the current regulations</a:t>
            </a:r>
          </a:p>
          <a:p>
            <a:r>
              <a:rPr lang="en-US" sz="3600" dirty="0" smtClean="0"/>
              <a:t>To see if there is any additional requirement to be incorporated based on this regulation</a:t>
            </a:r>
          </a:p>
          <a:p>
            <a:r>
              <a:rPr lang="en-US" sz="3600" dirty="0" smtClean="0"/>
              <a:t>There is a requirement in the Rules that </a:t>
            </a:r>
            <a:r>
              <a:rPr lang="en-IN" sz="3600" dirty="0" smtClean="0"/>
              <a:t> all metal scaffolds used in building or other construction work conform to the relevant national standards. However no BIS licenses</a:t>
            </a:r>
            <a:endParaRPr lang="en-US" sz="3600" dirty="0" smtClean="0"/>
          </a:p>
          <a:p>
            <a:endParaRPr lang="en-US" sz="3600" dirty="0" smtClean="0"/>
          </a:p>
          <a:p>
            <a:pPr>
              <a:buNone/>
            </a:pPr>
            <a:endParaRPr lang="en-US" sz="4400" dirty="0" smtClean="0"/>
          </a:p>
          <a:p>
            <a:pPr>
              <a:buNone/>
            </a:pPr>
            <a:endParaRPr lang="en-IN" sz="4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Action plan for completing the project – The Way Forward</a:t>
            </a:r>
            <a:endParaRPr lang="en-IN" dirty="0"/>
          </a:p>
        </p:txBody>
      </p:sp>
      <p:sp>
        <p:nvSpPr>
          <p:cNvPr id="3" name="Content Placeholder 2"/>
          <p:cNvSpPr>
            <a:spLocks noGrp="1"/>
          </p:cNvSpPr>
          <p:nvPr>
            <p:ph idx="1"/>
          </p:nvPr>
        </p:nvSpPr>
        <p:spPr>
          <a:xfrm>
            <a:off x="457200" y="1935480"/>
            <a:ext cx="8229600" cy="4541520"/>
          </a:xfrm>
        </p:spPr>
        <p:txBody>
          <a:bodyPr>
            <a:noAutofit/>
          </a:bodyPr>
          <a:lstStyle/>
          <a:p>
            <a:r>
              <a:rPr lang="en-US" sz="3600" dirty="0" smtClean="0"/>
              <a:t>Review of the standard </a:t>
            </a:r>
            <a:r>
              <a:rPr lang="en-US" sz="3600" dirty="0" err="1" smtClean="0"/>
              <a:t>vis</a:t>
            </a:r>
            <a:r>
              <a:rPr lang="en-US" sz="3600" dirty="0" smtClean="0"/>
              <a:t> a </a:t>
            </a:r>
            <a:r>
              <a:rPr lang="en-US" sz="3600" dirty="0" err="1" smtClean="0"/>
              <a:t>vis</a:t>
            </a:r>
            <a:r>
              <a:rPr lang="en-US" sz="3600" dirty="0" smtClean="0"/>
              <a:t> the other international standards and journals</a:t>
            </a:r>
          </a:p>
          <a:p>
            <a:r>
              <a:rPr lang="en-US" sz="3600" dirty="0" smtClean="0"/>
              <a:t>Introduction of a checklist to review the scaffolding system which is now used in many places. To distribute the same to the stake holders for getting a feed back.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685800"/>
          </a:xfrm>
        </p:spPr>
        <p:txBody>
          <a:bodyPr>
            <a:normAutofit fontScale="90000"/>
          </a:bodyPr>
          <a:lstStyle/>
          <a:p>
            <a:r>
              <a:rPr lang="en-IN" dirty="0" smtClean="0"/>
              <a:t/>
            </a:r>
            <a:br>
              <a:rPr lang="en-IN" dirty="0" smtClean="0"/>
            </a:br>
            <a:r>
              <a:rPr lang="en-US" b="1" dirty="0" smtClean="0"/>
              <a:t> Objective of the Project</a:t>
            </a:r>
            <a:endParaRPr lang="en-IN" dirty="0"/>
          </a:p>
        </p:txBody>
      </p:sp>
      <p:sp>
        <p:nvSpPr>
          <p:cNvPr id="3" name="Content Placeholder 2"/>
          <p:cNvSpPr>
            <a:spLocks noGrp="1"/>
          </p:cNvSpPr>
          <p:nvPr>
            <p:ph idx="1"/>
          </p:nvPr>
        </p:nvSpPr>
        <p:spPr>
          <a:xfrm>
            <a:off x="381000" y="1752600"/>
            <a:ext cx="8382000" cy="4525963"/>
          </a:xfrm>
        </p:spPr>
        <p:txBody>
          <a:bodyPr>
            <a:normAutofit lnSpcReduction="10000"/>
          </a:bodyPr>
          <a:lstStyle/>
          <a:p>
            <a:pPr algn="just"/>
            <a:r>
              <a:rPr lang="en-US" sz="3200" dirty="0" smtClean="0"/>
              <a:t>To study the usefulness of the standard in the present construction industry and bridging the gap with the requirement of industry. </a:t>
            </a:r>
          </a:p>
          <a:p>
            <a:pPr algn="just"/>
            <a:r>
              <a:rPr lang="en-US" sz="3200" dirty="0" smtClean="0"/>
              <a:t>The review of the standard for necessity of issuance of amendment or revision or withdrawal and replacement by a new standard, keeping in view the current practices in the construction field for greater acceptability of the standard. </a:t>
            </a:r>
            <a:endParaRPr lang="en-IN"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Action plan for completing the project – The Way Forward</a:t>
            </a:r>
            <a:endParaRPr lang="en-IN" dirty="0"/>
          </a:p>
        </p:txBody>
      </p:sp>
      <p:sp>
        <p:nvSpPr>
          <p:cNvPr id="3" name="Content Placeholder 2"/>
          <p:cNvSpPr>
            <a:spLocks noGrp="1"/>
          </p:cNvSpPr>
          <p:nvPr>
            <p:ph idx="1"/>
          </p:nvPr>
        </p:nvSpPr>
        <p:spPr>
          <a:xfrm>
            <a:off x="304800" y="1935480"/>
            <a:ext cx="8610600" cy="4617720"/>
          </a:xfrm>
        </p:spPr>
        <p:txBody>
          <a:bodyPr>
            <a:noAutofit/>
          </a:bodyPr>
          <a:lstStyle/>
          <a:p>
            <a:r>
              <a:rPr lang="en-US" sz="3200" dirty="0" smtClean="0"/>
              <a:t>In the organized construction sector in most of the cases steel scaffolding  used. However there is no license for the product. </a:t>
            </a:r>
          </a:p>
          <a:p>
            <a:r>
              <a:rPr lang="en-US" sz="3200" dirty="0" smtClean="0"/>
              <a:t>Best industry practices may help to bring in </a:t>
            </a:r>
            <a:r>
              <a:rPr lang="en-US" sz="3200" dirty="0" err="1" smtClean="0"/>
              <a:t>Licences</a:t>
            </a:r>
            <a:endParaRPr lang="en-US" sz="3200" dirty="0" smtClean="0"/>
          </a:p>
          <a:p>
            <a:r>
              <a:rPr lang="en-US" sz="3200" dirty="0" smtClean="0"/>
              <a:t>There are now agencies in India who supply scaffolding and formwork as per the requirement of the client. Concept of system and modular scaffolding for special uses.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Action plan for completing the project – The Way Forward</a:t>
            </a:r>
            <a:endParaRPr lang="en-IN" dirty="0"/>
          </a:p>
        </p:txBody>
      </p:sp>
      <p:sp>
        <p:nvSpPr>
          <p:cNvPr id="3" name="Content Placeholder 2"/>
          <p:cNvSpPr>
            <a:spLocks noGrp="1"/>
          </p:cNvSpPr>
          <p:nvPr>
            <p:ph idx="1"/>
          </p:nvPr>
        </p:nvSpPr>
        <p:spPr/>
        <p:txBody>
          <a:bodyPr>
            <a:normAutofit/>
          </a:bodyPr>
          <a:lstStyle/>
          <a:p>
            <a:pPr>
              <a:buNone/>
            </a:pPr>
            <a:r>
              <a:rPr lang="en-US" dirty="0" smtClean="0"/>
              <a:t>A good code of practice along with the Product standard may help BIS explore the option of certifying them in line with RMC certification by incorporating the best industry practices. (Like </a:t>
            </a:r>
            <a:r>
              <a:rPr lang="en-IN" dirty="0" smtClean="0"/>
              <a:t>National Access &amp; Scaffolding Confederation-NASC -UK. NASC is the national trade body for access and scaffolding in the UK – established 1945 and now serving a family of 300+ leading contracting firms, scaffolding suppliers and manufacturers)</a:t>
            </a:r>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pPr algn="ctr"/>
            <a:r>
              <a:rPr lang="en-US" dirty="0" smtClean="0"/>
              <a:t>TIMELINE</a:t>
            </a:r>
            <a:endParaRPr lang="en-IN" dirty="0"/>
          </a:p>
        </p:txBody>
      </p:sp>
      <p:sp>
        <p:nvSpPr>
          <p:cNvPr id="3" name="Content Placeholder 2"/>
          <p:cNvSpPr>
            <a:spLocks noGrp="1"/>
          </p:cNvSpPr>
          <p:nvPr>
            <p:ph idx="1"/>
          </p:nvPr>
        </p:nvSpPr>
        <p:spPr/>
        <p:txBody>
          <a:bodyPr>
            <a:normAutofit/>
          </a:bodyPr>
          <a:lstStyle/>
          <a:p>
            <a:r>
              <a:rPr lang="en-US" sz="3200" dirty="0" smtClean="0"/>
              <a:t>By Mid Nov 20 - To distribute the checklist with the stake holders for their comments</a:t>
            </a:r>
          </a:p>
          <a:p>
            <a:r>
              <a:rPr lang="en-US" sz="3200" dirty="0" smtClean="0"/>
              <a:t>By Dec 20 – Compiling the feedback and review the standards pertaining to the same</a:t>
            </a:r>
          </a:p>
          <a:p>
            <a:r>
              <a:rPr lang="en-US" sz="3200" dirty="0" smtClean="0"/>
              <a:t>By Jan 21 – Submit a PROPOSAL to CED 7 for taking up with the Committee</a:t>
            </a:r>
            <a:endParaRPr lang="en-IN" sz="3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2057400"/>
          </a:xfrm>
        </p:spPr>
        <p:txBody>
          <a:bodyPr>
            <a:normAutofit/>
          </a:bodyPr>
          <a:lstStyle/>
          <a:p>
            <a:pPr algn="ctr">
              <a:buNone/>
            </a:pPr>
            <a:r>
              <a:rPr lang="en-US" sz="7200" dirty="0" smtClean="0"/>
              <a:t>THANK YOU</a:t>
            </a:r>
            <a:endParaRPr lang="en-IN" sz="7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BACKGROUND</a:t>
            </a:r>
            <a:endParaRPr lang="en-IN" dirty="0"/>
          </a:p>
        </p:txBody>
      </p:sp>
      <p:sp>
        <p:nvSpPr>
          <p:cNvPr id="3" name="Content Placeholder 2"/>
          <p:cNvSpPr>
            <a:spLocks noGrp="1"/>
          </p:cNvSpPr>
          <p:nvPr>
            <p:ph idx="1"/>
          </p:nvPr>
        </p:nvSpPr>
        <p:spPr>
          <a:xfrm>
            <a:off x="457200" y="1371600"/>
            <a:ext cx="8382000" cy="5181600"/>
          </a:xfrm>
        </p:spPr>
        <p:txBody>
          <a:bodyPr>
            <a:noAutofit/>
          </a:bodyPr>
          <a:lstStyle/>
          <a:p>
            <a:r>
              <a:rPr lang="en-US" sz="4000" dirty="0" smtClean="0"/>
              <a:t>Scaffolding is a temporary structure used to support a work crew and materials to aid in the construction, maintenance and repair of buildings, bridges and all other man made structures at heights above the ground. Safety issues are the prime concern for the scaffolding. </a:t>
            </a:r>
            <a:endParaRPr lang="en-IN"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BACKGROUND</a:t>
            </a:r>
            <a:endParaRPr lang="en-IN" dirty="0"/>
          </a:p>
        </p:txBody>
      </p:sp>
      <p:sp>
        <p:nvSpPr>
          <p:cNvPr id="3" name="Content Placeholder 2"/>
          <p:cNvSpPr>
            <a:spLocks noGrp="1"/>
          </p:cNvSpPr>
          <p:nvPr>
            <p:ph idx="1"/>
          </p:nvPr>
        </p:nvSpPr>
        <p:spPr>
          <a:xfrm>
            <a:off x="457200" y="1295400"/>
            <a:ext cx="8229600" cy="5257800"/>
          </a:xfrm>
        </p:spPr>
        <p:txBody>
          <a:bodyPr>
            <a:noAutofit/>
          </a:bodyPr>
          <a:lstStyle/>
          <a:p>
            <a:r>
              <a:rPr lang="en-US" sz="3200" dirty="0" smtClean="0"/>
              <a:t>In the present scenario, when there is a boom in construction industry and high rise construction is going on everywhere use of scaffolds are getting tremendous popularity as these are easy to erect and can be dismantled immediately after work. The safety aspect of scaffolding along with cost wise economical aspect is essential for both manufacture and users of the material in current scenario.</a:t>
            </a:r>
            <a:endParaRPr lang="en-IN"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BACKGROUND</a:t>
            </a:r>
            <a:endParaRPr lang="en-IN" dirty="0"/>
          </a:p>
        </p:txBody>
      </p:sp>
      <p:sp>
        <p:nvSpPr>
          <p:cNvPr id="3" name="Content Placeholder 2"/>
          <p:cNvSpPr>
            <a:spLocks noGrp="1"/>
          </p:cNvSpPr>
          <p:nvPr>
            <p:ph idx="1"/>
          </p:nvPr>
        </p:nvSpPr>
        <p:spPr>
          <a:xfrm>
            <a:off x="533400" y="1143000"/>
            <a:ext cx="8229600" cy="5181601"/>
          </a:xfrm>
        </p:spPr>
        <p:txBody>
          <a:bodyPr>
            <a:normAutofit/>
          </a:bodyPr>
          <a:lstStyle/>
          <a:p>
            <a:pPr algn="just"/>
            <a:r>
              <a:rPr lang="en-US" sz="2800" dirty="0" smtClean="0"/>
              <a:t>Safety is long regarded as one of the major concerns in local construction sites.</a:t>
            </a:r>
          </a:p>
          <a:p>
            <a:pPr algn="just"/>
            <a:r>
              <a:rPr lang="en-US" sz="2800" dirty="0" smtClean="0"/>
              <a:t>Construction industry is one of the most vulnerable to accidents. One way of dealing with the safety issues on site is to provide innovative technological solutions to problems. In order to reduce the high accident toll of scaffolding, the scaffolding system shall be improved by adopting advanced technology to raise the level of safety by means of strengthening the materials and improving the design.</a:t>
            </a:r>
            <a:endParaRPr lang="en-IN"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563562"/>
          </a:xfrm>
        </p:spPr>
        <p:txBody>
          <a:bodyPr>
            <a:normAutofit fontScale="90000"/>
          </a:bodyPr>
          <a:lstStyle/>
          <a:p>
            <a:pPr algn="ctr"/>
            <a:r>
              <a:rPr lang="en-US" dirty="0" smtClean="0"/>
              <a:t>BACKGROUND</a:t>
            </a:r>
            <a:endParaRPr lang="en-IN" dirty="0"/>
          </a:p>
        </p:txBody>
      </p:sp>
      <p:sp>
        <p:nvSpPr>
          <p:cNvPr id="3" name="Content Placeholder 2"/>
          <p:cNvSpPr>
            <a:spLocks noGrp="1"/>
          </p:cNvSpPr>
          <p:nvPr>
            <p:ph idx="1"/>
          </p:nvPr>
        </p:nvSpPr>
        <p:spPr>
          <a:xfrm>
            <a:off x="533400" y="914400"/>
            <a:ext cx="8305800" cy="5638800"/>
          </a:xfrm>
        </p:spPr>
        <p:txBody>
          <a:bodyPr>
            <a:noAutofit/>
          </a:bodyPr>
          <a:lstStyle/>
          <a:p>
            <a:r>
              <a:rPr lang="en-IN" sz="1800" dirty="0" smtClean="0"/>
              <a:t>Following conclusions may be drawn : </a:t>
            </a:r>
          </a:p>
          <a:p>
            <a:endParaRPr lang="en-IN" sz="1800" dirty="0" smtClean="0"/>
          </a:p>
          <a:p>
            <a:pPr lvl="0"/>
            <a:r>
              <a:rPr lang="en-IN" sz="2000" dirty="0" smtClean="0"/>
              <a:t>Scaffolding can play a significant role in building repair works, safety of the Labours and materials in construction. </a:t>
            </a:r>
          </a:p>
          <a:p>
            <a:pPr lvl="0"/>
            <a:r>
              <a:rPr lang="en-IN" sz="2000" dirty="0" smtClean="0"/>
              <a:t>Scaffolding can be easily erected with less energy and less effort.</a:t>
            </a:r>
          </a:p>
          <a:p>
            <a:pPr lvl="0"/>
            <a:r>
              <a:rPr lang="en-IN" sz="2000" dirty="0" smtClean="0"/>
              <a:t>In recent trends, metal scaffolds are widely used in comparison to bamboo scaffolds due to its durability and safety. </a:t>
            </a:r>
          </a:p>
          <a:p>
            <a:pPr lvl="0"/>
            <a:r>
              <a:rPr lang="en-IN" sz="2000" dirty="0" smtClean="0"/>
              <a:t>Various special scaffolding is beneficial for reducing accidents on large construction sites. </a:t>
            </a:r>
          </a:p>
          <a:p>
            <a:pPr lvl="0"/>
            <a:r>
              <a:rPr lang="en-IN" sz="2000" dirty="0" smtClean="0"/>
              <a:t>Various scaffoldings are very helpful, for small as well as large construction projects which should be selected by considering financial level of project. </a:t>
            </a:r>
          </a:p>
          <a:p>
            <a:pPr lvl="0"/>
            <a:r>
              <a:rPr lang="en-IN" sz="2000" dirty="0" smtClean="0"/>
              <a:t>Adoption of best International practices in the industry along with incorporation of the same in the standard for making the standard contemporary.</a:t>
            </a:r>
          </a:p>
          <a:p>
            <a:pPr lvl="0"/>
            <a:r>
              <a:rPr lang="en-IN" sz="2000" dirty="0" smtClean="0"/>
              <a:t>Creation of general awareness among the users and manufacturers for use of best methods.</a:t>
            </a:r>
            <a:endParaRPr lang="en-IN"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914400"/>
          </a:xfrm>
        </p:spPr>
        <p:txBody>
          <a:bodyPr/>
          <a:lstStyle/>
          <a:p>
            <a:r>
              <a:rPr lang="en-US" dirty="0" smtClean="0"/>
              <a:t>BACKGROUND</a:t>
            </a:r>
            <a:endParaRPr lang="en-IN" dirty="0"/>
          </a:p>
        </p:txBody>
      </p:sp>
      <p:sp>
        <p:nvSpPr>
          <p:cNvPr id="3" name="Content Placeholder 2"/>
          <p:cNvSpPr>
            <a:spLocks noGrp="1"/>
          </p:cNvSpPr>
          <p:nvPr>
            <p:ph idx="1"/>
          </p:nvPr>
        </p:nvSpPr>
        <p:spPr>
          <a:xfrm>
            <a:off x="381000" y="1524000"/>
            <a:ext cx="8382000" cy="5029200"/>
          </a:xfrm>
        </p:spPr>
        <p:txBody>
          <a:bodyPr>
            <a:noAutofit/>
          </a:bodyPr>
          <a:lstStyle/>
          <a:p>
            <a:pPr algn="just"/>
            <a:r>
              <a:rPr lang="en-US" sz="3200" dirty="0" smtClean="0"/>
              <a:t>For safety and health point of view, standard and codes should be used by both manufacturers and users after incorporation of good practices and safety aspects in the standard to make it user friendly and help in minimizing hazards. </a:t>
            </a:r>
          </a:p>
          <a:p>
            <a:pPr algn="just"/>
            <a:r>
              <a:rPr lang="en-US" sz="3200" dirty="0" smtClean="0"/>
              <a:t>So it is high time BIS addresses the issue which will benefit the industry and generate revenue for BIS through BIS Conformity assessment scheme.</a:t>
            </a:r>
            <a:endParaRPr lang="en-IN"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838200"/>
          </a:xfrm>
        </p:spPr>
        <p:txBody>
          <a:bodyPr>
            <a:noAutofit/>
          </a:bodyPr>
          <a:lstStyle/>
          <a:p>
            <a:r>
              <a:rPr lang="en-US" sz="3500" dirty="0" smtClean="0"/>
              <a:t>IS 2750:1964 Specification for Steel Scaffolding</a:t>
            </a:r>
            <a:endParaRPr lang="en-IN" sz="3500" dirty="0"/>
          </a:p>
        </p:txBody>
      </p:sp>
      <p:sp>
        <p:nvSpPr>
          <p:cNvPr id="3" name="Content Placeholder 2"/>
          <p:cNvSpPr>
            <a:spLocks noGrp="1"/>
          </p:cNvSpPr>
          <p:nvPr>
            <p:ph idx="1"/>
          </p:nvPr>
        </p:nvSpPr>
        <p:spPr>
          <a:xfrm>
            <a:off x="152400" y="1143000"/>
            <a:ext cx="8686800" cy="5715000"/>
          </a:xfrm>
        </p:spPr>
        <p:txBody>
          <a:bodyPr>
            <a:noAutofit/>
          </a:bodyPr>
          <a:lstStyle/>
          <a:p>
            <a:pPr algn="just"/>
            <a:r>
              <a:rPr lang="en-US" sz="3200" dirty="0" smtClean="0"/>
              <a:t>Scope - </a:t>
            </a:r>
            <a:r>
              <a:rPr lang="en-IN" sz="3200" dirty="0" smtClean="0"/>
              <a:t>This standard lays down the requirements for materials, fabrication and performance of steel scaffoldings constructed with tubes, fittings and/or prefabricated frames, suitable for use in normal building construction work.</a:t>
            </a:r>
          </a:p>
          <a:p>
            <a:pPr algn="just"/>
            <a:r>
              <a:rPr lang="en-IN" sz="3200" dirty="0" smtClean="0"/>
              <a:t>1.2 It does not include suspended or slung scaffoldings,</a:t>
            </a:r>
          </a:p>
          <a:p>
            <a:pPr algn="just"/>
            <a:r>
              <a:rPr lang="en-IN" sz="3200" dirty="0" smtClean="0"/>
              <a:t>1.3 Scaffoldings constructed with material other than steel are also not covered in this standard.</a:t>
            </a:r>
            <a:endParaRPr lang="en-IN"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pPr algn="ctr"/>
            <a:r>
              <a:rPr lang="en-US" dirty="0" smtClean="0"/>
              <a:t>IS 2750: 1964</a:t>
            </a:r>
            <a:endParaRPr lang="en-IN" dirty="0"/>
          </a:p>
        </p:txBody>
      </p:sp>
      <p:sp>
        <p:nvSpPr>
          <p:cNvPr id="3" name="Content Placeholder 2"/>
          <p:cNvSpPr>
            <a:spLocks noGrp="1"/>
          </p:cNvSpPr>
          <p:nvPr>
            <p:ph idx="1"/>
          </p:nvPr>
        </p:nvSpPr>
        <p:spPr>
          <a:xfrm>
            <a:off x="533400" y="1295400"/>
            <a:ext cx="8229600" cy="5105400"/>
          </a:xfrm>
        </p:spPr>
        <p:txBody>
          <a:bodyPr>
            <a:noAutofit/>
          </a:bodyPr>
          <a:lstStyle/>
          <a:p>
            <a:r>
              <a:rPr lang="en-US" sz="3600" dirty="0" smtClean="0"/>
              <a:t>The standard is around sixty years and the date of last amendment is more than 40 years old. </a:t>
            </a:r>
          </a:p>
          <a:p>
            <a:r>
              <a:rPr lang="en-US" sz="3600" dirty="0" smtClean="0"/>
              <a:t>Although scaffolding is used regularly by both in small and large projects the standard has not been revised. It was felt there is a need for review of the standard to incorporate current practices.  </a:t>
            </a:r>
          </a:p>
          <a:p>
            <a:endParaRPr lang="en-IN"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600</TotalTime>
  <Words>1479</Words>
  <Application>Microsoft Office PowerPoint</Application>
  <PresentationFormat>On-screen Show (4:3)</PresentationFormat>
  <Paragraphs>99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Review of Standard IS 2750:1964 and present trends in Scaffolding to cater to demand of Construction Industries - AR/0066</vt:lpstr>
      <vt:lpstr>  Objective of the Project</vt:lpstr>
      <vt:lpstr>BACKGROUND</vt:lpstr>
      <vt:lpstr>BACKGROUND</vt:lpstr>
      <vt:lpstr>BACKGROUND</vt:lpstr>
      <vt:lpstr>BACKGROUND</vt:lpstr>
      <vt:lpstr>BACKGROUND</vt:lpstr>
      <vt:lpstr>IS 2750:1964 Specification for Steel Scaffolding</vt:lpstr>
      <vt:lpstr>IS 2750: 1964</vt:lpstr>
      <vt:lpstr>METHODOLOGY</vt:lpstr>
      <vt:lpstr>Methodology</vt:lpstr>
      <vt:lpstr>IS 2750: 1964</vt:lpstr>
      <vt:lpstr>IS 2750: 1964</vt:lpstr>
      <vt:lpstr>WORK DONE – STUDY OF EXISTING LITERATURE</vt:lpstr>
      <vt:lpstr>WORK DONE– Technical Documents</vt:lpstr>
      <vt:lpstr>WORK DONE– Technical Documents</vt:lpstr>
      <vt:lpstr>STUDY OF THE INTERNATIONAL DOCUMENTS</vt:lpstr>
      <vt:lpstr>The Building and Other Construction Workers' (Regulation of Employment and Conditions of Service) Central Rules, 1998</vt:lpstr>
      <vt:lpstr>Action plan for completing the project – The Way Forward</vt:lpstr>
      <vt:lpstr>Action plan for completing the project – The Way Forward</vt:lpstr>
      <vt:lpstr>Action plan for completing the project – The Way Forward</vt:lpstr>
      <vt:lpstr>TIMELINE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Standard IS 2750:1964 and present trends in Scaffolding to cater to demand of Construction Industries - AR/0066</dc:title>
  <dc:creator>USER</dc:creator>
  <cp:lastModifiedBy>Windows User</cp:lastModifiedBy>
  <cp:revision>67</cp:revision>
  <dcterms:created xsi:type="dcterms:W3CDTF">2006-08-16T00:00:00Z</dcterms:created>
  <dcterms:modified xsi:type="dcterms:W3CDTF">2020-11-06T08:50:53Z</dcterms:modified>
</cp:coreProperties>
</file>