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64"/>
  </p:notesMasterIdLst>
  <p:handoutMasterIdLst>
    <p:handoutMasterId r:id="rId65"/>
  </p:handoutMasterIdLst>
  <p:sldIdLst>
    <p:sldId id="256" r:id="rId3"/>
    <p:sldId id="292" r:id="rId4"/>
    <p:sldId id="415" r:id="rId5"/>
    <p:sldId id="418" r:id="rId6"/>
    <p:sldId id="330" r:id="rId7"/>
    <p:sldId id="1256" r:id="rId8"/>
    <p:sldId id="1258" r:id="rId9"/>
    <p:sldId id="1259" r:id="rId10"/>
    <p:sldId id="1260" r:id="rId11"/>
    <p:sldId id="1261" r:id="rId12"/>
    <p:sldId id="1262" r:id="rId13"/>
    <p:sldId id="1263" r:id="rId14"/>
    <p:sldId id="1264" r:id="rId15"/>
    <p:sldId id="1265" r:id="rId16"/>
    <p:sldId id="1267" r:id="rId17"/>
    <p:sldId id="1268" r:id="rId18"/>
    <p:sldId id="1269" r:id="rId19"/>
    <p:sldId id="1270" r:id="rId20"/>
    <p:sldId id="1271" r:id="rId21"/>
    <p:sldId id="1272" r:id="rId22"/>
    <p:sldId id="1273" r:id="rId23"/>
    <p:sldId id="1274" r:id="rId24"/>
    <p:sldId id="1275" r:id="rId25"/>
    <p:sldId id="1276" r:id="rId26"/>
    <p:sldId id="1277" r:id="rId27"/>
    <p:sldId id="1278" r:id="rId28"/>
    <p:sldId id="1279" r:id="rId29"/>
    <p:sldId id="1280" r:id="rId30"/>
    <p:sldId id="1281" r:id="rId31"/>
    <p:sldId id="416" r:id="rId32"/>
    <p:sldId id="668" r:id="rId33"/>
    <p:sldId id="1245" r:id="rId34"/>
    <p:sldId id="1247" r:id="rId35"/>
    <p:sldId id="1248" r:id="rId36"/>
    <p:sldId id="1250" r:id="rId37"/>
    <p:sldId id="1251" r:id="rId38"/>
    <p:sldId id="1252" r:id="rId39"/>
    <p:sldId id="1255" r:id="rId40"/>
    <p:sldId id="669" r:id="rId41"/>
    <p:sldId id="340" r:id="rId42"/>
    <p:sldId id="1240" r:id="rId43"/>
    <p:sldId id="1194" r:id="rId44"/>
    <p:sldId id="1195" r:id="rId45"/>
    <p:sldId id="1196" r:id="rId46"/>
    <p:sldId id="1197" r:id="rId47"/>
    <p:sldId id="1198" r:id="rId48"/>
    <p:sldId id="1199" r:id="rId49"/>
    <p:sldId id="1200" r:id="rId50"/>
    <p:sldId id="1201" r:id="rId51"/>
    <p:sldId id="1202" r:id="rId52"/>
    <p:sldId id="1203" r:id="rId53"/>
    <p:sldId id="1204" r:id="rId54"/>
    <p:sldId id="1205" r:id="rId55"/>
    <p:sldId id="1206" r:id="rId56"/>
    <p:sldId id="1282" r:id="rId57"/>
    <p:sldId id="1283" r:id="rId58"/>
    <p:sldId id="1284" r:id="rId59"/>
    <p:sldId id="1285" r:id="rId60"/>
    <p:sldId id="1286" r:id="rId61"/>
    <p:sldId id="1287" r:id="rId62"/>
    <p:sldId id="672"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3" autoAdjust="0"/>
  </p:normalViewPr>
  <p:slideViewPr>
    <p:cSldViewPr snapToGrid="0">
      <p:cViewPr>
        <p:scale>
          <a:sx n="115" d="100"/>
          <a:sy n="115" d="100"/>
        </p:scale>
        <p:origin x="-3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970938" y="1"/>
            <a:ext cx="3037840" cy="466434"/>
          </a:xfrm>
          <a:prstGeom prst="rect">
            <a:avLst/>
          </a:prstGeom>
        </p:spPr>
        <p:txBody>
          <a:bodyPr vert="horz" lIns="91440" tIns="45720" rIns="91440" bIns="45720" rtlCol="0"/>
          <a:lstStyle>
            <a:lvl1pPr algn="r">
              <a:defRPr sz="1200"/>
            </a:lvl1pPr>
          </a:lstStyle>
          <a:p>
            <a:fld id="{5AA4AFD2-1B67-4137-866B-1BE7D7D086E1}" type="datetimeFigureOut">
              <a:rPr lang="en-IN" smtClean="0"/>
              <a:t>06-11-2020</a:t>
            </a:fld>
            <a:endParaRPr lang="en-IN"/>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7886262C-2F87-45DD-8745-AA33C6C71697}" type="slidenum">
              <a:rPr lang="en-IN" smtClean="0"/>
              <a:t>‹#›</a:t>
            </a:fld>
            <a:endParaRPr lang="en-IN"/>
          </a:p>
        </p:txBody>
      </p:sp>
    </p:spTree>
    <p:extLst>
      <p:ext uri="{BB962C8B-B14F-4D97-AF65-F5344CB8AC3E}">
        <p14:creationId xmlns:p14="http://schemas.microsoft.com/office/powerpoint/2010/main" val="42743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85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938" y="0"/>
            <a:ext cx="3037840" cy="465859"/>
          </a:xfrm>
          <a:prstGeom prst="rect">
            <a:avLst/>
          </a:prstGeom>
        </p:spPr>
        <p:txBody>
          <a:bodyPr vert="horz" lIns="91440" tIns="45720" rIns="91440" bIns="45720" rtlCol="0"/>
          <a:lstStyle>
            <a:lvl1pPr algn="r">
              <a:defRPr sz="1200"/>
            </a:lvl1pPr>
          </a:lstStyle>
          <a:p>
            <a:fld id="{3D18FFBC-0872-4651-85C4-481C5A393B75}" type="datetimeFigureOut">
              <a:rPr lang="en-IN" smtClean="0"/>
              <a:t>06-11-2020</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040" y="4474616"/>
            <a:ext cx="5608320" cy="366010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30542"/>
            <a:ext cx="3037840" cy="465859"/>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30542"/>
            <a:ext cx="3037840" cy="465859"/>
          </a:xfrm>
          <a:prstGeom prst="rect">
            <a:avLst/>
          </a:prstGeom>
        </p:spPr>
        <p:txBody>
          <a:bodyPr vert="horz" lIns="91440" tIns="45720" rIns="91440" bIns="45720" rtlCol="0" anchor="b"/>
          <a:lstStyle>
            <a:lvl1pPr algn="r">
              <a:defRPr sz="1200"/>
            </a:lvl1pPr>
          </a:lstStyle>
          <a:p>
            <a:fld id="{DF1E6192-9435-4835-92CF-F1045FE830B7}" type="slidenum">
              <a:rPr lang="en-IN" smtClean="0"/>
              <a:t>‹#›</a:t>
            </a:fld>
            <a:endParaRPr lang="en-IN"/>
          </a:p>
        </p:txBody>
      </p:sp>
    </p:spTree>
    <p:extLst>
      <p:ext uri="{BB962C8B-B14F-4D97-AF65-F5344CB8AC3E}">
        <p14:creationId xmlns:p14="http://schemas.microsoft.com/office/powerpoint/2010/main" val="148988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6EDA2DF8-10D3-4F81-931F-A0E7B6FA01F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6322F0F-44DB-48F0-B987-DA8406093C56}" type="slidenum">
              <a:rPr lang="en-US" altLang="en-US" smtClean="0">
                <a:latin typeface="Arial" panose="020B0604020202020204" pitchFamily="34" charset="0"/>
              </a:rPr>
              <a:pPr/>
              <a:t>31</a:t>
            </a:fld>
            <a:endParaRPr lang="en-US" altLang="en-US">
              <a:latin typeface="Arial" panose="020B0604020202020204" pitchFamily="34" charset="0"/>
            </a:endParaRPr>
          </a:p>
        </p:txBody>
      </p:sp>
      <p:sp>
        <p:nvSpPr>
          <p:cNvPr id="25603" name="Rectangle 7">
            <a:extLst>
              <a:ext uri="{FF2B5EF4-FFF2-40B4-BE49-F238E27FC236}">
                <a16:creationId xmlns:a16="http://schemas.microsoft.com/office/drawing/2014/main" xmlns="" id="{C9CC4B70-D8DE-4102-9444-3563F91C6B3E}"/>
              </a:ext>
            </a:extLst>
          </p:cNvPr>
          <p:cNvSpPr txBox="1">
            <a:spLocks noGrp="1" noChangeArrowheads="1"/>
          </p:cNvSpPr>
          <p:nvPr/>
        </p:nvSpPr>
        <p:spPr bwMode="auto">
          <a:xfrm>
            <a:off x="3889800" y="8748943"/>
            <a:ext cx="2976174" cy="45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F7BF3070-7A78-460F-82A9-F31D2FBE9C82}" type="slidenum">
              <a:rPr lang="fr-FR" altLang="en-US" sz="1200"/>
              <a:pPr algn="r"/>
              <a:t>31</a:t>
            </a:fld>
            <a:endParaRPr lang="fr-FR" altLang="en-US" sz="1200"/>
          </a:p>
        </p:txBody>
      </p:sp>
      <p:sp>
        <p:nvSpPr>
          <p:cNvPr id="25604" name="Rectangle 5">
            <a:extLst>
              <a:ext uri="{FF2B5EF4-FFF2-40B4-BE49-F238E27FC236}">
                <a16:creationId xmlns:a16="http://schemas.microsoft.com/office/drawing/2014/main" xmlns="" id="{1B22A843-4AEC-4628-8DBC-7718CB06DB27}"/>
              </a:ext>
            </a:extLst>
          </p:cNvPr>
          <p:cNvSpPr txBox="1">
            <a:spLocks noGrp="1" noChangeArrowheads="1"/>
          </p:cNvSpPr>
          <p:nvPr/>
        </p:nvSpPr>
        <p:spPr bwMode="auto">
          <a:xfrm>
            <a:off x="3907649" y="8766746"/>
            <a:ext cx="2994026" cy="43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58" tIns="0" rIns="18358" bIns="0" anchor="b"/>
          <a:lstStyle>
            <a:lvl1pPr defTabSz="735013">
              <a:defRPr>
                <a:solidFill>
                  <a:schemeClr val="tx1"/>
                </a:solidFill>
                <a:latin typeface="Verdana" panose="020B0604030504040204" pitchFamily="34" charset="0"/>
                <a:cs typeface="Arial" panose="020B0604020202020204" pitchFamily="34" charset="0"/>
              </a:defRPr>
            </a:lvl1pPr>
            <a:lvl2pPr marL="742950" indent="-285750" defTabSz="735013">
              <a:defRPr>
                <a:solidFill>
                  <a:schemeClr val="tx1"/>
                </a:solidFill>
                <a:latin typeface="Verdana" panose="020B0604030504040204" pitchFamily="34" charset="0"/>
                <a:cs typeface="Arial" panose="020B0604020202020204" pitchFamily="34" charset="0"/>
              </a:defRPr>
            </a:lvl2pPr>
            <a:lvl3pPr marL="1143000" indent="-228600" defTabSz="735013">
              <a:defRPr>
                <a:solidFill>
                  <a:schemeClr val="tx1"/>
                </a:solidFill>
                <a:latin typeface="Verdana" panose="020B0604030504040204" pitchFamily="34" charset="0"/>
                <a:cs typeface="Arial" panose="020B0604020202020204" pitchFamily="34" charset="0"/>
              </a:defRPr>
            </a:lvl3pPr>
            <a:lvl4pPr marL="1600200" indent="-228600" defTabSz="735013">
              <a:defRPr>
                <a:solidFill>
                  <a:schemeClr val="tx1"/>
                </a:solidFill>
                <a:latin typeface="Verdana" panose="020B0604030504040204" pitchFamily="34" charset="0"/>
                <a:cs typeface="Arial" panose="020B0604020202020204" pitchFamily="34" charset="0"/>
              </a:defRPr>
            </a:lvl4pPr>
            <a:lvl5pPr marL="2057400" indent="-228600" defTabSz="735013">
              <a:defRPr>
                <a:solidFill>
                  <a:schemeClr val="tx1"/>
                </a:solidFill>
                <a:latin typeface="Verdana" panose="020B0604030504040204" pitchFamily="34" charset="0"/>
                <a:cs typeface="Arial" panose="020B0604020202020204" pitchFamily="34" charset="0"/>
              </a:defRPr>
            </a:lvl5pPr>
            <a:lvl6pPr marL="2514600" indent="-228600" defTabSz="735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735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735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7350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D7603E85-F67C-4E86-97DE-74E6F8354703}" type="slidenum">
              <a:rPr lang="fr-FR" altLang="en-US" sz="900" i="1">
                <a:latin typeface="Times New Roman" panose="02020603050405020304" pitchFamily="18" charset="0"/>
              </a:rPr>
              <a:pPr algn="r"/>
              <a:t>31</a:t>
            </a:fld>
            <a:endParaRPr lang="fr-FR" altLang="en-US" sz="900" i="1">
              <a:latin typeface="Times New Roman" panose="02020603050405020304" pitchFamily="18" charset="0"/>
            </a:endParaRPr>
          </a:p>
        </p:txBody>
      </p:sp>
      <p:sp>
        <p:nvSpPr>
          <p:cNvPr id="25605" name="Rectangle 2">
            <a:extLst>
              <a:ext uri="{FF2B5EF4-FFF2-40B4-BE49-F238E27FC236}">
                <a16:creationId xmlns:a16="http://schemas.microsoft.com/office/drawing/2014/main" xmlns="" id="{9B994462-6B6C-4C63-9D3D-E1BC7F17EFC1}"/>
              </a:ext>
            </a:extLst>
          </p:cNvPr>
          <p:cNvSpPr>
            <a:spLocks noGrp="1" noRot="1" noChangeAspect="1" noChangeArrowheads="1" noTextEdit="1"/>
          </p:cNvSpPr>
          <p:nvPr>
            <p:ph type="sldImg"/>
          </p:nvPr>
        </p:nvSpPr>
        <p:spPr>
          <a:xfrm>
            <a:off x="87313" y="496888"/>
            <a:ext cx="6697662" cy="3767137"/>
          </a:xfrm>
          <a:ln/>
        </p:spPr>
      </p:sp>
      <p:sp>
        <p:nvSpPr>
          <p:cNvPr id="25606" name="Rectangle 3">
            <a:extLst>
              <a:ext uri="{FF2B5EF4-FFF2-40B4-BE49-F238E27FC236}">
                <a16:creationId xmlns:a16="http://schemas.microsoft.com/office/drawing/2014/main" xmlns="" id="{83A1D2B5-9814-40D0-83B4-723DDBB0F8AE}"/>
              </a:ext>
            </a:extLst>
          </p:cNvPr>
          <p:cNvSpPr>
            <a:spLocks noGrp="1" noChangeArrowheads="1"/>
          </p:cNvSpPr>
          <p:nvPr>
            <p:ph type="body" idx="1"/>
          </p:nvPr>
        </p:nvSpPr>
        <p:spPr>
          <a:xfrm>
            <a:off x="989894" y="4605175"/>
            <a:ext cx="4887807" cy="4232785"/>
          </a:xfrm>
          <a:noFill/>
        </p:spPr>
        <p:txBody>
          <a:bodyPr lIns="88724" tIns="44364" rIns="88724" bIns="44364"/>
          <a:lstStyle/>
          <a:p>
            <a:pPr defTabSz="762000"/>
            <a:endParaRPr lang="fr-FR" altLang="en-US" dirty="0"/>
          </a:p>
        </p:txBody>
      </p:sp>
    </p:spTree>
    <p:extLst>
      <p:ext uri="{BB962C8B-B14F-4D97-AF65-F5344CB8AC3E}">
        <p14:creationId xmlns:p14="http://schemas.microsoft.com/office/powerpoint/2010/main" val="34412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AC7733-F3EE-425F-9546-6035149B8FEF}" type="slidenum">
              <a:rPr lang="zh-CN" altLang="en-US" smtClean="0"/>
              <a:pPr>
                <a:defRPr/>
              </a:pPr>
              <a:t>40</a:t>
            </a:fld>
            <a:endParaRPr lang="zh-CN" altLang="zh-CN"/>
          </a:p>
        </p:txBody>
      </p:sp>
    </p:spTree>
    <p:extLst>
      <p:ext uri="{BB962C8B-B14F-4D97-AF65-F5344CB8AC3E}">
        <p14:creationId xmlns:p14="http://schemas.microsoft.com/office/powerpoint/2010/main" val="68978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1E6192-9435-4835-92CF-F1045FE830B7}" type="slidenum">
              <a:rPr lang="en-IN" smtClean="0"/>
              <a:t>53</a:t>
            </a:fld>
            <a:endParaRPr lang="en-IN"/>
          </a:p>
        </p:txBody>
      </p:sp>
    </p:spTree>
    <p:extLst>
      <p:ext uri="{BB962C8B-B14F-4D97-AF65-F5344CB8AC3E}">
        <p14:creationId xmlns:p14="http://schemas.microsoft.com/office/powerpoint/2010/main" val="1357549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7333361-B25F-438B-89D3-87888EE17116}"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09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358FB-0DC3-48BC-BEE5-22422416911D}" type="datetimeFigureOut">
              <a:rPr lang="en-IN" smtClean="0"/>
              <a:t>06-11-2020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33361-B25F-438B-89D3-87888EE17116}" type="slidenum">
              <a:rPr lang="en-IN" smtClean="0"/>
              <a:t>‹#›</a:t>
            </a:fld>
            <a:endParaRPr lang="en-IN"/>
          </a:p>
        </p:txBody>
      </p:sp>
    </p:spTree>
    <p:extLst>
      <p:ext uri="{BB962C8B-B14F-4D97-AF65-F5344CB8AC3E}">
        <p14:creationId xmlns:p14="http://schemas.microsoft.com/office/powerpoint/2010/main" val="224675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92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20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spTree>
    <p:extLst>
      <p:ext uri="{BB962C8B-B14F-4D97-AF65-F5344CB8AC3E}">
        <p14:creationId xmlns:p14="http://schemas.microsoft.com/office/powerpoint/2010/main" val="6758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144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82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843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337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30521" y="6476209"/>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336553" y="6476209"/>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344073" y="1604434"/>
            <a:ext cx="11572760" cy="4235452"/>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336552" y="306917"/>
            <a:ext cx="11529483" cy="492443"/>
          </a:xfrm>
        </p:spPr>
        <p:txBody>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2" y="911156"/>
            <a:ext cx="11529483" cy="338555"/>
          </a:xfrm>
        </p:spPr>
        <p:txBody>
          <a:bodyPr/>
          <a:lstStyle>
            <a:lvl1pPr marL="478325" indent="-457162">
              <a:buFontTx/>
              <a:buNone/>
              <a:defRPr sz="2133" baseline="0">
                <a:solidFill>
                  <a:schemeClr val="accent1"/>
                </a:solidFill>
              </a:defRPr>
            </a:lvl1pPr>
            <a:lvl2pPr marL="543937" indent="-304775">
              <a:buFontTx/>
              <a:buNone/>
              <a:defRPr/>
            </a:lvl2pPr>
            <a:lvl3pPr marL="783099" indent="-304775">
              <a:buFontTx/>
              <a:buNone/>
              <a:defRPr/>
            </a:lvl3pPr>
            <a:lvl4pPr marL="1024380" indent="-304775">
              <a:buFontTx/>
              <a:buNone/>
              <a:defRPr/>
            </a:lvl4pPr>
            <a:lvl5pPr marL="1252959" indent="-304775">
              <a:buFontTx/>
              <a:buNone/>
              <a:defRPr/>
            </a:lvl5pPr>
          </a:lstStyle>
          <a:p>
            <a:pPr lvl="0"/>
            <a:r>
              <a:rPr lang="en-US" dirty="0"/>
              <a:t>Click to edit Master text styles</a:t>
            </a:r>
          </a:p>
        </p:txBody>
      </p:sp>
    </p:spTree>
    <p:extLst>
      <p:ext uri="{BB962C8B-B14F-4D97-AF65-F5344CB8AC3E}">
        <p14:creationId xmlns:p14="http://schemas.microsoft.com/office/powerpoint/2010/main" val="285843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800" y="1448781"/>
            <a:ext cx="12201600" cy="5438907"/>
          </a:xfrm>
          <a:blipFill>
            <a:blip r:embed="rId2" cstate="email">
              <a:extLst>
                <a:ext uri="{28A0092B-C50C-407E-A947-70E740481C1C}">
                  <a14:useLocalDpi xmlns:a14="http://schemas.microsoft.com/office/drawing/2010/main"/>
                </a:ext>
              </a:extLst>
            </a:blip>
            <a:stretch>
              <a:fillRect/>
            </a:stretch>
          </a:blipFill>
        </p:spPr>
        <p:txBody>
          <a:bodyPr anchor="b" anchorCtr="0">
            <a:normAutofit/>
          </a:bodyPr>
          <a:lstStyle>
            <a:lvl1pPr>
              <a:defRPr sz="1200" b="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4800" y="1448780"/>
            <a:ext cx="12201600" cy="2448533"/>
          </a:xfrm>
          <a:gradFill flip="none" rotWithShape="1">
            <a:gsLst>
              <a:gs pos="0">
                <a:srgbClr val="AD9A84">
                  <a:alpha val="74902"/>
                </a:srgbClr>
              </a:gs>
              <a:gs pos="50000">
                <a:srgbClr val="91785B">
                  <a:alpha val="75000"/>
                </a:srgb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575734" y="2290708"/>
            <a:ext cx="11040533" cy="924385"/>
          </a:xfrm>
        </p:spPr>
        <p:txBody>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576000" y="3215094"/>
            <a:ext cx="11040267" cy="204209"/>
          </a:xfrm>
        </p:spPr>
        <p:txBody>
          <a:bodyPr>
            <a:norm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688976" y="1448780"/>
            <a:ext cx="2544283" cy="2200602"/>
          </a:xfrm>
          <a:prstGeom prst="rect">
            <a:avLst/>
          </a:prstGeom>
          <a:noFill/>
        </p:spPr>
        <p:txBody>
          <a:bodyPr wrap="square" lIns="0" tIns="0" rIns="0" bIns="0" rtlCol="0">
            <a:spAutoFit/>
          </a:bodyPr>
          <a:lstStyle/>
          <a:p>
            <a:pPr algn="r"/>
            <a:r>
              <a:rPr lang="en-US" sz="1100" b="1" dirty="0">
                <a:solidFill>
                  <a:schemeClr val="bg1"/>
                </a:solidFill>
              </a:rPr>
              <a:t>Front page picture</a:t>
            </a:r>
            <a:endParaRPr lang="en-US" sz="1100" dirty="0">
              <a:solidFill>
                <a:schemeClr val="bg1"/>
              </a:solidFill>
            </a:endParaRPr>
          </a:p>
          <a:p>
            <a:pPr algn="r"/>
            <a:r>
              <a:rPr lang="en-US" sz="1100" b="0" dirty="0">
                <a:solidFill>
                  <a:schemeClr val="bg1"/>
                </a:solidFill>
              </a:rPr>
              <a:t>Change</a:t>
            </a:r>
            <a:r>
              <a:rPr lang="en-US" sz="1100" b="0" baseline="0" dirty="0">
                <a:solidFill>
                  <a:schemeClr val="bg1"/>
                </a:solidFill>
              </a:rPr>
              <a:t> picture by marking Picture , right click and choose send to front.</a:t>
            </a:r>
          </a:p>
          <a:p>
            <a:pPr algn="r"/>
            <a:r>
              <a:rPr lang="en-US" sz="1100" b="0" baseline="0" dirty="0">
                <a:solidFill>
                  <a:schemeClr val="bg1"/>
                </a:solidFill>
              </a:rPr>
              <a:t>Click on the icon in the middle of the picture and locate the new picture.</a:t>
            </a:r>
          </a:p>
          <a:p>
            <a:pPr algn="r"/>
            <a:r>
              <a:rPr lang="en-US" sz="1100" b="0" baseline="0" dirty="0">
                <a:solidFill>
                  <a:schemeClr val="bg1"/>
                </a:solidFill>
              </a:rPr>
              <a:t>After inserting once again mark the picture, right click and choose send to back. </a:t>
            </a:r>
            <a:endParaRPr lang="en-US" sz="1100" b="1" baseline="0" dirty="0">
              <a:solidFill>
                <a:schemeClr val="bg1"/>
              </a:solidFill>
            </a:endParaRP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H15.1 cm x W25.4 cm</a:t>
            </a:r>
          </a:p>
          <a:p>
            <a:pPr algn="r"/>
            <a:r>
              <a:rPr lang="en-US" sz="1100" b="1" baseline="0" dirty="0">
                <a:solidFill>
                  <a:schemeClr val="bg1"/>
                </a:solidFill>
              </a:rPr>
              <a:t> </a:t>
            </a:r>
            <a:endParaRPr lang="en-US" sz="1100" b="0" dirty="0">
              <a:solidFill>
                <a:schemeClr val="bg1"/>
              </a:solidFill>
            </a:endParaRPr>
          </a:p>
        </p:txBody>
      </p:sp>
      <p:pic>
        <p:nvPicPr>
          <p:cNvPr id="4" name="bmkSecondLogo0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333" y="422258"/>
            <a:ext cx="5179744" cy="1097999"/>
          </a:xfrm>
          <a:prstGeom prst="rect">
            <a:avLst/>
          </a:prstGeom>
        </p:spPr>
      </p:pic>
      <p:sp>
        <p:nvSpPr>
          <p:cNvPr id="20" name="Text Placeholder 19"/>
          <p:cNvSpPr>
            <a:spLocks noGrp="1"/>
          </p:cNvSpPr>
          <p:nvPr>
            <p:ph type="body" sz="quarter" idx="14"/>
          </p:nvPr>
        </p:nvSpPr>
        <p:spPr>
          <a:xfrm>
            <a:off x="575734" y="1848432"/>
            <a:ext cx="732367"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575734" y="3400682"/>
            <a:ext cx="11040533" cy="205200"/>
          </a:xfrm>
        </p:spPr>
        <p:txBody>
          <a:bodyPr>
            <a:normAutofit/>
          </a:bodyPr>
          <a:lstStyle>
            <a:lvl1pPr>
              <a:defRPr sz="1200" b="0" baseline="0">
                <a:solidFill>
                  <a:schemeClr val="bg1"/>
                </a:solidFill>
              </a:defRPr>
            </a:lvl1pPr>
          </a:lstStyle>
          <a:p>
            <a:pPr lvl="0"/>
            <a:r>
              <a:rPr lang="en-US" dirty="0"/>
              <a:t>Click to insert Location, 27.02.2011</a:t>
            </a:r>
          </a:p>
        </p:txBody>
      </p:sp>
    </p:spTree>
    <p:extLst>
      <p:ext uri="{BB962C8B-B14F-4D97-AF65-F5344CB8AC3E}">
        <p14:creationId xmlns:p14="http://schemas.microsoft.com/office/powerpoint/2010/main" val="393370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spTree>
    <p:extLst>
      <p:ext uri="{BB962C8B-B14F-4D97-AF65-F5344CB8AC3E}">
        <p14:creationId xmlns:p14="http://schemas.microsoft.com/office/powerpoint/2010/main" val="2857822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Copper. Makes the world work better</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7" name="TextBox 6"/>
          <p:cNvSpPr txBox="1"/>
          <p:nvPr userDrawn="1"/>
        </p:nvSpPr>
        <p:spPr>
          <a:xfrm>
            <a:off x="-2016901" y="404811"/>
            <a:ext cx="1872208"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8" name="TextBox 7"/>
          <p:cNvSpPr txBox="1"/>
          <p:nvPr userDrawn="1"/>
        </p:nvSpPr>
        <p:spPr>
          <a:xfrm>
            <a:off x="-2688976" y="1844675"/>
            <a:ext cx="2544283" cy="1015663"/>
          </a:xfrm>
          <a:prstGeom prst="rect">
            <a:avLst/>
          </a:prstGeom>
          <a:noFill/>
        </p:spPr>
        <p:txBody>
          <a:bodyPr wrap="square" lIns="0" tIns="0" rIns="0" bIns="0" rtlCol="0">
            <a:spAutoFit/>
          </a:bodyPr>
          <a:lstStyle/>
          <a:p>
            <a:pPr algn="r"/>
            <a:r>
              <a:rPr lang="en-US" sz="1100" b="1" dirty="0">
                <a:solidFill>
                  <a:schemeClr val="bg1"/>
                </a:solidFill>
              </a:rPr>
              <a:t>Subheading</a:t>
            </a:r>
            <a:endParaRPr lang="en-US" sz="1100" dirty="0">
              <a:solidFill>
                <a:schemeClr val="bg1"/>
              </a:solidFill>
            </a:endParaRPr>
          </a:p>
          <a:p>
            <a:pPr algn="r"/>
            <a:endParaRPr lang="en-US" sz="1100"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9" name="Group 21"/>
          <p:cNvGrpSpPr>
            <a:grpSpLocks/>
          </p:cNvGrpSpPr>
          <p:nvPr userDrawn="1"/>
        </p:nvGrpSpPr>
        <p:grpSpPr bwMode="auto">
          <a:xfrm>
            <a:off x="-1585465" y="3176972"/>
            <a:ext cx="211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6" name="TextBox 15"/>
          <p:cNvSpPr txBox="1"/>
          <p:nvPr userDrawn="1"/>
        </p:nvSpPr>
        <p:spPr>
          <a:xfrm>
            <a:off x="-2688976" y="5937658"/>
            <a:ext cx="2544283" cy="677108"/>
          </a:xfrm>
          <a:prstGeom prst="rect">
            <a:avLst/>
          </a:prstGeom>
          <a:noFill/>
        </p:spPr>
        <p:txBody>
          <a:bodyPr wrap="square" lIns="0" tIns="0" rIns="0" bIns="0" rtlCol="0">
            <a:spAutoFit/>
          </a:bodyPr>
          <a:lstStyle/>
          <a:p>
            <a:pPr algn="r"/>
            <a:r>
              <a:rPr lang="en-US" sz="1100" b="1" dirty="0">
                <a:solidFill>
                  <a:schemeClr val="bg1"/>
                </a:solidFill>
              </a:rPr>
              <a:t>Footer text</a:t>
            </a:r>
          </a:p>
          <a:p>
            <a:pPr algn="r"/>
            <a:r>
              <a:rPr lang="en-US" sz="1100" b="0" dirty="0">
                <a:solidFill>
                  <a:schemeClr val="bg1"/>
                </a:solidFill>
              </a:rPr>
              <a:t>Insert</a:t>
            </a:r>
            <a:r>
              <a:rPr lang="en-US" sz="1100" b="0" baseline="0" dirty="0">
                <a:solidFill>
                  <a:schemeClr val="bg1"/>
                </a:solidFill>
              </a:rPr>
              <a:t> Presentation title and date  by opening the header and footer dialog box placed under the ribbon Insert&gt;Text  </a:t>
            </a:r>
            <a:endParaRPr lang="en-US" sz="1100" b="0" dirty="0">
              <a:solidFill>
                <a:schemeClr val="bg1"/>
              </a:solidFill>
            </a:endParaRPr>
          </a:p>
        </p:txBody>
      </p:sp>
    </p:spTree>
    <p:extLst>
      <p:ext uri="{BB962C8B-B14F-4D97-AF65-F5344CB8AC3E}">
        <p14:creationId xmlns:p14="http://schemas.microsoft.com/office/powerpoint/2010/main" val="26286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61950" indent="-361950">
              <a:spcAft>
                <a:spcPts val="600"/>
              </a:spcAft>
              <a:buFont typeface="Arial" pitchFamily="34" charset="0"/>
              <a:buChar char="•"/>
              <a:defRPr b="0"/>
            </a:lvl1pPr>
            <a:lvl2pPr marL="714375" indent="-352425">
              <a:defRPr sz="1600"/>
            </a:lvl2pPr>
            <a:lvl3pPr marL="1076325" indent="-361950">
              <a:defRPr sz="1400"/>
            </a:lvl3pPr>
            <a:lvl4pPr marL="1438275" indent="-361950">
              <a:defRPr/>
            </a:lvl4pPr>
            <a:lvl5pPr marL="1438275" indent="-3619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Copper. Makes the world work better</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7" name="TextBox 6"/>
          <p:cNvSpPr txBox="1"/>
          <p:nvPr userDrawn="1"/>
        </p:nvSpPr>
        <p:spPr>
          <a:xfrm>
            <a:off x="-2016901" y="404811"/>
            <a:ext cx="1872208"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8" name="TextBox 7"/>
          <p:cNvSpPr txBox="1"/>
          <p:nvPr userDrawn="1"/>
        </p:nvSpPr>
        <p:spPr>
          <a:xfrm>
            <a:off x="-2688976" y="1844675"/>
            <a:ext cx="2544283" cy="1015663"/>
          </a:xfrm>
          <a:prstGeom prst="rect">
            <a:avLst/>
          </a:prstGeom>
          <a:noFill/>
        </p:spPr>
        <p:txBody>
          <a:bodyPr wrap="square" lIns="0" tIns="0" rIns="0" bIns="0" rtlCol="0">
            <a:spAutoFit/>
          </a:bodyPr>
          <a:lstStyle/>
          <a:p>
            <a:pPr algn="r"/>
            <a:endParaRPr lang="en-US" sz="1100" dirty="0">
              <a:solidFill>
                <a:schemeClr val="bg1"/>
              </a:solidFill>
            </a:endParaRPr>
          </a:p>
          <a:p>
            <a:pPr algn="r"/>
            <a:endParaRPr lang="en-US" sz="1100" b="1"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9" name="Group 21"/>
          <p:cNvGrpSpPr>
            <a:grpSpLocks/>
          </p:cNvGrpSpPr>
          <p:nvPr userDrawn="1"/>
        </p:nvGrpSpPr>
        <p:grpSpPr bwMode="auto">
          <a:xfrm>
            <a:off x="-1585465" y="3176972"/>
            <a:ext cx="2117" cy="230188"/>
            <a:chOff x="-1260648" y="3320988"/>
            <a:chExt cx="1030288" cy="230187"/>
          </a:xfrm>
        </p:grpSpPr>
        <p:pic>
          <p:nvPicPr>
            <p:cNvPr id="10" name="Picture 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7" name="TextBox 16"/>
          <p:cNvSpPr txBox="1"/>
          <p:nvPr userDrawn="1"/>
        </p:nvSpPr>
        <p:spPr>
          <a:xfrm>
            <a:off x="-2688976" y="5937658"/>
            <a:ext cx="2544283" cy="677108"/>
          </a:xfrm>
          <a:prstGeom prst="rect">
            <a:avLst/>
          </a:prstGeom>
          <a:noFill/>
        </p:spPr>
        <p:txBody>
          <a:bodyPr wrap="square" lIns="0" tIns="0" rIns="0" bIns="0" rtlCol="0">
            <a:spAutoFit/>
          </a:bodyPr>
          <a:lstStyle/>
          <a:p>
            <a:pPr algn="r"/>
            <a:r>
              <a:rPr lang="en-US" sz="1100" b="1" dirty="0">
                <a:solidFill>
                  <a:schemeClr val="bg1"/>
                </a:solidFill>
              </a:rPr>
              <a:t>Footer text</a:t>
            </a:r>
          </a:p>
          <a:p>
            <a:pPr algn="r"/>
            <a:r>
              <a:rPr lang="en-US" sz="1100" b="0" dirty="0">
                <a:solidFill>
                  <a:schemeClr val="bg1"/>
                </a:solidFill>
              </a:rPr>
              <a:t>Insert</a:t>
            </a:r>
            <a:r>
              <a:rPr lang="en-US" sz="1100" b="0" baseline="0" dirty="0">
                <a:solidFill>
                  <a:schemeClr val="bg1"/>
                </a:solidFill>
              </a:rPr>
              <a:t> Presentation title and date  by opening the header and footer dialog box placed under the ribbon Insert&gt;Text  </a:t>
            </a:r>
            <a:endParaRPr lang="en-US" sz="1100" b="0" dirty="0">
              <a:solidFill>
                <a:schemeClr val="bg1"/>
              </a:solidFill>
            </a:endParaRPr>
          </a:p>
        </p:txBody>
      </p:sp>
    </p:spTree>
    <p:extLst>
      <p:ext uri="{BB962C8B-B14F-4D97-AF65-F5344CB8AC3E}">
        <p14:creationId xmlns:p14="http://schemas.microsoft.com/office/powerpoint/2010/main" val="439963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Grey">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4800" y="1448781"/>
            <a:ext cx="12201600" cy="5438907"/>
          </a:xfrm>
          <a:blipFill>
            <a:blip r:embed="rId2" cstate="print"/>
            <a:stretch>
              <a:fillRect/>
            </a:stretch>
          </a:blipFill>
        </p:spPr>
        <p:txBody>
          <a:bodyPr anchor="b" anchorCtr="0">
            <a:normAutofit/>
          </a:bodyPr>
          <a:lstStyle>
            <a:lvl1pPr>
              <a:defRPr sz="1200" b="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4800" y="1448780"/>
            <a:ext cx="12201600" cy="2448533"/>
          </a:xfrm>
          <a:gradFill flip="none" rotWithShape="1">
            <a:gsLst>
              <a:gs pos="0">
                <a:srgbClr val="898F95">
                  <a:alpha val="74902"/>
                </a:srgbClr>
              </a:gs>
              <a:gs pos="50000">
                <a:schemeClr val="bg2">
                  <a:alpha val="75000"/>
                </a:schemeClr>
              </a:gs>
            </a:gsLst>
            <a:lin ang="5400000" scaled="1"/>
            <a:tileRect/>
          </a:gradFill>
        </p:spPr>
        <p:txBody>
          <a:bodyPr tIns="18000000"/>
          <a:lstStyle>
            <a:lvl1pPr>
              <a:defRPr sz="200">
                <a:solidFill>
                  <a:srgbClr val="91785B"/>
                </a:solidFill>
              </a:defRPr>
            </a:lvl1pPr>
            <a:lvl2pPr>
              <a:defRPr sz="200">
                <a:solidFill>
                  <a:srgbClr val="91785B"/>
                </a:solidFill>
              </a:defRPr>
            </a:lvl2pPr>
            <a:lvl3pPr>
              <a:defRPr sz="200">
                <a:solidFill>
                  <a:srgbClr val="91785B"/>
                </a:solidFill>
              </a:defRPr>
            </a:lvl3pPr>
            <a:lvl4pPr>
              <a:defRPr sz="200">
                <a:solidFill>
                  <a:srgbClr val="91785B"/>
                </a:solidFill>
              </a:defRPr>
            </a:lvl4pPr>
            <a:lvl5pPr>
              <a:defRPr>
                <a:solidFill>
                  <a:srgbClr val="91785B"/>
                </a:solidFill>
              </a:defRPr>
            </a:lvl5pPr>
          </a:lstStyle>
          <a:p>
            <a:pPr lvl="0"/>
            <a:r>
              <a:rPr lang="en-US"/>
              <a:t>Click to edit Master text styles</a:t>
            </a:r>
          </a:p>
        </p:txBody>
      </p:sp>
      <p:sp>
        <p:nvSpPr>
          <p:cNvPr id="2" name="Title 1"/>
          <p:cNvSpPr>
            <a:spLocks noGrp="1"/>
          </p:cNvSpPr>
          <p:nvPr userDrawn="1">
            <p:ph type="ctrTitle" hasCustomPrompt="1"/>
          </p:nvPr>
        </p:nvSpPr>
        <p:spPr>
          <a:xfrm>
            <a:off x="575734" y="2290708"/>
            <a:ext cx="11040533" cy="924385"/>
          </a:xfrm>
        </p:spPr>
        <p:txBody>
          <a:bodyPr/>
          <a:lstStyle>
            <a:lvl1pPr>
              <a:defRPr b="1">
                <a:solidFill>
                  <a:schemeClr val="bg1"/>
                </a:solidFill>
              </a:defRPr>
            </a:lvl1pPr>
          </a:lstStyle>
          <a:p>
            <a:r>
              <a:rPr lang="en-US" dirty="0"/>
              <a:t>Click to insert Presentation title</a:t>
            </a:r>
          </a:p>
        </p:txBody>
      </p:sp>
      <p:sp>
        <p:nvSpPr>
          <p:cNvPr id="3" name="Subtitle 2"/>
          <p:cNvSpPr>
            <a:spLocks noGrp="1"/>
          </p:cNvSpPr>
          <p:nvPr userDrawn="1">
            <p:ph type="subTitle" idx="1" hasCustomPrompt="1"/>
          </p:nvPr>
        </p:nvSpPr>
        <p:spPr>
          <a:xfrm>
            <a:off x="576000" y="3215094"/>
            <a:ext cx="11040267" cy="204209"/>
          </a:xfrm>
        </p:spPr>
        <p:txBody>
          <a:bodyPr>
            <a:normAutofit/>
          </a:bodyPr>
          <a:lstStyle>
            <a:lvl1pPr marL="0" indent="0" algn="l">
              <a:spcAft>
                <a:spcPts val="0"/>
              </a:spcAft>
              <a:buNone/>
              <a:defRPr sz="1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Presenters name</a:t>
            </a:r>
          </a:p>
        </p:txBody>
      </p:sp>
      <p:sp>
        <p:nvSpPr>
          <p:cNvPr id="14" name="TextBox 13"/>
          <p:cNvSpPr txBox="1"/>
          <p:nvPr userDrawn="1"/>
        </p:nvSpPr>
        <p:spPr>
          <a:xfrm>
            <a:off x="-2688976" y="1448780"/>
            <a:ext cx="2544283" cy="2200602"/>
          </a:xfrm>
          <a:prstGeom prst="rect">
            <a:avLst/>
          </a:prstGeom>
          <a:noFill/>
        </p:spPr>
        <p:txBody>
          <a:bodyPr wrap="square" lIns="0" tIns="0" rIns="0" bIns="0" rtlCol="0">
            <a:spAutoFit/>
          </a:bodyPr>
          <a:lstStyle/>
          <a:p>
            <a:pPr algn="r"/>
            <a:r>
              <a:rPr lang="en-US" sz="1100" b="1" dirty="0">
                <a:solidFill>
                  <a:schemeClr val="bg1"/>
                </a:solidFill>
              </a:rPr>
              <a:t>Front page picture</a:t>
            </a:r>
            <a:endParaRPr lang="en-US" sz="1100" dirty="0">
              <a:solidFill>
                <a:schemeClr val="bg1"/>
              </a:solidFill>
            </a:endParaRPr>
          </a:p>
          <a:p>
            <a:pPr algn="r"/>
            <a:r>
              <a:rPr lang="en-US" sz="1100" b="0" dirty="0">
                <a:solidFill>
                  <a:schemeClr val="bg1"/>
                </a:solidFill>
              </a:rPr>
              <a:t>Change</a:t>
            </a:r>
            <a:r>
              <a:rPr lang="en-US" sz="1100" b="0" baseline="0" dirty="0">
                <a:solidFill>
                  <a:schemeClr val="bg1"/>
                </a:solidFill>
              </a:rPr>
              <a:t> picture by marking Picture , right click and choose send to front.</a:t>
            </a:r>
          </a:p>
          <a:p>
            <a:pPr algn="r"/>
            <a:r>
              <a:rPr lang="en-US" sz="1100" b="0" baseline="0" dirty="0">
                <a:solidFill>
                  <a:schemeClr val="bg1"/>
                </a:solidFill>
              </a:rPr>
              <a:t>Click on the icon in the middle of the picture and locate the new picture.</a:t>
            </a:r>
          </a:p>
          <a:p>
            <a:pPr algn="r"/>
            <a:r>
              <a:rPr lang="en-US" sz="1100" b="0" baseline="0" dirty="0">
                <a:solidFill>
                  <a:schemeClr val="bg1"/>
                </a:solidFill>
              </a:rPr>
              <a:t>After inserting once again mark the picture, right click and choose send to back. </a:t>
            </a:r>
            <a:endParaRPr lang="en-US" sz="1100" b="1" baseline="0" dirty="0">
              <a:solidFill>
                <a:schemeClr val="bg1"/>
              </a:solidFill>
            </a:endParaRP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H15.1 cm x W25.4 cm</a:t>
            </a:r>
          </a:p>
          <a:p>
            <a:pPr algn="r"/>
            <a:r>
              <a:rPr lang="en-US" sz="1100" b="1" baseline="0" dirty="0">
                <a:solidFill>
                  <a:schemeClr val="bg1"/>
                </a:solidFill>
              </a:rPr>
              <a:t> </a:t>
            </a:r>
            <a:endParaRPr lang="en-US" sz="1100" b="0" dirty="0">
              <a:solidFill>
                <a:schemeClr val="bg1"/>
              </a:solidFill>
            </a:endParaRPr>
          </a:p>
        </p:txBody>
      </p:sp>
      <p:sp>
        <p:nvSpPr>
          <p:cNvPr id="20" name="Text Placeholder 19"/>
          <p:cNvSpPr>
            <a:spLocks noGrp="1"/>
          </p:cNvSpPr>
          <p:nvPr>
            <p:ph type="body" sz="quarter" idx="14"/>
          </p:nvPr>
        </p:nvSpPr>
        <p:spPr>
          <a:xfrm>
            <a:off x="575734" y="1848432"/>
            <a:ext cx="732367" cy="68400"/>
          </a:xfrm>
          <a:solidFill>
            <a:schemeClr val="bg1"/>
          </a:solidFill>
        </p:spPr>
        <p:txBody>
          <a:bodyPr>
            <a:noAutofit/>
          </a:bodyPr>
          <a:lstStyle>
            <a:lvl1pPr>
              <a:defRPr sz="200" b="0">
                <a:solidFill>
                  <a:schemeClr val="bg1"/>
                </a:solidFill>
              </a:defRPr>
            </a:lvl1pPr>
          </a:lstStyle>
          <a:p>
            <a:pPr lvl="0"/>
            <a:r>
              <a:rPr lang="en-US"/>
              <a:t>Click to edit Master text styles</a:t>
            </a:r>
          </a:p>
        </p:txBody>
      </p:sp>
      <p:sp>
        <p:nvSpPr>
          <p:cNvPr id="9" name="Text Placeholder 8"/>
          <p:cNvSpPr>
            <a:spLocks noGrp="1"/>
          </p:cNvSpPr>
          <p:nvPr>
            <p:ph type="body" sz="quarter" idx="16" hasCustomPrompt="1"/>
          </p:nvPr>
        </p:nvSpPr>
        <p:spPr>
          <a:xfrm>
            <a:off x="575734" y="3400682"/>
            <a:ext cx="11040533" cy="205200"/>
          </a:xfrm>
        </p:spPr>
        <p:txBody>
          <a:bodyPr>
            <a:normAutofit/>
          </a:bodyPr>
          <a:lstStyle>
            <a:lvl1pPr>
              <a:defRPr sz="1200" b="0" baseline="0">
                <a:solidFill>
                  <a:schemeClr val="bg1"/>
                </a:solidFill>
              </a:defRPr>
            </a:lvl1pPr>
          </a:lstStyle>
          <a:p>
            <a:pPr lvl="0"/>
            <a:r>
              <a:rPr lang="en-US" dirty="0"/>
              <a:t>Click to insert Location, 27.02.2011</a:t>
            </a:r>
          </a:p>
        </p:txBody>
      </p:sp>
      <p:pic>
        <p:nvPicPr>
          <p:cNvPr id="4" name="bmkSecondLogo0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9333" y="422258"/>
            <a:ext cx="5179744" cy="1097999"/>
          </a:xfrm>
          <a:prstGeom prst="rect">
            <a:avLst/>
          </a:prstGeom>
        </p:spPr>
      </p:pic>
      <p:sp>
        <p:nvSpPr>
          <p:cNvPr id="11" name="Date Placeholder 10"/>
          <p:cNvSpPr>
            <a:spLocks noGrp="1"/>
          </p:cNvSpPr>
          <p:nvPr>
            <p:ph type="dt" sz="half" idx="17"/>
          </p:nvPr>
        </p:nvSpPr>
        <p:spPr>
          <a:xfrm>
            <a:off x="10128448" y="116632"/>
            <a:ext cx="1488165" cy="273050"/>
          </a:xfrm>
        </p:spPr>
        <p:txBody>
          <a:bodyPr/>
          <a:lstStyle>
            <a:lvl1pPr>
              <a:defRPr>
                <a:solidFill>
                  <a:schemeClr val="bg1"/>
                </a:solidFill>
              </a:defRPr>
            </a:lvl1pPr>
          </a:lstStyle>
          <a:p>
            <a:endParaRPr lang="en-US"/>
          </a:p>
        </p:txBody>
      </p:sp>
      <p:sp>
        <p:nvSpPr>
          <p:cNvPr id="13" name="Slide Number Placeholder 12"/>
          <p:cNvSpPr>
            <a:spLocks noGrp="1"/>
          </p:cNvSpPr>
          <p:nvPr>
            <p:ph type="sldNum" sz="quarter" idx="18"/>
          </p:nvPr>
        </p:nvSpPr>
        <p:spPr>
          <a:xfrm>
            <a:off x="575734" y="116632"/>
            <a:ext cx="291785" cy="273050"/>
          </a:xfrm>
        </p:spPr>
        <p:txBody>
          <a:bodyPr/>
          <a:lstStyle>
            <a:lvl1pPr>
              <a:defRPr>
                <a:solidFill>
                  <a:schemeClr val="bg1"/>
                </a:solidFill>
              </a:defRPr>
            </a:lvl1pPr>
          </a:lstStyle>
          <a:p>
            <a:fld id="{E1B93EF5-62DC-4D0D-A7B0-C74897CCA81C}" type="slidenum">
              <a:rPr lang="en-US" smtClean="0"/>
              <a:pPr/>
              <a:t>‹#›</a:t>
            </a:fld>
            <a:endParaRPr lang="en-US" dirty="0"/>
          </a:p>
        </p:txBody>
      </p:sp>
      <p:sp>
        <p:nvSpPr>
          <p:cNvPr id="15" name="Footer Placeholder 14"/>
          <p:cNvSpPr>
            <a:spLocks noGrp="1"/>
          </p:cNvSpPr>
          <p:nvPr>
            <p:ph type="ftr" sz="quarter" idx="19"/>
          </p:nvPr>
        </p:nvSpPr>
        <p:spPr>
          <a:xfrm>
            <a:off x="867519" y="116632"/>
            <a:ext cx="8005896" cy="273050"/>
          </a:xfrm>
        </p:spPr>
        <p:txBody>
          <a:bodyPr/>
          <a:lstStyle>
            <a:lvl1pPr>
              <a:defRPr>
                <a:solidFill>
                  <a:schemeClr val="bg1"/>
                </a:solidFill>
              </a:defRPr>
            </a:lvl1pPr>
          </a:lstStyle>
          <a:p>
            <a:r>
              <a:rPr lang="en-US"/>
              <a:t>Copper. Makes the world work better</a:t>
            </a:r>
            <a:endParaRPr lang="en-US" dirty="0"/>
          </a:p>
        </p:txBody>
      </p:sp>
    </p:spTree>
    <p:extLst>
      <p:ext uri="{BB962C8B-B14F-4D97-AF65-F5344CB8AC3E}">
        <p14:creationId xmlns:p14="http://schemas.microsoft.com/office/powerpoint/2010/main" val="3831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7" name="Rectangle 6"/>
          <p:cNvSpPr/>
          <p:nvPr userDrawn="1"/>
        </p:nvSpPr>
        <p:spPr>
          <a:xfrm>
            <a:off x="0" y="1449388"/>
            <a:ext cx="12192000" cy="5408612"/>
          </a:xfrm>
          <a:prstGeom prst="rect">
            <a:avLst/>
          </a:prstGeom>
          <a:gradFill>
            <a:gsLst>
              <a:gs pos="0">
                <a:srgbClr val="AD9A84"/>
              </a:gs>
              <a:gs pos="50000">
                <a:srgbClr val="91785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tabLst>
                <a:tab pos="1080000" algn="l"/>
              </a:tabLst>
              <a:defRPr b="0">
                <a:solidFill>
                  <a:srgbClr val="D7D3C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rcRect l="6488" t="21532" r="77757" b="22724"/>
          <a:stretch>
            <a:fillRect/>
          </a:stretch>
        </p:blipFill>
        <p:spPr>
          <a:xfrm>
            <a:off x="10916113" y="369043"/>
            <a:ext cx="748800" cy="561600"/>
          </a:xfrm>
          <a:prstGeom prst="rect">
            <a:avLst/>
          </a:prstGeom>
        </p:spPr>
      </p:pic>
      <p:sp>
        <p:nvSpPr>
          <p:cNvPr id="8" name="Date Placeholder 7"/>
          <p:cNvSpPr>
            <a:spLocks noGrp="1"/>
          </p:cNvSpPr>
          <p:nvPr>
            <p:ph type="dt" sz="half" idx="10"/>
          </p:nvPr>
        </p:nvSpPr>
        <p:spPr>
          <a:xfrm>
            <a:off x="10128448" y="116632"/>
            <a:ext cx="1488165" cy="273050"/>
          </a:xfr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1"/>
          </p:nvPr>
        </p:nvSpPr>
        <p:spPr>
          <a:xfrm>
            <a:off x="575734" y="116632"/>
            <a:ext cx="291785" cy="273050"/>
          </a:xfrm>
        </p:spPr>
        <p:txBody>
          <a:bodyPr/>
          <a:lstStyle>
            <a:lvl1pPr>
              <a:defRPr>
                <a:solidFill>
                  <a:schemeClr val="bg1"/>
                </a:solidFill>
              </a:defRPr>
            </a:lvl1pPr>
          </a:lstStyle>
          <a:p>
            <a:fld id="{E1B93EF5-62DC-4D0D-A7B0-C74897CCA81C}" type="slidenum">
              <a:rPr lang="en-US" smtClean="0"/>
              <a:pPr/>
              <a:t>‹#›</a:t>
            </a:fld>
            <a:endParaRPr lang="en-US" dirty="0"/>
          </a:p>
        </p:txBody>
      </p:sp>
      <p:sp>
        <p:nvSpPr>
          <p:cNvPr id="10" name="Footer Placeholder 9"/>
          <p:cNvSpPr>
            <a:spLocks noGrp="1"/>
          </p:cNvSpPr>
          <p:nvPr>
            <p:ph type="ftr" sz="quarter" idx="12"/>
          </p:nvPr>
        </p:nvSpPr>
        <p:spPr>
          <a:xfrm>
            <a:off x="867519" y="116632"/>
            <a:ext cx="8005896" cy="273050"/>
          </a:xfrm>
        </p:spPr>
        <p:txBody>
          <a:bodyPr/>
          <a:lstStyle>
            <a:lvl1pPr>
              <a:defRPr>
                <a:solidFill>
                  <a:schemeClr val="bg1"/>
                </a:solidFill>
              </a:defRPr>
            </a:lvl1pPr>
          </a:lstStyle>
          <a:p>
            <a:r>
              <a:rPr lang="en-US"/>
              <a:t>Copper. Makes the world work better</a:t>
            </a:r>
            <a:endParaRPr lang="en-US" dirty="0"/>
          </a:p>
        </p:txBody>
      </p:sp>
    </p:spTree>
    <p:extLst>
      <p:ext uri="{BB962C8B-B14F-4D97-AF65-F5344CB8AC3E}">
        <p14:creationId xmlns:p14="http://schemas.microsoft.com/office/powerpoint/2010/main" val="11137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3">
                                            <p:txEl>
                                              <p:pRg st="0" end="0"/>
                                            </p:txEl>
                                          </p:spTgt>
                                        </p:tgtEl>
                                        <p:attrNameLst>
                                          <p:attrName>style.color</p:attrName>
                                        </p:attrNameLst>
                                      </p:cBhvr>
                                      <p:to>
                                        <p:clrVal>
                                          <a:schemeClr val="bg1"/>
                                        </p:clrVal>
                                      </p:to>
                                    </p:set>
                                  </p:childTnLst>
                                  <p:subTnLst>
                                    <p:animClr clrSpc="rgb" dir="cw">
                                      <p:cBhvr override="childStyle">
                                        <p:cTn dur="1" fill="hold" display="0" masterRel="nextClick" afterEffect="1"/>
                                        <p:tgtEl>
                                          <p:spTgt spid="3">
                                            <p:txEl>
                                              <p:pRg st="0" end="0"/>
                                            </p:txEl>
                                          </p:spTgt>
                                        </p:tgtEl>
                                        <p:attrNameLst>
                                          <p:attrName>ppt_c</p:attrName>
                                        </p:attrNameLst>
                                      </p:cBhvr>
                                      <p:to>
                                        <a:srgbClr val="D7D3C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mph" presetSubtype="1" nodeType="clickEffect">
                  <p:stCondLst>
                    <p:cond delay="0"/>
                  </p:stCondLst>
                  <p:childTnLst>
                    <p:set>
                      <p:cBhvr override="childStyle">
                        <p:cTn dur="indefinite"/>
                        <p:tgtEl>
                          <p:spTgt spid="3"/>
                        </p:tgtEl>
                        <p:attrNameLst>
                          <p:attrName>style.color</p:attrName>
                        </p:attrNameLst>
                      </p:cBhvr>
                      <p:to>
                        <p:clrVal>
                          <a:schemeClr val="bg1"/>
                        </p:clrVal>
                      </p:to>
                    </p:set>
                  </p:childTnLst>
                  <p:subTnLst>
                    <p:animClr clrSpc="rgb" dir="cw">
                      <p:cBhvr override="childStyle">
                        <p:cTn dur="1" fill="hold" display="0" masterRel="nextClick" afterEffect="1"/>
                        <p:tgtEl>
                          <p:spTgt spid="3"/>
                        </p:tgtEl>
                        <p:attrNameLst>
                          <p:attrName>ppt_c</p:attrName>
                        </p:attrNameLst>
                      </p:cBhvr>
                      <p:to>
                        <a:srgbClr val="D7D3C7"/>
                      </p:to>
                    </p:animClr>
                  </p:subTnLst>
                </p:cTn>
              </p:par>
            </p:tnLst>
          </p:tmpl>
          <p:tmpl lvl="2">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3">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4">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 lvl="5">
            <p:tnLst>
              <p:par>
                <p:cTn presetID="3" presetClass="emph" presetSubtype="2" fill="hold" nodeType="withEffect">
                  <p:stCondLst>
                    <p:cond delay="0"/>
                  </p:stCondLst>
                  <p:childTnLst>
                    <p:animClr clrSpc="rgb" dir="cw">
                      <p:cBhvr override="childStyle">
                        <p:cTn dur="500" fill="hold"/>
                        <p:tgtEl>
                          <p:spTgt spid="3"/>
                        </p:tgtEl>
                        <p:attrNameLst>
                          <p:attrName>style.color</p:attrName>
                        </p:attrNameLst>
                      </p:cBhvr>
                      <p:to>
                        <a:schemeClr val="bg1"/>
                      </p:to>
                    </p:animClr>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Copper. Makes the world work better</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8" name="Picture Placeholder 7"/>
          <p:cNvSpPr>
            <a:spLocks noGrp="1"/>
          </p:cNvSpPr>
          <p:nvPr>
            <p:ph type="pic" sz="quarter" idx="13"/>
          </p:nvPr>
        </p:nvSpPr>
        <p:spPr>
          <a:xfrm>
            <a:off x="6191251" y="1844675"/>
            <a:ext cx="5425016" cy="424815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endParaRPr lang="en-US" dirty="0"/>
          </a:p>
        </p:txBody>
      </p:sp>
      <p:sp>
        <p:nvSpPr>
          <p:cNvPr id="9" name="TextBox 8"/>
          <p:cNvSpPr txBox="1"/>
          <p:nvPr userDrawn="1"/>
        </p:nvSpPr>
        <p:spPr>
          <a:xfrm>
            <a:off x="-2688976" y="3897053"/>
            <a:ext cx="2544283" cy="1523494"/>
          </a:xfrm>
          <a:prstGeom prst="rect">
            <a:avLst/>
          </a:prstGeom>
          <a:noFill/>
        </p:spPr>
        <p:txBody>
          <a:bodyPr wrap="square" lIns="0" tIns="0" rIns="0" bIns="0" rtlCol="0">
            <a:spAutoFit/>
          </a:bodyPr>
          <a:lstStyle/>
          <a:p>
            <a:pPr algn="r"/>
            <a:r>
              <a:rPr lang="en-US" sz="1100" b="1" dirty="0">
                <a:solidFill>
                  <a:schemeClr val="bg1"/>
                </a:solidFill>
              </a:rPr>
              <a:t>Picture</a:t>
            </a:r>
            <a:endParaRPr lang="en-US" sz="1100" dirty="0">
              <a:solidFill>
                <a:schemeClr val="bg1"/>
              </a:solidFill>
            </a:endParaRPr>
          </a:p>
          <a:p>
            <a:pPr algn="r"/>
            <a:r>
              <a:rPr lang="en-US" sz="1100" b="0" baseline="0" dirty="0">
                <a:solidFill>
                  <a:schemeClr val="bg1"/>
                </a:solidFill>
              </a:rPr>
              <a:t>Click on the icon in the middle of the picture and locate the new picture and choose insert</a:t>
            </a: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H11.8 cm x W11.3 cm</a:t>
            </a:r>
          </a:p>
          <a:p>
            <a:pPr algn="r"/>
            <a:r>
              <a:rPr lang="en-US" sz="1100" b="1" baseline="0" dirty="0">
                <a:solidFill>
                  <a:schemeClr val="bg1"/>
                </a:solidFill>
              </a:rPr>
              <a:t> </a:t>
            </a:r>
            <a:endParaRPr lang="en-US" sz="1100" b="0" dirty="0">
              <a:solidFill>
                <a:schemeClr val="bg1"/>
              </a:solidFill>
            </a:endParaRPr>
          </a:p>
        </p:txBody>
      </p:sp>
      <p:sp>
        <p:nvSpPr>
          <p:cNvPr id="10" name="TextBox 9"/>
          <p:cNvSpPr txBox="1"/>
          <p:nvPr userDrawn="1"/>
        </p:nvSpPr>
        <p:spPr>
          <a:xfrm>
            <a:off x="-2688976" y="1844675"/>
            <a:ext cx="2544283" cy="1015663"/>
          </a:xfrm>
          <a:prstGeom prst="rect">
            <a:avLst/>
          </a:prstGeom>
          <a:noFill/>
        </p:spPr>
        <p:txBody>
          <a:bodyPr wrap="square" lIns="0" tIns="0" rIns="0" bIns="0" rtlCol="0">
            <a:spAutoFit/>
          </a:bodyPr>
          <a:lstStyle/>
          <a:p>
            <a:pPr algn="r"/>
            <a:r>
              <a:rPr lang="en-US" sz="1100" b="1" dirty="0">
                <a:solidFill>
                  <a:schemeClr val="bg1"/>
                </a:solidFill>
              </a:rPr>
              <a:t>Subheading</a:t>
            </a:r>
            <a:endParaRPr lang="en-US" sz="1100" dirty="0">
              <a:solidFill>
                <a:schemeClr val="bg1"/>
              </a:solidFill>
            </a:endParaRPr>
          </a:p>
          <a:p>
            <a:pPr algn="r"/>
            <a:endParaRPr lang="en-US" sz="1100"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11" name="Group 21"/>
          <p:cNvGrpSpPr>
            <a:grpSpLocks/>
          </p:cNvGrpSpPr>
          <p:nvPr userDrawn="1"/>
        </p:nvGrpSpPr>
        <p:grpSpPr bwMode="auto">
          <a:xfrm>
            <a:off x="-1585465" y="3176972"/>
            <a:ext cx="2117" cy="230188"/>
            <a:chOff x="-1260648" y="3320988"/>
            <a:chExt cx="1030288" cy="230187"/>
          </a:xfrm>
        </p:grpSpPr>
        <p:pic>
          <p:nvPicPr>
            <p:cNvPr id="12" name="Picture 11" descr="fke3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17"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18" name="TextBox 17"/>
          <p:cNvSpPr txBox="1"/>
          <p:nvPr userDrawn="1"/>
        </p:nvSpPr>
        <p:spPr>
          <a:xfrm>
            <a:off x="-2016901" y="404811"/>
            <a:ext cx="1872208"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20" name="Text Placeholder 19"/>
          <p:cNvSpPr>
            <a:spLocks noGrp="1"/>
          </p:cNvSpPr>
          <p:nvPr>
            <p:ph type="body" sz="quarter" idx="14"/>
          </p:nvPr>
        </p:nvSpPr>
        <p:spPr>
          <a:xfrm>
            <a:off x="575734" y="1844675"/>
            <a:ext cx="5422900"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4015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Copper. Makes the world work better</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7" name="TextBox 6"/>
          <p:cNvSpPr txBox="1"/>
          <p:nvPr userDrawn="1"/>
        </p:nvSpPr>
        <p:spPr>
          <a:xfrm>
            <a:off x="-2016901" y="404811"/>
            <a:ext cx="1872208" cy="338554"/>
          </a:xfrm>
          <a:prstGeom prst="rect">
            <a:avLst/>
          </a:prstGeom>
          <a:noFill/>
        </p:spPr>
        <p:txBody>
          <a:bodyPr wrap="square" lIns="0" tIns="0" rIns="0" bIns="0" rtlCol="0">
            <a:spAutoFit/>
          </a:bodyPr>
          <a:lstStyle/>
          <a:p>
            <a:pPr algn="r"/>
            <a:r>
              <a:rPr lang="en-US" sz="1100" b="1" dirty="0">
                <a:solidFill>
                  <a:schemeClr val="bg1"/>
                </a:solidFill>
              </a:rPr>
              <a:t>Headline</a:t>
            </a:r>
            <a:endParaRPr lang="en-US" sz="1100" dirty="0">
              <a:solidFill>
                <a:schemeClr val="bg1"/>
              </a:solidFill>
            </a:endParaRPr>
          </a:p>
          <a:p>
            <a:pPr algn="r"/>
            <a:r>
              <a:rPr lang="en-US" sz="1100" dirty="0">
                <a:solidFill>
                  <a:schemeClr val="bg1"/>
                </a:solidFill>
              </a:rPr>
              <a:t>Maximum 2 lines </a:t>
            </a:r>
          </a:p>
        </p:txBody>
      </p:sp>
      <p:sp>
        <p:nvSpPr>
          <p:cNvPr id="17" name="TextBox 16"/>
          <p:cNvSpPr txBox="1"/>
          <p:nvPr userDrawn="1"/>
        </p:nvSpPr>
        <p:spPr>
          <a:xfrm>
            <a:off x="-2688976" y="4040486"/>
            <a:ext cx="2544283" cy="1523494"/>
          </a:xfrm>
          <a:prstGeom prst="rect">
            <a:avLst/>
          </a:prstGeom>
          <a:noFill/>
        </p:spPr>
        <p:txBody>
          <a:bodyPr wrap="square" lIns="0" tIns="0" rIns="0" bIns="0" rtlCol="0">
            <a:spAutoFit/>
          </a:bodyPr>
          <a:lstStyle/>
          <a:p>
            <a:pPr algn="r"/>
            <a:r>
              <a:rPr lang="en-US" sz="1100" b="1" dirty="0">
                <a:solidFill>
                  <a:schemeClr val="bg1"/>
                </a:solidFill>
              </a:rPr>
              <a:t>Picture</a:t>
            </a:r>
            <a:endParaRPr lang="en-US" sz="1100" dirty="0">
              <a:solidFill>
                <a:schemeClr val="bg1"/>
              </a:solidFill>
            </a:endParaRPr>
          </a:p>
          <a:p>
            <a:pPr algn="r"/>
            <a:r>
              <a:rPr lang="en-US" sz="1100" b="0" baseline="0" dirty="0">
                <a:solidFill>
                  <a:schemeClr val="bg1"/>
                </a:solidFill>
              </a:rPr>
              <a:t>Click on the icon in the middle of the picture and locate the new picture and choose insert</a:t>
            </a: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H5.7 cm x W5.45 cm</a:t>
            </a:r>
          </a:p>
          <a:p>
            <a:pPr algn="r"/>
            <a:r>
              <a:rPr lang="en-US" sz="1100" b="1" baseline="0" dirty="0">
                <a:solidFill>
                  <a:schemeClr val="bg1"/>
                </a:solidFill>
              </a:rPr>
              <a:t> </a:t>
            </a:r>
            <a:endParaRPr lang="en-US" sz="1100" b="0" dirty="0">
              <a:solidFill>
                <a:schemeClr val="bg1"/>
              </a:solidFill>
            </a:endParaRPr>
          </a:p>
        </p:txBody>
      </p:sp>
      <p:sp>
        <p:nvSpPr>
          <p:cNvPr id="18" name="TextBox 17"/>
          <p:cNvSpPr txBox="1"/>
          <p:nvPr userDrawn="1"/>
        </p:nvSpPr>
        <p:spPr>
          <a:xfrm>
            <a:off x="-2688976" y="1844675"/>
            <a:ext cx="2544283" cy="1015663"/>
          </a:xfrm>
          <a:prstGeom prst="rect">
            <a:avLst/>
          </a:prstGeom>
          <a:noFill/>
        </p:spPr>
        <p:txBody>
          <a:bodyPr wrap="square" lIns="0" tIns="0" rIns="0" bIns="0" rtlCol="0">
            <a:spAutoFit/>
          </a:bodyPr>
          <a:lstStyle/>
          <a:p>
            <a:pPr algn="r"/>
            <a:r>
              <a:rPr lang="en-US" sz="1100" b="1" dirty="0">
                <a:solidFill>
                  <a:schemeClr val="bg1"/>
                </a:solidFill>
              </a:rPr>
              <a:t>Subheading</a:t>
            </a:r>
            <a:endParaRPr lang="en-US" sz="1100" dirty="0">
              <a:solidFill>
                <a:schemeClr val="bg1"/>
              </a:solidFill>
            </a:endParaRPr>
          </a:p>
          <a:p>
            <a:pPr algn="r"/>
            <a:endParaRPr lang="en-US" sz="1100" dirty="0">
              <a:solidFill>
                <a:schemeClr val="bg1"/>
              </a:solidFill>
            </a:endParaRPr>
          </a:p>
          <a:p>
            <a:pPr algn="r"/>
            <a:r>
              <a:rPr lang="en-US" sz="1100" b="1" dirty="0">
                <a:solidFill>
                  <a:schemeClr val="bg1"/>
                </a:solidFill>
              </a:rPr>
              <a:t>Bullets</a:t>
            </a:r>
          </a:p>
          <a:p>
            <a:pPr algn="r"/>
            <a:r>
              <a:rPr lang="en-US" sz="1100" b="0" dirty="0">
                <a:solidFill>
                  <a:schemeClr val="bg1"/>
                </a:solidFill>
              </a:rPr>
              <a:t>To</a:t>
            </a:r>
            <a:r>
              <a:rPr lang="en-US" sz="1100" b="0" baseline="0" dirty="0">
                <a:solidFill>
                  <a:schemeClr val="bg1"/>
                </a:solidFill>
              </a:rPr>
              <a:t> change bullet and text level use the ‘increase/decrease list level’ found under the ribbon Home &gt; Paragraph</a:t>
            </a:r>
            <a:endParaRPr lang="en-US" sz="1100" b="0" dirty="0">
              <a:solidFill>
                <a:schemeClr val="bg1"/>
              </a:solidFill>
            </a:endParaRPr>
          </a:p>
        </p:txBody>
      </p:sp>
      <p:grpSp>
        <p:nvGrpSpPr>
          <p:cNvPr id="19" name="Group 21"/>
          <p:cNvGrpSpPr>
            <a:grpSpLocks/>
          </p:cNvGrpSpPr>
          <p:nvPr userDrawn="1"/>
        </p:nvGrpSpPr>
        <p:grpSpPr bwMode="auto">
          <a:xfrm>
            <a:off x="-1585465" y="3176972"/>
            <a:ext cx="2117" cy="230188"/>
            <a:chOff x="-1260648" y="3320988"/>
            <a:chExt cx="1030288" cy="230187"/>
          </a:xfrm>
        </p:grpSpPr>
        <p:pic>
          <p:nvPicPr>
            <p:cNvPr id="20" name="Picture 19" descr="fke3b.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60648" y="332257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3"/>
            <p:cNvCxnSpPr>
              <a:cxnSpLocks noChangeShapeType="1"/>
            </p:cNvCxnSpPr>
            <p:nvPr/>
          </p:nvCxnSpPr>
          <p:spPr bwMode="auto">
            <a:xfrm>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24"/>
            <p:cNvCxnSpPr>
              <a:cxnSpLocks noChangeShapeType="1"/>
            </p:cNvCxnSpPr>
            <p:nvPr/>
          </p:nvCxnSpPr>
          <p:spPr bwMode="auto">
            <a:xfrm flipH="1">
              <a:off x="-12606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035" y="332098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6"/>
            <p:cNvCxnSpPr>
              <a:cxnSpLocks noChangeShapeType="1"/>
            </p:cNvCxnSpPr>
            <p:nvPr/>
          </p:nvCxnSpPr>
          <p:spPr bwMode="auto">
            <a:xfrm>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25" name="Straight Connector 27"/>
            <p:cNvCxnSpPr>
              <a:cxnSpLocks noChangeShapeType="1"/>
            </p:cNvCxnSpPr>
            <p:nvPr/>
          </p:nvCxnSpPr>
          <p:spPr bwMode="auto">
            <a:xfrm flipH="1">
              <a:off x="-422448" y="3332100"/>
              <a:ext cx="182563" cy="219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sp>
        <p:nvSpPr>
          <p:cNvPr id="27" name="Picture Placeholder 26"/>
          <p:cNvSpPr>
            <a:spLocks noGrp="1"/>
          </p:cNvSpPr>
          <p:nvPr>
            <p:ph type="pic" sz="quarter" idx="13"/>
          </p:nvPr>
        </p:nvSpPr>
        <p:spPr>
          <a:xfrm>
            <a:off x="575734" y="4041775"/>
            <a:ext cx="2614084" cy="205105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endParaRPr lang="en-US" dirty="0"/>
          </a:p>
        </p:txBody>
      </p:sp>
      <p:sp>
        <p:nvSpPr>
          <p:cNvPr id="28" name="Picture Placeholder 26"/>
          <p:cNvSpPr>
            <a:spLocks noGrp="1"/>
          </p:cNvSpPr>
          <p:nvPr>
            <p:ph type="pic" sz="quarter" idx="14"/>
          </p:nvPr>
        </p:nvSpPr>
        <p:spPr>
          <a:xfrm>
            <a:off x="3382434" y="4041775"/>
            <a:ext cx="2614084" cy="2051050"/>
          </a:xfrm>
          <a:blipFill>
            <a:blip r:embed="rId5"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p>
        </p:txBody>
      </p:sp>
      <p:sp>
        <p:nvSpPr>
          <p:cNvPr id="29" name="Picture Placeholder 26"/>
          <p:cNvSpPr>
            <a:spLocks noGrp="1"/>
          </p:cNvSpPr>
          <p:nvPr>
            <p:ph type="pic" sz="quarter" idx="15"/>
          </p:nvPr>
        </p:nvSpPr>
        <p:spPr>
          <a:xfrm>
            <a:off x="6191251" y="4041775"/>
            <a:ext cx="2614084" cy="2051050"/>
          </a:xfrm>
          <a:blipFill>
            <a:blip r:embed="rId6"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p>
        </p:txBody>
      </p:sp>
      <p:sp>
        <p:nvSpPr>
          <p:cNvPr id="30" name="Picture Placeholder 26"/>
          <p:cNvSpPr>
            <a:spLocks noGrp="1"/>
          </p:cNvSpPr>
          <p:nvPr>
            <p:ph type="pic" sz="quarter" idx="16"/>
          </p:nvPr>
        </p:nvSpPr>
        <p:spPr>
          <a:xfrm>
            <a:off x="9002530" y="4041775"/>
            <a:ext cx="2614084" cy="2051050"/>
          </a:xfrm>
          <a:blipFill>
            <a:blip r:embed="rId7"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p>
        </p:txBody>
      </p:sp>
      <p:sp>
        <p:nvSpPr>
          <p:cNvPr id="31" name="Text Placeholder 30"/>
          <p:cNvSpPr>
            <a:spLocks noGrp="1"/>
          </p:cNvSpPr>
          <p:nvPr>
            <p:ph type="body" sz="quarter" idx="17"/>
          </p:nvPr>
        </p:nvSpPr>
        <p:spPr>
          <a:xfrm>
            <a:off x="575734" y="1844675"/>
            <a:ext cx="11040533"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28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 Slide - 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4400" y="-10800"/>
            <a:ext cx="12230400" cy="68868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a:defRPr sz="1200" b="0">
                <a:solidFill>
                  <a:schemeClr val="bg1"/>
                </a:solidFill>
              </a:defRPr>
            </a:lvl1pPr>
          </a:lstStyle>
          <a:p>
            <a:r>
              <a:rPr lang="en-US"/>
              <a:t>Click icon to add picture</a:t>
            </a:r>
            <a:endParaRPr lang="en-US" dirty="0"/>
          </a:p>
        </p:txBody>
      </p:sp>
      <p:sp>
        <p:nvSpPr>
          <p:cNvPr id="9" name="Title 8"/>
          <p:cNvSpPr>
            <a:spLocks noGrp="1"/>
          </p:cNvSpPr>
          <p:nvPr>
            <p:ph type="title"/>
          </p:nvPr>
        </p:nvSpPr>
        <p:spPr>
          <a:xfrm>
            <a:off x="575735" y="4041775"/>
            <a:ext cx="11040879" cy="2051050"/>
          </a:xfrm>
        </p:spPr>
        <p:txBody>
          <a:bodyPr>
            <a:normAutofit/>
          </a:bodyPr>
          <a:lstStyle>
            <a:lvl1pPr>
              <a:lnSpc>
                <a:spcPts val="3400"/>
              </a:lnSpc>
              <a:defRPr sz="3200">
                <a:solidFill>
                  <a:schemeClr val="bg1"/>
                </a:solidFill>
              </a:defRPr>
            </a:lvl1pPr>
          </a:lstStyle>
          <a:p>
            <a:r>
              <a:rPr lang="en-US"/>
              <a:t>Click to edit Master title style</a:t>
            </a:r>
            <a:endParaRPr lang="en-US" dirty="0"/>
          </a:p>
        </p:txBody>
      </p:sp>
      <p:sp>
        <p:nvSpPr>
          <p:cNvPr id="10" name="TextBox 9"/>
          <p:cNvSpPr txBox="1"/>
          <p:nvPr userDrawn="1"/>
        </p:nvSpPr>
        <p:spPr>
          <a:xfrm>
            <a:off x="-2688976" y="1448781"/>
            <a:ext cx="2544283" cy="1523494"/>
          </a:xfrm>
          <a:prstGeom prst="rect">
            <a:avLst/>
          </a:prstGeom>
          <a:noFill/>
        </p:spPr>
        <p:txBody>
          <a:bodyPr wrap="square" lIns="0" tIns="0" rIns="0" bIns="0" rtlCol="0">
            <a:spAutoFit/>
          </a:bodyPr>
          <a:lstStyle/>
          <a:p>
            <a:pPr algn="r"/>
            <a:r>
              <a:rPr lang="en-US" sz="1100" b="1" dirty="0">
                <a:solidFill>
                  <a:schemeClr val="bg1"/>
                </a:solidFill>
              </a:rPr>
              <a:t>Picture</a:t>
            </a:r>
            <a:endParaRPr lang="en-US" sz="1100" dirty="0">
              <a:solidFill>
                <a:schemeClr val="bg1"/>
              </a:solidFill>
            </a:endParaRPr>
          </a:p>
          <a:p>
            <a:pPr algn="r"/>
            <a:r>
              <a:rPr lang="en-US" sz="1100" b="0" baseline="0" dirty="0">
                <a:solidFill>
                  <a:schemeClr val="bg1"/>
                </a:solidFill>
              </a:rPr>
              <a:t>Click on the icon in the middle of the picture and locate the new picture and choose insert</a:t>
            </a:r>
          </a:p>
          <a:p>
            <a:pPr algn="r"/>
            <a:endParaRPr lang="en-US" sz="1100" b="1" baseline="0" dirty="0">
              <a:solidFill>
                <a:schemeClr val="bg1"/>
              </a:solidFill>
            </a:endParaRPr>
          </a:p>
          <a:p>
            <a:pPr algn="r"/>
            <a:r>
              <a:rPr lang="en-US" sz="1100" b="1" baseline="0" dirty="0">
                <a:solidFill>
                  <a:schemeClr val="bg1"/>
                </a:solidFill>
              </a:rPr>
              <a:t>Picture Size</a:t>
            </a:r>
          </a:p>
          <a:p>
            <a:pPr algn="r"/>
            <a:r>
              <a:rPr lang="en-US" sz="1100" b="0" baseline="0" dirty="0">
                <a:solidFill>
                  <a:schemeClr val="bg1"/>
                </a:solidFill>
              </a:rPr>
              <a:t>For best quality the size should be:</a:t>
            </a:r>
          </a:p>
          <a:p>
            <a:pPr algn="r"/>
            <a:r>
              <a:rPr lang="en-US" sz="1100" b="0" baseline="0" dirty="0">
                <a:solidFill>
                  <a:schemeClr val="bg1"/>
                </a:solidFill>
              </a:rPr>
              <a:t>H19.05 cm x W25.4 cm</a:t>
            </a:r>
          </a:p>
          <a:p>
            <a:pPr algn="r"/>
            <a:r>
              <a:rPr lang="en-US" sz="1100" b="1" baseline="0" dirty="0">
                <a:solidFill>
                  <a:schemeClr val="bg1"/>
                </a:solidFill>
              </a:rPr>
              <a:t> </a:t>
            </a:r>
            <a:endParaRPr lang="en-US" sz="1100" b="0" dirty="0">
              <a:solidFill>
                <a:schemeClr val="bg1"/>
              </a:solidFill>
            </a:endParaRPr>
          </a:p>
        </p:txBody>
      </p:sp>
      <p:sp>
        <p:nvSpPr>
          <p:cNvPr id="11" name="TextBox 10"/>
          <p:cNvSpPr txBox="1"/>
          <p:nvPr userDrawn="1"/>
        </p:nvSpPr>
        <p:spPr>
          <a:xfrm>
            <a:off x="-2688976" y="4055004"/>
            <a:ext cx="2544283"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another color to highlight a word in the sentence</a:t>
            </a:r>
            <a:r>
              <a:rPr lang="en-US" sz="1100" b="1" baseline="0" dirty="0">
                <a:solidFill>
                  <a:schemeClr val="bg1"/>
                </a:solidFill>
              </a:rPr>
              <a:t> </a:t>
            </a:r>
            <a:endParaRPr lang="en-US" sz="1100" b="0" dirty="0">
              <a:solidFill>
                <a:schemeClr val="bg1"/>
              </a:solidFill>
            </a:endParaRPr>
          </a:p>
        </p:txBody>
      </p:sp>
      <p:sp>
        <p:nvSpPr>
          <p:cNvPr id="7" name="Date Placeholder 6"/>
          <p:cNvSpPr>
            <a:spLocks noGrp="1"/>
          </p:cNvSpPr>
          <p:nvPr>
            <p:ph type="dt" sz="half" idx="14"/>
          </p:nvPr>
        </p:nvSpPr>
        <p:spPr/>
        <p:txBody>
          <a:bodyPr/>
          <a:lstStyle/>
          <a:p>
            <a:endParaRPr lang="en-US"/>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12" name="Footer Placeholder 11"/>
          <p:cNvSpPr>
            <a:spLocks noGrp="1"/>
          </p:cNvSpPr>
          <p:nvPr>
            <p:ph type="ftr" sz="quarter" idx="16"/>
          </p:nvPr>
        </p:nvSpPr>
        <p:spPr/>
        <p:txBody>
          <a:bodyPr/>
          <a:lstStyle>
            <a:lvl1pPr>
              <a:defRPr>
                <a:solidFill>
                  <a:schemeClr val="bg1"/>
                </a:solidFill>
              </a:defRPr>
            </a:lvl1pPr>
          </a:lstStyle>
          <a:p>
            <a:r>
              <a:rPr lang="en-US"/>
              <a:t>Copper. Makes the world work better</a:t>
            </a:r>
            <a:endParaRPr lang="en-US" dirty="0"/>
          </a:p>
        </p:txBody>
      </p:sp>
    </p:spTree>
    <p:extLst>
      <p:ext uri="{BB962C8B-B14F-4D97-AF65-F5344CB8AC3E}">
        <p14:creationId xmlns:p14="http://schemas.microsoft.com/office/powerpoint/2010/main" val="272289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 Slide - Bright Orang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2341793" y="2924944"/>
            <a:ext cx="2209800" cy="1944216"/>
          </a:xfrm>
          <a:prstGeom prst="rect">
            <a:avLst/>
          </a:prstGeom>
          <a:noFill/>
          <a:ln w="9525">
            <a:noFill/>
            <a:miter lim="800000"/>
            <a:headEnd/>
            <a:tailEnd/>
          </a:ln>
        </p:spPr>
      </p:pic>
      <p:sp>
        <p:nvSpPr>
          <p:cNvPr id="14" name="Rectangle 13"/>
          <p:cNvSpPr/>
          <p:nvPr userDrawn="1"/>
        </p:nvSpPr>
        <p:spPr>
          <a:xfrm>
            <a:off x="-4800" y="-3600"/>
            <a:ext cx="12201600" cy="6865200"/>
          </a:xfrm>
          <a:prstGeom prst="rect">
            <a:avLst/>
          </a:prstGeom>
          <a:gradFill flip="none" rotWithShape="1">
            <a:gsLst>
              <a:gs pos="0">
                <a:srgbClr val="FC7B4F"/>
              </a:gs>
              <a:gs pos="50000">
                <a:srgbClr val="FB4F1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sp>
        <p:nvSpPr>
          <p:cNvPr id="2" name="Date Placeholder 1"/>
          <p:cNvSpPr>
            <a:spLocks noGrp="1"/>
          </p:cNvSpPr>
          <p:nvPr>
            <p:ph type="dt" sz="half" idx="10"/>
          </p:nvPr>
        </p:nvSpPr>
        <p:spPr>
          <a:noFill/>
        </p:spPr>
        <p:txBody>
          <a:bodyPr/>
          <a:lstStyle>
            <a:lvl1pPr>
              <a:defRPr>
                <a:solidFill>
                  <a:srgbClr val="FB4F14"/>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Copper. Makes the world work better</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a:p>
        </p:txBody>
      </p:sp>
      <p:sp>
        <p:nvSpPr>
          <p:cNvPr id="9" name="Title 8"/>
          <p:cNvSpPr>
            <a:spLocks noGrp="1"/>
          </p:cNvSpPr>
          <p:nvPr>
            <p:ph type="title"/>
          </p:nvPr>
        </p:nvSpPr>
        <p:spPr>
          <a:xfrm>
            <a:off x="575735" y="1454151"/>
            <a:ext cx="11040532"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688976" y="1448781"/>
            <a:ext cx="2544283"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Soft yellow to highlight a word in the sentence</a:t>
            </a:r>
            <a:r>
              <a:rPr lang="en-US" sz="1100" b="1" baseline="0" dirty="0">
                <a:solidFill>
                  <a:schemeClr val="bg1"/>
                </a:solidFill>
              </a:rPr>
              <a:t> </a:t>
            </a:r>
            <a:endParaRPr lang="en-US" sz="1100" b="0" dirty="0">
              <a:solidFill>
                <a:schemeClr val="bg1"/>
              </a:solidFill>
            </a:endParaRPr>
          </a:p>
        </p:txBody>
      </p:sp>
      <p:sp>
        <p:nvSpPr>
          <p:cNvPr id="13" name="Oval 12"/>
          <p:cNvSpPr/>
          <p:nvPr userDrawn="1"/>
        </p:nvSpPr>
        <p:spPr>
          <a:xfrm>
            <a:off x="-1086173" y="3273967"/>
            <a:ext cx="336037"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2688976" y="404813"/>
            <a:ext cx="2544283" cy="338554"/>
          </a:xfrm>
          <a:prstGeom prst="rect">
            <a:avLst/>
          </a:prstGeom>
          <a:noFill/>
        </p:spPr>
        <p:txBody>
          <a:bodyPr wrap="square" lIns="0" tIns="0" rIns="0" bIns="0" rtlCol="0">
            <a:spAutoFit/>
          </a:bodyPr>
          <a:lstStyle/>
          <a:p>
            <a:pPr algn="r"/>
            <a:r>
              <a:rPr lang="en-US" sz="1100" b="0" dirty="0">
                <a:solidFill>
                  <a:schemeClr val="bg1"/>
                </a:solidFill>
              </a:rPr>
              <a:t>In layouts you can find more color variations of brake</a:t>
            </a:r>
            <a:r>
              <a:rPr lang="en-US" sz="1100" b="0" baseline="0" dirty="0">
                <a:solidFill>
                  <a:schemeClr val="bg1"/>
                </a:solidFill>
              </a:rPr>
              <a:t> slides</a:t>
            </a:r>
            <a:endParaRPr lang="en-US" sz="1100" b="0" dirty="0">
              <a:solidFill>
                <a:schemeClr val="bg1"/>
              </a:solidFill>
            </a:endParaRPr>
          </a:p>
        </p:txBody>
      </p:sp>
    </p:spTree>
    <p:extLst>
      <p:ext uri="{BB962C8B-B14F-4D97-AF65-F5344CB8AC3E}">
        <p14:creationId xmlns:p14="http://schemas.microsoft.com/office/powerpoint/2010/main" val="4152691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 Slide - Soft Gree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2341793" y="2924944"/>
            <a:ext cx="2209800" cy="1944216"/>
          </a:xfrm>
          <a:prstGeom prst="rect">
            <a:avLst/>
          </a:prstGeom>
          <a:noFill/>
          <a:ln w="9525">
            <a:noFill/>
            <a:miter lim="800000"/>
            <a:headEnd/>
            <a:tailEnd/>
          </a:ln>
        </p:spPr>
      </p:pic>
      <p:sp>
        <p:nvSpPr>
          <p:cNvPr id="13" name="Rectangle 12"/>
          <p:cNvSpPr/>
          <p:nvPr userDrawn="1"/>
        </p:nvSpPr>
        <p:spPr>
          <a:xfrm>
            <a:off x="-4800" y="-3600"/>
            <a:ext cx="12201600" cy="6865200"/>
          </a:xfrm>
          <a:prstGeom prst="rect">
            <a:avLst/>
          </a:prstGeom>
          <a:gradFill flip="none" rotWithShape="1">
            <a:gsLst>
              <a:gs pos="0">
                <a:srgbClr val="CBD9D2"/>
              </a:gs>
              <a:gs pos="50000">
                <a:srgbClr val="B9CCC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sp>
        <p:nvSpPr>
          <p:cNvPr id="2" name="Date Placeholder 1"/>
          <p:cNvSpPr>
            <a:spLocks noGrp="1"/>
          </p:cNvSpPr>
          <p:nvPr>
            <p:ph type="dt" sz="half" idx="10"/>
          </p:nvPr>
        </p:nvSpPr>
        <p:spPr>
          <a:noFill/>
        </p:spPr>
        <p:txBody>
          <a:bodyPr/>
          <a:lstStyle>
            <a:lvl1pPr>
              <a:defRPr>
                <a:solidFill>
                  <a:schemeClr val="accent5"/>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Copper. Makes the world work better</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a:p>
        </p:txBody>
      </p:sp>
      <p:sp>
        <p:nvSpPr>
          <p:cNvPr id="9" name="Title 8"/>
          <p:cNvSpPr>
            <a:spLocks noGrp="1"/>
          </p:cNvSpPr>
          <p:nvPr>
            <p:ph type="title"/>
          </p:nvPr>
        </p:nvSpPr>
        <p:spPr>
          <a:xfrm>
            <a:off x="575735" y="1454151"/>
            <a:ext cx="11040532"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929003" y="1448781"/>
            <a:ext cx="2784309" cy="1184940"/>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dark warm copper to highlight a word in the sentence </a:t>
            </a:r>
            <a:endParaRPr lang="en-US" sz="1100" b="0" dirty="0">
              <a:solidFill>
                <a:schemeClr val="bg1"/>
              </a:solidFill>
            </a:endParaRPr>
          </a:p>
        </p:txBody>
      </p:sp>
      <p:sp>
        <p:nvSpPr>
          <p:cNvPr id="10" name="Oval 9"/>
          <p:cNvSpPr/>
          <p:nvPr userDrawn="1"/>
        </p:nvSpPr>
        <p:spPr>
          <a:xfrm>
            <a:off x="-864773" y="3284984"/>
            <a:ext cx="336037"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2072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 Slide - Soft yellow">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2341793" y="2924944"/>
            <a:ext cx="2209800" cy="1944216"/>
          </a:xfrm>
          <a:prstGeom prst="rect">
            <a:avLst/>
          </a:prstGeom>
          <a:noFill/>
          <a:ln w="9525">
            <a:noFill/>
            <a:miter lim="800000"/>
            <a:headEnd/>
            <a:tailEnd/>
          </a:ln>
        </p:spPr>
      </p:pic>
      <p:sp>
        <p:nvSpPr>
          <p:cNvPr id="13" name="Rectangle 12"/>
          <p:cNvSpPr/>
          <p:nvPr userDrawn="1"/>
        </p:nvSpPr>
        <p:spPr>
          <a:xfrm>
            <a:off x="-4800" y="-3600"/>
            <a:ext cx="12201600" cy="6865200"/>
          </a:xfrm>
          <a:prstGeom prst="rect">
            <a:avLst/>
          </a:prstGeom>
          <a:gradFill flip="none" rotWithShape="1">
            <a:gsLst>
              <a:gs pos="20000">
                <a:srgbClr val="FED840"/>
              </a:gs>
              <a:gs pos="50000">
                <a:srgbClr val="FECB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sp>
        <p:nvSpPr>
          <p:cNvPr id="2" name="Date Placeholder 1"/>
          <p:cNvSpPr>
            <a:spLocks noGrp="1"/>
          </p:cNvSpPr>
          <p:nvPr>
            <p:ph type="dt" sz="half" idx="10"/>
          </p:nvPr>
        </p:nvSpPr>
        <p:spPr>
          <a:noFill/>
        </p:spPr>
        <p:txBody>
          <a:bodyPr/>
          <a:lstStyle>
            <a:lvl1pPr>
              <a:defRPr>
                <a:solidFill>
                  <a:schemeClr val="accent3"/>
                </a:solidFill>
              </a:defRPr>
            </a:lvl1pPr>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Copper. Makes the world work better</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1B93EF5-62DC-4D0D-A7B0-C74897CCA81C}" type="slidenum">
              <a:rPr lang="en-US" smtClean="0"/>
              <a:pPr/>
              <a:t>‹#›</a:t>
            </a:fld>
            <a:endParaRPr lang="en-US"/>
          </a:p>
        </p:txBody>
      </p:sp>
      <p:sp>
        <p:nvSpPr>
          <p:cNvPr id="9" name="Title 8"/>
          <p:cNvSpPr>
            <a:spLocks noGrp="1"/>
          </p:cNvSpPr>
          <p:nvPr>
            <p:ph type="title"/>
          </p:nvPr>
        </p:nvSpPr>
        <p:spPr>
          <a:xfrm>
            <a:off x="575735" y="1454151"/>
            <a:ext cx="11040879" cy="2443163"/>
          </a:xfrm>
        </p:spPr>
        <p:txBody>
          <a:bodyPr>
            <a:normAutofit/>
          </a:bodyPr>
          <a:lstStyle>
            <a:lvl1pPr>
              <a:lnSpc>
                <a:spcPct val="100000"/>
              </a:lnSpc>
              <a:defRPr sz="3200">
                <a:solidFill>
                  <a:srgbClr val="91785B"/>
                </a:solidFill>
              </a:defRPr>
            </a:lvl1pPr>
          </a:lstStyle>
          <a:p>
            <a:r>
              <a:rPr lang="en-US"/>
              <a:t>Click to edit Master title style</a:t>
            </a:r>
            <a:endParaRPr lang="en-US" dirty="0"/>
          </a:p>
        </p:txBody>
      </p:sp>
      <p:sp>
        <p:nvSpPr>
          <p:cNvPr id="11" name="TextBox 10"/>
          <p:cNvSpPr txBox="1"/>
          <p:nvPr userDrawn="1"/>
        </p:nvSpPr>
        <p:spPr>
          <a:xfrm>
            <a:off x="-2688976" y="1448781"/>
            <a:ext cx="2544283"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Bright orange to highlight a word in the sentence </a:t>
            </a:r>
            <a:endParaRPr lang="en-US" sz="1100" b="0" dirty="0">
              <a:solidFill>
                <a:schemeClr val="bg1"/>
              </a:solidFill>
            </a:endParaRPr>
          </a:p>
        </p:txBody>
      </p:sp>
      <p:sp>
        <p:nvSpPr>
          <p:cNvPr id="10" name="Oval 9"/>
          <p:cNvSpPr/>
          <p:nvPr userDrawn="1"/>
        </p:nvSpPr>
        <p:spPr>
          <a:xfrm>
            <a:off x="-1296821" y="3284984"/>
            <a:ext cx="336037"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9095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358FB-0DC3-48BC-BEE5-22422416911D}"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33361-B25F-438B-89D3-87888EE17116}"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231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eak Slide - Dark blu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2341793" y="2924944"/>
            <a:ext cx="2209800" cy="1944216"/>
          </a:xfrm>
          <a:prstGeom prst="rect">
            <a:avLst/>
          </a:prstGeom>
          <a:noFill/>
          <a:ln w="9525">
            <a:noFill/>
            <a:miter lim="800000"/>
            <a:headEnd/>
            <a:tailEnd/>
          </a:ln>
        </p:spPr>
      </p:pic>
      <p:sp>
        <p:nvSpPr>
          <p:cNvPr id="14" name="Rectangle 13"/>
          <p:cNvSpPr/>
          <p:nvPr userDrawn="1"/>
        </p:nvSpPr>
        <p:spPr>
          <a:xfrm>
            <a:off x="-4800" y="-3600"/>
            <a:ext cx="12201600" cy="6865200"/>
          </a:xfrm>
          <a:prstGeom prst="rect">
            <a:avLst/>
          </a:prstGeom>
          <a:gradFill flip="none" rotWithShape="1">
            <a:gsLst>
              <a:gs pos="0">
                <a:srgbClr val="40717E"/>
              </a:gs>
              <a:gs pos="50000">
                <a:srgbClr val="00415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sp>
        <p:nvSpPr>
          <p:cNvPr id="2" name="Date Placeholder 1"/>
          <p:cNvSpPr>
            <a:spLocks noGrp="1"/>
          </p:cNvSpPr>
          <p:nvPr>
            <p:ph type="dt" sz="half" idx="10"/>
          </p:nvPr>
        </p:nvSpPr>
        <p:spPr>
          <a:noFill/>
        </p:spPr>
        <p:txBody>
          <a:bodyPr/>
          <a:lstStyle>
            <a:lvl1pPr>
              <a:defRPr>
                <a:solidFill>
                  <a:srgbClr val="004153"/>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Copper. Makes the world work better</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1B93EF5-62DC-4D0D-A7B0-C74897CCA81C}" type="slidenum">
              <a:rPr lang="en-US" smtClean="0"/>
              <a:pPr/>
              <a:t>‹#›</a:t>
            </a:fld>
            <a:endParaRPr lang="en-US" dirty="0"/>
          </a:p>
        </p:txBody>
      </p:sp>
      <p:sp>
        <p:nvSpPr>
          <p:cNvPr id="9" name="Title 8"/>
          <p:cNvSpPr>
            <a:spLocks noGrp="1"/>
          </p:cNvSpPr>
          <p:nvPr>
            <p:ph type="title"/>
          </p:nvPr>
        </p:nvSpPr>
        <p:spPr>
          <a:xfrm>
            <a:off x="575735" y="1454151"/>
            <a:ext cx="11040879" cy="2443163"/>
          </a:xfrm>
        </p:spPr>
        <p:txBody>
          <a:bodyPr>
            <a:normAutofit/>
          </a:bodyPr>
          <a:lstStyle>
            <a:lvl1pPr>
              <a:lnSpc>
                <a:spcPct val="100000"/>
              </a:lnSpc>
              <a:defRPr sz="3200">
                <a:solidFill>
                  <a:schemeClr val="bg1"/>
                </a:solidFill>
              </a:defRPr>
            </a:lvl1pPr>
          </a:lstStyle>
          <a:p>
            <a:r>
              <a:rPr lang="en-US"/>
              <a:t>Click to edit Master title style</a:t>
            </a:r>
            <a:endParaRPr lang="en-US" dirty="0"/>
          </a:p>
        </p:txBody>
      </p:sp>
      <p:sp>
        <p:nvSpPr>
          <p:cNvPr id="11" name="TextBox 10"/>
          <p:cNvSpPr txBox="1"/>
          <p:nvPr userDrawn="1"/>
        </p:nvSpPr>
        <p:spPr>
          <a:xfrm>
            <a:off x="-2688976" y="1448781"/>
            <a:ext cx="2544283" cy="1354217"/>
          </a:xfrm>
          <a:prstGeom prst="rect">
            <a:avLst/>
          </a:prstGeom>
          <a:noFill/>
        </p:spPr>
        <p:txBody>
          <a:bodyPr wrap="square" lIns="0" tIns="0" rIns="0" bIns="0" rtlCol="0">
            <a:spAutoFit/>
          </a:bodyPr>
          <a:lstStyle/>
          <a:p>
            <a:pPr algn="r"/>
            <a:r>
              <a:rPr lang="en-US" sz="1100" b="1" baseline="0" dirty="0">
                <a:solidFill>
                  <a:schemeClr val="bg1"/>
                </a:solidFill>
              </a:rPr>
              <a:t>Headline text</a:t>
            </a:r>
            <a:r>
              <a:rPr lang="en-US" sz="1100" b="0" baseline="0" dirty="0">
                <a:solidFill>
                  <a:schemeClr val="bg1"/>
                </a:solidFill>
              </a:rPr>
              <a:t> </a:t>
            </a:r>
          </a:p>
          <a:p>
            <a:pPr algn="r"/>
            <a:r>
              <a:rPr lang="en-US" sz="1100" b="0" baseline="0" dirty="0">
                <a:solidFill>
                  <a:schemeClr val="bg1"/>
                </a:solidFill>
              </a:rPr>
              <a:t>This page is used</a:t>
            </a:r>
          </a:p>
          <a:p>
            <a:pPr algn="r"/>
            <a:r>
              <a:rPr lang="en-US" sz="1100" b="0" baseline="0" dirty="0">
                <a:solidFill>
                  <a:schemeClr val="bg1"/>
                </a:solidFill>
              </a:rPr>
              <a:t>as a break in the presentation and for highlighting messages that are important.</a:t>
            </a:r>
          </a:p>
          <a:p>
            <a:pPr algn="r"/>
            <a:endParaRPr lang="en-US" sz="1100" b="0" baseline="0" dirty="0">
              <a:solidFill>
                <a:schemeClr val="bg1"/>
              </a:solidFill>
            </a:endParaRPr>
          </a:p>
          <a:p>
            <a:pPr algn="r"/>
            <a:r>
              <a:rPr lang="en-US" sz="1100" b="0" baseline="0" dirty="0">
                <a:solidFill>
                  <a:schemeClr val="bg1"/>
                </a:solidFill>
              </a:rPr>
              <a:t>Use Soft green to highlight a word in the sentence </a:t>
            </a:r>
            <a:endParaRPr lang="en-US" sz="1100" b="0" dirty="0">
              <a:solidFill>
                <a:schemeClr val="bg1"/>
              </a:solidFill>
            </a:endParaRPr>
          </a:p>
        </p:txBody>
      </p:sp>
      <p:sp>
        <p:nvSpPr>
          <p:cNvPr id="10" name="Oval 9"/>
          <p:cNvSpPr/>
          <p:nvPr userDrawn="1"/>
        </p:nvSpPr>
        <p:spPr>
          <a:xfrm>
            <a:off x="-654125" y="3273967"/>
            <a:ext cx="336037" cy="21602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1132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D7D3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75735" y="514350"/>
            <a:ext cx="11040532" cy="939800"/>
          </a:xfrm>
        </p:spPr>
        <p:txBody>
          <a:bodyPr anchor="b" anchorCtr="0"/>
          <a:lstStyle>
            <a:lvl1pPr>
              <a:defRPr/>
            </a:lvl1pPr>
          </a:lstStyle>
          <a:p>
            <a:r>
              <a:rPr lang="en-US" dirty="0"/>
              <a:t>Thank you</a:t>
            </a:r>
          </a:p>
        </p:txBody>
      </p:sp>
      <p:sp>
        <p:nvSpPr>
          <p:cNvPr id="3" name="Date Placeholder 2"/>
          <p:cNvSpPr>
            <a:spLocks noGrp="1"/>
          </p:cNvSpPr>
          <p:nvPr>
            <p:ph type="dt" sz="half" idx="10"/>
          </p:nvPr>
        </p:nvSpPr>
        <p:spPr>
          <a:xfrm>
            <a:off x="10128448" y="6576330"/>
            <a:ext cx="1488165" cy="273050"/>
          </a:xfrm>
        </p:spPr>
        <p:txBody>
          <a:bodyPr/>
          <a:lstStyle>
            <a:lvl1pPr>
              <a:defRPr>
                <a:solidFill>
                  <a:srgbClr val="D7D3C7"/>
                </a:solidFill>
              </a:defRPr>
            </a:lvl1pPr>
          </a:lstStyle>
          <a:p>
            <a:endParaRPr lang="en-US"/>
          </a:p>
        </p:txBody>
      </p:sp>
      <p:sp>
        <p:nvSpPr>
          <p:cNvPr id="4" name="Footer Placeholder 3"/>
          <p:cNvSpPr>
            <a:spLocks noGrp="1"/>
          </p:cNvSpPr>
          <p:nvPr>
            <p:ph type="ftr" sz="quarter" idx="11"/>
          </p:nvPr>
        </p:nvSpPr>
        <p:spPr>
          <a:xfrm>
            <a:off x="911424" y="6576330"/>
            <a:ext cx="8005896" cy="273050"/>
          </a:xfrm>
        </p:spPr>
        <p:txBody>
          <a:bodyPr/>
          <a:lstStyle>
            <a:lvl1pPr>
              <a:defRPr>
                <a:solidFill>
                  <a:srgbClr val="D7D3C7"/>
                </a:solidFill>
              </a:defRPr>
            </a:lvl1pPr>
          </a:lstStyle>
          <a:p>
            <a:r>
              <a:rPr lang="en-US"/>
              <a:t>Copper. Makes the world work better</a:t>
            </a:r>
          </a:p>
        </p:txBody>
      </p:sp>
      <p:sp>
        <p:nvSpPr>
          <p:cNvPr id="5" name="Slide Number Placeholder 4"/>
          <p:cNvSpPr>
            <a:spLocks noGrp="1"/>
          </p:cNvSpPr>
          <p:nvPr>
            <p:ph type="sldNum" sz="quarter" idx="12"/>
          </p:nvPr>
        </p:nvSpPr>
        <p:spPr>
          <a:xfrm>
            <a:off x="575733" y="6576330"/>
            <a:ext cx="336000" cy="273050"/>
          </a:xfrm>
        </p:spPr>
        <p:txBody>
          <a:bodyPr/>
          <a:lstStyle>
            <a:lvl1pPr>
              <a:defRPr>
                <a:solidFill>
                  <a:srgbClr val="D7D3C7"/>
                </a:solidFill>
              </a:defRPr>
            </a:lvl1pPr>
          </a:lstStyle>
          <a:p>
            <a:fld id="{E1B93EF5-62DC-4D0D-A7B0-C74897CCA81C}" type="slidenum">
              <a:rPr lang="en-US" smtClean="0"/>
              <a:pPr/>
              <a:t>‹#›</a:t>
            </a:fld>
            <a:endParaRPr lang="en-US"/>
          </a:p>
        </p:txBody>
      </p:sp>
      <p:cxnSp>
        <p:nvCxnSpPr>
          <p:cNvPr id="8" name="Straight Connector 7"/>
          <p:cNvCxnSpPr/>
          <p:nvPr userDrawn="1"/>
        </p:nvCxnSpPr>
        <p:spPr>
          <a:xfrm>
            <a:off x="544224" y="440668"/>
            <a:ext cx="7344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575734" y="1664804"/>
            <a:ext cx="11040533" cy="252029"/>
          </a:xfrm>
        </p:spPr>
        <p:txBody>
          <a:bodyPr/>
          <a:lstStyle>
            <a:lvl1pPr>
              <a:defRPr sz="1400" b="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For more information please contact</a:t>
            </a:r>
          </a:p>
        </p:txBody>
      </p:sp>
      <p:pic>
        <p:nvPicPr>
          <p:cNvPr id="9" name="bmkSecondLogo0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333" y="5626415"/>
            <a:ext cx="5179744" cy="1097999"/>
          </a:xfrm>
          <a:prstGeom prst="rect">
            <a:avLst/>
          </a:prstGeom>
        </p:spPr>
      </p:pic>
      <p:sp>
        <p:nvSpPr>
          <p:cNvPr id="7" name="bmkADEmail"/>
          <p:cNvSpPr txBox="1"/>
          <p:nvPr userDrawn="1"/>
        </p:nvSpPr>
        <p:spPr>
          <a:xfrm>
            <a:off x="575734" y="1916832"/>
            <a:ext cx="11040533" cy="215444"/>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p:txBody>
      </p:sp>
    </p:spTree>
    <p:extLst>
      <p:ext uri="{BB962C8B-B14F-4D97-AF65-F5344CB8AC3E}">
        <p14:creationId xmlns:p14="http://schemas.microsoft.com/office/powerpoint/2010/main" val="3909281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Copper. Makes the world work better</a:t>
            </a:r>
          </a:p>
        </p:txBody>
      </p:sp>
      <p:sp>
        <p:nvSpPr>
          <p:cNvPr id="5" name="Slide Number Placeholder 4"/>
          <p:cNvSpPr>
            <a:spLocks noGrp="1"/>
          </p:cNvSpPr>
          <p:nvPr>
            <p:ph type="sldNum" sz="quarter" idx="12"/>
          </p:nvPr>
        </p:nvSpPr>
        <p:spPr/>
        <p:txBody>
          <a:bodyPr/>
          <a:lstStyle/>
          <a:p>
            <a:fld id="{E1B93EF5-62DC-4D0D-A7B0-C74897CCA81C}" type="slidenum">
              <a:rPr lang="en-US" smtClean="0"/>
              <a:pPr/>
              <a:t>‹#›</a:t>
            </a:fld>
            <a:endParaRPr lang="en-US"/>
          </a:p>
        </p:txBody>
      </p:sp>
    </p:spTree>
    <p:extLst>
      <p:ext uri="{BB962C8B-B14F-4D97-AF65-F5344CB8AC3E}">
        <p14:creationId xmlns:p14="http://schemas.microsoft.com/office/powerpoint/2010/main" val="501175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Copper. Makes the world work better</a:t>
            </a:r>
          </a:p>
        </p:txBody>
      </p:sp>
      <p:sp>
        <p:nvSpPr>
          <p:cNvPr id="4" name="Slide Number Placeholder 3"/>
          <p:cNvSpPr>
            <a:spLocks noGrp="1"/>
          </p:cNvSpPr>
          <p:nvPr>
            <p:ph type="sldNum" sz="quarter" idx="12"/>
          </p:nvPr>
        </p:nvSpPr>
        <p:spPr/>
        <p:txBody>
          <a:bodyPr/>
          <a:lstStyle/>
          <a:p>
            <a:fld id="{E1B93EF5-62DC-4D0D-A7B0-C74897CCA81C}" type="slidenum">
              <a:rPr lang="en-US" smtClean="0"/>
              <a:pPr/>
              <a:t>‹#›</a:t>
            </a:fld>
            <a:endParaRPr lang="en-US"/>
          </a:p>
        </p:txBody>
      </p:sp>
    </p:spTree>
    <p:extLst>
      <p:ext uri="{BB962C8B-B14F-4D97-AF65-F5344CB8AC3E}">
        <p14:creationId xmlns:p14="http://schemas.microsoft.com/office/powerpoint/2010/main" val="65047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358FB-0DC3-48BC-BEE5-22422416911D}" type="datetimeFigureOut">
              <a:rPr lang="en-IN" smtClean="0"/>
              <a:t>06-11-2020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33361-B25F-438B-89D3-87888EE17116}" type="slidenum">
              <a:rPr lang="en-IN" smtClean="0"/>
              <a:t>‹#›</a:t>
            </a:fld>
            <a:endParaRPr lang="en-IN"/>
          </a:p>
        </p:txBody>
      </p:sp>
    </p:spTree>
    <p:extLst>
      <p:ext uri="{BB962C8B-B14F-4D97-AF65-F5344CB8AC3E}">
        <p14:creationId xmlns:p14="http://schemas.microsoft.com/office/powerpoint/2010/main" val="181702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358FB-0DC3-48BC-BEE5-22422416911D}" type="datetimeFigureOut">
              <a:rPr lang="en-IN" smtClean="0"/>
              <a:t>06-11-2020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7333361-B25F-438B-89D3-87888EE17116}"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51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358FB-0DC3-48BC-BEE5-22422416911D}" type="datetimeFigureOut">
              <a:rPr lang="en-IN" smtClean="0"/>
              <a:t>06-11-2020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7333361-B25F-438B-89D3-87888EE1711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00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358FB-0DC3-48BC-BEE5-22422416911D}" type="datetimeFigureOut">
              <a:rPr lang="en-IN" smtClean="0"/>
              <a:t>06-11-2020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7333361-B25F-438B-89D3-87888EE17116}" type="slidenum">
              <a:rPr lang="en-IN" smtClean="0"/>
              <a:t>‹#›</a:t>
            </a:fld>
            <a:endParaRPr lang="en-IN"/>
          </a:p>
        </p:txBody>
      </p:sp>
    </p:spTree>
    <p:extLst>
      <p:ext uri="{BB962C8B-B14F-4D97-AF65-F5344CB8AC3E}">
        <p14:creationId xmlns:p14="http://schemas.microsoft.com/office/powerpoint/2010/main" val="55299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358FB-0DC3-48BC-BEE5-22422416911D}" type="datetimeFigureOut">
              <a:rPr lang="en-IN" smtClean="0"/>
              <a:t>06-11-2020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33361-B25F-438B-89D3-87888EE17116}"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38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358FB-0DC3-48BC-BEE5-22422416911D}" type="datetimeFigureOut">
              <a:rPr lang="en-IN" smtClean="0"/>
              <a:t>06-11-2020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33361-B25F-438B-89D3-87888EE17116}" type="slidenum">
              <a:rPr lang="en-IN" smtClean="0"/>
              <a:t>‹#›</a:t>
            </a:fld>
            <a:endParaRPr lang="en-IN"/>
          </a:p>
        </p:txBody>
      </p:sp>
    </p:spTree>
    <p:extLst>
      <p:ext uri="{BB962C8B-B14F-4D97-AF65-F5344CB8AC3E}">
        <p14:creationId xmlns:p14="http://schemas.microsoft.com/office/powerpoint/2010/main" val="90941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7.wmf"/><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4358FB-0DC3-48BC-BEE5-22422416911D}" type="datetimeFigureOut">
              <a:rPr lang="en-IN" smtClean="0"/>
              <a:t>06-11-2020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333361-B25F-438B-89D3-87888EE17116}" type="slidenum">
              <a:rPr lang="en-IN" smtClean="0"/>
              <a:t>‹#›</a:t>
            </a:fld>
            <a:endParaRPr lang="en-IN"/>
          </a:p>
        </p:txBody>
      </p:sp>
    </p:spTree>
    <p:extLst>
      <p:ext uri="{BB962C8B-B14F-4D97-AF65-F5344CB8AC3E}">
        <p14:creationId xmlns:p14="http://schemas.microsoft.com/office/powerpoint/2010/main" val="3920911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6" name="Picture 45"/>
          <p:cNvPicPr>
            <a:picLocks noChangeAspect="1"/>
          </p:cNvPicPr>
          <p:nvPr/>
        </p:nvPicPr>
        <p:blipFill>
          <a:blip r:embed="rId17" cstate="email">
            <a:extLst>
              <a:ext uri="{28A0092B-C50C-407E-A947-70E740481C1C}">
                <a14:useLocalDpi xmlns:a14="http://schemas.microsoft.com/office/drawing/2010/main"/>
              </a:ext>
            </a:extLst>
          </a:blip>
          <a:srcRect l="6488" t="21532" r="77757" b="22724"/>
          <a:stretch>
            <a:fillRect/>
          </a:stretch>
        </p:blipFill>
        <p:spPr>
          <a:xfrm>
            <a:off x="10916113" y="369043"/>
            <a:ext cx="748800" cy="561600"/>
          </a:xfrm>
          <a:prstGeom prst="rect">
            <a:avLst/>
          </a:prstGeom>
        </p:spPr>
      </p:pic>
      <p:sp>
        <p:nvSpPr>
          <p:cNvPr id="2" name="Title Placeholder 1"/>
          <p:cNvSpPr>
            <a:spLocks noGrp="1"/>
          </p:cNvSpPr>
          <p:nvPr>
            <p:ph type="title"/>
          </p:nvPr>
        </p:nvSpPr>
        <p:spPr>
          <a:xfrm>
            <a:off x="575736" y="404812"/>
            <a:ext cx="9552713" cy="85248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75732" y="1844676"/>
            <a:ext cx="11040536" cy="4248149"/>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28448" y="6453188"/>
            <a:ext cx="1488165" cy="273050"/>
          </a:xfrm>
          <a:prstGeom prst="rect">
            <a:avLst/>
          </a:prstGeom>
        </p:spPr>
        <p:txBody>
          <a:bodyPr vert="horz" lIns="0" tIns="0" rIns="0" bIns="0" rtlCol="0" anchor="t" anchorCtr="0"/>
          <a:lstStyle>
            <a:lvl1pPr algn="r">
              <a:defRPr sz="1000">
                <a:solidFill>
                  <a:schemeClr val="bg1"/>
                </a:solidFill>
              </a:defRPr>
            </a:lvl1pPr>
          </a:lstStyle>
          <a:p>
            <a:endParaRPr lang="en-US"/>
          </a:p>
        </p:txBody>
      </p:sp>
      <p:sp>
        <p:nvSpPr>
          <p:cNvPr id="5" name="Footer Placeholder 4"/>
          <p:cNvSpPr>
            <a:spLocks noGrp="1"/>
          </p:cNvSpPr>
          <p:nvPr>
            <p:ph type="ftr" sz="quarter" idx="3"/>
          </p:nvPr>
        </p:nvSpPr>
        <p:spPr>
          <a:xfrm>
            <a:off x="867519" y="6453188"/>
            <a:ext cx="8005896" cy="273050"/>
          </a:xfrm>
          <a:prstGeom prst="rect">
            <a:avLst/>
          </a:prstGeom>
        </p:spPr>
        <p:txBody>
          <a:bodyPr vert="horz" lIns="0" tIns="0" rIns="0" bIns="0" rtlCol="0" anchor="t" anchorCtr="0"/>
          <a:lstStyle>
            <a:lvl1pPr algn="l">
              <a:defRPr sz="1000">
                <a:solidFill>
                  <a:srgbClr val="91785B"/>
                </a:solidFill>
              </a:defRPr>
            </a:lvl1pPr>
          </a:lstStyle>
          <a:p>
            <a:r>
              <a:rPr lang="en-US"/>
              <a:t>Copper. Makes the world work better</a:t>
            </a:r>
            <a:endParaRPr lang="en-US" dirty="0"/>
          </a:p>
        </p:txBody>
      </p:sp>
      <p:sp>
        <p:nvSpPr>
          <p:cNvPr id="6" name="Slide Number Placeholder 5"/>
          <p:cNvSpPr>
            <a:spLocks noGrp="1"/>
          </p:cNvSpPr>
          <p:nvPr>
            <p:ph type="sldNum" sz="quarter" idx="4"/>
          </p:nvPr>
        </p:nvSpPr>
        <p:spPr>
          <a:xfrm>
            <a:off x="575734" y="6453188"/>
            <a:ext cx="291785" cy="273050"/>
          </a:xfrm>
          <a:prstGeom prst="rect">
            <a:avLst/>
          </a:prstGeom>
        </p:spPr>
        <p:txBody>
          <a:bodyPr vert="horz" lIns="0" tIns="0" rIns="0" bIns="0" rtlCol="0" anchor="t" anchorCtr="0"/>
          <a:lstStyle>
            <a:lvl1pPr algn="l">
              <a:defRPr sz="1000">
                <a:solidFill>
                  <a:srgbClr val="91785B"/>
                </a:solidFill>
              </a:defRPr>
            </a:lvl1pPr>
          </a:lstStyle>
          <a:p>
            <a:fld id="{E1B93EF5-62DC-4D0D-A7B0-C74897CCA81C}" type="slidenum">
              <a:rPr lang="en-US" smtClean="0"/>
              <a:pPr/>
              <a:t>‹#›</a:t>
            </a:fld>
            <a:endParaRPr lang="en-US" dirty="0"/>
          </a:p>
        </p:txBody>
      </p:sp>
      <p:cxnSp>
        <p:nvCxnSpPr>
          <p:cNvPr id="21" name="Straight Connector 20"/>
          <p:cNvCxnSpPr/>
          <p:nvPr/>
        </p:nvCxnSpPr>
        <p:spPr>
          <a:xfrm>
            <a:off x="575733" y="1484784"/>
            <a:ext cx="11040000" cy="0"/>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6613" y="1479316"/>
            <a:ext cx="11025600" cy="1755"/>
          </a:xfrm>
          <a:prstGeom prst="line">
            <a:avLst/>
          </a:prstGeom>
          <a:ln w="63500">
            <a:solidFill>
              <a:srgbClr val="917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24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dt="0"/>
  <p:txStyles>
    <p:titleStyle>
      <a:lvl1pPr algn="l" defTabSz="914400" rtl="0" eaLnBrk="1" latinLnBrk="0" hangingPunct="1">
        <a:lnSpc>
          <a:spcPct val="100000"/>
        </a:lnSpc>
        <a:spcBef>
          <a:spcPct val="0"/>
        </a:spcBef>
        <a:buNone/>
        <a:defRPr sz="2600" b="1" kern="1200">
          <a:solidFill>
            <a:srgbClr val="91785B"/>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2000"/>
        </a:spcAft>
        <a:buFont typeface="Arial" pitchFamily="34" charset="0"/>
        <a:buNone/>
        <a:defRPr sz="1800" b="1" kern="1200">
          <a:solidFill>
            <a:srgbClr val="626971"/>
          </a:solidFill>
          <a:latin typeface="Arial" pitchFamily="34" charset="0"/>
          <a:ea typeface="+mn-ea"/>
          <a:cs typeface="Arial" pitchFamily="34" charset="0"/>
        </a:defRPr>
      </a:lvl1pPr>
      <a:lvl2pPr marL="360000" indent="-360000" algn="l" defTabSz="914400" rtl="0" eaLnBrk="1" latinLnBrk="0" hangingPunct="1">
        <a:lnSpc>
          <a:spcPct val="100000"/>
        </a:lnSpc>
        <a:spcBef>
          <a:spcPts val="0"/>
        </a:spcBef>
        <a:spcAft>
          <a:spcPts val="600"/>
        </a:spcAft>
        <a:buFont typeface="Arial" pitchFamily="34" charset="0"/>
        <a:buChar char="•"/>
        <a:tabLst>
          <a:tab pos="4125913" algn="l"/>
        </a:tabLst>
        <a:defRPr sz="1800" kern="1200">
          <a:solidFill>
            <a:srgbClr val="626971"/>
          </a:solidFill>
          <a:latin typeface="Arial" pitchFamily="34" charset="0"/>
          <a:ea typeface="+mn-ea"/>
          <a:cs typeface="Arial" pitchFamily="34" charset="0"/>
        </a:defRPr>
      </a:lvl2pPr>
      <a:lvl3pPr marL="720000" indent="-360000" algn="l" defTabSz="914400" rtl="0" eaLnBrk="1" latinLnBrk="0" hangingPunct="1">
        <a:lnSpc>
          <a:spcPct val="100000"/>
        </a:lnSpc>
        <a:spcBef>
          <a:spcPts val="0"/>
        </a:spcBef>
        <a:spcAft>
          <a:spcPts val="600"/>
        </a:spcAft>
        <a:buFont typeface="Arial" pitchFamily="34" charset="0"/>
        <a:buChar char="•"/>
        <a:defRPr sz="1600" kern="1200">
          <a:solidFill>
            <a:srgbClr val="626971"/>
          </a:solidFill>
          <a:latin typeface="Arial" pitchFamily="34" charset="0"/>
          <a:ea typeface="+mn-ea"/>
          <a:cs typeface="Arial" pitchFamily="34" charset="0"/>
        </a:defRPr>
      </a:lvl3pPr>
      <a:lvl4pPr marL="1080000" indent="-324000" algn="l" defTabSz="914400" rtl="0" eaLnBrk="1" latinLnBrk="0" hangingPunct="1">
        <a:lnSpc>
          <a:spcPct val="100000"/>
        </a:lnSpc>
        <a:spcBef>
          <a:spcPts val="0"/>
        </a:spcBef>
        <a:spcAft>
          <a:spcPts val="600"/>
        </a:spcAft>
        <a:buFont typeface="Arial" pitchFamily="34" charset="0"/>
        <a:buChar char="•"/>
        <a:defRPr sz="1400" kern="1200">
          <a:solidFill>
            <a:srgbClr val="626971"/>
          </a:solidFill>
          <a:latin typeface="Arial" pitchFamily="34" charset="0"/>
          <a:ea typeface="+mn-ea"/>
          <a:cs typeface="Arial" pitchFamily="34" charset="0"/>
        </a:defRPr>
      </a:lvl4pPr>
      <a:lvl5pPr marL="1438275" indent="-360000" algn="l" defTabSz="914400" rtl="0" eaLnBrk="1" latinLnBrk="0" hangingPunct="1">
        <a:lnSpc>
          <a:spcPct val="100000"/>
        </a:lnSpc>
        <a:spcBef>
          <a:spcPts val="0"/>
        </a:spcBef>
        <a:spcAft>
          <a:spcPts val="600"/>
        </a:spcAft>
        <a:buFont typeface="Arial" pitchFamily="34" charset="0"/>
        <a:buChar char="•"/>
        <a:defRPr sz="1400" kern="1200">
          <a:solidFill>
            <a:srgbClr val="62697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jp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0831" y="1950718"/>
            <a:ext cx="7666892" cy="3303565"/>
          </a:xfrm>
        </p:spPr>
        <p:txBody>
          <a:bodyPr/>
          <a:lstStyle/>
          <a:p>
            <a:pPr marL="171450" lvl="0" indent="-171450" defTabSz="685800">
              <a:lnSpc>
                <a:spcPct val="90000"/>
              </a:lnSpc>
              <a:spcBef>
                <a:spcPts val="750"/>
              </a:spcBef>
              <a:defRPr/>
            </a:pPr>
            <a:r>
              <a:rPr lang="en-US" altLang="en-US" sz="4000" b="1" dirty="0">
                <a:ln>
                  <a:noFill/>
                </a:ln>
                <a:solidFill>
                  <a:srgbClr val="44546A"/>
                </a:solidFill>
              </a:rPr>
              <a:t>Electrical Safety at Work Place</a:t>
            </a:r>
            <a:r>
              <a:rPr lang="en-US" altLang="en-US" sz="4000" b="1" dirty="0">
                <a:ln>
                  <a:noFill/>
                </a:ln>
                <a:solidFill>
                  <a:srgbClr val="44546A"/>
                </a:solidFill>
                <a:ea typeface="+mn-ea"/>
                <a:cs typeface="+mn-cs"/>
              </a:rPr>
              <a:t/>
            </a:r>
            <a:br>
              <a:rPr lang="en-US" altLang="en-US" sz="4000" b="1" dirty="0">
                <a:ln>
                  <a:noFill/>
                </a:ln>
                <a:solidFill>
                  <a:srgbClr val="44546A"/>
                </a:solidFill>
                <a:ea typeface="+mn-ea"/>
                <a:cs typeface="+mn-cs"/>
              </a:rPr>
            </a:br>
            <a:endParaRPr lang="en-IN" sz="3600" dirty="0"/>
          </a:p>
        </p:txBody>
      </p:sp>
      <p:sp>
        <p:nvSpPr>
          <p:cNvPr id="3" name="Subtitle 2"/>
          <p:cNvSpPr>
            <a:spLocks noGrp="1"/>
          </p:cNvSpPr>
          <p:nvPr>
            <p:ph type="subTitle" idx="1"/>
          </p:nvPr>
        </p:nvSpPr>
        <p:spPr>
          <a:xfrm>
            <a:off x="2692398" y="5300003"/>
            <a:ext cx="6815669" cy="45719"/>
          </a:xfrm>
        </p:spPr>
        <p:txBody>
          <a:bodyPr>
            <a:normAutofit fontScale="25000" lnSpcReduction="20000"/>
          </a:bodyPr>
          <a:lstStyle/>
          <a:p>
            <a:pPr algn="r"/>
            <a:endParaRPr lang="en-IN" dirty="0"/>
          </a:p>
        </p:txBody>
      </p:sp>
      <p:pic>
        <p:nvPicPr>
          <p:cNvPr id="6" name="Picture 5">
            <a:extLst>
              <a:ext uri="{FF2B5EF4-FFF2-40B4-BE49-F238E27FC236}">
                <a16:creationId xmlns:a16="http://schemas.microsoft.com/office/drawing/2014/main" xmlns="" id="{65D770E0-FB1E-470D-BD7C-1F80FC0640E6}"/>
              </a:ext>
            </a:extLst>
          </p:cNvPr>
          <p:cNvPicPr>
            <a:picLocks noChangeAspect="1"/>
          </p:cNvPicPr>
          <p:nvPr/>
        </p:nvPicPr>
        <p:blipFill>
          <a:blip r:embed="rId2"/>
          <a:stretch>
            <a:fillRect/>
          </a:stretch>
        </p:blipFill>
        <p:spPr>
          <a:xfrm>
            <a:off x="10671930" y="143909"/>
            <a:ext cx="1286367" cy="1140051"/>
          </a:xfrm>
          <a:prstGeom prst="rect">
            <a:avLst/>
          </a:prstGeom>
        </p:spPr>
      </p:pic>
    </p:spTree>
    <p:extLst>
      <p:ext uri="{BB962C8B-B14F-4D97-AF65-F5344CB8AC3E}">
        <p14:creationId xmlns:p14="http://schemas.microsoft.com/office/powerpoint/2010/main" val="4128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F4EA3-7878-4480-9B07-C913EFAA7260}"/>
              </a:ext>
            </a:extLst>
          </p:cNvPr>
          <p:cNvSpPr>
            <a:spLocks noGrp="1"/>
          </p:cNvSpPr>
          <p:nvPr>
            <p:ph type="title"/>
          </p:nvPr>
        </p:nvSpPr>
        <p:spPr>
          <a:xfrm>
            <a:off x="1295402" y="814388"/>
            <a:ext cx="9601196" cy="914401"/>
          </a:xfrm>
        </p:spPr>
        <p:txBody>
          <a:bodyPr>
            <a:normAutofit fontScale="90000"/>
          </a:bodyPr>
          <a:lstStyle/>
          <a:p>
            <a:r>
              <a:rPr lang="en-US" dirty="0"/>
              <a:t>Electrical Safety - Short Circuit Protection</a:t>
            </a:r>
            <a:br>
              <a:rPr lang="en-US" dirty="0"/>
            </a:br>
            <a:endParaRPr lang="en-IN" dirty="0"/>
          </a:p>
        </p:txBody>
      </p:sp>
      <p:sp>
        <p:nvSpPr>
          <p:cNvPr id="3" name="Content Placeholder 2">
            <a:extLst>
              <a:ext uri="{FF2B5EF4-FFF2-40B4-BE49-F238E27FC236}">
                <a16:creationId xmlns:a16="http://schemas.microsoft.com/office/drawing/2014/main" xmlns="" id="{03050059-2EBE-4160-91B5-12BBB01593D3}"/>
              </a:ext>
            </a:extLst>
          </p:cNvPr>
          <p:cNvSpPr>
            <a:spLocks noGrp="1"/>
          </p:cNvSpPr>
          <p:nvPr>
            <p:ph idx="1"/>
          </p:nvPr>
        </p:nvSpPr>
        <p:spPr>
          <a:xfrm>
            <a:off x="1295401" y="1543050"/>
            <a:ext cx="9601196" cy="4332818"/>
          </a:xfrm>
        </p:spPr>
        <p:txBody>
          <a:bodyPr>
            <a:normAutofit fontScale="92500"/>
          </a:bodyPr>
          <a:lstStyle/>
          <a:p>
            <a:r>
              <a:rPr lang="en-US" dirty="0"/>
              <a:t>A short-circuit condition means a circuit allows the current to flow through an unintended path with very low electrical impedance. It is a direct contact between two points of different electric potential.</a:t>
            </a:r>
          </a:p>
          <a:p>
            <a:pPr marL="0" indent="0">
              <a:buNone/>
            </a:pPr>
            <a:r>
              <a:rPr lang="en-US" dirty="0"/>
              <a:t>The short circuit protection system is broken down into the following systems −</a:t>
            </a:r>
          </a:p>
          <a:p>
            <a:r>
              <a:rPr lang="en-US" dirty="0"/>
              <a:t>Alternating Current System</a:t>
            </a:r>
          </a:p>
          <a:p>
            <a:r>
              <a:rPr lang="en-US" dirty="0"/>
              <a:t>Phase to Ground contact</a:t>
            </a:r>
          </a:p>
          <a:p>
            <a:r>
              <a:rPr lang="en-US" dirty="0"/>
              <a:t>Phase to Neutral contact</a:t>
            </a:r>
          </a:p>
          <a:p>
            <a:r>
              <a:rPr lang="en-US" dirty="0"/>
              <a:t>Phase to Phase contact</a:t>
            </a:r>
          </a:p>
          <a:p>
            <a:r>
              <a:rPr lang="en-US" dirty="0"/>
              <a:t>Contact between windings of an electrical machine in a phase</a:t>
            </a:r>
          </a:p>
          <a:p>
            <a:endParaRPr lang="en-US" dirty="0"/>
          </a:p>
          <a:p>
            <a:endParaRPr lang="en-IN" dirty="0"/>
          </a:p>
        </p:txBody>
      </p:sp>
    </p:spTree>
    <p:extLst>
      <p:ext uri="{BB962C8B-B14F-4D97-AF65-F5344CB8AC3E}">
        <p14:creationId xmlns:p14="http://schemas.microsoft.com/office/powerpoint/2010/main" val="154938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C341F-7D09-4BE1-8326-24D9AC4259B6}"/>
              </a:ext>
            </a:extLst>
          </p:cNvPr>
          <p:cNvSpPr>
            <a:spLocks noGrp="1"/>
          </p:cNvSpPr>
          <p:nvPr>
            <p:ph type="title"/>
          </p:nvPr>
        </p:nvSpPr>
        <p:spPr/>
        <p:txBody>
          <a:bodyPr>
            <a:normAutofit fontScale="90000"/>
          </a:bodyPr>
          <a:lstStyle/>
          <a:p>
            <a:r>
              <a:rPr lang="en-IN" dirty="0"/>
              <a:t>Direct Current System</a:t>
            </a:r>
            <a:br>
              <a:rPr lang="en-IN" dirty="0"/>
            </a:br>
            <a:endParaRPr lang="en-IN" dirty="0"/>
          </a:p>
        </p:txBody>
      </p:sp>
      <p:sp>
        <p:nvSpPr>
          <p:cNvPr id="3" name="Content Placeholder 2">
            <a:extLst>
              <a:ext uri="{FF2B5EF4-FFF2-40B4-BE49-F238E27FC236}">
                <a16:creationId xmlns:a16="http://schemas.microsoft.com/office/drawing/2014/main" xmlns="" id="{5A8A5F8C-8A4B-4565-8253-4646730C0743}"/>
              </a:ext>
            </a:extLst>
          </p:cNvPr>
          <p:cNvSpPr>
            <a:spLocks noGrp="1"/>
          </p:cNvSpPr>
          <p:nvPr>
            <p:ph idx="1"/>
          </p:nvPr>
        </p:nvSpPr>
        <p:spPr/>
        <p:txBody>
          <a:bodyPr/>
          <a:lstStyle/>
          <a:p>
            <a:r>
              <a:rPr lang="en-US" dirty="0"/>
              <a:t>Pole to Ground contact</a:t>
            </a:r>
          </a:p>
          <a:p>
            <a:r>
              <a:rPr lang="en-US" dirty="0"/>
              <a:t>Contact between two poles</a:t>
            </a:r>
          </a:p>
          <a:p>
            <a:pPr marL="0" indent="0">
              <a:buNone/>
            </a:pPr>
            <a:endParaRPr lang="en-IN" dirty="0"/>
          </a:p>
        </p:txBody>
      </p:sp>
    </p:spTree>
    <p:extLst>
      <p:ext uri="{BB962C8B-B14F-4D97-AF65-F5344CB8AC3E}">
        <p14:creationId xmlns:p14="http://schemas.microsoft.com/office/powerpoint/2010/main" val="71779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018BB-A055-4F02-B697-F802E3CCC4D2}"/>
              </a:ext>
            </a:extLst>
          </p:cNvPr>
          <p:cNvSpPr>
            <a:spLocks noGrp="1"/>
          </p:cNvSpPr>
          <p:nvPr>
            <p:ph type="title"/>
          </p:nvPr>
        </p:nvSpPr>
        <p:spPr/>
        <p:txBody>
          <a:bodyPr>
            <a:normAutofit fontScale="90000"/>
          </a:bodyPr>
          <a:lstStyle/>
          <a:p>
            <a:r>
              <a:rPr lang="en-US" dirty="0"/>
              <a:t>Major Causes of Short Circuit</a:t>
            </a:r>
            <a:br>
              <a:rPr lang="en-US" dirty="0"/>
            </a:br>
            <a:endParaRPr lang="en-IN" dirty="0"/>
          </a:p>
        </p:txBody>
      </p:sp>
      <p:sp>
        <p:nvSpPr>
          <p:cNvPr id="3" name="Content Placeholder 2">
            <a:extLst>
              <a:ext uri="{FF2B5EF4-FFF2-40B4-BE49-F238E27FC236}">
                <a16:creationId xmlns:a16="http://schemas.microsoft.com/office/drawing/2014/main" xmlns="" id="{475D08F9-427D-4BE2-848B-4FC550249F6F}"/>
              </a:ext>
            </a:extLst>
          </p:cNvPr>
          <p:cNvSpPr>
            <a:spLocks noGrp="1"/>
          </p:cNvSpPr>
          <p:nvPr>
            <p:ph idx="1"/>
          </p:nvPr>
        </p:nvSpPr>
        <p:spPr/>
        <p:txBody>
          <a:bodyPr>
            <a:normAutofit fontScale="85000" lnSpcReduction="20000"/>
          </a:bodyPr>
          <a:lstStyle/>
          <a:p>
            <a:r>
              <a:rPr lang="en-US" dirty="0"/>
              <a:t>A sudden surge of current equals to hundred times of working current flows through the circuit. This leads to the damage of electrical equipment. The following two phenomena are responsible for the devastating effects of short circuits −</a:t>
            </a:r>
          </a:p>
          <a:p>
            <a:pPr marL="457200" indent="-457200">
              <a:buFont typeface="+mj-lt"/>
              <a:buAutoNum type="arabicPeriod"/>
            </a:pPr>
            <a:r>
              <a:rPr lang="en-IN" dirty="0"/>
              <a:t>Thermal Phenomenon: </a:t>
            </a:r>
            <a:r>
              <a:rPr lang="en-US" dirty="0"/>
              <a:t>This phenomenon refers to the energy released into the electrical circuit when short-circuiting current flows through the circuit. This thermal effect results in the causes of a short circuit −</a:t>
            </a:r>
          </a:p>
          <a:p>
            <a:r>
              <a:rPr lang="en-US" dirty="0"/>
              <a:t>Melting of the conductor contacts</a:t>
            </a:r>
          </a:p>
          <a:p>
            <a:r>
              <a:rPr lang="en-US" dirty="0"/>
              <a:t>Damage to insulation</a:t>
            </a:r>
          </a:p>
          <a:p>
            <a:r>
              <a:rPr lang="en-US" dirty="0"/>
              <a:t>Generation of electrical arcs</a:t>
            </a:r>
          </a:p>
          <a:p>
            <a:r>
              <a:rPr lang="en-US" dirty="0"/>
              <a:t>Destruction of the thermal elements in the bimetallic relay</a:t>
            </a:r>
          </a:p>
          <a:p>
            <a:endParaRPr lang="en-IN" dirty="0"/>
          </a:p>
        </p:txBody>
      </p:sp>
    </p:spTree>
    <p:extLst>
      <p:ext uri="{BB962C8B-B14F-4D97-AF65-F5344CB8AC3E}">
        <p14:creationId xmlns:p14="http://schemas.microsoft.com/office/powerpoint/2010/main" val="353177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AB3D9-39EE-431C-AF28-C300A4035D98}"/>
              </a:ext>
            </a:extLst>
          </p:cNvPr>
          <p:cNvSpPr>
            <a:spLocks noGrp="1"/>
          </p:cNvSpPr>
          <p:nvPr>
            <p:ph type="title"/>
          </p:nvPr>
        </p:nvSpPr>
        <p:spPr/>
        <p:txBody>
          <a:bodyPr>
            <a:normAutofit fontScale="90000"/>
          </a:bodyPr>
          <a:lstStyle/>
          <a:p>
            <a:r>
              <a:rPr lang="en-IN" dirty="0"/>
              <a:t>Electro-dynamic Phenomenon</a:t>
            </a:r>
            <a:br>
              <a:rPr lang="en-IN" dirty="0"/>
            </a:br>
            <a:endParaRPr lang="en-IN" dirty="0"/>
          </a:p>
        </p:txBody>
      </p:sp>
      <p:sp>
        <p:nvSpPr>
          <p:cNvPr id="3" name="Content Placeholder 2">
            <a:extLst>
              <a:ext uri="{FF2B5EF4-FFF2-40B4-BE49-F238E27FC236}">
                <a16:creationId xmlns:a16="http://schemas.microsoft.com/office/drawing/2014/main" xmlns="" id="{5937E5DD-972D-496B-A923-298AB60830DD}"/>
              </a:ext>
            </a:extLst>
          </p:cNvPr>
          <p:cNvSpPr>
            <a:spLocks noGrp="1"/>
          </p:cNvSpPr>
          <p:nvPr>
            <p:ph idx="1"/>
          </p:nvPr>
        </p:nvSpPr>
        <p:spPr/>
        <p:txBody>
          <a:bodyPr/>
          <a:lstStyle/>
          <a:p>
            <a:r>
              <a:rPr lang="en-US" dirty="0"/>
              <a:t>This phenomenon refers to the production of intensive mechanical stress when the current crosses and results in the following conditions −</a:t>
            </a:r>
          </a:p>
          <a:p>
            <a:pPr marL="457200" indent="-457200">
              <a:buFont typeface="+mj-lt"/>
              <a:buAutoNum type="arabicPeriod"/>
            </a:pPr>
            <a:r>
              <a:rPr lang="en-US" dirty="0"/>
              <a:t>Breakage of the conductors</a:t>
            </a:r>
          </a:p>
          <a:p>
            <a:pPr marL="457200" indent="-457200">
              <a:buFont typeface="+mj-lt"/>
              <a:buAutoNum type="arabicPeriod"/>
            </a:pPr>
            <a:r>
              <a:rPr lang="en-US" dirty="0"/>
              <a:t>Repulsion of contacts inside the contactors</a:t>
            </a:r>
          </a:p>
          <a:p>
            <a:pPr marL="457200" indent="-457200">
              <a:buFont typeface="+mj-lt"/>
              <a:buAutoNum type="arabicPeriod"/>
            </a:pPr>
            <a:r>
              <a:rPr lang="en-US" dirty="0"/>
              <a:t>Distortion of conductors in windings</a:t>
            </a:r>
          </a:p>
          <a:p>
            <a:endParaRPr lang="en-IN" dirty="0"/>
          </a:p>
        </p:txBody>
      </p:sp>
    </p:spTree>
    <p:extLst>
      <p:ext uri="{BB962C8B-B14F-4D97-AF65-F5344CB8AC3E}">
        <p14:creationId xmlns:p14="http://schemas.microsoft.com/office/powerpoint/2010/main" val="138159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A15D1-FD3B-4E10-9530-865D7544D3A6}"/>
              </a:ext>
            </a:extLst>
          </p:cNvPr>
          <p:cNvSpPr>
            <a:spLocks noGrp="1"/>
          </p:cNvSpPr>
          <p:nvPr>
            <p:ph type="title"/>
          </p:nvPr>
        </p:nvSpPr>
        <p:spPr/>
        <p:txBody>
          <a:bodyPr>
            <a:normAutofit fontScale="90000"/>
          </a:bodyPr>
          <a:lstStyle/>
          <a:p>
            <a:r>
              <a:rPr lang="en-IN" dirty="0"/>
              <a:t>Short Circuit Protection Devices</a:t>
            </a:r>
            <a:br>
              <a:rPr lang="en-IN" dirty="0"/>
            </a:br>
            <a:endParaRPr lang="en-IN" dirty="0"/>
          </a:p>
        </p:txBody>
      </p:sp>
      <p:sp>
        <p:nvSpPr>
          <p:cNvPr id="3" name="Content Placeholder 2">
            <a:extLst>
              <a:ext uri="{FF2B5EF4-FFF2-40B4-BE49-F238E27FC236}">
                <a16:creationId xmlns:a16="http://schemas.microsoft.com/office/drawing/2014/main" xmlns="" id="{B559B46B-4E19-4B3E-A1DC-FB5368E9B937}"/>
              </a:ext>
            </a:extLst>
          </p:cNvPr>
          <p:cNvSpPr>
            <a:spLocks noGrp="1"/>
          </p:cNvSpPr>
          <p:nvPr>
            <p:ph idx="1"/>
          </p:nvPr>
        </p:nvSpPr>
        <p:spPr/>
        <p:txBody>
          <a:bodyPr>
            <a:normAutofit fontScale="92500"/>
          </a:bodyPr>
          <a:lstStyle/>
          <a:p>
            <a:r>
              <a:rPr lang="en-US" dirty="0"/>
              <a:t>To protect the devices and people from short circuit hazards, protecting devices are used in electrical circuits. These devices can detect the faults and trip the circuit immediately before the surge current reaches to the maximum.</a:t>
            </a:r>
          </a:p>
          <a:p>
            <a:r>
              <a:rPr lang="en-US" dirty="0"/>
              <a:t>There are two popular protecting devices used frequently in every electrical circuit.</a:t>
            </a:r>
          </a:p>
          <a:p>
            <a:pPr marL="457200" indent="-457200">
              <a:buFont typeface="+mj-lt"/>
              <a:buAutoNum type="arabicPeriod"/>
            </a:pPr>
            <a:r>
              <a:rPr lang="en-IN" dirty="0"/>
              <a:t>Fuse - </a:t>
            </a:r>
            <a:r>
              <a:rPr lang="en-US" dirty="0"/>
              <a:t>Fuse is operated once in the circuit and then must be replaced after the trip occurs. It is helpful for phase by phase (single pole) protection. It offers a high breaking capacity at low volume, which limits electro-dynamic stress.</a:t>
            </a:r>
            <a:endParaRPr lang="en-IN" dirty="0"/>
          </a:p>
        </p:txBody>
      </p:sp>
    </p:spTree>
    <p:extLst>
      <p:ext uri="{BB962C8B-B14F-4D97-AF65-F5344CB8AC3E}">
        <p14:creationId xmlns:p14="http://schemas.microsoft.com/office/powerpoint/2010/main" val="674207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DB2FE9F-7A4A-4D8E-8286-973893794059}"/>
              </a:ext>
            </a:extLst>
          </p:cNvPr>
          <p:cNvPicPr>
            <a:picLocks noGrp="1" noChangeAspect="1"/>
          </p:cNvPicPr>
          <p:nvPr>
            <p:ph sz="quarter" idx="31"/>
          </p:nvPr>
        </p:nvPicPr>
        <p:blipFill>
          <a:blip r:embed="rId2"/>
          <a:stretch>
            <a:fillRect/>
          </a:stretch>
        </p:blipFill>
        <p:spPr>
          <a:xfrm>
            <a:off x="3015816" y="1361507"/>
            <a:ext cx="6230219" cy="3632946"/>
          </a:xfrm>
          <a:prstGeom prst="rect">
            <a:avLst/>
          </a:prstGeom>
        </p:spPr>
      </p:pic>
      <p:sp>
        <p:nvSpPr>
          <p:cNvPr id="3" name="Text Placeholder 2">
            <a:extLst>
              <a:ext uri="{FF2B5EF4-FFF2-40B4-BE49-F238E27FC236}">
                <a16:creationId xmlns:a16="http://schemas.microsoft.com/office/drawing/2014/main" xmlns="" id="{8C2CA35E-032B-4024-BA8E-551E40696859}"/>
              </a:ext>
            </a:extLst>
          </p:cNvPr>
          <p:cNvSpPr>
            <a:spLocks noGrp="1"/>
          </p:cNvSpPr>
          <p:nvPr>
            <p:ph type="body" sz="quarter" idx="32"/>
          </p:nvPr>
        </p:nvSpPr>
        <p:spPr/>
        <p:txBody>
          <a:bodyPr>
            <a:normAutofit fontScale="92500" lnSpcReduction="20000"/>
          </a:bodyPr>
          <a:lstStyle/>
          <a:p>
            <a:endParaRPr lang="en-IN"/>
          </a:p>
        </p:txBody>
      </p:sp>
      <p:sp>
        <p:nvSpPr>
          <p:cNvPr id="4" name="Text Placeholder 3">
            <a:extLst>
              <a:ext uri="{FF2B5EF4-FFF2-40B4-BE49-F238E27FC236}">
                <a16:creationId xmlns:a16="http://schemas.microsoft.com/office/drawing/2014/main" xmlns="" id="{73339679-1958-4231-B117-7F204270E405}"/>
              </a:ext>
            </a:extLst>
          </p:cNvPr>
          <p:cNvSpPr>
            <a:spLocks noGrp="1"/>
          </p:cNvSpPr>
          <p:nvPr>
            <p:ph type="body" sz="quarter" idx="33"/>
          </p:nvPr>
        </p:nvSpPr>
        <p:spPr/>
        <p:txBody>
          <a:bodyPr>
            <a:normAutofit fontScale="85000" lnSpcReduction="20000"/>
          </a:bodyPr>
          <a:lstStyle/>
          <a:p>
            <a:endParaRPr lang="en-IN"/>
          </a:p>
        </p:txBody>
      </p:sp>
    </p:spTree>
    <p:extLst>
      <p:ext uri="{BB962C8B-B14F-4D97-AF65-F5344CB8AC3E}">
        <p14:creationId xmlns:p14="http://schemas.microsoft.com/office/powerpoint/2010/main" val="75122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DC93C-7AC3-4346-9EAD-07BD96885888}"/>
              </a:ext>
            </a:extLst>
          </p:cNvPr>
          <p:cNvSpPr>
            <a:spLocks noGrp="1"/>
          </p:cNvSpPr>
          <p:nvPr>
            <p:ph type="title"/>
          </p:nvPr>
        </p:nvSpPr>
        <p:spPr/>
        <p:txBody>
          <a:bodyPr>
            <a:normAutofit fontScale="90000"/>
          </a:bodyPr>
          <a:lstStyle/>
          <a:p>
            <a:r>
              <a:rPr lang="en-IN" dirty="0"/>
              <a:t>Circuit Breaker</a:t>
            </a:r>
            <a:br>
              <a:rPr lang="en-IN" dirty="0"/>
            </a:br>
            <a:endParaRPr lang="en-IN" dirty="0"/>
          </a:p>
        </p:txBody>
      </p:sp>
      <p:sp>
        <p:nvSpPr>
          <p:cNvPr id="3" name="Content Placeholder 2">
            <a:extLst>
              <a:ext uri="{FF2B5EF4-FFF2-40B4-BE49-F238E27FC236}">
                <a16:creationId xmlns:a16="http://schemas.microsoft.com/office/drawing/2014/main" xmlns="" id="{26EA8D13-79F6-440E-B0E5-53365009825C}"/>
              </a:ext>
            </a:extLst>
          </p:cNvPr>
          <p:cNvSpPr>
            <a:spLocks noGrp="1"/>
          </p:cNvSpPr>
          <p:nvPr>
            <p:ph idx="1"/>
          </p:nvPr>
        </p:nvSpPr>
        <p:spPr/>
        <p:txBody>
          <a:bodyPr/>
          <a:lstStyle/>
          <a:p>
            <a:pPr marL="0" indent="0">
              <a:buNone/>
            </a:pPr>
            <a:r>
              <a:rPr lang="en-US" dirty="0"/>
              <a:t>Circuit breakers can be reset either manually or automatically. It automatically breaks the circuit within a short cutoff time and separates the load from the power supply that protects the circuit from any damage. The magnetic triggers of CB open the poles. CBs limit both the thermal and thermodynamic effects. It works faster than a fuse. For example, Molded Case Circuit Breaker (MCCB), Molded Case Switch (MCS), Air/Oil/SF6/Vacuum Circuit Breaker (ACB/OCB/SCB/VCB).</a:t>
            </a:r>
            <a:endParaRPr lang="en-IN" dirty="0"/>
          </a:p>
        </p:txBody>
      </p:sp>
    </p:spTree>
    <p:extLst>
      <p:ext uri="{BB962C8B-B14F-4D97-AF65-F5344CB8AC3E}">
        <p14:creationId xmlns:p14="http://schemas.microsoft.com/office/powerpoint/2010/main" val="109220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EF21C53-0218-4D00-9315-10100BDB955D}"/>
              </a:ext>
            </a:extLst>
          </p:cNvPr>
          <p:cNvPicPr>
            <a:picLocks noGrp="1" noChangeAspect="1"/>
          </p:cNvPicPr>
          <p:nvPr>
            <p:ph sz="quarter" idx="31"/>
          </p:nvPr>
        </p:nvPicPr>
        <p:blipFill>
          <a:blip r:embed="rId2"/>
          <a:stretch>
            <a:fillRect/>
          </a:stretch>
        </p:blipFill>
        <p:spPr>
          <a:xfrm>
            <a:off x="3006288" y="2331844"/>
            <a:ext cx="7180699" cy="3268856"/>
          </a:xfrm>
          <a:prstGeom prst="rect">
            <a:avLst/>
          </a:prstGeom>
        </p:spPr>
      </p:pic>
      <p:sp>
        <p:nvSpPr>
          <p:cNvPr id="3" name="Text Placeholder 2">
            <a:extLst>
              <a:ext uri="{FF2B5EF4-FFF2-40B4-BE49-F238E27FC236}">
                <a16:creationId xmlns:a16="http://schemas.microsoft.com/office/drawing/2014/main" xmlns="" id="{B40872BE-8A28-4593-8BB3-214B594FF2DD}"/>
              </a:ext>
            </a:extLst>
          </p:cNvPr>
          <p:cNvSpPr>
            <a:spLocks noGrp="1"/>
          </p:cNvSpPr>
          <p:nvPr>
            <p:ph type="body" sz="quarter" idx="32"/>
          </p:nvPr>
        </p:nvSpPr>
        <p:spPr/>
        <p:txBody>
          <a:bodyPr>
            <a:normAutofit fontScale="92500" lnSpcReduction="20000"/>
          </a:bodyPr>
          <a:lstStyle/>
          <a:p>
            <a:endParaRPr lang="en-IN"/>
          </a:p>
        </p:txBody>
      </p:sp>
      <p:sp>
        <p:nvSpPr>
          <p:cNvPr id="4" name="Text Placeholder 3">
            <a:extLst>
              <a:ext uri="{FF2B5EF4-FFF2-40B4-BE49-F238E27FC236}">
                <a16:creationId xmlns:a16="http://schemas.microsoft.com/office/drawing/2014/main" xmlns="" id="{43EEF093-5DEB-4CF0-BF92-11FBF234CC26}"/>
              </a:ext>
            </a:extLst>
          </p:cNvPr>
          <p:cNvSpPr>
            <a:spLocks noGrp="1"/>
          </p:cNvSpPr>
          <p:nvPr>
            <p:ph type="body" sz="quarter" idx="33"/>
          </p:nvPr>
        </p:nvSpPr>
        <p:spPr/>
        <p:txBody>
          <a:bodyPr>
            <a:normAutofit fontScale="85000" lnSpcReduction="20000"/>
          </a:bodyPr>
          <a:lstStyle/>
          <a:p>
            <a:endParaRPr lang="en-IN"/>
          </a:p>
        </p:txBody>
      </p:sp>
    </p:spTree>
    <p:extLst>
      <p:ext uri="{BB962C8B-B14F-4D97-AF65-F5344CB8AC3E}">
        <p14:creationId xmlns:p14="http://schemas.microsoft.com/office/powerpoint/2010/main" val="316549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5EFA5-459B-4657-9D98-29607E2B27FB}"/>
              </a:ext>
            </a:extLst>
          </p:cNvPr>
          <p:cNvSpPr>
            <a:spLocks noGrp="1"/>
          </p:cNvSpPr>
          <p:nvPr>
            <p:ph type="title"/>
          </p:nvPr>
        </p:nvSpPr>
        <p:spPr/>
        <p:txBody>
          <a:bodyPr>
            <a:normAutofit fontScale="90000"/>
          </a:bodyPr>
          <a:lstStyle/>
          <a:p>
            <a:r>
              <a:rPr lang="en-US" dirty="0"/>
              <a:t>Electrical Safety - Earth Fault Protection</a:t>
            </a:r>
            <a:br>
              <a:rPr lang="en-US" dirty="0"/>
            </a:br>
            <a:r>
              <a:rPr lang="en-US" dirty="0"/>
              <a:t>	</a:t>
            </a:r>
            <a:endParaRPr lang="en-IN" dirty="0"/>
          </a:p>
        </p:txBody>
      </p:sp>
      <p:sp>
        <p:nvSpPr>
          <p:cNvPr id="3" name="Content Placeholder 2">
            <a:extLst>
              <a:ext uri="{FF2B5EF4-FFF2-40B4-BE49-F238E27FC236}">
                <a16:creationId xmlns:a16="http://schemas.microsoft.com/office/drawing/2014/main" xmlns="" id="{F6C2F430-C3A6-4386-92FF-6B4E9B16355E}"/>
              </a:ext>
            </a:extLst>
          </p:cNvPr>
          <p:cNvSpPr>
            <a:spLocks noGrp="1"/>
          </p:cNvSpPr>
          <p:nvPr>
            <p:ph idx="1"/>
          </p:nvPr>
        </p:nvSpPr>
        <p:spPr/>
        <p:txBody>
          <a:bodyPr/>
          <a:lstStyle/>
          <a:p>
            <a:r>
              <a:rPr lang="en-US" sz="2800" b="1" dirty="0"/>
              <a:t>Earth Fault</a:t>
            </a:r>
          </a:p>
          <a:p>
            <a:r>
              <a:rPr lang="en-US" dirty="0"/>
              <a:t>Earth Fault is an inadvertent fault between the live conductor and the earth. When earth fault occurs, the electrical system gets short-circuited and the short-circuited current flows through the system. The fault current returns through the earth or any electrical equipment, which damages the equipment. It also interrupts the continuity of the supply and may shock the user. To protect the equipment and for the safety of people, fault protection devices are used in the installation.</a:t>
            </a:r>
          </a:p>
          <a:p>
            <a:endParaRPr lang="en-IN" dirty="0"/>
          </a:p>
        </p:txBody>
      </p:sp>
    </p:spTree>
    <p:extLst>
      <p:ext uri="{BB962C8B-B14F-4D97-AF65-F5344CB8AC3E}">
        <p14:creationId xmlns:p14="http://schemas.microsoft.com/office/powerpoint/2010/main" val="296152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5EBD6-679C-4E4F-84C0-2F35C4001DC3}"/>
              </a:ext>
            </a:extLst>
          </p:cNvPr>
          <p:cNvSpPr>
            <a:spLocks noGrp="1"/>
          </p:cNvSpPr>
          <p:nvPr>
            <p:ph type="title"/>
          </p:nvPr>
        </p:nvSpPr>
        <p:spPr/>
        <p:txBody>
          <a:bodyPr>
            <a:normAutofit fontScale="90000"/>
          </a:bodyPr>
          <a:lstStyle/>
          <a:p>
            <a:r>
              <a:rPr lang="en-IN" dirty="0"/>
              <a:t>Earth Fault Protection Devices</a:t>
            </a:r>
            <a:br>
              <a:rPr lang="en-IN" dirty="0"/>
            </a:br>
            <a:endParaRPr lang="en-IN" dirty="0"/>
          </a:p>
        </p:txBody>
      </p:sp>
      <p:sp>
        <p:nvSpPr>
          <p:cNvPr id="3" name="Content Placeholder 2">
            <a:extLst>
              <a:ext uri="{FF2B5EF4-FFF2-40B4-BE49-F238E27FC236}">
                <a16:creationId xmlns:a16="http://schemas.microsoft.com/office/drawing/2014/main" xmlns="" id="{1BEDAB34-DE29-4DAB-8212-26B7B9CA6A8B}"/>
              </a:ext>
            </a:extLst>
          </p:cNvPr>
          <p:cNvSpPr>
            <a:spLocks noGrp="1"/>
          </p:cNvSpPr>
          <p:nvPr>
            <p:ph idx="1"/>
          </p:nvPr>
        </p:nvSpPr>
        <p:spPr/>
        <p:txBody>
          <a:bodyPr>
            <a:normAutofit fontScale="92500"/>
          </a:bodyPr>
          <a:lstStyle/>
          <a:p>
            <a:r>
              <a:rPr lang="en-US" dirty="0"/>
              <a:t>The devices give the tripping command to break the circuit when earth fault occurs. The fault current is restricted and the fault is dispersed by the Restricted Earth Fault Protection (REFP) scheme. Normally earth fault relay, earth leakage circuit breaker and ground fault circuit interrupter, etc. are used to restrict the fault current.</a:t>
            </a:r>
          </a:p>
          <a:p>
            <a:r>
              <a:rPr lang="en-IN" dirty="0"/>
              <a:t>Earth Fault Relay (EFR) - </a:t>
            </a:r>
            <a:r>
              <a:rPr lang="en-US" dirty="0"/>
              <a:t>It is a safety device used in electrical installations with high earth impedance. It detects small stray voltages on the metal enclosures of electrical equipment. The result is to interrupt the circuit if a dangerous voltage is detected. The EFR is protected against tripping from transients and prevents shock.</a:t>
            </a:r>
            <a:endParaRPr lang="en-IN" dirty="0"/>
          </a:p>
        </p:txBody>
      </p:sp>
    </p:spTree>
    <p:extLst>
      <p:ext uri="{BB962C8B-B14F-4D97-AF65-F5344CB8AC3E}">
        <p14:creationId xmlns:p14="http://schemas.microsoft.com/office/powerpoint/2010/main" val="218107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53158" y="527030"/>
            <a:ext cx="561975" cy="142988"/>
          </a:xfrm>
          <a:prstGeom prst="rect">
            <a:avLst/>
          </a:prstGeom>
        </p:spPr>
        <p:txBody>
          <a:bodyPr vert="horz" wrap="square" lIns="0" tIns="12065" rIns="0" bIns="0" rtlCol="0">
            <a:spAutoFit/>
          </a:bodyPr>
          <a:lstStyle/>
          <a:p>
            <a:pPr marL="12700">
              <a:spcBef>
                <a:spcPts val="95"/>
              </a:spcBef>
            </a:pPr>
            <a:r>
              <a:rPr sz="850" b="1" spc="-5" dirty="0">
                <a:solidFill>
                  <a:srgbClr val="40B83C"/>
                </a:solidFill>
                <a:latin typeface="Arial"/>
                <a:cs typeface="Arial"/>
              </a:rPr>
              <a:t>ELE</a:t>
            </a:r>
            <a:r>
              <a:rPr sz="850" b="1" spc="-10" dirty="0">
                <a:solidFill>
                  <a:srgbClr val="40B83C"/>
                </a:solidFill>
                <a:latin typeface="Arial"/>
                <a:cs typeface="Arial"/>
              </a:rPr>
              <a:t>C</a:t>
            </a:r>
            <a:r>
              <a:rPr sz="850" b="1" spc="-5" dirty="0">
                <a:solidFill>
                  <a:srgbClr val="40B83C"/>
                </a:solidFill>
                <a:latin typeface="Arial"/>
                <a:cs typeface="Arial"/>
              </a:rPr>
              <a:t>T</a:t>
            </a:r>
            <a:r>
              <a:rPr sz="850" b="1" spc="-10" dirty="0">
                <a:solidFill>
                  <a:srgbClr val="40B83C"/>
                </a:solidFill>
                <a:latin typeface="Arial"/>
                <a:cs typeface="Arial"/>
              </a:rPr>
              <a:t>R</a:t>
            </a:r>
            <a:r>
              <a:rPr sz="850" b="1" spc="-5" dirty="0">
                <a:solidFill>
                  <a:srgbClr val="40B83C"/>
                </a:solidFill>
                <a:latin typeface="Arial"/>
                <a:cs typeface="Arial"/>
              </a:rPr>
              <a:t>IC</a:t>
            </a:r>
            <a:endParaRPr sz="850">
              <a:latin typeface="Arial"/>
              <a:cs typeface="Arial"/>
            </a:endParaRPr>
          </a:p>
        </p:txBody>
      </p:sp>
      <p:sp>
        <p:nvSpPr>
          <p:cNvPr id="3" name="object 3"/>
          <p:cNvSpPr/>
          <p:nvPr/>
        </p:nvSpPr>
        <p:spPr>
          <a:xfrm flipH="1" flipV="1">
            <a:off x="10105205" y="435696"/>
            <a:ext cx="147953" cy="1158662"/>
          </a:xfrm>
          <a:custGeom>
            <a:avLst/>
            <a:gdLst/>
            <a:ahLst/>
            <a:cxnLst/>
            <a:rect l="l" t="t" r="r" b="b"/>
            <a:pathLst>
              <a:path w="47625" h="106045">
                <a:moveTo>
                  <a:pt x="23333" y="0"/>
                </a:moveTo>
                <a:lnTo>
                  <a:pt x="0" y="105582"/>
                </a:lnTo>
                <a:lnTo>
                  <a:pt x="47101" y="105582"/>
                </a:lnTo>
                <a:lnTo>
                  <a:pt x="23333" y="0"/>
                </a:lnTo>
                <a:close/>
              </a:path>
            </a:pathLst>
          </a:custGeom>
          <a:solidFill>
            <a:srgbClr val="FDFDFD"/>
          </a:solidFill>
        </p:spPr>
        <p:txBody>
          <a:bodyPr wrap="square" lIns="0" tIns="0" rIns="0" bIns="0" rtlCol="0"/>
          <a:lstStyle/>
          <a:p>
            <a:endParaRPr/>
          </a:p>
        </p:txBody>
      </p:sp>
      <p:sp>
        <p:nvSpPr>
          <p:cNvPr id="4" name="object 4"/>
          <p:cNvSpPr/>
          <p:nvPr/>
        </p:nvSpPr>
        <p:spPr>
          <a:xfrm>
            <a:off x="6415337" y="1594358"/>
            <a:ext cx="4312279" cy="443470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43833" y="1755082"/>
            <a:ext cx="4225203" cy="443470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762124" y="2176817"/>
            <a:ext cx="8732520" cy="1340752"/>
          </a:xfrm>
          <a:prstGeom prst="rect">
            <a:avLst/>
          </a:prstGeom>
          <a:solidFill>
            <a:srgbClr val="001F5F"/>
          </a:solidFill>
        </p:spPr>
        <p:txBody>
          <a:bodyPr vert="horz" wrap="square" lIns="0" tIns="22225" rIns="0" bIns="0" rtlCol="0">
            <a:spAutoFit/>
          </a:bodyPr>
          <a:lstStyle/>
          <a:p>
            <a:pPr marL="1905" algn="ctr">
              <a:spcBef>
                <a:spcPts val="175"/>
              </a:spcBef>
            </a:pPr>
            <a:r>
              <a:rPr sz="2800" b="1" spc="-10" dirty="0">
                <a:solidFill>
                  <a:srgbClr val="FF0000"/>
                </a:solidFill>
                <a:latin typeface="Carlito"/>
                <a:cs typeface="Carlito"/>
              </a:rPr>
              <a:t>National Crime </a:t>
            </a:r>
            <a:r>
              <a:rPr sz="2800" b="1" spc="-20" dirty="0">
                <a:solidFill>
                  <a:srgbClr val="FF0000"/>
                </a:solidFill>
                <a:latin typeface="Carlito"/>
                <a:cs typeface="Carlito"/>
              </a:rPr>
              <a:t>Records </a:t>
            </a:r>
            <a:r>
              <a:rPr sz="2800" b="1" spc="-10" dirty="0">
                <a:solidFill>
                  <a:srgbClr val="FF0000"/>
                </a:solidFill>
                <a:latin typeface="Carlito"/>
                <a:cs typeface="Carlito"/>
              </a:rPr>
              <a:t>Bureau </a:t>
            </a:r>
            <a:endParaRPr lang="en-US" sz="2800" b="1" spc="-10" dirty="0">
              <a:solidFill>
                <a:srgbClr val="FF0000"/>
              </a:solidFill>
              <a:latin typeface="Carlito"/>
              <a:cs typeface="Carlito"/>
            </a:endParaRPr>
          </a:p>
          <a:p>
            <a:pPr marL="1905" algn="ctr">
              <a:spcBef>
                <a:spcPts val="175"/>
              </a:spcBef>
            </a:pPr>
            <a:r>
              <a:rPr sz="2800" b="1" spc="-15" dirty="0">
                <a:solidFill>
                  <a:srgbClr val="FF0000"/>
                </a:solidFill>
                <a:latin typeface="Carlito"/>
                <a:cs typeface="Carlito"/>
              </a:rPr>
              <a:t>Fire </a:t>
            </a:r>
            <a:r>
              <a:rPr sz="2800" b="1" spc="-5" dirty="0">
                <a:solidFill>
                  <a:srgbClr val="FF0000"/>
                </a:solidFill>
                <a:latin typeface="Carlito"/>
                <a:cs typeface="Carlito"/>
              </a:rPr>
              <a:t>due </a:t>
            </a:r>
            <a:r>
              <a:rPr sz="2800" b="1" spc="-15" dirty="0">
                <a:solidFill>
                  <a:srgbClr val="FF0000"/>
                </a:solidFill>
                <a:latin typeface="Carlito"/>
                <a:cs typeface="Carlito"/>
              </a:rPr>
              <a:t>to </a:t>
            </a:r>
            <a:r>
              <a:rPr sz="2800" b="1" spc="-10" dirty="0">
                <a:solidFill>
                  <a:srgbClr val="FF0000"/>
                </a:solidFill>
                <a:latin typeface="Carlito"/>
                <a:cs typeface="Carlito"/>
              </a:rPr>
              <a:t>electricity </a:t>
            </a:r>
            <a:r>
              <a:rPr sz="2800" b="1" spc="-5" dirty="0">
                <a:solidFill>
                  <a:srgbClr val="FF0000"/>
                </a:solidFill>
                <a:latin typeface="Carlito"/>
                <a:cs typeface="Carlito"/>
              </a:rPr>
              <a:t>- 2487 </a:t>
            </a:r>
            <a:r>
              <a:rPr sz="2800" b="1" spc="-10" dirty="0">
                <a:solidFill>
                  <a:srgbClr val="FF0000"/>
                </a:solidFill>
                <a:latin typeface="Carlito"/>
                <a:cs typeface="Carlito"/>
              </a:rPr>
              <a:t>cases, </a:t>
            </a:r>
            <a:r>
              <a:rPr sz="2800" b="1" spc="-5" dirty="0">
                <a:solidFill>
                  <a:srgbClr val="FF0000"/>
                </a:solidFill>
                <a:latin typeface="Carlito"/>
                <a:cs typeface="Carlito"/>
              </a:rPr>
              <a:t>323 </a:t>
            </a:r>
            <a:r>
              <a:rPr sz="2800" b="1" spc="-10" dirty="0">
                <a:solidFill>
                  <a:srgbClr val="FF0000"/>
                </a:solidFill>
                <a:latin typeface="Carlito"/>
                <a:cs typeface="Carlito"/>
              </a:rPr>
              <a:t>injured, </a:t>
            </a:r>
            <a:r>
              <a:rPr sz="2800" b="1" spc="-5" dirty="0">
                <a:solidFill>
                  <a:srgbClr val="FF0000"/>
                </a:solidFill>
                <a:latin typeface="Carlito"/>
                <a:cs typeface="Carlito"/>
              </a:rPr>
              <a:t>2255 died  Electrocution </a:t>
            </a:r>
            <a:r>
              <a:rPr sz="2800" b="1" spc="360" dirty="0">
                <a:solidFill>
                  <a:srgbClr val="FF0000"/>
                </a:solidFill>
                <a:latin typeface="Trebuchet MS"/>
                <a:cs typeface="Trebuchet MS"/>
              </a:rPr>
              <a:t>– </a:t>
            </a:r>
            <a:r>
              <a:rPr sz="2800" b="1" spc="-5" dirty="0">
                <a:solidFill>
                  <a:srgbClr val="FF0000"/>
                </a:solidFill>
                <a:latin typeface="Carlito"/>
                <a:cs typeface="Carlito"/>
              </a:rPr>
              <a:t>10200 </a:t>
            </a:r>
            <a:r>
              <a:rPr sz="2800" b="1" spc="-10" dirty="0">
                <a:solidFill>
                  <a:srgbClr val="FF0000"/>
                </a:solidFill>
                <a:latin typeface="Carlito"/>
                <a:cs typeface="Carlito"/>
              </a:rPr>
              <a:t>cases, </a:t>
            </a:r>
            <a:r>
              <a:rPr sz="2800" b="1" spc="-5" dirty="0">
                <a:solidFill>
                  <a:srgbClr val="FF0000"/>
                </a:solidFill>
                <a:latin typeface="Carlito"/>
                <a:cs typeface="Carlito"/>
              </a:rPr>
              <a:t>364 </a:t>
            </a:r>
            <a:r>
              <a:rPr sz="2800" b="1" spc="-10" dirty="0">
                <a:solidFill>
                  <a:srgbClr val="FF0000"/>
                </a:solidFill>
                <a:latin typeface="Carlito"/>
                <a:cs typeface="Carlito"/>
              </a:rPr>
              <a:t>injured, </a:t>
            </a:r>
            <a:r>
              <a:rPr sz="2800" b="1" spc="-5" dirty="0">
                <a:solidFill>
                  <a:srgbClr val="FF0000"/>
                </a:solidFill>
                <a:latin typeface="Carlito"/>
                <a:cs typeface="Carlito"/>
              </a:rPr>
              <a:t>9986</a:t>
            </a:r>
            <a:r>
              <a:rPr sz="2800" b="1" spc="-425" dirty="0">
                <a:solidFill>
                  <a:srgbClr val="FF0000"/>
                </a:solidFill>
                <a:latin typeface="Carlito"/>
                <a:cs typeface="Carlito"/>
              </a:rPr>
              <a:t> </a:t>
            </a:r>
            <a:r>
              <a:rPr sz="2800" b="1" spc="-5" dirty="0">
                <a:solidFill>
                  <a:srgbClr val="FF0000"/>
                </a:solidFill>
                <a:latin typeface="Carlito"/>
                <a:cs typeface="Carlito"/>
              </a:rPr>
              <a:t>died</a:t>
            </a:r>
            <a:endParaRPr sz="2800" dirty="0">
              <a:latin typeface="Carlito"/>
              <a:cs typeface="Carlito"/>
            </a:endParaRPr>
          </a:p>
        </p:txBody>
      </p:sp>
      <p:sp>
        <p:nvSpPr>
          <p:cNvPr id="7" name="object 7"/>
          <p:cNvSpPr txBox="1"/>
          <p:nvPr/>
        </p:nvSpPr>
        <p:spPr>
          <a:xfrm>
            <a:off x="1649984" y="756351"/>
            <a:ext cx="7980763" cy="505267"/>
          </a:xfrm>
          <a:prstGeom prst="rect">
            <a:avLst/>
          </a:prstGeom>
        </p:spPr>
        <p:txBody>
          <a:bodyPr vert="horz" wrap="square" lIns="0" tIns="12700" rIns="0" bIns="0" rtlCol="0">
            <a:spAutoFit/>
          </a:bodyPr>
          <a:lstStyle/>
          <a:p>
            <a:pPr marL="12700">
              <a:spcBef>
                <a:spcPts val="100"/>
              </a:spcBef>
            </a:pPr>
            <a:r>
              <a:rPr lang="en-US" sz="3200" b="1" spc="-5" dirty="0">
                <a:latin typeface="+mj-lt"/>
                <a:cs typeface="Carlito"/>
              </a:rPr>
              <a:t>            </a:t>
            </a:r>
            <a:r>
              <a:rPr lang="en-US" sz="3200" b="1" dirty="0">
                <a:latin typeface="+mj-lt"/>
              </a:rPr>
              <a:t>Electrical Fire Safety – Indian context</a:t>
            </a:r>
            <a:endParaRPr sz="3200" b="1" dirty="0">
              <a:latin typeface="+mj-lt"/>
              <a:cs typeface="Carlito"/>
            </a:endParaRPr>
          </a:p>
        </p:txBody>
      </p:sp>
      <p:sp>
        <p:nvSpPr>
          <p:cNvPr id="8" name="object 8"/>
          <p:cNvSpPr txBox="1"/>
          <p:nvPr/>
        </p:nvSpPr>
        <p:spPr>
          <a:xfrm>
            <a:off x="3361689" y="4530573"/>
            <a:ext cx="5533390" cy="1006045"/>
          </a:xfrm>
          <a:prstGeom prst="rect">
            <a:avLst/>
          </a:prstGeom>
          <a:solidFill>
            <a:srgbClr val="EC7C30"/>
          </a:solidFill>
        </p:spPr>
        <p:txBody>
          <a:bodyPr vert="horz" wrap="square" lIns="0" tIns="20955" rIns="0" bIns="0" rtlCol="0">
            <a:spAutoFit/>
          </a:bodyPr>
          <a:lstStyle/>
          <a:p>
            <a:pPr algn="ctr">
              <a:spcBef>
                <a:spcPts val="165"/>
              </a:spcBef>
            </a:pPr>
            <a:r>
              <a:rPr sz="3200" b="1" spc="-280" dirty="0">
                <a:solidFill>
                  <a:srgbClr val="FFFFFF"/>
                </a:solidFill>
                <a:latin typeface="Trebuchet MS"/>
                <a:cs typeface="Trebuchet MS"/>
              </a:rPr>
              <a:t>1000’s </a:t>
            </a:r>
            <a:r>
              <a:rPr sz="3200" b="1" spc="-130" dirty="0">
                <a:solidFill>
                  <a:srgbClr val="FFFFFF"/>
                </a:solidFill>
                <a:latin typeface="Trebuchet MS"/>
                <a:cs typeface="Trebuchet MS"/>
              </a:rPr>
              <a:t>of </a:t>
            </a:r>
            <a:r>
              <a:rPr sz="3200" b="1" spc="-190" dirty="0">
                <a:solidFill>
                  <a:srgbClr val="FFFFFF"/>
                </a:solidFill>
                <a:latin typeface="Trebuchet MS"/>
                <a:cs typeface="Trebuchet MS"/>
              </a:rPr>
              <a:t>unreported</a:t>
            </a:r>
            <a:r>
              <a:rPr sz="3200" b="1" spc="-355" dirty="0">
                <a:solidFill>
                  <a:srgbClr val="FFFFFF"/>
                </a:solidFill>
                <a:latin typeface="Trebuchet MS"/>
                <a:cs typeface="Trebuchet MS"/>
              </a:rPr>
              <a:t> </a:t>
            </a:r>
            <a:r>
              <a:rPr sz="3200" b="1" spc="-175" dirty="0">
                <a:solidFill>
                  <a:srgbClr val="FFFFFF"/>
                </a:solidFill>
                <a:latin typeface="Trebuchet MS"/>
                <a:cs typeface="Trebuchet MS"/>
              </a:rPr>
              <a:t>cases</a:t>
            </a:r>
            <a:endParaRPr sz="3200" dirty="0">
              <a:latin typeface="Trebuchet MS"/>
              <a:cs typeface="Trebuchet MS"/>
            </a:endParaRPr>
          </a:p>
          <a:p>
            <a:pPr marL="116205" marR="109855" algn="ctr">
              <a:spcBef>
                <a:spcPts val="5"/>
              </a:spcBef>
            </a:pPr>
            <a:r>
              <a:rPr sz="3200" b="1" spc="-280" dirty="0">
                <a:solidFill>
                  <a:srgbClr val="FFFFFF"/>
                </a:solidFill>
                <a:latin typeface="Trebuchet MS"/>
                <a:cs typeface="Trebuchet MS"/>
              </a:rPr>
              <a:t>100’s </a:t>
            </a:r>
            <a:r>
              <a:rPr sz="3200" b="1" spc="-130" dirty="0">
                <a:solidFill>
                  <a:srgbClr val="FFFFFF"/>
                </a:solidFill>
                <a:latin typeface="Trebuchet MS"/>
                <a:cs typeface="Trebuchet MS"/>
              </a:rPr>
              <a:t>of </a:t>
            </a:r>
            <a:r>
              <a:rPr sz="3200" b="1" spc="-150" dirty="0">
                <a:solidFill>
                  <a:srgbClr val="FFFFFF"/>
                </a:solidFill>
                <a:latin typeface="Trebuchet MS"/>
                <a:cs typeface="Trebuchet MS"/>
              </a:rPr>
              <a:t>millions </a:t>
            </a:r>
            <a:r>
              <a:rPr sz="3200" b="1" spc="-130" dirty="0">
                <a:solidFill>
                  <a:srgbClr val="FFFFFF"/>
                </a:solidFill>
                <a:latin typeface="Trebuchet MS"/>
                <a:cs typeface="Trebuchet MS"/>
              </a:rPr>
              <a:t>of </a:t>
            </a:r>
            <a:r>
              <a:rPr sz="3200" b="1" spc="-175" dirty="0">
                <a:solidFill>
                  <a:srgbClr val="FFFFFF"/>
                </a:solidFill>
                <a:latin typeface="Trebuchet MS"/>
                <a:cs typeface="Trebuchet MS"/>
              </a:rPr>
              <a:t>Rupees</a:t>
            </a:r>
            <a:r>
              <a:rPr sz="3200" b="1" spc="-575" dirty="0">
                <a:solidFill>
                  <a:srgbClr val="FFFFFF"/>
                </a:solidFill>
                <a:latin typeface="Trebuchet MS"/>
                <a:cs typeface="Trebuchet MS"/>
              </a:rPr>
              <a:t> </a:t>
            </a:r>
            <a:r>
              <a:rPr sz="3200" b="1" spc="-175" dirty="0">
                <a:solidFill>
                  <a:srgbClr val="FFFFFF"/>
                </a:solidFill>
                <a:latin typeface="Trebuchet MS"/>
                <a:cs typeface="Trebuchet MS"/>
              </a:rPr>
              <a:t>Loss</a:t>
            </a:r>
            <a:endParaRPr sz="3200" dirty="0">
              <a:latin typeface="Carlito"/>
              <a:cs typeface="Carlito"/>
            </a:endParaRPr>
          </a:p>
        </p:txBody>
      </p:sp>
      <p:sp>
        <p:nvSpPr>
          <p:cNvPr id="9" name="object 9"/>
          <p:cNvSpPr txBox="1"/>
          <p:nvPr/>
        </p:nvSpPr>
        <p:spPr>
          <a:xfrm>
            <a:off x="5894363" y="3713871"/>
            <a:ext cx="336893" cy="751488"/>
          </a:xfrm>
          <a:prstGeom prst="rect">
            <a:avLst/>
          </a:prstGeom>
        </p:spPr>
        <p:txBody>
          <a:bodyPr vert="horz" wrap="square" lIns="0" tIns="12700" rIns="0" bIns="0" rtlCol="0">
            <a:spAutoFit/>
          </a:bodyPr>
          <a:lstStyle/>
          <a:p>
            <a:pPr marL="12700">
              <a:spcBef>
                <a:spcPts val="100"/>
              </a:spcBef>
            </a:pPr>
            <a:r>
              <a:rPr sz="4800" b="1" dirty="0">
                <a:solidFill>
                  <a:srgbClr val="FF0000"/>
                </a:solidFill>
                <a:latin typeface="Carlito"/>
                <a:cs typeface="Carlito"/>
              </a:rPr>
              <a:t>+</a:t>
            </a:r>
            <a:endParaRPr sz="4800" dirty="0">
              <a:latin typeface="Carlito"/>
              <a:cs typeface="Carlito"/>
            </a:endParaRPr>
          </a:p>
        </p:txBody>
      </p:sp>
      <p:sp>
        <p:nvSpPr>
          <p:cNvPr id="10" name="object 7">
            <a:extLst>
              <a:ext uri="{FF2B5EF4-FFF2-40B4-BE49-F238E27FC236}">
                <a16:creationId xmlns:a16="http://schemas.microsoft.com/office/drawing/2014/main" xmlns="" id="{64F7824D-EA98-49D3-9741-A8E6CBD91A2F}"/>
              </a:ext>
            </a:extLst>
          </p:cNvPr>
          <p:cNvSpPr/>
          <p:nvPr/>
        </p:nvSpPr>
        <p:spPr>
          <a:xfrm>
            <a:off x="10542015" y="638151"/>
            <a:ext cx="1076723" cy="853024"/>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F2EE3-F3CE-4A51-B6EE-4EB5794D73F4}"/>
              </a:ext>
            </a:extLst>
          </p:cNvPr>
          <p:cNvSpPr>
            <a:spLocks noGrp="1"/>
          </p:cNvSpPr>
          <p:nvPr>
            <p:ph type="title"/>
          </p:nvPr>
        </p:nvSpPr>
        <p:spPr/>
        <p:txBody>
          <a:bodyPr>
            <a:normAutofit fontScale="90000"/>
          </a:bodyPr>
          <a:lstStyle/>
          <a:p>
            <a:r>
              <a:rPr lang="en-IN" dirty="0"/>
              <a:t>Earth Leakage Circuit Breaker</a:t>
            </a:r>
            <a:br>
              <a:rPr lang="en-IN" dirty="0"/>
            </a:br>
            <a:endParaRPr lang="en-IN" dirty="0"/>
          </a:p>
        </p:txBody>
      </p:sp>
      <p:sp>
        <p:nvSpPr>
          <p:cNvPr id="3" name="Content Placeholder 2">
            <a:extLst>
              <a:ext uri="{FF2B5EF4-FFF2-40B4-BE49-F238E27FC236}">
                <a16:creationId xmlns:a16="http://schemas.microsoft.com/office/drawing/2014/main" xmlns="" id="{2AC22DC2-8771-41A5-B0E2-2E6C60753FF5}"/>
              </a:ext>
            </a:extLst>
          </p:cNvPr>
          <p:cNvSpPr>
            <a:spLocks noGrp="1"/>
          </p:cNvSpPr>
          <p:nvPr>
            <p:ph idx="1"/>
          </p:nvPr>
        </p:nvSpPr>
        <p:spPr/>
        <p:txBody>
          <a:bodyPr>
            <a:normAutofit lnSpcReduction="10000"/>
          </a:bodyPr>
          <a:lstStyle/>
          <a:p>
            <a:r>
              <a:rPr lang="en-US" dirty="0"/>
              <a:t>The Earth Leakage Circuit Breaker detects the leakage current directly and prevents injury to humans and animals due to electrical shock. It is a voltage-sensing device and has recently been replaced by Residual Current Circuit Breaker (RCCB), which is a current sensing device. It is a special type of latching relay that is connected to the main power supply. When the fault current flows from live wire to the earth wire within the installation, the coil of ELCB senses the voltage and switches off the power. This requires a manual reset process to work again. The RCCB senses the leakage current and sends a signal to trip the system.</a:t>
            </a:r>
            <a:endParaRPr lang="en-IN" dirty="0"/>
          </a:p>
        </p:txBody>
      </p:sp>
    </p:spTree>
    <p:extLst>
      <p:ext uri="{BB962C8B-B14F-4D97-AF65-F5344CB8AC3E}">
        <p14:creationId xmlns:p14="http://schemas.microsoft.com/office/powerpoint/2010/main" val="402403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8D222-D08A-42C0-832C-BB31965E715A}"/>
              </a:ext>
            </a:extLst>
          </p:cNvPr>
          <p:cNvSpPr>
            <a:spLocks noGrp="1"/>
          </p:cNvSpPr>
          <p:nvPr>
            <p:ph type="title"/>
          </p:nvPr>
        </p:nvSpPr>
        <p:spPr/>
        <p:txBody>
          <a:bodyPr>
            <a:normAutofit fontScale="90000"/>
          </a:bodyPr>
          <a:lstStyle/>
          <a:p>
            <a:r>
              <a:rPr lang="en-IN" dirty="0"/>
              <a:t>Ground Fault Circuit Interrupter</a:t>
            </a:r>
            <a:br>
              <a:rPr lang="en-IN" dirty="0"/>
            </a:br>
            <a:endParaRPr lang="en-IN" dirty="0"/>
          </a:p>
        </p:txBody>
      </p:sp>
      <p:sp>
        <p:nvSpPr>
          <p:cNvPr id="3" name="Content Placeholder 2">
            <a:extLst>
              <a:ext uri="{FF2B5EF4-FFF2-40B4-BE49-F238E27FC236}">
                <a16:creationId xmlns:a16="http://schemas.microsoft.com/office/drawing/2014/main" xmlns="" id="{106981AA-2349-4263-84D6-983F41DE7469}"/>
              </a:ext>
            </a:extLst>
          </p:cNvPr>
          <p:cNvSpPr>
            <a:spLocks noGrp="1"/>
          </p:cNvSpPr>
          <p:nvPr>
            <p:ph idx="1"/>
          </p:nvPr>
        </p:nvSpPr>
        <p:spPr/>
        <p:txBody>
          <a:bodyPr/>
          <a:lstStyle/>
          <a:p>
            <a:r>
              <a:rPr lang="en-US" dirty="0"/>
              <a:t>The Ground Fault Circuit Interrupter is a safety device to prevent an electrical accident when any faulty tool is plugged in. It is a fast acting circuit breaker to shut down the supply when the earth fault occurs within 1/40th of a second. It compares the incoming and outgoing current from the equipment along the circuit conductor. If there is any difference as little as 5 mA, GFCI restricts the current and trip quickly. GFCI does not help much with line contact hazards but protects from fire, overheating and destruction of wire insulation.</a:t>
            </a:r>
            <a:endParaRPr lang="en-IN" dirty="0"/>
          </a:p>
        </p:txBody>
      </p:sp>
    </p:spTree>
    <p:extLst>
      <p:ext uri="{BB962C8B-B14F-4D97-AF65-F5344CB8AC3E}">
        <p14:creationId xmlns:p14="http://schemas.microsoft.com/office/powerpoint/2010/main" val="34195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E98D3-4273-4584-94C8-A6701FBE3093}"/>
              </a:ext>
            </a:extLst>
          </p:cNvPr>
          <p:cNvSpPr>
            <a:spLocks noGrp="1"/>
          </p:cNvSpPr>
          <p:nvPr>
            <p:ph type="title"/>
          </p:nvPr>
        </p:nvSpPr>
        <p:spPr>
          <a:xfrm>
            <a:off x="1295402" y="982133"/>
            <a:ext cx="9601196" cy="689506"/>
          </a:xfrm>
        </p:spPr>
        <p:txBody>
          <a:bodyPr>
            <a:normAutofit fontScale="90000"/>
          </a:bodyPr>
          <a:lstStyle/>
          <a:p>
            <a:r>
              <a:rPr lang="en-US" dirty="0"/>
              <a:t>Restricted Earth Fault Protection Scheme</a:t>
            </a:r>
            <a:br>
              <a:rPr lang="en-US" dirty="0"/>
            </a:br>
            <a:endParaRPr lang="en-IN" dirty="0"/>
          </a:p>
        </p:txBody>
      </p:sp>
      <p:sp>
        <p:nvSpPr>
          <p:cNvPr id="3" name="Content Placeholder 2">
            <a:extLst>
              <a:ext uri="{FF2B5EF4-FFF2-40B4-BE49-F238E27FC236}">
                <a16:creationId xmlns:a16="http://schemas.microsoft.com/office/drawing/2014/main" xmlns="" id="{E1FF3467-331B-469C-A84E-74933E8BBEF6}"/>
              </a:ext>
            </a:extLst>
          </p:cNvPr>
          <p:cNvSpPr>
            <a:spLocks noGrp="1"/>
          </p:cNvSpPr>
          <p:nvPr>
            <p:ph idx="1"/>
          </p:nvPr>
        </p:nvSpPr>
        <p:spPr>
          <a:xfrm>
            <a:off x="1295401" y="1300163"/>
            <a:ext cx="9601196" cy="4757737"/>
          </a:xfrm>
        </p:spPr>
        <p:txBody>
          <a:bodyPr/>
          <a:lstStyle/>
          <a:p>
            <a:r>
              <a:rPr lang="en-US" dirty="0"/>
              <a:t>Let us consider a star winding transformer, which is protected by a </a:t>
            </a:r>
            <a:r>
              <a:rPr lang="en-US" b="1" dirty="0"/>
              <a:t>Restricted Earth Fault Protection</a:t>
            </a:r>
            <a:r>
              <a:rPr lang="en-US" dirty="0"/>
              <a:t> with EFR protecting device as shown in the figure below.</a:t>
            </a:r>
          </a:p>
          <a:p>
            <a:r>
              <a:rPr lang="en-US" dirty="0"/>
              <a:t>The following image shows the Earth Fault Protection with EFR −</a:t>
            </a:r>
          </a:p>
          <a:p>
            <a:endParaRPr lang="en-IN" dirty="0"/>
          </a:p>
        </p:txBody>
      </p:sp>
      <p:pic>
        <p:nvPicPr>
          <p:cNvPr id="4" name="Picture 3">
            <a:extLst>
              <a:ext uri="{FF2B5EF4-FFF2-40B4-BE49-F238E27FC236}">
                <a16:creationId xmlns:a16="http://schemas.microsoft.com/office/drawing/2014/main" xmlns="" id="{FBFB6264-2E9B-47C7-8BEE-623C616A4306}"/>
              </a:ext>
            </a:extLst>
          </p:cNvPr>
          <p:cNvPicPr>
            <a:picLocks noChangeAspect="1"/>
          </p:cNvPicPr>
          <p:nvPr/>
        </p:nvPicPr>
        <p:blipFill>
          <a:blip r:embed="rId2"/>
          <a:stretch>
            <a:fillRect/>
          </a:stretch>
        </p:blipFill>
        <p:spPr>
          <a:xfrm>
            <a:off x="1957389" y="2986088"/>
            <a:ext cx="8086724" cy="3071812"/>
          </a:xfrm>
          <a:prstGeom prst="rect">
            <a:avLst/>
          </a:prstGeom>
        </p:spPr>
      </p:pic>
    </p:spTree>
    <p:extLst>
      <p:ext uri="{BB962C8B-B14F-4D97-AF65-F5344CB8AC3E}">
        <p14:creationId xmlns:p14="http://schemas.microsoft.com/office/powerpoint/2010/main" val="203290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C4F63A6-55D1-4429-BF1D-1618BEEF4F05}"/>
              </a:ext>
            </a:extLst>
          </p:cNvPr>
          <p:cNvSpPr>
            <a:spLocks noGrp="1"/>
          </p:cNvSpPr>
          <p:nvPr>
            <p:ph sz="quarter" idx="31"/>
          </p:nvPr>
        </p:nvSpPr>
        <p:spPr>
          <a:xfrm>
            <a:off x="671513" y="1604434"/>
            <a:ext cx="10772775" cy="4235452"/>
          </a:xfrm>
        </p:spPr>
        <p:txBody>
          <a:bodyPr/>
          <a:lstStyle/>
          <a:p>
            <a:endParaRPr lang="en-US" dirty="0"/>
          </a:p>
          <a:p>
            <a:r>
              <a:rPr lang="en-US" dirty="0"/>
              <a:t>When an external fault F1 occurs in the network, I1 and I2 flow through the secondary side of the CTs. The resultant of I1 and I2 will be zero. However, if an internal fault F2 occurs inside the protective zone, only I2 flows and I1 is neglected. The resultant current I2 passes through the earth fault relay, which senses the fault current and protects the restricted portion of winding. The fault current is approximately 15% more than the rated winding current. To avoid the magnetizing inrush current, the stabilizing current must be in series with the relay.</a:t>
            </a:r>
            <a:endParaRPr lang="en-IN" dirty="0"/>
          </a:p>
        </p:txBody>
      </p:sp>
      <p:sp>
        <p:nvSpPr>
          <p:cNvPr id="3" name="Text Placeholder 2">
            <a:extLst>
              <a:ext uri="{FF2B5EF4-FFF2-40B4-BE49-F238E27FC236}">
                <a16:creationId xmlns:a16="http://schemas.microsoft.com/office/drawing/2014/main" xmlns="" id="{4DE90A38-4F00-4432-92A7-AE0074F84678}"/>
              </a:ext>
            </a:extLst>
          </p:cNvPr>
          <p:cNvSpPr>
            <a:spLocks noGrp="1"/>
          </p:cNvSpPr>
          <p:nvPr>
            <p:ph type="body" sz="quarter" idx="32"/>
          </p:nvPr>
        </p:nvSpPr>
        <p:spPr/>
        <p:txBody>
          <a:bodyPr>
            <a:normAutofit fontScale="92500" lnSpcReduction="20000"/>
          </a:bodyPr>
          <a:lstStyle/>
          <a:p>
            <a:endParaRPr lang="en-IN"/>
          </a:p>
        </p:txBody>
      </p:sp>
      <p:sp>
        <p:nvSpPr>
          <p:cNvPr id="4" name="Text Placeholder 3">
            <a:extLst>
              <a:ext uri="{FF2B5EF4-FFF2-40B4-BE49-F238E27FC236}">
                <a16:creationId xmlns:a16="http://schemas.microsoft.com/office/drawing/2014/main" xmlns="" id="{89CDC117-0FA7-4A40-93B2-DEEA862E2E1C}"/>
              </a:ext>
            </a:extLst>
          </p:cNvPr>
          <p:cNvSpPr>
            <a:spLocks noGrp="1"/>
          </p:cNvSpPr>
          <p:nvPr>
            <p:ph type="body" sz="quarter" idx="33"/>
          </p:nvPr>
        </p:nvSpPr>
        <p:spPr/>
        <p:txBody>
          <a:bodyPr>
            <a:normAutofit fontScale="85000" lnSpcReduction="20000"/>
          </a:bodyPr>
          <a:lstStyle/>
          <a:p>
            <a:endParaRPr lang="en-IN"/>
          </a:p>
        </p:txBody>
      </p:sp>
    </p:spTree>
    <p:extLst>
      <p:ext uri="{BB962C8B-B14F-4D97-AF65-F5344CB8AC3E}">
        <p14:creationId xmlns:p14="http://schemas.microsoft.com/office/powerpoint/2010/main" val="3639432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B12CE-B4CE-4801-AB18-722D58220283}"/>
              </a:ext>
            </a:extLst>
          </p:cNvPr>
          <p:cNvSpPr>
            <a:spLocks noGrp="1"/>
          </p:cNvSpPr>
          <p:nvPr>
            <p:ph type="title"/>
          </p:nvPr>
        </p:nvSpPr>
        <p:spPr/>
        <p:txBody>
          <a:bodyPr>
            <a:normAutofit fontScale="90000"/>
          </a:bodyPr>
          <a:lstStyle/>
          <a:p>
            <a:r>
              <a:rPr lang="en-IN" dirty="0"/>
              <a:t>Electrical Safety - Earthing</a:t>
            </a:r>
            <a:br>
              <a:rPr lang="en-IN" dirty="0"/>
            </a:br>
            <a:endParaRPr lang="en-IN" dirty="0"/>
          </a:p>
        </p:txBody>
      </p:sp>
      <p:sp>
        <p:nvSpPr>
          <p:cNvPr id="3" name="Content Placeholder 2">
            <a:extLst>
              <a:ext uri="{FF2B5EF4-FFF2-40B4-BE49-F238E27FC236}">
                <a16:creationId xmlns:a16="http://schemas.microsoft.com/office/drawing/2014/main" xmlns="" id="{729D15FC-6EB9-466F-A208-5848797E618C}"/>
              </a:ext>
            </a:extLst>
          </p:cNvPr>
          <p:cNvSpPr>
            <a:spLocks noGrp="1"/>
          </p:cNvSpPr>
          <p:nvPr>
            <p:ph idx="1"/>
          </p:nvPr>
        </p:nvSpPr>
        <p:spPr/>
        <p:txBody>
          <a:bodyPr/>
          <a:lstStyle/>
          <a:p>
            <a:r>
              <a:rPr lang="en-US" dirty="0"/>
              <a:t>The process of transferring an unintended electrical energy directly to the earth through a low resistance wire is called electrical earthing. It refers to the connection of a noncurrent-carrying part of the equipment or neutral of supply system to the ground, which represents the zero potential. The leakage current chooses the simple low resistance path to flow. Thus, the electrical system and equipment are protected from damage.</a:t>
            </a:r>
            <a:endParaRPr lang="en-IN" dirty="0"/>
          </a:p>
        </p:txBody>
      </p:sp>
    </p:spTree>
    <p:extLst>
      <p:ext uri="{BB962C8B-B14F-4D97-AF65-F5344CB8AC3E}">
        <p14:creationId xmlns:p14="http://schemas.microsoft.com/office/powerpoint/2010/main" val="91399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6C1D1-7E32-4B4C-BC26-EE4F322E4C33}"/>
              </a:ext>
            </a:extLst>
          </p:cNvPr>
          <p:cNvSpPr>
            <a:spLocks noGrp="1"/>
          </p:cNvSpPr>
          <p:nvPr>
            <p:ph type="title"/>
          </p:nvPr>
        </p:nvSpPr>
        <p:spPr/>
        <p:txBody>
          <a:bodyPr>
            <a:normAutofit fontScale="90000"/>
          </a:bodyPr>
          <a:lstStyle/>
          <a:p>
            <a:r>
              <a:rPr lang="en-IN" dirty="0"/>
              <a:t>Types of Electrical Earthing</a:t>
            </a:r>
            <a:br>
              <a:rPr lang="en-IN" dirty="0"/>
            </a:br>
            <a:endParaRPr lang="en-IN" dirty="0"/>
          </a:p>
        </p:txBody>
      </p:sp>
      <p:sp>
        <p:nvSpPr>
          <p:cNvPr id="3" name="Content Placeholder 2">
            <a:extLst>
              <a:ext uri="{FF2B5EF4-FFF2-40B4-BE49-F238E27FC236}">
                <a16:creationId xmlns:a16="http://schemas.microsoft.com/office/drawing/2014/main" xmlns="" id="{5F29AE3D-78F7-4AA0-A0AF-39B653980F45}"/>
              </a:ext>
            </a:extLst>
          </p:cNvPr>
          <p:cNvSpPr>
            <a:spLocks noGrp="1"/>
          </p:cNvSpPr>
          <p:nvPr>
            <p:ph idx="1"/>
          </p:nvPr>
        </p:nvSpPr>
        <p:spPr/>
        <p:txBody>
          <a:bodyPr>
            <a:normAutofit fontScale="92500" lnSpcReduction="20000"/>
          </a:bodyPr>
          <a:lstStyle/>
          <a:p>
            <a:r>
              <a:rPr lang="en-IN" dirty="0"/>
              <a:t>Types of Electrical Earthing : </a:t>
            </a:r>
            <a:r>
              <a:rPr lang="en-US" dirty="0"/>
              <a:t>The electrical equipment has two non-current carrying parts such as neutral of the system and frame of the equipment. Earthing system is also classified into two types.</a:t>
            </a:r>
          </a:p>
          <a:p>
            <a:r>
              <a:rPr lang="en-US" dirty="0"/>
              <a:t>Neutral Earthing: The process of connecting neutral of the system to the earth through a GI wire is known as Neutral earthing or System earthing. It is used in star winding systems including generator, transformer, etc.</a:t>
            </a:r>
          </a:p>
          <a:p>
            <a:r>
              <a:rPr lang="en-US" dirty="0"/>
              <a:t>Equipment Earthing: When the metallic frame of the equipment is connected to the earth by the help of a conducting wire then it is called Equipment earthing. In fault condition in the apparatus, the fault current flows to the earth and the system is protected.</a:t>
            </a:r>
          </a:p>
          <a:p>
            <a:endParaRPr lang="en-US" dirty="0"/>
          </a:p>
          <a:p>
            <a:pPr marL="457200" indent="-457200">
              <a:buFont typeface="+mj-lt"/>
              <a:buAutoNum type="arabicPeriod"/>
            </a:pPr>
            <a:endParaRPr lang="en-IN" dirty="0"/>
          </a:p>
        </p:txBody>
      </p:sp>
    </p:spTree>
    <p:extLst>
      <p:ext uri="{BB962C8B-B14F-4D97-AF65-F5344CB8AC3E}">
        <p14:creationId xmlns:p14="http://schemas.microsoft.com/office/powerpoint/2010/main" val="415302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F2AF3-543B-4CD6-89AF-B2DE6F1CD522}"/>
              </a:ext>
            </a:extLst>
          </p:cNvPr>
          <p:cNvSpPr>
            <a:spLocks noGrp="1"/>
          </p:cNvSpPr>
          <p:nvPr>
            <p:ph type="title"/>
          </p:nvPr>
        </p:nvSpPr>
        <p:spPr/>
        <p:txBody>
          <a:bodyPr>
            <a:normAutofit fontScale="90000"/>
          </a:bodyPr>
          <a:lstStyle/>
          <a:p>
            <a:r>
              <a:rPr lang="en-IN" dirty="0"/>
              <a:t>Need of Earthing</a:t>
            </a:r>
            <a:br>
              <a:rPr lang="en-IN" dirty="0"/>
            </a:br>
            <a:r>
              <a:rPr lang="en-IN" dirty="0"/>
              <a:t>	</a:t>
            </a:r>
          </a:p>
        </p:txBody>
      </p:sp>
      <p:sp>
        <p:nvSpPr>
          <p:cNvPr id="3" name="Content Placeholder 2">
            <a:extLst>
              <a:ext uri="{FF2B5EF4-FFF2-40B4-BE49-F238E27FC236}">
                <a16:creationId xmlns:a16="http://schemas.microsoft.com/office/drawing/2014/main" xmlns="" id="{42384A25-37E1-4733-B657-19EA1045E924}"/>
              </a:ext>
            </a:extLst>
          </p:cNvPr>
          <p:cNvSpPr>
            <a:spLocks noGrp="1"/>
          </p:cNvSpPr>
          <p:nvPr>
            <p:ph idx="1"/>
          </p:nvPr>
        </p:nvSpPr>
        <p:spPr/>
        <p:txBody>
          <a:bodyPr/>
          <a:lstStyle/>
          <a:p>
            <a:r>
              <a:rPr lang="en-US" dirty="0"/>
              <a:t>Earthing is needed for the following reasons −</a:t>
            </a:r>
          </a:p>
          <a:p>
            <a:r>
              <a:rPr lang="en-US" dirty="0"/>
              <a:t>To protect the user from electrical shock.</a:t>
            </a:r>
          </a:p>
          <a:p>
            <a:r>
              <a:rPr lang="en-US" dirty="0"/>
              <a:t>Earthing system shows the easiest path to the fault current even after the insulation failure.</a:t>
            </a:r>
          </a:p>
          <a:p>
            <a:r>
              <a:rPr lang="en-US" dirty="0"/>
              <a:t>It protects the electrical apparatus used in the circuit from short circuit current, high voltage surges and lightning discharges.</a:t>
            </a:r>
          </a:p>
          <a:p>
            <a:pPr marL="0" indent="0">
              <a:buNone/>
            </a:pPr>
            <a:endParaRPr lang="en-IN" dirty="0"/>
          </a:p>
        </p:txBody>
      </p:sp>
    </p:spTree>
    <p:extLst>
      <p:ext uri="{BB962C8B-B14F-4D97-AF65-F5344CB8AC3E}">
        <p14:creationId xmlns:p14="http://schemas.microsoft.com/office/powerpoint/2010/main" val="76129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8A941C8-EE83-4AF1-8A66-58F5BB3926A2}"/>
              </a:ext>
            </a:extLst>
          </p:cNvPr>
          <p:cNvPicPr>
            <a:picLocks noGrp="1" noChangeAspect="1"/>
          </p:cNvPicPr>
          <p:nvPr>
            <p:ph sz="quarter" idx="31"/>
          </p:nvPr>
        </p:nvPicPr>
        <p:blipFill>
          <a:blip r:embed="rId2"/>
          <a:stretch>
            <a:fillRect/>
          </a:stretch>
        </p:blipFill>
        <p:spPr>
          <a:xfrm>
            <a:off x="1585914" y="1514475"/>
            <a:ext cx="8772524" cy="3822926"/>
          </a:xfrm>
          <a:prstGeom prst="rect">
            <a:avLst/>
          </a:prstGeom>
        </p:spPr>
      </p:pic>
      <p:sp>
        <p:nvSpPr>
          <p:cNvPr id="3" name="Text Placeholder 2">
            <a:extLst>
              <a:ext uri="{FF2B5EF4-FFF2-40B4-BE49-F238E27FC236}">
                <a16:creationId xmlns:a16="http://schemas.microsoft.com/office/drawing/2014/main" xmlns="" id="{1612ED72-99F4-4289-BA66-B00CC48BA5AD}"/>
              </a:ext>
            </a:extLst>
          </p:cNvPr>
          <p:cNvSpPr>
            <a:spLocks noGrp="1"/>
          </p:cNvSpPr>
          <p:nvPr>
            <p:ph type="body" sz="quarter" idx="32"/>
          </p:nvPr>
        </p:nvSpPr>
        <p:spPr/>
        <p:txBody>
          <a:bodyPr>
            <a:normAutofit fontScale="92500" lnSpcReduction="20000"/>
          </a:bodyPr>
          <a:lstStyle/>
          <a:p>
            <a:endParaRPr lang="en-IN"/>
          </a:p>
        </p:txBody>
      </p:sp>
      <p:sp>
        <p:nvSpPr>
          <p:cNvPr id="4" name="Text Placeholder 3">
            <a:extLst>
              <a:ext uri="{FF2B5EF4-FFF2-40B4-BE49-F238E27FC236}">
                <a16:creationId xmlns:a16="http://schemas.microsoft.com/office/drawing/2014/main" xmlns="" id="{621A02F7-09D7-42AB-A34F-40FDBEB35963}"/>
              </a:ext>
            </a:extLst>
          </p:cNvPr>
          <p:cNvSpPr>
            <a:spLocks noGrp="1"/>
          </p:cNvSpPr>
          <p:nvPr>
            <p:ph type="body" sz="quarter" idx="33"/>
          </p:nvPr>
        </p:nvSpPr>
        <p:spPr/>
        <p:txBody>
          <a:bodyPr>
            <a:normAutofit fontScale="85000" lnSpcReduction="20000"/>
          </a:bodyPr>
          <a:lstStyle/>
          <a:p>
            <a:endParaRPr lang="en-IN"/>
          </a:p>
        </p:txBody>
      </p:sp>
    </p:spTree>
    <p:extLst>
      <p:ext uri="{BB962C8B-B14F-4D97-AF65-F5344CB8AC3E}">
        <p14:creationId xmlns:p14="http://schemas.microsoft.com/office/powerpoint/2010/main" val="1274819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227FABE-8FF2-4CE5-82A2-542DF5E517FE}"/>
              </a:ext>
            </a:extLst>
          </p:cNvPr>
          <p:cNvPicPr>
            <a:picLocks noGrp="1" noChangeAspect="1"/>
          </p:cNvPicPr>
          <p:nvPr>
            <p:ph sz="quarter" idx="31"/>
          </p:nvPr>
        </p:nvPicPr>
        <p:blipFill>
          <a:blip r:embed="rId2"/>
          <a:stretch>
            <a:fillRect/>
          </a:stretch>
        </p:blipFill>
        <p:spPr>
          <a:xfrm>
            <a:off x="1585913" y="1361508"/>
            <a:ext cx="8801100" cy="4028288"/>
          </a:xfrm>
          <a:prstGeom prst="rect">
            <a:avLst/>
          </a:prstGeom>
        </p:spPr>
      </p:pic>
      <p:sp>
        <p:nvSpPr>
          <p:cNvPr id="3" name="Text Placeholder 2">
            <a:extLst>
              <a:ext uri="{FF2B5EF4-FFF2-40B4-BE49-F238E27FC236}">
                <a16:creationId xmlns:a16="http://schemas.microsoft.com/office/drawing/2014/main" xmlns="" id="{D686A281-8D91-4A2D-AD5C-CFD551468048}"/>
              </a:ext>
            </a:extLst>
          </p:cNvPr>
          <p:cNvSpPr>
            <a:spLocks noGrp="1"/>
          </p:cNvSpPr>
          <p:nvPr>
            <p:ph type="body" sz="quarter" idx="32"/>
          </p:nvPr>
        </p:nvSpPr>
        <p:spPr/>
        <p:txBody>
          <a:bodyPr>
            <a:normAutofit fontScale="92500" lnSpcReduction="20000"/>
          </a:bodyPr>
          <a:lstStyle/>
          <a:p>
            <a:endParaRPr lang="en-IN"/>
          </a:p>
        </p:txBody>
      </p:sp>
      <p:sp>
        <p:nvSpPr>
          <p:cNvPr id="4" name="Text Placeholder 3">
            <a:extLst>
              <a:ext uri="{FF2B5EF4-FFF2-40B4-BE49-F238E27FC236}">
                <a16:creationId xmlns:a16="http://schemas.microsoft.com/office/drawing/2014/main" xmlns="" id="{B2F7F33F-ECC3-4277-8D61-FB3522B238FB}"/>
              </a:ext>
            </a:extLst>
          </p:cNvPr>
          <p:cNvSpPr>
            <a:spLocks noGrp="1"/>
          </p:cNvSpPr>
          <p:nvPr>
            <p:ph type="body" sz="quarter" idx="33"/>
          </p:nvPr>
        </p:nvSpPr>
        <p:spPr/>
        <p:txBody>
          <a:bodyPr>
            <a:normAutofit fontScale="85000" lnSpcReduction="20000"/>
          </a:bodyPr>
          <a:lstStyle/>
          <a:p>
            <a:endParaRPr lang="en-IN"/>
          </a:p>
        </p:txBody>
      </p:sp>
    </p:spTree>
    <p:extLst>
      <p:ext uri="{BB962C8B-B14F-4D97-AF65-F5344CB8AC3E}">
        <p14:creationId xmlns:p14="http://schemas.microsoft.com/office/powerpoint/2010/main" val="2818905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2177F-CE87-4540-A662-1C792D75109E}"/>
              </a:ext>
            </a:extLst>
          </p:cNvPr>
          <p:cNvSpPr>
            <a:spLocks noGrp="1"/>
          </p:cNvSpPr>
          <p:nvPr>
            <p:ph type="title"/>
          </p:nvPr>
        </p:nvSpPr>
        <p:spPr>
          <a:xfrm>
            <a:off x="1295402" y="982132"/>
            <a:ext cx="9601196" cy="1046693"/>
          </a:xfrm>
        </p:spPr>
        <p:txBody>
          <a:bodyPr>
            <a:normAutofit fontScale="90000"/>
          </a:bodyPr>
          <a:lstStyle/>
          <a:p>
            <a:r>
              <a:rPr lang="en-US" dirty="0"/>
              <a:t>The earthing system must follow the rules and regulations for the risk reduction according to the following standards.</a:t>
            </a:r>
            <a:endParaRPr lang="en-IN" dirty="0"/>
          </a:p>
        </p:txBody>
      </p:sp>
      <p:sp>
        <p:nvSpPr>
          <p:cNvPr id="3" name="Content Placeholder 2">
            <a:extLst>
              <a:ext uri="{FF2B5EF4-FFF2-40B4-BE49-F238E27FC236}">
                <a16:creationId xmlns:a16="http://schemas.microsoft.com/office/drawing/2014/main" xmlns="" id="{DCDA2F07-E443-4CDA-9939-C1ED07B5484C}"/>
              </a:ext>
            </a:extLst>
          </p:cNvPr>
          <p:cNvSpPr>
            <a:spLocks noGrp="1"/>
          </p:cNvSpPr>
          <p:nvPr>
            <p:ph idx="1"/>
          </p:nvPr>
        </p:nvSpPr>
        <p:spPr>
          <a:xfrm>
            <a:off x="1295401" y="2657474"/>
            <a:ext cx="9601196" cy="3218393"/>
          </a:xfrm>
        </p:spPr>
        <p:txBody>
          <a:bodyPr>
            <a:normAutofit fontScale="70000" lnSpcReduction="20000"/>
          </a:bodyPr>
          <a:lstStyle/>
          <a:p>
            <a:r>
              <a:rPr lang="en-US" dirty="0"/>
              <a:t>Indian Standards: IS 3043- Code of practice for Earthing (latest)</a:t>
            </a:r>
          </a:p>
          <a:p>
            <a:r>
              <a:rPr lang="en-US" dirty="0"/>
              <a:t>National Electricity Code (NEC)</a:t>
            </a:r>
          </a:p>
          <a:p>
            <a:r>
              <a:rPr lang="en-US" dirty="0"/>
              <a:t>IEEE guide for safety in AC substation grounding No. ANSI/IEEE standard, 80-1986.</a:t>
            </a:r>
          </a:p>
          <a:p>
            <a:r>
              <a:rPr lang="en-US" dirty="0"/>
              <a:t>Proper inspection and field survey is necessary before the installation. A flowchart needs to be followed for the different steps: </a:t>
            </a:r>
            <a:r>
              <a:rPr lang="en-US" b="1" dirty="0"/>
              <a:t>Inspection &amp; Survey – Design – Testing – Installation - Maintenance - Preparing Report</a:t>
            </a:r>
            <a:r>
              <a:rPr lang="en-US" dirty="0"/>
              <a:t>.</a:t>
            </a:r>
          </a:p>
          <a:p>
            <a:r>
              <a:rPr lang="en-US" dirty="0"/>
              <a:t>Electrode resistance, soil resistivity is measured periodically and megger test should be exercised.</a:t>
            </a:r>
          </a:p>
          <a:p>
            <a:r>
              <a:rPr lang="en-US" dirty="0"/>
              <a:t>Do not use copper or </a:t>
            </a:r>
            <a:r>
              <a:rPr lang="en-US" dirty="0" err="1"/>
              <a:t>aluminium</a:t>
            </a:r>
            <a:r>
              <a:rPr lang="en-US" dirty="0"/>
              <a:t> wire as substitute, paint, enamel and grease on the electrode. Protect the electrode lead from mechanical stress and corrosion.</a:t>
            </a:r>
          </a:p>
          <a:p>
            <a:r>
              <a:rPr lang="en-US" dirty="0"/>
              <a:t>Proper training and management can reduce the risk factor.</a:t>
            </a:r>
          </a:p>
          <a:p>
            <a:endParaRPr lang="en-IN" dirty="0"/>
          </a:p>
        </p:txBody>
      </p:sp>
    </p:spTree>
    <p:extLst>
      <p:ext uri="{BB962C8B-B14F-4D97-AF65-F5344CB8AC3E}">
        <p14:creationId xmlns:p14="http://schemas.microsoft.com/office/powerpoint/2010/main" val="25530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7946CC2A-A589-439F-8555-C1F84CA10414}"/>
              </a:ext>
            </a:extLst>
          </p:cNvPr>
          <p:cNvSpPr>
            <a:spLocks noGrp="1"/>
          </p:cNvSpPr>
          <p:nvPr>
            <p:ph type="ftr" sz="quarter" idx="11"/>
          </p:nvPr>
        </p:nvSpPr>
        <p:spPr>
          <a:xfrm>
            <a:off x="1295400" y="5760719"/>
            <a:ext cx="8076703" cy="487681"/>
          </a:xfrm>
        </p:spPr>
        <p:txBody>
          <a:bodyPr/>
          <a:lstStyle/>
          <a:p>
            <a:endParaRPr lang="en-US" dirty="0"/>
          </a:p>
        </p:txBody>
      </p:sp>
      <p:sp>
        <p:nvSpPr>
          <p:cNvPr id="5" name="Slide Number Placeholder 4">
            <a:extLst>
              <a:ext uri="{FF2B5EF4-FFF2-40B4-BE49-F238E27FC236}">
                <a16:creationId xmlns:a16="http://schemas.microsoft.com/office/drawing/2014/main" xmlns="" id="{29FFD452-DFCE-4656-B136-BEC9A73ED198}"/>
              </a:ext>
            </a:extLst>
          </p:cNvPr>
          <p:cNvSpPr>
            <a:spLocks noGrp="1"/>
          </p:cNvSpPr>
          <p:nvPr>
            <p:ph type="sldNum" sz="quarter" idx="12"/>
          </p:nvPr>
        </p:nvSpPr>
        <p:spPr/>
        <p:txBody>
          <a:bodyPr/>
          <a:lstStyle/>
          <a:p>
            <a:fld id="{E1B93EF5-62DC-4D0D-A7B0-C74897CCA81C}" type="slidenum">
              <a:rPr lang="en-US" smtClean="0"/>
              <a:pPr/>
              <a:t>3</a:t>
            </a:fld>
            <a:endParaRPr lang="en-US"/>
          </a:p>
        </p:txBody>
      </p:sp>
      <p:sp>
        <p:nvSpPr>
          <p:cNvPr id="6" name="Title 1">
            <a:extLst>
              <a:ext uri="{FF2B5EF4-FFF2-40B4-BE49-F238E27FC236}">
                <a16:creationId xmlns:a16="http://schemas.microsoft.com/office/drawing/2014/main" xmlns="" id="{790290FD-8903-48B2-B172-1627AEBE263C}"/>
              </a:ext>
            </a:extLst>
          </p:cNvPr>
          <p:cNvSpPr>
            <a:spLocks noGrp="1"/>
          </p:cNvSpPr>
          <p:nvPr>
            <p:ph type="title"/>
          </p:nvPr>
        </p:nvSpPr>
        <p:spPr>
          <a:xfrm>
            <a:off x="2207569" y="1097280"/>
            <a:ext cx="7164535" cy="388620"/>
          </a:xfrm>
        </p:spPr>
        <p:txBody>
          <a:bodyPr>
            <a:normAutofit fontScale="90000"/>
          </a:bodyPr>
          <a:lstStyle/>
          <a:p>
            <a:r>
              <a:rPr lang="en-IN" dirty="0"/>
              <a:t>More than 55% electrical incidents occur in 230V – 440V</a:t>
            </a:r>
          </a:p>
        </p:txBody>
      </p:sp>
      <p:sp>
        <p:nvSpPr>
          <p:cNvPr id="8" name="Footer Placeholder 3">
            <a:extLst>
              <a:ext uri="{FF2B5EF4-FFF2-40B4-BE49-F238E27FC236}">
                <a16:creationId xmlns:a16="http://schemas.microsoft.com/office/drawing/2014/main" xmlns="" id="{03434B92-3813-4D26-A477-EC1547DD1130}"/>
              </a:ext>
            </a:extLst>
          </p:cNvPr>
          <p:cNvSpPr txBox="1">
            <a:spLocks/>
          </p:cNvSpPr>
          <p:nvPr/>
        </p:nvSpPr>
        <p:spPr>
          <a:xfrm>
            <a:off x="2135560" y="6093296"/>
            <a:ext cx="6004422" cy="273050"/>
          </a:xfrm>
          <a:prstGeom prst="rect">
            <a:avLst/>
          </a:prstGeom>
        </p:spPr>
        <p:txBody>
          <a:bodyPr vert="horz" lIns="0" tIns="0" rIns="0" bIns="0" rtlCol="0" anchor="t" anchorCtr="0"/>
          <a:lstStyle>
            <a:defPPr>
              <a:defRPr lang="da-DK"/>
            </a:defPPr>
            <a:lvl1pPr marL="0" algn="l" defTabSz="914400" rtl="0" eaLnBrk="1" latinLnBrk="0" hangingPunct="1">
              <a:defRPr sz="1000" kern="1200">
                <a:solidFill>
                  <a:srgbClr val="91785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dirty="0"/>
              <a:t>Data Source CEA, 2017-18 data</a:t>
            </a:r>
          </a:p>
        </p:txBody>
      </p:sp>
      <p:pic>
        <p:nvPicPr>
          <p:cNvPr id="2" name="Picture 1">
            <a:extLst>
              <a:ext uri="{FF2B5EF4-FFF2-40B4-BE49-F238E27FC236}">
                <a16:creationId xmlns:a16="http://schemas.microsoft.com/office/drawing/2014/main" xmlns="" id="{1FCCF84D-1D98-4614-9FC5-5BA2A7B2D767}"/>
              </a:ext>
            </a:extLst>
          </p:cNvPr>
          <p:cNvPicPr>
            <a:picLocks noChangeAspect="1"/>
          </p:cNvPicPr>
          <p:nvPr/>
        </p:nvPicPr>
        <p:blipFill>
          <a:blip r:embed="rId2"/>
          <a:stretch>
            <a:fillRect/>
          </a:stretch>
        </p:blipFill>
        <p:spPr>
          <a:xfrm>
            <a:off x="2093629" y="2447778"/>
            <a:ext cx="7008168" cy="2940148"/>
          </a:xfrm>
          <a:prstGeom prst="rect">
            <a:avLst/>
          </a:prstGeom>
        </p:spPr>
      </p:pic>
      <p:sp>
        <p:nvSpPr>
          <p:cNvPr id="10" name="object 7">
            <a:extLst>
              <a:ext uri="{FF2B5EF4-FFF2-40B4-BE49-F238E27FC236}">
                <a16:creationId xmlns:a16="http://schemas.microsoft.com/office/drawing/2014/main" xmlns="" id="{078816FC-3782-423E-8F18-8B0F8FCAB9C9}"/>
              </a:ext>
            </a:extLst>
          </p:cNvPr>
          <p:cNvSpPr/>
          <p:nvPr/>
        </p:nvSpPr>
        <p:spPr>
          <a:xfrm>
            <a:off x="10332887" y="638151"/>
            <a:ext cx="1285852" cy="1142984"/>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637917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9132" y="-120590"/>
            <a:ext cx="5311365" cy="1366400"/>
          </a:xfrm>
          <a:prstGeom prst="rect">
            <a:avLst/>
          </a:prstGeom>
        </p:spPr>
        <p:txBody>
          <a:bodyPr vert="horz" wrap="square" lIns="0" tIns="12065" rIns="0" bIns="0" rtlCol="0" anchor="ctr">
            <a:spAutoFit/>
          </a:bodyPr>
          <a:lstStyle/>
          <a:p>
            <a:pPr marL="12700">
              <a:spcBef>
                <a:spcPts val="95"/>
              </a:spcBef>
            </a:pPr>
            <a:r>
              <a:rPr lang="en-US" b="1" spc="-5" dirty="0">
                <a:solidFill>
                  <a:srgbClr val="000000"/>
                </a:solidFill>
                <a:cs typeface="Carlito"/>
              </a:rPr>
              <a:t/>
            </a:r>
            <a:br>
              <a:rPr lang="en-US" b="1" spc="-5" dirty="0">
                <a:solidFill>
                  <a:srgbClr val="000000"/>
                </a:solidFill>
                <a:cs typeface="Carlito"/>
              </a:rPr>
            </a:br>
            <a:r>
              <a:rPr b="1" spc="-5" dirty="0">
                <a:solidFill>
                  <a:srgbClr val="000000"/>
                </a:solidFill>
                <a:cs typeface="Carlito"/>
              </a:rPr>
              <a:t>How </a:t>
            </a:r>
            <a:r>
              <a:rPr b="1" spc="-10" dirty="0">
                <a:solidFill>
                  <a:srgbClr val="000000"/>
                </a:solidFill>
                <a:cs typeface="Carlito"/>
              </a:rPr>
              <a:t>Shocks</a:t>
            </a:r>
            <a:r>
              <a:rPr b="1" spc="-65" dirty="0">
                <a:solidFill>
                  <a:srgbClr val="000000"/>
                </a:solidFill>
                <a:cs typeface="Carlito"/>
              </a:rPr>
              <a:t> </a:t>
            </a:r>
            <a:r>
              <a:rPr b="1" spc="-10" dirty="0">
                <a:solidFill>
                  <a:srgbClr val="000000"/>
                </a:solidFill>
                <a:cs typeface="Carlito"/>
              </a:rPr>
              <a:t>Occur</a:t>
            </a:r>
          </a:p>
        </p:txBody>
      </p:sp>
      <p:sp>
        <p:nvSpPr>
          <p:cNvPr id="3" name="object 3"/>
          <p:cNvSpPr txBox="1"/>
          <p:nvPr/>
        </p:nvSpPr>
        <p:spPr>
          <a:xfrm>
            <a:off x="2059940" y="1621281"/>
            <a:ext cx="8046084" cy="627736"/>
          </a:xfrm>
          <a:prstGeom prst="rect">
            <a:avLst/>
          </a:prstGeom>
        </p:spPr>
        <p:txBody>
          <a:bodyPr vert="horz" wrap="square" lIns="0" tIns="12065" rIns="0" bIns="0" rtlCol="0">
            <a:spAutoFit/>
          </a:bodyPr>
          <a:lstStyle/>
          <a:p>
            <a:pPr marL="355600" marR="5080" indent="-342900">
              <a:spcBef>
                <a:spcPts val="95"/>
              </a:spcBef>
              <a:buFont typeface="Arial"/>
              <a:buChar char="•"/>
              <a:tabLst>
                <a:tab pos="354965" algn="l"/>
                <a:tab pos="355600" algn="l"/>
              </a:tabLst>
            </a:pPr>
            <a:r>
              <a:rPr sz="2000" spc="-5" dirty="0">
                <a:solidFill>
                  <a:srgbClr val="006FC0"/>
                </a:solidFill>
                <a:latin typeface="Carlito"/>
                <a:cs typeface="Carlito"/>
              </a:rPr>
              <a:t>Electric </a:t>
            </a:r>
            <a:r>
              <a:rPr sz="2000" spc="-10" dirty="0">
                <a:solidFill>
                  <a:srgbClr val="006FC0"/>
                </a:solidFill>
                <a:latin typeface="Carlito"/>
                <a:cs typeface="Carlito"/>
              </a:rPr>
              <a:t>shock </a:t>
            </a:r>
            <a:r>
              <a:rPr sz="2000" spc="-15" dirty="0">
                <a:solidFill>
                  <a:srgbClr val="006FC0"/>
                </a:solidFill>
                <a:latin typeface="Carlito"/>
                <a:cs typeface="Carlito"/>
              </a:rPr>
              <a:t>occurs </a:t>
            </a:r>
            <a:r>
              <a:rPr sz="2000" spc="-5" dirty="0">
                <a:solidFill>
                  <a:srgbClr val="006FC0"/>
                </a:solidFill>
                <a:latin typeface="Carlito"/>
                <a:cs typeface="Carlito"/>
              </a:rPr>
              <a:t>in </a:t>
            </a:r>
            <a:r>
              <a:rPr sz="2000" spc="-10" dirty="0">
                <a:solidFill>
                  <a:srgbClr val="006FC0"/>
                </a:solidFill>
                <a:latin typeface="Carlito"/>
                <a:cs typeface="Carlito"/>
              </a:rPr>
              <a:t>one </a:t>
            </a:r>
            <a:r>
              <a:rPr sz="2000" spc="-5" dirty="0">
                <a:solidFill>
                  <a:srgbClr val="006FC0"/>
                </a:solidFill>
                <a:latin typeface="Carlito"/>
                <a:cs typeface="Carlito"/>
              </a:rPr>
              <a:t>of </a:t>
            </a:r>
            <a:r>
              <a:rPr sz="2000" spc="-10" dirty="0">
                <a:solidFill>
                  <a:srgbClr val="006FC0"/>
                </a:solidFill>
                <a:latin typeface="Carlito"/>
                <a:cs typeface="Carlito"/>
              </a:rPr>
              <a:t>three </a:t>
            </a:r>
            <a:r>
              <a:rPr sz="2000" spc="-15" dirty="0">
                <a:solidFill>
                  <a:srgbClr val="006FC0"/>
                </a:solidFill>
                <a:latin typeface="Carlito"/>
                <a:cs typeface="Carlito"/>
              </a:rPr>
              <a:t>ways. </a:t>
            </a:r>
            <a:r>
              <a:rPr sz="2000" spc="-5" dirty="0">
                <a:solidFill>
                  <a:srgbClr val="006FC0"/>
                </a:solidFill>
                <a:latin typeface="Carlito"/>
                <a:cs typeface="Carlito"/>
              </a:rPr>
              <a:t>Individuals, while in </a:t>
            </a:r>
            <a:r>
              <a:rPr sz="2000" spc="-10" dirty="0">
                <a:solidFill>
                  <a:srgbClr val="006FC0"/>
                </a:solidFill>
                <a:latin typeface="Carlito"/>
                <a:cs typeface="Carlito"/>
              </a:rPr>
              <a:t>contact </a:t>
            </a:r>
            <a:r>
              <a:rPr sz="2000" spc="-5" dirty="0">
                <a:solidFill>
                  <a:srgbClr val="006FC0"/>
                </a:solidFill>
                <a:latin typeface="Carlito"/>
                <a:cs typeface="Carlito"/>
              </a:rPr>
              <a:t>with the </a:t>
            </a:r>
            <a:r>
              <a:rPr sz="2000" spc="-10" dirty="0">
                <a:solidFill>
                  <a:srgbClr val="006FC0"/>
                </a:solidFill>
                <a:latin typeface="Carlito"/>
                <a:cs typeface="Carlito"/>
              </a:rPr>
              <a:t>ground, must  come </a:t>
            </a:r>
            <a:r>
              <a:rPr sz="2000" spc="-5" dirty="0">
                <a:solidFill>
                  <a:srgbClr val="006FC0"/>
                </a:solidFill>
                <a:latin typeface="Carlito"/>
                <a:cs typeface="Carlito"/>
              </a:rPr>
              <a:t>in </a:t>
            </a:r>
            <a:r>
              <a:rPr sz="2000" spc="-10" dirty="0">
                <a:solidFill>
                  <a:srgbClr val="006FC0"/>
                </a:solidFill>
                <a:latin typeface="Carlito"/>
                <a:cs typeface="Carlito"/>
              </a:rPr>
              <a:t>contact</a:t>
            </a:r>
            <a:r>
              <a:rPr sz="2000" spc="5" dirty="0">
                <a:solidFill>
                  <a:srgbClr val="006FC0"/>
                </a:solidFill>
                <a:latin typeface="Carlito"/>
                <a:cs typeface="Carlito"/>
              </a:rPr>
              <a:t> </a:t>
            </a:r>
            <a:r>
              <a:rPr sz="2000" dirty="0">
                <a:solidFill>
                  <a:srgbClr val="006FC0"/>
                </a:solidFill>
                <a:latin typeface="Carlito"/>
                <a:cs typeface="Carlito"/>
              </a:rPr>
              <a:t>with:</a:t>
            </a:r>
            <a:endParaRPr sz="2000" dirty="0">
              <a:latin typeface="Carlito"/>
              <a:cs typeface="Carlito"/>
            </a:endParaRPr>
          </a:p>
        </p:txBody>
      </p:sp>
      <p:sp>
        <p:nvSpPr>
          <p:cNvPr id="4" name="object 4"/>
          <p:cNvSpPr/>
          <p:nvPr/>
        </p:nvSpPr>
        <p:spPr>
          <a:xfrm>
            <a:off x="2374886" y="2509832"/>
            <a:ext cx="5924570" cy="2000826"/>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2355851" y="4489450"/>
          <a:ext cx="5943599" cy="1773936"/>
        </p:xfrm>
        <a:graphic>
          <a:graphicData uri="http://schemas.openxmlformats.org/drawingml/2006/table">
            <a:tbl>
              <a:tblPr firstRow="1" bandRow="1">
                <a:tableStyleId>{2D5ABB26-0587-4C30-8999-92F81FD0307C}</a:tableStyleId>
              </a:tblPr>
              <a:tblGrid>
                <a:gridCol w="2007235">
                  <a:extLst>
                    <a:ext uri="{9D8B030D-6E8A-4147-A177-3AD203B41FA5}">
                      <a16:colId xmlns:a16="http://schemas.microsoft.com/office/drawing/2014/main" xmlns="" val="20000"/>
                    </a:ext>
                  </a:extLst>
                </a:gridCol>
                <a:gridCol w="1994535">
                  <a:extLst>
                    <a:ext uri="{9D8B030D-6E8A-4147-A177-3AD203B41FA5}">
                      <a16:colId xmlns:a16="http://schemas.microsoft.com/office/drawing/2014/main" xmlns="" val="20001"/>
                    </a:ext>
                  </a:extLst>
                </a:gridCol>
                <a:gridCol w="1941829">
                  <a:extLst>
                    <a:ext uri="{9D8B030D-6E8A-4147-A177-3AD203B41FA5}">
                      <a16:colId xmlns:a16="http://schemas.microsoft.com/office/drawing/2014/main" xmlns="" val="20002"/>
                    </a:ext>
                  </a:extLst>
                </a:gridCol>
              </a:tblGrid>
              <a:tr h="1773936">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L="381000">
                        <a:lnSpc>
                          <a:spcPct val="100000"/>
                        </a:lnSpc>
                        <a:spcBef>
                          <a:spcPts val="1160"/>
                        </a:spcBef>
                      </a:pPr>
                      <a:r>
                        <a:rPr sz="1600" b="1" spc="-5" dirty="0">
                          <a:latin typeface="Carlito"/>
                          <a:cs typeface="Carlito"/>
                        </a:rPr>
                        <a:t>Both </a:t>
                      </a:r>
                      <a:r>
                        <a:rPr sz="1600" b="1" spc="-10" dirty="0">
                          <a:latin typeface="Carlito"/>
                          <a:cs typeface="Carlito"/>
                        </a:rPr>
                        <a:t>wires </a:t>
                      </a:r>
                      <a:r>
                        <a:rPr sz="1600" b="1" spc="-5" dirty="0">
                          <a:latin typeface="Carlito"/>
                          <a:cs typeface="Carlito"/>
                        </a:rPr>
                        <a:t>of</a:t>
                      </a:r>
                      <a:r>
                        <a:rPr sz="1600" b="1" spc="-70" dirty="0">
                          <a:latin typeface="Carlito"/>
                          <a:cs typeface="Carlito"/>
                        </a:rPr>
                        <a:t> </a:t>
                      </a:r>
                      <a:r>
                        <a:rPr sz="1600" b="1" spc="-5" dirty="0">
                          <a:latin typeface="Carlito"/>
                          <a:cs typeface="Carlito"/>
                        </a:rPr>
                        <a:t>an</a:t>
                      </a:r>
                      <a:endParaRPr sz="1600" dirty="0">
                        <a:latin typeface="Carlito"/>
                        <a:cs typeface="Carlito"/>
                      </a:endParaRPr>
                    </a:p>
                    <a:p>
                      <a:pPr marL="350520">
                        <a:lnSpc>
                          <a:spcPct val="100000"/>
                        </a:lnSpc>
                        <a:spcBef>
                          <a:spcPts val="290"/>
                        </a:spcBef>
                      </a:pPr>
                      <a:r>
                        <a:rPr sz="1600" b="1" spc="-15" dirty="0">
                          <a:latin typeface="Carlito"/>
                          <a:cs typeface="Carlito"/>
                        </a:rPr>
                        <a:t>energized</a:t>
                      </a:r>
                      <a:r>
                        <a:rPr sz="1600" b="1" spc="-50" dirty="0">
                          <a:latin typeface="Carlito"/>
                          <a:cs typeface="Carlito"/>
                        </a:rPr>
                        <a:t> </a:t>
                      </a:r>
                      <a:r>
                        <a:rPr sz="1600" b="1" spc="-10" dirty="0">
                          <a:latin typeface="Carlito"/>
                          <a:cs typeface="Carlito"/>
                        </a:rPr>
                        <a:t>circuit.</a:t>
                      </a:r>
                      <a:endParaRPr sz="1600" dirty="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spcBef>
                          <a:spcPts val="55"/>
                        </a:spcBef>
                      </a:pPr>
                      <a:endParaRPr sz="1350">
                        <a:latin typeface="Times New Roman"/>
                        <a:cs typeface="Times New Roman"/>
                      </a:endParaRPr>
                    </a:p>
                    <a:p>
                      <a:pPr marL="372110" marR="234315" indent="1905" algn="ctr">
                        <a:lnSpc>
                          <a:spcPct val="115100"/>
                        </a:lnSpc>
                      </a:pPr>
                      <a:r>
                        <a:rPr sz="1600" b="1" spc="-10" dirty="0">
                          <a:latin typeface="Carlito"/>
                          <a:cs typeface="Carlito"/>
                        </a:rPr>
                        <a:t>One wire </a:t>
                      </a:r>
                      <a:r>
                        <a:rPr sz="1600" b="1" dirty="0">
                          <a:latin typeface="Carlito"/>
                          <a:cs typeface="Carlito"/>
                        </a:rPr>
                        <a:t>of </a:t>
                      </a:r>
                      <a:r>
                        <a:rPr sz="1600" b="1" spc="-5" dirty="0">
                          <a:latin typeface="Carlito"/>
                          <a:cs typeface="Carlito"/>
                        </a:rPr>
                        <a:t>an  </a:t>
                      </a:r>
                      <a:r>
                        <a:rPr sz="1600" b="1" spc="-15" dirty="0">
                          <a:latin typeface="Carlito"/>
                          <a:cs typeface="Carlito"/>
                        </a:rPr>
                        <a:t>energized </a:t>
                      </a:r>
                      <a:r>
                        <a:rPr sz="1600" b="1" spc="-10" dirty="0">
                          <a:latin typeface="Carlito"/>
                          <a:cs typeface="Carlito"/>
                        </a:rPr>
                        <a:t>circuit  </a:t>
                      </a:r>
                      <a:r>
                        <a:rPr sz="1600" b="1" spc="-5" dirty="0">
                          <a:latin typeface="Carlito"/>
                          <a:cs typeface="Carlito"/>
                        </a:rPr>
                        <a:t>and the</a:t>
                      </a:r>
                      <a:r>
                        <a:rPr sz="1600" b="1" spc="-70" dirty="0">
                          <a:latin typeface="Carlito"/>
                          <a:cs typeface="Carlito"/>
                        </a:rPr>
                        <a:t> </a:t>
                      </a:r>
                      <a:r>
                        <a:rPr sz="1600" b="1" spc="-10" dirty="0">
                          <a:latin typeface="Carlito"/>
                          <a:cs typeface="Carlito"/>
                        </a:rPr>
                        <a:t>ground.</a:t>
                      </a:r>
                      <a:endParaRPr sz="1600">
                        <a:latin typeface="Carlito"/>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40029" marR="102870" indent="1905" algn="ctr">
                        <a:lnSpc>
                          <a:spcPct val="114999"/>
                        </a:lnSpc>
                        <a:spcBef>
                          <a:spcPts val="135"/>
                        </a:spcBef>
                      </a:pPr>
                      <a:r>
                        <a:rPr sz="1600" b="1" spc="-5" dirty="0">
                          <a:latin typeface="Carlito"/>
                          <a:cs typeface="Carlito"/>
                        </a:rPr>
                        <a:t>A metallic part in  </a:t>
                      </a:r>
                      <a:r>
                        <a:rPr sz="1600" b="1" spc="-10" dirty="0">
                          <a:latin typeface="Carlito"/>
                          <a:cs typeface="Carlito"/>
                        </a:rPr>
                        <a:t>contact with </a:t>
                      </a:r>
                      <a:r>
                        <a:rPr sz="1600" b="1" spc="-5" dirty="0">
                          <a:latin typeface="Carlito"/>
                          <a:cs typeface="Carlito"/>
                        </a:rPr>
                        <a:t>an  </a:t>
                      </a:r>
                      <a:r>
                        <a:rPr sz="1600" b="1" spc="-15" dirty="0">
                          <a:latin typeface="Carlito"/>
                          <a:cs typeface="Carlito"/>
                        </a:rPr>
                        <a:t>energized </a:t>
                      </a:r>
                      <a:r>
                        <a:rPr sz="1600" b="1" spc="-10" dirty="0">
                          <a:latin typeface="Carlito"/>
                          <a:cs typeface="Carlito"/>
                        </a:rPr>
                        <a:t>wire  </a:t>
                      </a:r>
                      <a:r>
                        <a:rPr sz="1600" b="1" spc="-5" dirty="0">
                          <a:latin typeface="Carlito"/>
                          <a:cs typeface="Carlito"/>
                        </a:rPr>
                        <a:t>while the </a:t>
                      </a:r>
                      <a:r>
                        <a:rPr sz="1600" b="1" spc="-10" dirty="0">
                          <a:latin typeface="Carlito"/>
                          <a:cs typeface="Carlito"/>
                        </a:rPr>
                        <a:t>person</a:t>
                      </a:r>
                      <a:r>
                        <a:rPr sz="1600" b="1" spc="-60" dirty="0">
                          <a:latin typeface="Carlito"/>
                          <a:cs typeface="Carlito"/>
                        </a:rPr>
                        <a:t> </a:t>
                      </a:r>
                      <a:r>
                        <a:rPr sz="1600" b="1" spc="-5" dirty="0">
                          <a:latin typeface="Carlito"/>
                          <a:cs typeface="Carlito"/>
                        </a:rPr>
                        <a:t>is  also in </a:t>
                      </a:r>
                      <a:r>
                        <a:rPr sz="1600" b="1" spc="-10" dirty="0">
                          <a:latin typeface="Carlito"/>
                          <a:cs typeface="Carlito"/>
                        </a:rPr>
                        <a:t>contact  with the</a:t>
                      </a:r>
                      <a:r>
                        <a:rPr sz="1600" b="1" spc="-35" dirty="0">
                          <a:latin typeface="Carlito"/>
                          <a:cs typeface="Carlito"/>
                        </a:rPr>
                        <a:t> </a:t>
                      </a:r>
                      <a:r>
                        <a:rPr sz="1600" b="1" spc="-10" dirty="0">
                          <a:latin typeface="Carlito"/>
                          <a:cs typeface="Carlito"/>
                        </a:rPr>
                        <a:t>ground.</a:t>
                      </a:r>
                      <a:endParaRPr sz="1600" dirty="0">
                        <a:latin typeface="Carlito"/>
                        <a:cs typeface="Carlito"/>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0"/>
                  </a:ext>
                </a:extLst>
              </a:tr>
            </a:tbl>
          </a:graphicData>
        </a:graphic>
      </p:graphicFrame>
      <p:sp>
        <p:nvSpPr>
          <p:cNvPr id="6" name="object 6"/>
          <p:cNvSpPr/>
          <p:nvPr/>
        </p:nvSpPr>
        <p:spPr>
          <a:xfrm>
            <a:off x="8458200" y="2509832"/>
            <a:ext cx="1981200" cy="35099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97890" y="4112514"/>
            <a:ext cx="1162050" cy="112420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0347" y="560010"/>
            <a:ext cx="1439593" cy="1184384"/>
          </a:xfrm>
          <a:prstGeom prst="rect">
            <a:avLst/>
          </a:prstGeom>
          <a:blipFill>
            <a:blip r:embed="rId5"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xmlns="" id="{859768F5-066A-44D6-AA33-AEE79649DAE6}"/>
              </a:ext>
            </a:extLst>
          </p:cNvPr>
          <p:cNvSpPr/>
          <p:nvPr/>
        </p:nvSpPr>
        <p:spPr>
          <a:xfrm>
            <a:off x="10332887" y="638151"/>
            <a:ext cx="1285852" cy="1142984"/>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0">
            <a:extLst>
              <a:ext uri="{FF2B5EF4-FFF2-40B4-BE49-F238E27FC236}">
                <a16:creationId xmlns:a16="http://schemas.microsoft.com/office/drawing/2014/main" xmlns="" id="{174FB391-8B1E-4301-B2F0-23E93BD3B151}"/>
              </a:ext>
            </a:extLst>
          </p:cNvPr>
          <p:cNvSpPr>
            <a:spLocks noGrp="1" noChangeArrowheads="1"/>
          </p:cNvSpPr>
          <p:nvPr>
            <p:ph type="title" idx="4294967295"/>
          </p:nvPr>
        </p:nvSpPr>
        <p:spPr>
          <a:xfrm>
            <a:off x="1012874" y="365126"/>
            <a:ext cx="9504315" cy="707886"/>
          </a:xfrm>
        </p:spPr>
        <p:txBody>
          <a:bodyPr wrap="square" anchor="t">
            <a:spAutoFit/>
          </a:bodyPr>
          <a:lstStyle/>
          <a:p>
            <a:pPr>
              <a:defRPr/>
            </a:pPr>
            <a:r>
              <a:rPr lang="en-GB" sz="4000" b="1" dirty="0"/>
              <a:t>Effects of AC current across human body</a:t>
            </a:r>
          </a:p>
        </p:txBody>
      </p:sp>
      <p:pic>
        <p:nvPicPr>
          <p:cNvPr id="24579" name="Picture 1974" descr="DB115360">
            <a:extLst>
              <a:ext uri="{FF2B5EF4-FFF2-40B4-BE49-F238E27FC236}">
                <a16:creationId xmlns:a16="http://schemas.microsoft.com/office/drawing/2014/main" xmlns="" id="{ADC3BC85-BB2D-49D1-B949-EC03E54EE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942"/>
          <a:stretch>
            <a:fillRect/>
          </a:stretch>
        </p:blipFill>
        <p:spPr bwMode="auto">
          <a:xfrm>
            <a:off x="1828800" y="1575582"/>
            <a:ext cx="3094038" cy="382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2" name="Picture 1973" descr="Graph coeur">
            <a:extLst>
              <a:ext uri="{FF2B5EF4-FFF2-40B4-BE49-F238E27FC236}">
                <a16:creationId xmlns:a16="http://schemas.microsoft.com/office/drawing/2014/main" xmlns="" id="{9CB4C44C-86E0-4070-BFC7-F887B2DE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63039"/>
            <a:ext cx="5276850" cy="49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3" name="AutoShape 5">
            <a:extLst>
              <a:ext uri="{FF2B5EF4-FFF2-40B4-BE49-F238E27FC236}">
                <a16:creationId xmlns:a16="http://schemas.microsoft.com/office/drawing/2014/main" xmlns="" id="{D619CB0C-BD44-4A84-8C4F-3E340EFA8291}"/>
              </a:ext>
            </a:extLst>
          </p:cNvPr>
          <p:cNvSpPr>
            <a:spLocks noChangeArrowheads="1"/>
          </p:cNvSpPr>
          <p:nvPr/>
        </p:nvSpPr>
        <p:spPr bwMode="auto">
          <a:xfrm>
            <a:off x="5181600" y="1522413"/>
            <a:ext cx="1727200" cy="5040312"/>
          </a:xfrm>
          <a:prstGeom prst="upArrow">
            <a:avLst>
              <a:gd name="adj1" fmla="val 45472"/>
              <a:gd name="adj2" fmla="val 46232"/>
            </a:avLst>
          </a:prstGeom>
          <a:gradFill rotWithShape="1">
            <a:gsLst>
              <a:gs pos="0">
                <a:srgbClr val="FF0000"/>
              </a:gs>
              <a:gs pos="100000">
                <a:schemeClr val="folHlink"/>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en-US" altLang="en-US" sz="1800">
              <a:latin typeface="Calibri" panose="020F0502020204030204" pitchFamily="34" charset="0"/>
            </a:endParaRPr>
          </a:p>
        </p:txBody>
      </p:sp>
      <p:sp>
        <p:nvSpPr>
          <p:cNvPr id="24584" name="Text Box 864">
            <a:extLst>
              <a:ext uri="{FF2B5EF4-FFF2-40B4-BE49-F238E27FC236}">
                <a16:creationId xmlns:a16="http://schemas.microsoft.com/office/drawing/2014/main" xmlns="" id="{0C6D3ABC-39D9-4336-AFD5-E6505E47D783}"/>
              </a:ext>
            </a:extLst>
          </p:cNvPr>
          <p:cNvSpPr txBox="1">
            <a:spLocks noChangeArrowheads="1"/>
          </p:cNvSpPr>
          <p:nvPr/>
        </p:nvSpPr>
        <p:spPr bwMode="auto">
          <a:xfrm>
            <a:off x="7064375" y="2070100"/>
            <a:ext cx="2489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spAutoFit/>
          </a:bodyPr>
          <a:lstStyle>
            <a:lvl1pPr defTabSz="7620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defTabSz="7620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defTabSz="7620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defTabSz="7620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GB" altLang="en-US" sz="1400" b="1" dirty="0">
                <a:latin typeface="Calibri" panose="020F0502020204030204" pitchFamily="34" charset="0"/>
              </a:rPr>
              <a:t>Heart stopping</a:t>
            </a:r>
          </a:p>
          <a:p>
            <a:pPr>
              <a:spcBef>
                <a:spcPct val="0"/>
              </a:spcBef>
              <a:buClrTx/>
              <a:buSzTx/>
              <a:buFontTx/>
              <a:buNone/>
            </a:pPr>
            <a:endParaRPr lang="en-GB" altLang="en-US" sz="1400" b="1" dirty="0">
              <a:latin typeface="Calibri" panose="020F0502020204030204" pitchFamily="34" charset="0"/>
            </a:endParaRPr>
          </a:p>
          <a:p>
            <a:pPr>
              <a:spcBef>
                <a:spcPct val="0"/>
              </a:spcBef>
              <a:buClrTx/>
              <a:buSzTx/>
              <a:buFontTx/>
              <a:buNone/>
            </a:pPr>
            <a:r>
              <a:rPr lang="en-GB" altLang="en-US" sz="1400" b="1" dirty="0">
                <a:latin typeface="Calibri" panose="020F0502020204030204" pitchFamily="34" charset="0"/>
              </a:rPr>
              <a:t>Severe injuries</a:t>
            </a:r>
            <a:br>
              <a:rPr lang="en-GB" altLang="en-US" sz="1400" b="1" dirty="0">
                <a:latin typeface="Calibri" panose="020F0502020204030204" pitchFamily="34" charset="0"/>
              </a:rPr>
            </a:br>
            <a:r>
              <a:rPr lang="en-GB" altLang="en-US" sz="1400" b="1" dirty="0">
                <a:latin typeface="Calibri" panose="020F0502020204030204" pitchFamily="34" charset="0"/>
              </a:rPr>
              <a:t>heart fibrillation</a:t>
            </a:r>
          </a:p>
          <a:p>
            <a:pPr>
              <a:spcBef>
                <a:spcPct val="0"/>
              </a:spcBef>
              <a:buClrTx/>
              <a:buSzTx/>
              <a:buFontTx/>
              <a:buNone/>
            </a:pPr>
            <a:endParaRPr lang="en-GB" altLang="en-US" sz="1800" b="1" dirty="0">
              <a:latin typeface="Calibri" panose="020F0502020204030204" pitchFamily="34" charset="0"/>
            </a:endParaRPr>
          </a:p>
          <a:p>
            <a:pPr>
              <a:spcBef>
                <a:spcPct val="0"/>
              </a:spcBef>
              <a:buClrTx/>
              <a:buSzTx/>
              <a:buFontTx/>
              <a:buNone/>
            </a:pPr>
            <a:r>
              <a:rPr lang="en-GB" altLang="en-US" sz="1400" b="1" dirty="0">
                <a:latin typeface="Calibri" panose="020F0502020204030204" pitchFamily="34" charset="0"/>
              </a:rPr>
              <a:t>Tissue burnings</a:t>
            </a:r>
            <a:br>
              <a:rPr lang="en-GB" altLang="en-US" sz="1400" b="1" dirty="0">
                <a:latin typeface="Calibri" panose="020F0502020204030204" pitchFamily="34" charset="0"/>
              </a:rPr>
            </a:br>
            <a:r>
              <a:rPr lang="en-GB" altLang="en-US" sz="1400" b="1" dirty="0">
                <a:latin typeface="Calibri" panose="020F0502020204030204" pitchFamily="34" charset="0"/>
              </a:rPr>
              <a:t>breath paralysis</a:t>
            </a:r>
          </a:p>
          <a:p>
            <a:pPr>
              <a:spcBef>
                <a:spcPct val="0"/>
              </a:spcBef>
              <a:buClrTx/>
              <a:buSzTx/>
              <a:buFontTx/>
              <a:buNone/>
            </a:pPr>
            <a:endParaRPr lang="en-GB" altLang="en-US" sz="1800" b="1" dirty="0">
              <a:latin typeface="Calibri" panose="020F0502020204030204" pitchFamily="34" charset="0"/>
            </a:endParaRPr>
          </a:p>
          <a:p>
            <a:pPr>
              <a:spcBef>
                <a:spcPct val="0"/>
              </a:spcBef>
              <a:buClrTx/>
              <a:buSzTx/>
              <a:buFontTx/>
              <a:buNone/>
            </a:pPr>
            <a:r>
              <a:rPr lang="en-GB" altLang="en-US" sz="1400" b="1" dirty="0">
                <a:latin typeface="Calibri" panose="020F0502020204030204" pitchFamily="34" charset="0"/>
              </a:rPr>
              <a:t>Muscle and lung contraction </a:t>
            </a:r>
            <a:br>
              <a:rPr lang="en-GB" altLang="en-US" sz="1400" b="1" dirty="0">
                <a:latin typeface="Calibri" panose="020F0502020204030204" pitchFamily="34" charset="0"/>
              </a:rPr>
            </a:br>
            <a:r>
              <a:rPr lang="en-GB" altLang="en-US" sz="1400" b="1" dirty="0">
                <a:latin typeface="Calibri" panose="020F0502020204030204" pitchFamily="34" charset="0"/>
              </a:rPr>
              <a:t>no physiological damage</a:t>
            </a:r>
          </a:p>
          <a:p>
            <a:pPr>
              <a:spcBef>
                <a:spcPct val="0"/>
              </a:spcBef>
              <a:buClrTx/>
              <a:buSzTx/>
              <a:buFontTx/>
              <a:buNone/>
            </a:pPr>
            <a:endParaRPr lang="en-GB" altLang="en-US" sz="1000" b="1" dirty="0">
              <a:latin typeface="Calibri" panose="020F0502020204030204" pitchFamily="34" charset="0"/>
            </a:endParaRPr>
          </a:p>
          <a:p>
            <a:pPr>
              <a:spcBef>
                <a:spcPct val="0"/>
              </a:spcBef>
              <a:buClrTx/>
              <a:buSzTx/>
              <a:buFontTx/>
              <a:buNone/>
            </a:pPr>
            <a:endParaRPr lang="en-GB" altLang="en-US" sz="1000" b="1" dirty="0">
              <a:latin typeface="Calibri" panose="020F0502020204030204" pitchFamily="34" charset="0"/>
            </a:endParaRPr>
          </a:p>
          <a:p>
            <a:pPr>
              <a:spcBef>
                <a:spcPct val="0"/>
              </a:spcBef>
              <a:buClrTx/>
              <a:buSzTx/>
              <a:buFontTx/>
              <a:buNone/>
            </a:pPr>
            <a:r>
              <a:rPr lang="en-GB" altLang="en-US" sz="1400" b="1" dirty="0">
                <a:latin typeface="Calibri" panose="020F0502020204030204" pitchFamily="34" charset="0"/>
              </a:rPr>
              <a:t>Discomfort</a:t>
            </a:r>
            <a:br>
              <a:rPr lang="en-GB" altLang="en-US" sz="1400" b="1" dirty="0">
                <a:latin typeface="Calibri" panose="020F0502020204030204" pitchFamily="34" charset="0"/>
              </a:rPr>
            </a:br>
            <a:r>
              <a:rPr lang="en-GB" altLang="en-US" sz="1400" b="1" dirty="0">
                <a:latin typeface="Calibri" panose="020F0502020204030204" pitchFamily="34" charset="0"/>
              </a:rPr>
              <a:t>no actual danger</a:t>
            </a:r>
          </a:p>
          <a:p>
            <a:pPr>
              <a:spcBef>
                <a:spcPct val="0"/>
              </a:spcBef>
              <a:buClrTx/>
              <a:buSzTx/>
              <a:buFontTx/>
              <a:buNone/>
            </a:pPr>
            <a:r>
              <a:rPr lang="en-GB" altLang="en-US" sz="900" b="1" dirty="0">
                <a:latin typeface="Calibri" panose="020F0502020204030204" pitchFamily="34" charset="0"/>
              </a:rPr>
              <a:t/>
            </a:r>
            <a:br>
              <a:rPr lang="en-GB" altLang="en-US" sz="900" b="1" dirty="0">
                <a:latin typeface="Calibri" panose="020F0502020204030204" pitchFamily="34" charset="0"/>
              </a:rPr>
            </a:br>
            <a:endParaRPr lang="en-GB" altLang="en-US" sz="900" b="1" dirty="0">
              <a:latin typeface="Calibri" panose="020F0502020204030204" pitchFamily="34" charset="0"/>
            </a:endParaRPr>
          </a:p>
          <a:p>
            <a:pPr>
              <a:spcBef>
                <a:spcPct val="0"/>
              </a:spcBef>
              <a:buClrTx/>
              <a:buSzTx/>
              <a:buFontTx/>
              <a:buNone/>
            </a:pPr>
            <a:r>
              <a:rPr lang="en-GB" altLang="en-US" sz="1400" b="1" dirty="0">
                <a:latin typeface="Calibri" panose="020F0502020204030204" pitchFamily="34" charset="0"/>
              </a:rPr>
              <a:t>Perception threshold</a:t>
            </a:r>
            <a:br>
              <a:rPr lang="en-GB" altLang="en-US" sz="1400" b="1" dirty="0">
                <a:latin typeface="Calibri" panose="020F0502020204030204" pitchFamily="34" charset="0"/>
              </a:rPr>
            </a:br>
            <a:r>
              <a:rPr lang="en-GB" altLang="en-US" sz="1400" b="1" dirty="0">
                <a:latin typeface="Calibri" panose="020F0502020204030204" pitchFamily="34" charset="0"/>
              </a:rPr>
              <a:t>no physical reaction</a:t>
            </a:r>
          </a:p>
        </p:txBody>
      </p:sp>
      <p:sp>
        <p:nvSpPr>
          <p:cNvPr id="24585" name="Rectangle 9">
            <a:extLst>
              <a:ext uri="{FF2B5EF4-FFF2-40B4-BE49-F238E27FC236}">
                <a16:creationId xmlns:a16="http://schemas.microsoft.com/office/drawing/2014/main" xmlns="" id="{6A606B66-4F96-43C2-8A01-75F5BC803884}"/>
              </a:ext>
            </a:extLst>
          </p:cNvPr>
          <p:cNvSpPr>
            <a:spLocks noChangeArrowheads="1"/>
          </p:cNvSpPr>
          <p:nvPr/>
        </p:nvSpPr>
        <p:spPr bwMode="auto">
          <a:xfrm>
            <a:off x="5508625" y="2149475"/>
            <a:ext cx="10429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a:spcBef>
                <a:spcPct val="0"/>
              </a:spcBef>
              <a:buClrTx/>
              <a:buSzTx/>
              <a:buFontTx/>
              <a:buNone/>
            </a:pPr>
            <a:r>
              <a:rPr lang="en-GB" altLang="en-US" sz="1400">
                <a:latin typeface="Calibri" panose="020F0502020204030204" pitchFamily="34" charset="0"/>
              </a:rPr>
              <a:t>500 mA</a:t>
            </a: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r>
              <a:rPr lang="en-GB" altLang="en-US" sz="1400">
                <a:latin typeface="Calibri" panose="020F0502020204030204" pitchFamily="34" charset="0"/>
              </a:rPr>
              <a:t>80 mA</a:t>
            </a: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r>
              <a:rPr lang="en-GB" altLang="en-US" sz="1400">
                <a:latin typeface="Calibri" panose="020F0502020204030204" pitchFamily="34" charset="0"/>
              </a:rPr>
              <a:t>50 mA</a:t>
            </a: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endParaRPr lang="en-GB" altLang="en-US" sz="600">
              <a:latin typeface="Calibri" panose="020F0502020204030204" pitchFamily="34" charset="0"/>
            </a:endParaRPr>
          </a:p>
          <a:p>
            <a:pPr algn="ctr">
              <a:spcBef>
                <a:spcPct val="0"/>
              </a:spcBef>
              <a:buClrTx/>
              <a:buSzTx/>
              <a:buFontTx/>
              <a:buNone/>
            </a:pPr>
            <a:r>
              <a:rPr lang="en-GB" altLang="en-US" sz="1400">
                <a:latin typeface="Calibri" panose="020F0502020204030204" pitchFamily="34" charset="0"/>
              </a:rPr>
              <a:t>30 mA</a:t>
            </a:r>
          </a:p>
          <a:p>
            <a:pPr algn="ctr">
              <a:spcBef>
                <a:spcPct val="0"/>
              </a:spcBef>
              <a:buClrTx/>
              <a:buSzTx/>
              <a:buFontTx/>
              <a:buNone/>
            </a:pPr>
            <a:endParaRPr lang="en-GB" altLang="en-US" sz="1600">
              <a:latin typeface="Calibri" panose="020F0502020204030204" pitchFamily="34" charset="0"/>
            </a:endParaRPr>
          </a:p>
          <a:p>
            <a:pPr algn="ctr">
              <a:spcBef>
                <a:spcPct val="0"/>
              </a:spcBef>
              <a:buClrTx/>
              <a:buSzTx/>
              <a:buFontTx/>
              <a:buNone/>
            </a:pPr>
            <a:endParaRPr lang="en-GB" altLang="en-US" sz="1600">
              <a:latin typeface="Calibri" panose="020F0502020204030204" pitchFamily="34" charset="0"/>
            </a:endParaRPr>
          </a:p>
          <a:p>
            <a:pPr algn="ctr">
              <a:spcBef>
                <a:spcPct val="0"/>
              </a:spcBef>
              <a:buClrTx/>
              <a:buSzTx/>
              <a:buFontTx/>
              <a:buNone/>
            </a:pPr>
            <a:r>
              <a:rPr lang="en-GB" altLang="en-US" sz="1400">
                <a:latin typeface="Calibri" panose="020F0502020204030204" pitchFamily="34" charset="0"/>
              </a:rPr>
              <a:t>10 mA</a:t>
            </a:r>
          </a:p>
          <a:p>
            <a:pPr algn="ctr">
              <a:spcBef>
                <a:spcPct val="0"/>
              </a:spcBef>
              <a:buClrTx/>
              <a:buSzTx/>
              <a:buFontTx/>
              <a:buNone/>
            </a:pPr>
            <a:endParaRPr lang="en-GB" altLang="en-US" sz="1400">
              <a:latin typeface="Calibri" panose="020F0502020204030204" pitchFamily="34" charset="0"/>
            </a:endParaRPr>
          </a:p>
          <a:p>
            <a:pPr algn="ctr">
              <a:spcBef>
                <a:spcPct val="0"/>
              </a:spcBef>
              <a:buClrTx/>
              <a:buSzTx/>
              <a:buFontTx/>
              <a:buNone/>
            </a:pPr>
            <a:endParaRPr lang="en-GB" altLang="en-US" sz="1000">
              <a:latin typeface="Calibri" panose="020F0502020204030204" pitchFamily="34" charset="0"/>
            </a:endParaRPr>
          </a:p>
          <a:p>
            <a:pPr algn="ctr">
              <a:spcBef>
                <a:spcPct val="0"/>
              </a:spcBef>
              <a:buClrTx/>
              <a:buSzTx/>
              <a:buFontTx/>
              <a:buNone/>
            </a:pPr>
            <a:endParaRPr lang="en-GB" altLang="en-US" sz="1000">
              <a:latin typeface="Calibri" panose="020F0502020204030204" pitchFamily="34" charset="0"/>
            </a:endParaRPr>
          </a:p>
          <a:p>
            <a:pPr algn="ctr">
              <a:spcBef>
                <a:spcPct val="0"/>
              </a:spcBef>
              <a:buClrTx/>
              <a:buSzTx/>
              <a:buFontTx/>
              <a:buNone/>
            </a:pPr>
            <a:r>
              <a:rPr lang="en-GB" altLang="en-US" sz="1400">
                <a:latin typeface="Calibri" panose="020F0502020204030204" pitchFamily="34" charset="0"/>
              </a:rPr>
              <a:t>0.5 mA</a:t>
            </a:r>
          </a:p>
        </p:txBody>
      </p:sp>
      <p:sp>
        <p:nvSpPr>
          <p:cNvPr id="12" name="object 7">
            <a:extLst>
              <a:ext uri="{FF2B5EF4-FFF2-40B4-BE49-F238E27FC236}">
                <a16:creationId xmlns:a16="http://schemas.microsoft.com/office/drawing/2014/main" xmlns="" id="{A1ABD0BE-5C11-40DA-8228-F6DEB03DE415}"/>
              </a:ext>
            </a:extLst>
          </p:cNvPr>
          <p:cNvSpPr/>
          <p:nvPr/>
        </p:nvSpPr>
        <p:spPr>
          <a:xfrm>
            <a:off x="10332887" y="638151"/>
            <a:ext cx="1285852" cy="1142984"/>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E504F-0EED-4BC1-B583-0F93BA2A30D3}"/>
              </a:ext>
            </a:extLst>
          </p:cNvPr>
          <p:cNvSpPr>
            <a:spLocks noGrp="1"/>
          </p:cNvSpPr>
          <p:nvPr>
            <p:ph type="title"/>
          </p:nvPr>
        </p:nvSpPr>
        <p:spPr/>
        <p:txBody>
          <a:bodyPr/>
          <a:lstStyle/>
          <a:p>
            <a:r>
              <a:rPr lang="en-IN" dirty="0"/>
              <a:t>Electric Burns</a:t>
            </a:r>
          </a:p>
        </p:txBody>
      </p:sp>
      <p:sp>
        <p:nvSpPr>
          <p:cNvPr id="3" name="Content Placeholder 2">
            <a:extLst>
              <a:ext uri="{FF2B5EF4-FFF2-40B4-BE49-F238E27FC236}">
                <a16:creationId xmlns:a16="http://schemas.microsoft.com/office/drawing/2014/main" xmlns="" id="{82D63CB1-F9E5-47AE-99A8-D8B3E985FEDD}"/>
              </a:ext>
            </a:extLst>
          </p:cNvPr>
          <p:cNvSpPr>
            <a:spLocks noGrp="1"/>
          </p:cNvSpPr>
          <p:nvPr>
            <p:ph idx="1"/>
          </p:nvPr>
        </p:nvSpPr>
        <p:spPr/>
        <p:txBody>
          <a:bodyPr>
            <a:normAutofit lnSpcReduction="10000"/>
          </a:bodyPr>
          <a:lstStyle/>
          <a:p>
            <a:pPr marL="0" indent="0">
              <a:buNone/>
            </a:pPr>
            <a:r>
              <a:rPr lang="en-US" dirty="0"/>
              <a:t>Human skin provides great protection from normal elements; however human skin provides poor protection from extreme heat which is a byproduct of exposure to electricity. Typically there exist three types of burns:</a:t>
            </a:r>
          </a:p>
          <a:p>
            <a:pPr marL="457200" indent="-457200">
              <a:buFont typeface="+mj-lt"/>
              <a:buAutoNum type="arabicPeriod"/>
            </a:pPr>
            <a:r>
              <a:rPr lang="en-US" dirty="0"/>
              <a:t>Electrical burns happen when electric current flows through tissues and organs.</a:t>
            </a:r>
          </a:p>
          <a:p>
            <a:pPr marL="457200" indent="-457200">
              <a:buFont typeface="+mj-lt"/>
              <a:buAutoNum type="arabicPeriod"/>
            </a:pPr>
            <a:r>
              <a:rPr lang="en-US" dirty="0"/>
              <a:t>Arc burns result from high temperatures (up to 35,000 F) when an arc flash event occurs.</a:t>
            </a:r>
          </a:p>
          <a:p>
            <a:pPr marL="457200" indent="-457200">
              <a:buFont typeface="+mj-lt"/>
              <a:buAutoNum type="arabicPeriod"/>
            </a:pPr>
            <a:r>
              <a:rPr lang="en-US" dirty="0"/>
              <a:t>Thermal burns typically happen when skin touches a hot surface</a:t>
            </a:r>
          </a:p>
          <a:p>
            <a:pPr marL="457200" indent="-457200">
              <a:buFont typeface="+mj-lt"/>
              <a:buAutoNum type="arabicPeriod"/>
            </a:pPr>
            <a:endParaRPr lang="en-IN" dirty="0"/>
          </a:p>
        </p:txBody>
      </p:sp>
    </p:spTree>
    <p:extLst>
      <p:ext uri="{BB962C8B-B14F-4D97-AF65-F5344CB8AC3E}">
        <p14:creationId xmlns:p14="http://schemas.microsoft.com/office/powerpoint/2010/main" val="990018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B9BE9-0396-46EF-9D45-23D7F42C6C2F}"/>
              </a:ext>
            </a:extLst>
          </p:cNvPr>
          <p:cNvSpPr>
            <a:spLocks noGrp="1"/>
          </p:cNvSpPr>
          <p:nvPr>
            <p:ph type="title"/>
          </p:nvPr>
        </p:nvSpPr>
        <p:spPr/>
        <p:txBody>
          <a:bodyPr/>
          <a:lstStyle/>
          <a:p>
            <a:r>
              <a:rPr lang="en-IN" dirty="0"/>
              <a:t>Arc Flash</a:t>
            </a:r>
          </a:p>
        </p:txBody>
      </p:sp>
      <p:sp>
        <p:nvSpPr>
          <p:cNvPr id="3" name="Content Placeholder 2">
            <a:extLst>
              <a:ext uri="{FF2B5EF4-FFF2-40B4-BE49-F238E27FC236}">
                <a16:creationId xmlns:a16="http://schemas.microsoft.com/office/drawing/2014/main" xmlns="" id="{1E67CEF3-067F-4719-8D4C-F4B93E70E917}"/>
              </a:ext>
            </a:extLst>
          </p:cNvPr>
          <p:cNvSpPr>
            <a:spLocks noGrp="1"/>
          </p:cNvSpPr>
          <p:nvPr>
            <p:ph idx="1"/>
          </p:nvPr>
        </p:nvSpPr>
        <p:spPr/>
        <p:txBody>
          <a:bodyPr/>
          <a:lstStyle/>
          <a:p>
            <a:pPr marL="0" indent="0">
              <a:buNone/>
            </a:pPr>
            <a:r>
              <a:rPr lang="en-US" dirty="0"/>
              <a:t>An arc flash is a phenomenon where a flashover of electric current</a:t>
            </a:r>
          </a:p>
          <a:p>
            <a:pPr marL="0" indent="0">
              <a:buNone/>
            </a:pPr>
            <a:r>
              <a:rPr lang="en-US" dirty="0"/>
              <a:t>leaves its intended path and travels through the air from one conductor to</a:t>
            </a:r>
          </a:p>
          <a:p>
            <a:pPr marL="0" indent="0">
              <a:buNone/>
            </a:pPr>
            <a:r>
              <a:rPr lang="en-US" dirty="0"/>
              <a:t>another, or to ground. The results are often violent and when a human is in close proximity to the arc flash, serious injury and even death can occur.</a:t>
            </a:r>
          </a:p>
          <a:p>
            <a:pPr marL="0" indent="0">
              <a:buNone/>
            </a:pPr>
            <a:r>
              <a:rPr lang="en-US" dirty="0"/>
              <a:t>Arc flash can be caused by many things including: Dust, Dropping Tools, Accidental Touching, Condensation, Material Failure, Corrosion, Faulty Installation.</a:t>
            </a:r>
            <a:endParaRPr lang="en-IN" dirty="0"/>
          </a:p>
        </p:txBody>
      </p:sp>
    </p:spTree>
    <p:extLst>
      <p:ext uri="{BB962C8B-B14F-4D97-AF65-F5344CB8AC3E}">
        <p14:creationId xmlns:p14="http://schemas.microsoft.com/office/powerpoint/2010/main" val="1899269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86D12-AF11-4EB2-A0D3-497E17F7E5ED}"/>
              </a:ext>
            </a:extLst>
          </p:cNvPr>
          <p:cNvSpPr>
            <a:spLocks noGrp="1"/>
          </p:cNvSpPr>
          <p:nvPr>
            <p:ph type="title"/>
          </p:nvPr>
        </p:nvSpPr>
        <p:spPr/>
        <p:txBody>
          <a:bodyPr>
            <a:normAutofit fontScale="90000"/>
          </a:bodyPr>
          <a:lstStyle/>
          <a:p>
            <a:pPr algn="just"/>
            <a:r>
              <a:rPr lang="en-US" dirty="0"/>
              <a:t>Approach boundaries designed to protect employees while working on or near</a:t>
            </a:r>
            <a:br>
              <a:rPr lang="en-US" dirty="0"/>
            </a:br>
            <a:r>
              <a:rPr lang="en-US" dirty="0"/>
              <a:t>energized equipment</a:t>
            </a:r>
            <a:endParaRPr lang="en-IN" dirty="0"/>
          </a:p>
        </p:txBody>
      </p:sp>
      <p:sp>
        <p:nvSpPr>
          <p:cNvPr id="3" name="Content Placeholder 2">
            <a:extLst>
              <a:ext uri="{FF2B5EF4-FFF2-40B4-BE49-F238E27FC236}">
                <a16:creationId xmlns:a16="http://schemas.microsoft.com/office/drawing/2014/main" xmlns="" id="{540FED9D-A6E1-447A-A23C-C49E0D20FEDF}"/>
              </a:ext>
            </a:extLst>
          </p:cNvPr>
          <p:cNvSpPr>
            <a:spLocks noGrp="1"/>
          </p:cNvSpPr>
          <p:nvPr>
            <p:ph idx="1"/>
          </p:nvPr>
        </p:nvSpPr>
        <p:spPr/>
        <p:txBody>
          <a:bodyPr/>
          <a:lstStyle/>
          <a:p>
            <a:r>
              <a:rPr lang="en-US" dirty="0"/>
              <a:t>Flash Protection Boundary (outer boundary)</a:t>
            </a:r>
          </a:p>
          <a:p>
            <a:r>
              <a:rPr lang="en-IN" dirty="0"/>
              <a:t>Limited Approach</a:t>
            </a:r>
          </a:p>
          <a:p>
            <a:r>
              <a:rPr lang="en-IN" dirty="0"/>
              <a:t>Restricted Approach</a:t>
            </a:r>
          </a:p>
          <a:p>
            <a:r>
              <a:rPr lang="en-IN" dirty="0"/>
              <a:t>Prohibited Approach (inner boundary)</a:t>
            </a:r>
          </a:p>
        </p:txBody>
      </p:sp>
    </p:spTree>
    <p:extLst>
      <p:ext uri="{BB962C8B-B14F-4D97-AF65-F5344CB8AC3E}">
        <p14:creationId xmlns:p14="http://schemas.microsoft.com/office/powerpoint/2010/main" val="3599728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F3511-4274-4F71-B6FA-8C02C964E352}"/>
              </a:ext>
            </a:extLst>
          </p:cNvPr>
          <p:cNvSpPr>
            <a:spLocks noGrp="1"/>
          </p:cNvSpPr>
          <p:nvPr>
            <p:ph type="title"/>
          </p:nvPr>
        </p:nvSpPr>
        <p:spPr>
          <a:xfrm>
            <a:off x="1295402" y="982132"/>
            <a:ext cx="9601196"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xmlns="" id="{CF6EE7D6-4354-4938-B144-5163BB4ACFDE}"/>
              </a:ext>
            </a:extLst>
          </p:cNvPr>
          <p:cNvSpPr>
            <a:spLocks noGrp="1"/>
          </p:cNvSpPr>
          <p:nvPr>
            <p:ph idx="1"/>
          </p:nvPr>
        </p:nvSpPr>
        <p:spPr>
          <a:xfrm>
            <a:off x="1295401" y="982132"/>
            <a:ext cx="9601196" cy="4893736"/>
          </a:xfrm>
        </p:spPr>
        <p:txBody>
          <a:bodyPr/>
          <a:lstStyle/>
          <a:p>
            <a:r>
              <a:rPr lang="en-US" dirty="0"/>
              <a:t>Flash Protection Boundary (outer boundary): The flash boundary is the farthest established boundary from the energy source. If an arc flash occurred, this boundary is where an employee would be exposed to a curable second degree burn (1.2 calories/cm2).</a:t>
            </a:r>
          </a:p>
          <a:p>
            <a:r>
              <a:rPr lang="en-US" dirty="0"/>
              <a:t>Limited Approach: An approach limit at a distance from an exposed live part where a shock hazard exists.</a:t>
            </a:r>
          </a:p>
          <a:p>
            <a:r>
              <a:rPr lang="en-US" dirty="0"/>
              <a:t>Restricted Approach: An approach limit at a distance from an exposed live part which there is an increased risk of shock.</a:t>
            </a:r>
          </a:p>
          <a:p>
            <a:r>
              <a:rPr lang="en-US" dirty="0"/>
              <a:t>Prohibited Approach (inner boundary): A distance from an exposed part which is considered the same as making contact with the live part.</a:t>
            </a:r>
          </a:p>
          <a:p>
            <a:endParaRPr lang="en-IN" dirty="0"/>
          </a:p>
        </p:txBody>
      </p:sp>
    </p:spTree>
    <p:extLst>
      <p:ext uri="{BB962C8B-B14F-4D97-AF65-F5344CB8AC3E}">
        <p14:creationId xmlns:p14="http://schemas.microsoft.com/office/powerpoint/2010/main" val="3249621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CEE1B-F5B8-4778-BBD4-BA814AB876A1}"/>
              </a:ext>
            </a:extLst>
          </p:cNvPr>
          <p:cNvSpPr>
            <a:spLocks noGrp="1"/>
          </p:cNvSpPr>
          <p:nvPr>
            <p:ph type="title"/>
          </p:nvPr>
        </p:nvSpPr>
        <p:spPr/>
        <p:txBody>
          <a:bodyPr/>
          <a:lstStyle/>
          <a:p>
            <a:r>
              <a:rPr lang="en-IN" dirty="0"/>
              <a:t>Ways to protect the workers</a:t>
            </a:r>
          </a:p>
        </p:txBody>
      </p:sp>
      <p:sp>
        <p:nvSpPr>
          <p:cNvPr id="3" name="Content Placeholder 2">
            <a:extLst>
              <a:ext uri="{FF2B5EF4-FFF2-40B4-BE49-F238E27FC236}">
                <a16:creationId xmlns:a16="http://schemas.microsoft.com/office/drawing/2014/main" xmlns="" id="{ACEDB94F-06FC-454B-9DA0-0577A04734E7}"/>
              </a:ext>
            </a:extLst>
          </p:cNvPr>
          <p:cNvSpPr>
            <a:spLocks noGrp="1"/>
          </p:cNvSpPr>
          <p:nvPr>
            <p:ph idx="1"/>
          </p:nvPr>
        </p:nvSpPr>
        <p:spPr/>
        <p:txBody>
          <a:bodyPr>
            <a:normAutofit lnSpcReduction="10000"/>
          </a:bodyPr>
          <a:lstStyle/>
          <a:p>
            <a:r>
              <a:rPr lang="en-IN" dirty="0"/>
              <a:t>De-energize the circuit</a:t>
            </a:r>
          </a:p>
          <a:p>
            <a:r>
              <a:rPr lang="en-IN" dirty="0"/>
              <a:t>Work Practices</a:t>
            </a:r>
          </a:p>
          <a:p>
            <a:r>
              <a:rPr lang="en-IN" dirty="0"/>
              <a:t>Insulation</a:t>
            </a:r>
          </a:p>
          <a:p>
            <a:r>
              <a:rPr lang="en-IN" dirty="0"/>
              <a:t>Guarding</a:t>
            </a:r>
          </a:p>
          <a:p>
            <a:r>
              <a:rPr lang="en-IN" dirty="0"/>
              <a:t>Barricades</a:t>
            </a:r>
          </a:p>
          <a:p>
            <a:r>
              <a:rPr lang="en-US" dirty="0"/>
              <a:t>Ground Fault Circuit Interrupters (GFCI)</a:t>
            </a:r>
          </a:p>
          <a:p>
            <a:r>
              <a:rPr lang="en-IN" dirty="0"/>
              <a:t>Grounding (secondary protection)</a:t>
            </a:r>
          </a:p>
        </p:txBody>
      </p:sp>
    </p:spTree>
    <p:extLst>
      <p:ext uri="{BB962C8B-B14F-4D97-AF65-F5344CB8AC3E}">
        <p14:creationId xmlns:p14="http://schemas.microsoft.com/office/powerpoint/2010/main" val="1147969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C99A0-411E-45FA-A273-A49A37D50D89}"/>
              </a:ext>
            </a:extLst>
          </p:cNvPr>
          <p:cNvSpPr>
            <a:spLocks noGrp="1"/>
          </p:cNvSpPr>
          <p:nvPr>
            <p:ph type="title"/>
          </p:nvPr>
        </p:nvSpPr>
        <p:spPr/>
        <p:txBody>
          <a:bodyPr>
            <a:normAutofit fontScale="90000"/>
          </a:bodyPr>
          <a:lstStyle/>
          <a:p>
            <a:r>
              <a:rPr lang="en-US" dirty="0"/>
              <a:t>Employees working in areas where there are potential electrical</a:t>
            </a:r>
            <a:br>
              <a:rPr lang="en-US" dirty="0"/>
            </a:br>
            <a:r>
              <a:rPr lang="en-US" dirty="0"/>
              <a:t>hazards, they must be provided with</a:t>
            </a:r>
            <a:endParaRPr lang="en-IN" dirty="0"/>
          </a:p>
        </p:txBody>
      </p:sp>
      <p:sp>
        <p:nvSpPr>
          <p:cNvPr id="3" name="Content Placeholder 2">
            <a:extLst>
              <a:ext uri="{FF2B5EF4-FFF2-40B4-BE49-F238E27FC236}">
                <a16:creationId xmlns:a16="http://schemas.microsoft.com/office/drawing/2014/main" xmlns="" id="{CC5A43E1-13B8-4418-B79D-69CF9092E8FA}"/>
              </a:ext>
            </a:extLst>
          </p:cNvPr>
          <p:cNvSpPr>
            <a:spLocks noGrp="1"/>
          </p:cNvSpPr>
          <p:nvPr>
            <p:ph idx="1"/>
          </p:nvPr>
        </p:nvSpPr>
        <p:spPr/>
        <p:txBody>
          <a:bodyPr>
            <a:normAutofit/>
          </a:bodyPr>
          <a:lstStyle/>
          <a:p>
            <a:r>
              <a:rPr lang="en-US" dirty="0"/>
              <a:t>PPE for the Body (FR Clothing): During an arc flash event the temperatures can reach an excess of 35,000 degrees. Even at temperatures much lower, typical daily wear clothing would do little to protect the worker from being seriously injured. In fact, at such high temperatures, the clothing will ignite and continue to burn on the body well after the arc flash has dissipated. This is where serious injury and death often occur. To counteract the extreme heat from an arc flash, FR clothing is required.</a:t>
            </a:r>
            <a:endParaRPr lang="en-IN" dirty="0"/>
          </a:p>
        </p:txBody>
      </p:sp>
    </p:spTree>
    <p:extLst>
      <p:ext uri="{BB962C8B-B14F-4D97-AF65-F5344CB8AC3E}">
        <p14:creationId xmlns:p14="http://schemas.microsoft.com/office/powerpoint/2010/main" val="424278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2E4B6-9EDC-4C0E-9D37-452D506C288E}"/>
              </a:ext>
            </a:extLst>
          </p:cNvPr>
          <p:cNvSpPr>
            <a:spLocks noGrp="1"/>
          </p:cNvSpPr>
          <p:nvPr>
            <p:ph type="title"/>
          </p:nvPr>
        </p:nvSpPr>
        <p:spPr/>
        <p:txBody>
          <a:bodyPr/>
          <a:lstStyle/>
          <a:p>
            <a:r>
              <a:rPr lang="en-US" dirty="0"/>
              <a:t>PPE for the Hands (Gloves)</a:t>
            </a:r>
            <a:endParaRPr lang="en-IN" dirty="0"/>
          </a:p>
        </p:txBody>
      </p:sp>
      <p:sp>
        <p:nvSpPr>
          <p:cNvPr id="3" name="Content Placeholder 2">
            <a:extLst>
              <a:ext uri="{FF2B5EF4-FFF2-40B4-BE49-F238E27FC236}">
                <a16:creationId xmlns:a16="http://schemas.microsoft.com/office/drawing/2014/main" xmlns="" id="{51CC73B6-980E-418C-9F0B-B6F622A8B355}"/>
              </a:ext>
            </a:extLst>
          </p:cNvPr>
          <p:cNvSpPr>
            <a:spLocks noGrp="1"/>
          </p:cNvSpPr>
          <p:nvPr>
            <p:ph idx="1"/>
          </p:nvPr>
        </p:nvSpPr>
        <p:spPr/>
        <p:txBody>
          <a:bodyPr>
            <a:normAutofit fontScale="92500" lnSpcReduction="20000"/>
          </a:bodyPr>
          <a:lstStyle/>
          <a:p>
            <a:r>
              <a:rPr lang="en-US" dirty="0"/>
              <a:t>Since employees working on energized electrical parts are using their hands, obviously that part of the body (hands and arms) are most susceptible to electric shock and must be protected.</a:t>
            </a:r>
          </a:p>
          <a:p>
            <a:r>
              <a:rPr lang="en-US" dirty="0"/>
              <a:t>Insulating gloves provide an excellent means of protecting the workers from accidental electrical contact. To be effective the insulating gloves must have high insulative qualities, while also being comfortable, durable and flexible.</a:t>
            </a:r>
          </a:p>
          <a:p>
            <a:r>
              <a:rPr lang="en-US" dirty="0"/>
              <a:t>For insulating gloves there are two “Type’s”: </a:t>
            </a:r>
          </a:p>
          <a:p>
            <a:pPr marL="457200" indent="-457200">
              <a:buFont typeface="+mj-lt"/>
              <a:buAutoNum type="arabicPeriod"/>
            </a:pPr>
            <a:r>
              <a:rPr lang="en-US" dirty="0"/>
              <a:t>Type I glove is not ozone-resistant</a:t>
            </a:r>
          </a:p>
          <a:p>
            <a:pPr marL="457200" indent="-457200">
              <a:buFont typeface="+mj-lt"/>
              <a:buAutoNum type="arabicPeriod"/>
            </a:pPr>
            <a:r>
              <a:rPr lang="en-IN" dirty="0"/>
              <a:t>Type II is ozone-resistant.</a:t>
            </a:r>
          </a:p>
        </p:txBody>
      </p:sp>
    </p:spTree>
    <p:extLst>
      <p:ext uri="{BB962C8B-B14F-4D97-AF65-F5344CB8AC3E}">
        <p14:creationId xmlns:p14="http://schemas.microsoft.com/office/powerpoint/2010/main" val="298681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073A6-969A-4582-9BF8-3281A07853AF}"/>
              </a:ext>
            </a:extLst>
          </p:cNvPr>
          <p:cNvSpPr>
            <a:spLocks noGrp="1"/>
          </p:cNvSpPr>
          <p:nvPr>
            <p:ph type="title"/>
          </p:nvPr>
        </p:nvSpPr>
        <p:spPr>
          <a:xfrm>
            <a:off x="1590824" y="939929"/>
            <a:ext cx="9601196" cy="812671"/>
          </a:xfrm>
        </p:spPr>
        <p:txBody>
          <a:bodyPr>
            <a:normAutofit fontScale="90000"/>
          </a:bodyPr>
          <a:lstStyle/>
          <a:p>
            <a:r>
              <a:rPr lang="en-IN" b="1" dirty="0"/>
              <a:t>REASONS for Electrical failures</a:t>
            </a:r>
            <a:r>
              <a:rPr lang="en-IN" dirty="0"/>
              <a:t>-Quality of installations &amp; maintenance is poor…</a:t>
            </a:r>
          </a:p>
        </p:txBody>
      </p:sp>
      <p:sp>
        <p:nvSpPr>
          <p:cNvPr id="5" name="Slide Number Placeholder 4">
            <a:extLst>
              <a:ext uri="{FF2B5EF4-FFF2-40B4-BE49-F238E27FC236}">
                <a16:creationId xmlns:a16="http://schemas.microsoft.com/office/drawing/2014/main" xmlns="" id="{67037C0B-1B1C-4435-8CF4-78970BAC2485}"/>
              </a:ext>
            </a:extLst>
          </p:cNvPr>
          <p:cNvSpPr>
            <a:spLocks noGrp="1"/>
          </p:cNvSpPr>
          <p:nvPr>
            <p:ph type="sldNum" sz="quarter" idx="12"/>
          </p:nvPr>
        </p:nvSpPr>
        <p:spPr/>
        <p:txBody>
          <a:bodyPr/>
          <a:lstStyle/>
          <a:p>
            <a:fld id="{E1B93EF5-62DC-4D0D-A7B0-C74897CCA81C}" type="slidenum">
              <a:rPr lang="en-US" smtClean="0"/>
              <a:pPr/>
              <a:t>39</a:t>
            </a:fld>
            <a:endParaRPr lang="en-US"/>
          </a:p>
        </p:txBody>
      </p:sp>
      <p:pic>
        <p:nvPicPr>
          <p:cNvPr id="6" name="Picture 2">
            <a:extLst>
              <a:ext uri="{FF2B5EF4-FFF2-40B4-BE49-F238E27FC236}">
                <a16:creationId xmlns:a16="http://schemas.microsoft.com/office/drawing/2014/main" xmlns="" id="{12FC11B0-D734-4EC4-9107-3C77ED669317}"/>
              </a:ext>
            </a:extLst>
          </p:cNvPr>
          <p:cNvPicPr>
            <a:picLocks noChangeAspect="1" noChangeArrowheads="1"/>
          </p:cNvPicPr>
          <p:nvPr/>
        </p:nvPicPr>
        <p:blipFill>
          <a:blip r:embed="rId2"/>
          <a:srcRect/>
          <a:stretch>
            <a:fillRect/>
          </a:stretch>
        </p:blipFill>
        <p:spPr bwMode="auto">
          <a:xfrm>
            <a:off x="1097280" y="2421793"/>
            <a:ext cx="10094740" cy="3826608"/>
          </a:xfrm>
          <a:prstGeom prst="rect">
            <a:avLst/>
          </a:prstGeom>
          <a:noFill/>
          <a:ln w="9525">
            <a:noFill/>
            <a:miter lim="800000"/>
            <a:headEnd/>
            <a:tailEnd/>
          </a:ln>
          <a:effectLst/>
        </p:spPr>
      </p:pic>
      <p:sp>
        <p:nvSpPr>
          <p:cNvPr id="7" name="object 7">
            <a:extLst>
              <a:ext uri="{FF2B5EF4-FFF2-40B4-BE49-F238E27FC236}">
                <a16:creationId xmlns:a16="http://schemas.microsoft.com/office/drawing/2014/main" xmlns="" id="{DF088F7F-946A-481A-B793-486CC71E3ED5}"/>
              </a:ext>
            </a:extLst>
          </p:cNvPr>
          <p:cNvSpPr/>
          <p:nvPr/>
        </p:nvSpPr>
        <p:spPr>
          <a:xfrm>
            <a:off x="10332887" y="638151"/>
            <a:ext cx="1285852" cy="1142984"/>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60108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6092" y="274700"/>
            <a:ext cx="9692640" cy="1143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97280" y="161724"/>
            <a:ext cx="9300346" cy="1304844"/>
          </a:xfrm>
          <a:prstGeom prst="rect">
            <a:avLst/>
          </a:prstGeom>
        </p:spPr>
        <p:txBody>
          <a:bodyPr vert="horz" wrap="square" lIns="0" tIns="12065" rIns="0" bIns="0" rtlCol="0" anchor="ctr">
            <a:spAutoFit/>
          </a:bodyPr>
          <a:lstStyle/>
          <a:p>
            <a:pPr marL="399415" marR="5080" indent="-387350">
              <a:spcBef>
                <a:spcPts val="95"/>
              </a:spcBef>
            </a:pPr>
            <a:r>
              <a:rPr lang="en-US" b="1" spc="-10" dirty="0">
                <a:cs typeface="Carlito"/>
              </a:rPr>
              <a:t>   </a:t>
            </a:r>
            <a:r>
              <a:rPr sz="4000" b="1" spc="-10" dirty="0">
                <a:solidFill>
                  <a:schemeClr val="tx1"/>
                </a:solidFill>
                <a:cs typeface="Carlito"/>
              </a:rPr>
              <a:t>How </a:t>
            </a:r>
            <a:r>
              <a:rPr sz="4000" b="1" spc="-5" dirty="0">
                <a:solidFill>
                  <a:schemeClr val="tx1"/>
                </a:solidFill>
                <a:cs typeface="Carlito"/>
              </a:rPr>
              <a:t>Electrical </a:t>
            </a:r>
            <a:r>
              <a:rPr sz="4000" b="1" spc="-15" dirty="0">
                <a:solidFill>
                  <a:schemeClr val="tx1"/>
                </a:solidFill>
                <a:cs typeface="Carlito"/>
              </a:rPr>
              <a:t>Current  Affects </a:t>
            </a:r>
            <a:r>
              <a:rPr sz="4000" b="1" spc="-5" dirty="0">
                <a:solidFill>
                  <a:schemeClr val="tx1"/>
                </a:solidFill>
                <a:cs typeface="Carlito"/>
              </a:rPr>
              <a:t>the Human</a:t>
            </a:r>
          </a:p>
        </p:txBody>
      </p:sp>
      <p:sp>
        <p:nvSpPr>
          <p:cNvPr id="4" name="object 4"/>
          <p:cNvSpPr txBox="1"/>
          <p:nvPr/>
        </p:nvSpPr>
        <p:spPr>
          <a:xfrm>
            <a:off x="1266092" y="1607642"/>
            <a:ext cx="6916518" cy="3860800"/>
          </a:xfrm>
          <a:prstGeom prst="rect">
            <a:avLst/>
          </a:prstGeom>
        </p:spPr>
        <p:txBody>
          <a:bodyPr vert="horz" wrap="square" lIns="0" tIns="13335" rIns="0" bIns="0" rtlCol="0">
            <a:spAutoFit/>
          </a:bodyPr>
          <a:lstStyle/>
          <a:p>
            <a:pPr marL="355600" marR="577850" indent="-342900">
              <a:spcBef>
                <a:spcPts val="105"/>
              </a:spcBef>
              <a:buFont typeface="Arial"/>
              <a:buChar char="•"/>
              <a:tabLst>
                <a:tab pos="354965" algn="l"/>
                <a:tab pos="355600" algn="l"/>
              </a:tabLst>
            </a:pPr>
            <a:r>
              <a:rPr sz="2800" spc="-5" dirty="0">
                <a:solidFill>
                  <a:srgbClr val="00AF50"/>
                </a:solidFill>
                <a:latin typeface="Carlito"/>
                <a:cs typeface="Carlito"/>
              </a:rPr>
              <a:t>Other </a:t>
            </a:r>
            <a:r>
              <a:rPr sz="2800" spc="-25" dirty="0">
                <a:solidFill>
                  <a:srgbClr val="00AF50"/>
                </a:solidFill>
                <a:latin typeface="Carlito"/>
                <a:cs typeface="Carlito"/>
              </a:rPr>
              <a:t>factors </a:t>
            </a:r>
            <a:r>
              <a:rPr sz="2800" spc="-10" dirty="0">
                <a:solidFill>
                  <a:srgbClr val="00AF50"/>
                </a:solidFill>
                <a:latin typeface="Carlito"/>
                <a:cs typeface="Carlito"/>
              </a:rPr>
              <a:t>that </a:t>
            </a:r>
            <a:r>
              <a:rPr sz="2800" spc="-20" dirty="0">
                <a:solidFill>
                  <a:srgbClr val="00AF50"/>
                </a:solidFill>
                <a:latin typeface="Carlito"/>
                <a:cs typeface="Carlito"/>
              </a:rPr>
              <a:t>may </a:t>
            </a:r>
            <a:r>
              <a:rPr sz="2800" spc="-25" dirty="0">
                <a:solidFill>
                  <a:srgbClr val="00AF50"/>
                </a:solidFill>
                <a:latin typeface="Carlito"/>
                <a:cs typeface="Carlito"/>
              </a:rPr>
              <a:t>affect </a:t>
            </a:r>
            <a:r>
              <a:rPr sz="2800" dirty="0">
                <a:solidFill>
                  <a:srgbClr val="00AF50"/>
                </a:solidFill>
                <a:latin typeface="Carlito"/>
                <a:cs typeface="Carlito"/>
              </a:rPr>
              <a:t>the  </a:t>
            </a:r>
            <a:r>
              <a:rPr sz="2800" spc="-10" dirty="0">
                <a:solidFill>
                  <a:srgbClr val="00AF50"/>
                </a:solidFill>
                <a:latin typeface="Carlito"/>
                <a:cs typeface="Carlito"/>
              </a:rPr>
              <a:t>severity </a:t>
            </a:r>
            <a:r>
              <a:rPr sz="2800" spc="-5" dirty="0">
                <a:solidFill>
                  <a:srgbClr val="00AF50"/>
                </a:solidFill>
                <a:latin typeface="Carlito"/>
                <a:cs typeface="Carlito"/>
              </a:rPr>
              <a:t>of the shock</a:t>
            </a:r>
            <a:r>
              <a:rPr sz="2800" spc="-20" dirty="0">
                <a:solidFill>
                  <a:srgbClr val="00AF50"/>
                </a:solidFill>
                <a:latin typeface="Carlito"/>
                <a:cs typeface="Carlito"/>
              </a:rPr>
              <a:t> </a:t>
            </a:r>
            <a:r>
              <a:rPr sz="2800" spc="-10" dirty="0">
                <a:solidFill>
                  <a:srgbClr val="00AF50"/>
                </a:solidFill>
                <a:latin typeface="Carlito"/>
                <a:cs typeface="Carlito"/>
              </a:rPr>
              <a:t>are:</a:t>
            </a:r>
            <a:endParaRPr sz="2800" dirty="0">
              <a:latin typeface="Carlito"/>
              <a:cs typeface="Carlito"/>
            </a:endParaRPr>
          </a:p>
          <a:p>
            <a:pPr marL="823594" lvl="1" indent="-354330">
              <a:spcBef>
                <a:spcPts val="620"/>
              </a:spcBef>
              <a:buClr>
                <a:srgbClr val="000000"/>
              </a:buClr>
              <a:buFont typeface="Arial"/>
              <a:buChar char="–"/>
              <a:tabLst>
                <a:tab pos="823594" algn="l"/>
                <a:tab pos="824230" algn="l"/>
              </a:tabLst>
            </a:pPr>
            <a:r>
              <a:rPr sz="2400" spc="-5" dirty="0">
                <a:solidFill>
                  <a:srgbClr val="FF0066"/>
                </a:solidFill>
                <a:latin typeface="Carlito"/>
                <a:cs typeface="Carlito"/>
              </a:rPr>
              <a:t>The </a:t>
            </a:r>
            <a:r>
              <a:rPr sz="2400" spc="-15" dirty="0">
                <a:solidFill>
                  <a:srgbClr val="FF0066"/>
                </a:solidFill>
                <a:latin typeface="Carlito"/>
                <a:cs typeface="Carlito"/>
              </a:rPr>
              <a:t>voltage </a:t>
            </a:r>
            <a:r>
              <a:rPr sz="2400" spc="-5" dirty="0">
                <a:solidFill>
                  <a:srgbClr val="FF0066"/>
                </a:solidFill>
                <a:latin typeface="Carlito"/>
                <a:cs typeface="Carlito"/>
              </a:rPr>
              <a:t>of </a:t>
            </a:r>
            <a:r>
              <a:rPr sz="2400" dirty="0">
                <a:solidFill>
                  <a:srgbClr val="FF0066"/>
                </a:solidFill>
                <a:latin typeface="Carlito"/>
                <a:cs typeface="Carlito"/>
              </a:rPr>
              <a:t>the</a:t>
            </a:r>
            <a:r>
              <a:rPr sz="2400" spc="10" dirty="0">
                <a:solidFill>
                  <a:srgbClr val="FF0066"/>
                </a:solidFill>
                <a:latin typeface="Carlito"/>
                <a:cs typeface="Carlito"/>
              </a:rPr>
              <a:t> </a:t>
            </a:r>
            <a:r>
              <a:rPr sz="2400" spc="-10" dirty="0">
                <a:solidFill>
                  <a:srgbClr val="FF0066"/>
                </a:solidFill>
                <a:latin typeface="Carlito"/>
                <a:cs typeface="Carlito"/>
              </a:rPr>
              <a:t>current.</a:t>
            </a:r>
            <a:endParaRPr sz="2400" dirty="0">
              <a:latin typeface="Carlito"/>
              <a:cs typeface="Carlito"/>
            </a:endParaRPr>
          </a:p>
          <a:p>
            <a:pPr marL="756285" marR="1585595" lvl="1" indent="-287020">
              <a:spcBef>
                <a:spcPts val="580"/>
              </a:spcBef>
              <a:buClr>
                <a:srgbClr val="FF0066"/>
              </a:buClr>
              <a:buFont typeface="Arial"/>
              <a:buChar char="–"/>
              <a:tabLst>
                <a:tab pos="823594" algn="l"/>
                <a:tab pos="824230" algn="l"/>
              </a:tabLst>
            </a:pPr>
            <a:r>
              <a:rPr dirty="0"/>
              <a:t>	</a:t>
            </a:r>
            <a:r>
              <a:rPr sz="2400" spc="-5" dirty="0">
                <a:solidFill>
                  <a:srgbClr val="FF0066"/>
                </a:solidFill>
                <a:latin typeface="Carlito"/>
                <a:cs typeface="Carlito"/>
              </a:rPr>
              <a:t>The </a:t>
            </a:r>
            <a:r>
              <a:rPr sz="2400" spc="-10" dirty="0">
                <a:solidFill>
                  <a:srgbClr val="FF0066"/>
                </a:solidFill>
                <a:latin typeface="Carlito"/>
                <a:cs typeface="Carlito"/>
              </a:rPr>
              <a:t>presence </a:t>
            </a:r>
            <a:r>
              <a:rPr sz="2400" spc="-5" dirty="0">
                <a:solidFill>
                  <a:srgbClr val="FF0066"/>
                </a:solidFill>
                <a:latin typeface="Carlito"/>
                <a:cs typeface="Carlito"/>
              </a:rPr>
              <a:t>of </a:t>
            </a:r>
            <a:r>
              <a:rPr sz="2400" spc="-10" dirty="0">
                <a:solidFill>
                  <a:srgbClr val="FF0066"/>
                </a:solidFill>
                <a:latin typeface="Carlito"/>
                <a:cs typeface="Carlito"/>
              </a:rPr>
              <a:t>moisture </a:t>
            </a:r>
            <a:r>
              <a:rPr sz="2400" dirty="0">
                <a:solidFill>
                  <a:srgbClr val="FF0066"/>
                </a:solidFill>
                <a:latin typeface="Carlito"/>
                <a:cs typeface="Carlito"/>
              </a:rPr>
              <a:t>in the  </a:t>
            </a:r>
            <a:r>
              <a:rPr sz="2400" spc="-10" dirty="0">
                <a:solidFill>
                  <a:srgbClr val="FF0066"/>
                </a:solidFill>
                <a:latin typeface="Carlito"/>
                <a:cs typeface="Carlito"/>
              </a:rPr>
              <a:t>environment.</a:t>
            </a:r>
            <a:endParaRPr sz="2400" dirty="0">
              <a:latin typeface="Carlito"/>
              <a:cs typeface="Carlito"/>
            </a:endParaRPr>
          </a:p>
          <a:p>
            <a:pPr marL="756285" marR="17145" lvl="1" indent="-287020">
              <a:spcBef>
                <a:spcPts val="575"/>
              </a:spcBef>
              <a:buClr>
                <a:srgbClr val="FF0066"/>
              </a:buClr>
              <a:buFont typeface="Arial"/>
              <a:buChar char="–"/>
              <a:tabLst>
                <a:tab pos="823594" algn="l"/>
                <a:tab pos="824230" algn="l"/>
              </a:tabLst>
            </a:pPr>
            <a:r>
              <a:rPr dirty="0"/>
              <a:t>	</a:t>
            </a:r>
            <a:r>
              <a:rPr sz="2400" spc="-5" dirty="0">
                <a:solidFill>
                  <a:srgbClr val="FF0066"/>
                </a:solidFill>
                <a:latin typeface="Carlito"/>
                <a:cs typeface="Carlito"/>
              </a:rPr>
              <a:t>The phase of </a:t>
            </a:r>
            <a:r>
              <a:rPr sz="2400" dirty="0">
                <a:solidFill>
                  <a:srgbClr val="FF0066"/>
                </a:solidFill>
                <a:latin typeface="Carlito"/>
                <a:cs typeface="Carlito"/>
              </a:rPr>
              <a:t>the </a:t>
            </a:r>
            <a:r>
              <a:rPr sz="2400" spc="-5" dirty="0">
                <a:solidFill>
                  <a:srgbClr val="FF0066"/>
                </a:solidFill>
                <a:latin typeface="Carlito"/>
                <a:cs typeface="Carlito"/>
              </a:rPr>
              <a:t>heart </a:t>
            </a:r>
            <a:r>
              <a:rPr sz="2400" spc="-10" dirty="0">
                <a:solidFill>
                  <a:srgbClr val="FF0066"/>
                </a:solidFill>
                <a:latin typeface="Carlito"/>
                <a:cs typeface="Carlito"/>
              </a:rPr>
              <a:t>cycle </a:t>
            </a:r>
            <a:r>
              <a:rPr sz="2400" dirty="0">
                <a:solidFill>
                  <a:srgbClr val="FF0066"/>
                </a:solidFill>
                <a:latin typeface="Carlito"/>
                <a:cs typeface="Carlito"/>
              </a:rPr>
              <a:t>when the </a:t>
            </a:r>
            <a:r>
              <a:rPr sz="2400" spc="-5" dirty="0">
                <a:solidFill>
                  <a:srgbClr val="FF0066"/>
                </a:solidFill>
                <a:latin typeface="Carlito"/>
                <a:cs typeface="Carlito"/>
              </a:rPr>
              <a:t>shock  </a:t>
            </a:r>
            <a:r>
              <a:rPr sz="2400" spc="-10" dirty="0">
                <a:solidFill>
                  <a:srgbClr val="FF0066"/>
                </a:solidFill>
                <a:latin typeface="Carlito"/>
                <a:cs typeface="Carlito"/>
              </a:rPr>
              <a:t>occurs.</a:t>
            </a:r>
            <a:endParaRPr sz="2400" dirty="0">
              <a:latin typeface="Carlito"/>
              <a:cs typeface="Carlito"/>
            </a:endParaRPr>
          </a:p>
          <a:p>
            <a:pPr marL="756285" marR="5080" lvl="1" indent="-287020">
              <a:spcBef>
                <a:spcPts val="580"/>
              </a:spcBef>
              <a:buClr>
                <a:srgbClr val="FF0066"/>
              </a:buClr>
              <a:buFont typeface="Arial"/>
              <a:buChar char="–"/>
              <a:tabLst>
                <a:tab pos="823594" algn="l"/>
                <a:tab pos="824230" algn="l"/>
              </a:tabLst>
            </a:pPr>
            <a:r>
              <a:rPr dirty="0"/>
              <a:t>	</a:t>
            </a:r>
            <a:r>
              <a:rPr sz="2400" spc="-5" dirty="0">
                <a:solidFill>
                  <a:srgbClr val="FF0066"/>
                </a:solidFill>
                <a:latin typeface="Carlito"/>
                <a:cs typeface="Carlito"/>
              </a:rPr>
              <a:t>The </a:t>
            </a:r>
            <a:r>
              <a:rPr sz="2400" spc="-10" dirty="0">
                <a:solidFill>
                  <a:srgbClr val="FF0066"/>
                </a:solidFill>
                <a:latin typeface="Carlito"/>
                <a:cs typeface="Carlito"/>
              </a:rPr>
              <a:t>general </a:t>
            </a:r>
            <a:r>
              <a:rPr sz="2400" spc="-5" dirty="0">
                <a:solidFill>
                  <a:srgbClr val="FF0066"/>
                </a:solidFill>
                <a:latin typeface="Carlito"/>
                <a:cs typeface="Carlito"/>
              </a:rPr>
              <a:t>health of </a:t>
            </a:r>
            <a:r>
              <a:rPr sz="2400" dirty="0">
                <a:solidFill>
                  <a:srgbClr val="FF0066"/>
                </a:solidFill>
                <a:latin typeface="Carlito"/>
                <a:cs typeface="Carlito"/>
              </a:rPr>
              <a:t>the </a:t>
            </a:r>
            <a:r>
              <a:rPr sz="2400" spc="-10" dirty="0">
                <a:solidFill>
                  <a:srgbClr val="FF0066"/>
                </a:solidFill>
                <a:latin typeface="Carlito"/>
                <a:cs typeface="Carlito"/>
              </a:rPr>
              <a:t>person </a:t>
            </a:r>
            <a:r>
              <a:rPr sz="2400" spc="-5" dirty="0">
                <a:solidFill>
                  <a:srgbClr val="FF0066"/>
                </a:solidFill>
                <a:latin typeface="Carlito"/>
                <a:cs typeface="Carlito"/>
              </a:rPr>
              <a:t>prior </a:t>
            </a:r>
            <a:r>
              <a:rPr sz="2400" spc="-15" dirty="0">
                <a:solidFill>
                  <a:srgbClr val="FF0066"/>
                </a:solidFill>
                <a:latin typeface="Carlito"/>
                <a:cs typeface="Carlito"/>
              </a:rPr>
              <a:t>to </a:t>
            </a:r>
            <a:r>
              <a:rPr sz="2400" spc="-10" dirty="0">
                <a:solidFill>
                  <a:srgbClr val="FF0066"/>
                </a:solidFill>
                <a:latin typeface="Carlito"/>
                <a:cs typeface="Carlito"/>
              </a:rPr>
              <a:t>the  </a:t>
            </a:r>
            <a:r>
              <a:rPr sz="2400" spc="-5" dirty="0">
                <a:solidFill>
                  <a:srgbClr val="FF0066"/>
                </a:solidFill>
                <a:latin typeface="Carlito"/>
                <a:cs typeface="Carlito"/>
              </a:rPr>
              <a:t>shock.</a:t>
            </a:r>
            <a:endParaRPr sz="2400" dirty="0">
              <a:latin typeface="Carlito"/>
              <a:cs typeface="Carlito"/>
            </a:endParaRPr>
          </a:p>
        </p:txBody>
      </p:sp>
      <p:sp>
        <p:nvSpPr>
          <p:cNvPr id="5" name="object 5"/>
          <p:cNvSpPr/>
          <p:nvPr/>
        </p:nvSpPr>
        <p:spPr>
          <a:xfrm>
            <a:off x="8382001" y="1676400"/>
            <a:ext cx="2015625" cy="4191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14413" y="5139227"/>
            <a:ext cx="966787" cy="879021"/>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xmlns="" id="{D492B051-E880-4D3A-A0CF-56DB9A654FEA}"/>
              </a:ext>
            </a:extLst>
          </p:cNvPr>
          <p:cNvSpPr/>
          <p:nvPr/>
        </p:nvSpPr>
        <p:spPr>
          <a:xfrm>
            <a:off x="11210410" y="274700"/>
            <a:ext cx="981589" cy="1143000"/>
          </a:xfrm>
          <a:prstGeom prst="rect">
            <a:avLst/>
          </a:prstGeom>
          <a:blipFill>
            <a:blip r:embed="rId5" cstate="print"/>
            <a:stretch>
              <a:fillRect/>
            </a:stretch>
          </a:blipFill>
        </p:spPr>
        <p:txBody>
          <a:bodyPr wrap="square" lIns="0" tIns="0" rIns="0" bIns="0" rtlCol="0">
            <a:noAutofit/>
          </a:bodyPr>
          <a:lstStyle/>
          <a:p>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2" y="725640"/>
            <a:ext cx="7164535" cy="756237"/>
          </a:xfrm>
        </p:spPr>
        <p:txBody>
          <a:bodyPr>
            <a:normAutofit fontScale="90000"/>
          </a:bodyPr>
          <a:lstStyle/>
          <a:p>
            <a:r>
              <a:rPr lang="en-US" dirty="0"/>
              <a:t>Electrical Safety  Core issues</a:t>
            </a:r>
          </a:p>
        </p:txBody>
      </p:sp>
      <p:pic>
        <p:nvPicPr>
          <p:cNvPr id="4" name="Picture 2"/>
          <p:cNvPicPr>
            <a:picLocks noChangeAspect="1" noChangeArrowheads="1"/>
          </p:cNvPicPr>
          <p:nvPr/>
        </p:nvPicPr>
        <p:blipFill>
          <a:blip r:embed="rId3" cstate="print"/>
          <a:srcRect/>
          <a:stretch>
            <a:fillRect/>
          </a:stretch>
        </p:blipFill>
        <p:spPr bwMode="auto">
          <a:xfrm rot="1088817">
            <a:off x="5161220" y="3060241"/>
            <a:ext cx="2114550" cy="2009775"/>
          </a:xfrm>
          <a:prstGeom prst="rect">
            <a:avLst/>
          </a:prstGeom>
          <a:noFill/>
          <a:ln w="9525">
            <a:noFill/>
            <a:miter lim="800000"/>
            <a:headEnd/>
            <a:tailEnd/>
          </a:ln>
          <a:effectLst/>
        </p:spPr>
      </p:pic>
      <p:pic>
        <p:nvPicPr>
          <p:cNvPr id="158726" name="Picture 6"/>
          <p:cNvPicPr>
            <a:picLocks noChangeAspect="1" noChangeArrowheads="1"/>
          </p:cNvPicPr>
          <p:nvPr/>
        </p:nvPicPr>
        <p:blipFill>
          <a:blip r:embed="rId4" cstate="print"/>
          <a:srcRect/>
          <a:stretch>
            <a:fillRect/>
          </a:stretch>
        </p:blipFill>
        <p:spPr bwMode="auto">
          <a:xfrm>
            <a:off x="5922756" y="5811397"/>
            <a:ext cx="990600" cy="161925"/>
          </a:xfrm>
          <a:prstGeom prst="rect">
            <a:avLst/>
          </a:prstGeom>
          <a:noFill/>
          <a:ln w="9525">
            <a:noFill/>
            <a:miter lim="800000"/>
            <a:headEnd/>
            <a:tailEnd/>
          </a:ln>
          <a:effectLst/>
        </p:spPr>
      </p:pic>
      <p:pic>
        <p:nvPicPr>
          <p:cNvPr id="158727" name="Picture 7"/>
          <p:cNvPicPr>
            <a:picLocks noChangeAspect="1" noChangeArrowheads="1"/>
          </p:cNvPicPr>
          <p:nvPr/>
        </p:nvPicPr>
        <p:blipFill>
          <a:blip r:embed="rId5" cstate="print"/>
          <a:srcRect/>
          <a:stretch>
            <a:fillRect/>
          </a:stretch>
        </p:blipFill>
        <p:spPr bwMode="auto">
          <a:xfrm>
            <a:off x="6052322" y="6056160"/>
            <a:ext cx="1009650" cy="152400"/>
          </a:xfrm>
          <a:prstGeom prst="rect">
            <a:avLst/>
          </a:prstGeom>
          <a:noFill/>
          <a:ln w="9525">
            <a:noFill/>
            <a:miter lim="800000"/>
            <a:headEnd/>
            <a:tailEnd/>
          </a:ln>
          <a:effectLst/>
        </p:spPr>
      </p:pic>
      <p:pic>
        <p:nvPicPr>
          <p:cNvPr id="158728" name="Picture 8"/>
          <p:cNvPicPr>
            <a:picLocks noChangeAspect="1" noChangeArrowheads="1"/>
          </p:cNvPicPr>
          <p:nvPr/>
        </p:nvPicPr>
        <p:blipFill>
          <a:blip r:embed="rId6" cstate="print"/>
          <a:srcRect/>
          <a:stretch>
            <a:fillRect/>
          </a:stretch>
        </p:blipFill>
        <p:spPr bwMode="auto">
          <a:xfrm>
            <a:off x="4732721" y="5824769"/>
            <a:ext cx="1095375" cy="167662"/>
          </a:xfrm>
          <a:prstGeom prst="rect">
            <a:avLst/>
          </a:prstGeom>
          <a:noFill/>
          <a:ln w="9525">
            <a:noFill/>
            <a:miter lim="800000"/>
            <a:headEnd/>
            <a:tailEnd/>
          </a:ln>
          <a:effectLst/>
        </p:spPr>
      </p:pic>
      <p:pic>
        <p:nvPicPr>
          <p:cNvPr id="158729" name="Picture 9"/>
          <p:cNvPicPr>
            <a:picLocks noChangeAspect="1" noChangeArrowheads="1"/>
          </p:cNvPicPr>
          <p:nvPr/>
        </p:nvPicPr>
        <p:blipFill>
          <a:blip r:embed="rId7" cstate="print"/>
          <a:srcRect/>
          <a:stretch>
            <a:fillRect/>
          </a:stretch>
        </p:blipFill>
        <p:spPr bwMode="auto">
          <a:xfrm>
            <a:off x="4705571" y="6053028"/>
            <a:ext cx="1190625" cy="142875"/>
          </a:xfrm>
          <a:prstGeom prst="rect">
            <a:avLst/>
          </a:prstGeom>
          <a:noFill/>
          <a:ln w="9525">
            <a:noFill/>
            <a:miter lim="800000"/>
            <a:headEnd/>
            <a:tailEnd/>
          </a:ln>
          <a:effectLst/>
        </p:spPr>
      </p:pic>
      <p:pic>
        <p:nvPicPr>
          <p:cNvPr id="158730" name="Picture 10"/>
          <p:cNvPicPr>
            <a:picLocks noChangeAspect="1" noChangeArrowheads="1"/>
          </p:cNvPicPr>
          <p:nvPr/>
        </p:nvPicPr>
        <p:blipFill>
          <a:blip r:embed="rId8" cstate="print"/>
          <a:srcRect/>
          <a:stretch>
            <a:fillRect/>
          </a:stretch>
        </p:blipFill>
        <p:spPr bwMode="auto">
          <a:xfrm rot="3280956">
            <a:off x="6498276" y="5074860"/>
            <a:ext cx="879632" cy="519211"/>
          </a:xfrm>
          <a:prstGeom prst="rect">
            <a:avLst/>
          </a:prstGeom>
          <a:noFill/>
          <a:ln w="9525">
            <a:noFill/>
            <a:miter lim="800000"/>
            <a:headEnd/>
            <a:tailEnd/>
          </a:ln>
          <a:effectLst/>
        </p:spPr>
      </p:pic>
      <p:pic>
        <p:nvPicPr>
          <p:cNvPr id="158731" name="Picture 11"/>
          <p:cNvPicPr>
            <a:picLocks noChangeAspect="1" noChangeArrowheads="1"/>
          </p:cNvPicPr>
          <p:nvPr/>
        </p:nvPicPr>
        <p:blipFill>
          <a:blip r:embed="rId9" cstate="print"/>
          <a:srcRect/>
          <a:stretch>
            <a:fillRect/>
          </a:stretch>
        </p:blipFill>
        <p:spPr bwMode="auto">
          <a:xfrm rot="7914548" flipV="1">
            <a:off x="4306387" y="5024475"/>
            <a:ext cx="1395652" cy="457647"/>
          </a:xfrm>
          <a:prstGeom prst="rect">
            <a:avLst/>
          </a:prstGeom>
          <a:noFill/>
          <a:ln w="9525">
            <a:noFill/>
            <a:miter lim="800000"/>
            <a:headEnd/>
            <a:tailEnd/>
          </a:ln>
          <a:effectLst/>
        </p:spPr>
      </p:pic>
      <p:pic>
        <p:nvPicPr>
          <p:cNvPr id="158732" name="Picture 12"/>
          <p:cNvPicPr>
            <a:picLocks noChangeAspect="1" noChangeArrowheads="1"/>
          </p:cNvPicPr>
          <p:nvPr/>
        </p:nvPicPr>
        <p:blipFill>
          <a:blip r:embed="rId10" cstate="print"/>
          <a:srcRect/>
          <a:stretch>
            <a:fillRect/>
          </a:stretch>
        </p:blipFill>
        <p:spPr bwMode="auto">
          <a:xfrm rot="13570850">
            <a:off x="4472396" y="2497926"/>
            <a:ext cx="1295972" cy="462691"/>
          </a:xfrm>
          <a:prstGeom prst="rect">
            <a:avLst/>
          </a:prstGeom>
          <a:noFill/>
          <a:ln w="9525">
            <a:noFill/>
            <a:miter lim="800000"/>
            <a:headEnd/>
            <a:tailEnd/>
          </a:ln>
          <a:effectLst/>
        </p:spPr>
      </p:pic>
      <p:pic>
        <p:nvPicPr>
          <p:cNvPr id="158733" name="Picture 13"/>
          <p:cNvPicPr>
            <a:picLocks noChangeAspect="1" noChangeArrowheads="1"/>
          </p:cNvPicPr>
          <p:nvPr/>
        </p:nvPicPr>
        <p:blipFill>
          <a:blip r:embed="rId11" cstate="print"/>
          <a:srcRect/>
          <a:stretch>
            <a:fillRect/>
          </a:stretch>
        </p:blipFill>
        <p:spPr bwMode="auto">
          <a:xfrm rot="18997235">
            <a:off x="6596623" y="2527983"/>
            <a:ext cx="1169027" cy="495187"/>
          </a:xfrm>
          <a:prstGeom prst="rect">
            <a:avLst/>
          </a:prstGeom>
          <a:noFill/>
          <a:ln w="9525">
            <a:noFill/>
            <a:miter lim="800000"/>
            <a:headEnd/>
            <a:tailEnd/>
          </a:ln>
          <a:effectLst/>
        </p:spPr>
      </p:pic>
      <p:graphicFrame>
        <p:nvGraphicFramePr>
          <p:cNvPr id="5" name="Table 4">
            <a:extLst>
              <a:ext uri="{FF2B5EF4-FFF2-40B4-BE49-F238E27FC236}">
                <a16:creationId xmlns:a16="http://schemas.microsoft.com/office/drawing/2014/main" xmlns="" id="{BA024169-101A-45C2-9349-4F9746E54ED6}"/>
              </a:ext>
            </a:extLst>
          </p:cNvPr>
          <p:cNvGraphicFramePr>
            <a:graphicFrameLocks noGrp="1"/>
          </p:cNvGraphicFramePr>
          <p:nvPr>
            <p:extLst>
              <p:ext uri="{D42A27DB-BD31-4B8C-83A1-F6EECF244321}">
                <p14:modId xmlns:p14="http://schemas.microsoft.com/office/powerpoint/2010/main" val="2932638653"/>
              </p:ext>
            </p:extLst>
          </p:nvPr>
        </p:nvGraphicFramePr>
        <p:xfrm>
          <a:off x="1295402" y="1828986"/>
          <a:ext cx="2963979" cy="1949007"/>
        </p:xfrm>
        <a:graphic>
          <a:graphicData uri="http://schemas.openxmlformats.org/drawingml/2006/table">
            <a:tbl>
              <a:tblPr firstRow="1" bandRow="1">
                <a:tableStyleId>{5C22544A-7EE6-4342-B048-85BDC9FD1C3A}</a:tableStyleId>
              </a:tblPr>
              <a:tblGrid>
                <a:gridCol w="2963979">
                  <a:extLst>
                    <a:ext uri="{9D8B030D-6E8A-4147-A177-3AD203B41FA5}">
                      <a16:colId xmlns:a16="http://schemas.microsoft.com/office/drawing/2014/main" xmlns="" val="699922164"/>
                    </a:ext>
                  </a:extLst>
                </a:gridCol>
              </a:tblGrid>
              <a:tr h="326007">
                <a:tc>
                  <a:txBody>
                    <a:bodyPr/>
                    <a:lstStyle/>
                    <a:p>
                      <a:r>
                        <a:rPr lang="en-US" dirty="0"/>
                        <a:t>Old Installations</a:t>
                      </a:r>
                    </a:p>
                  </a:txBody>
                  <a:tcPr/>
                </a:tc>
                <a:extLst>
                  <a:ext uri="{0D108BD9-81ED-4DB2-BD59-A6C34878D82A}">
                    <a16:rowId xmlns:a16="http://schemas.microsoft.com/office/drawing/2014/main" xmlns="" val="2415423892"/>
                  </a:ext>
                </a:extLst>
              </a:tr>
              <a:tr h="355029">
                <a:tc>
                  <a:txBody>
                    <a:bodyPr/>
                    <a:lstStyle/>
                    <a:p>
                      <a:pPr marL="171450" indent="-171450" algn="l">
                        <a:buFont typeface="Arial" panose="020B0604020202020204" pitchFamily="34" charset="0"/>
                        <a:buChar char="•"/>
                      </a:pPr>
                      <a:r>
                        <a:rPr lang="en-US" sz="1400" dirty="0"/>
                        <a:t>Addition of loads – Modification</a:t>
                      </a:r>
                    </a:p>
                  </a:txBody>
                  <a:tcPr/>
                </a:tc>
                <a:extLst>
                  <a:ext uri="{0D108BD9-81ED-4DB2-BD59-A6C34878D82A}">
                    <a16:rowId xmlns:a16="http://schemas.microsoft.com/office/drawing/2014/main" xmlns="" val="2678222678"/>
                  </a:ext>
                </a:extLst>
              </a:tr>
              <a:tr h="437707">
                <a:tc>
                  <a:txBody>
                    <a:bodyPr/>
                    <a:lstStyle/>
                    <a:p>
                      <a:pPr marL="171450" indent="-171450" algn="l">
                        <a:buFont typeface="Arial" panose="020B0604020202020204" pitchFamily="34" charset="0"/>
                        <a:buChar char="•"/>
                      </a:pPr>
                      <a:r>
                        <a:rPr lang="en-US" sz="1400" dirty="0"/>
                        <a:t>Degradation of insulation &amp; Components Ageing </a:t>
                      </a:r>
                    </a:p>
                  </a:txBody>
                  <a:tcPr/>
                </a:tc>
                <a:extLst>
                  <a:ext uri="{0D108BD9-81ED-4DB2-BD59-A6C34878D82A}">
                    <a16:rowId xmlns:a16="http://schemas.microsoft.com/office/drawing/2014/main" xmlns="" val="807653319"/>
                  </a:ext>
                </a:extLst>
              </a:tr>
              <a:tr h="355029">
                <a:tc>
                  <a:txBody>
                    <a:bodyPr/>
                    <a:lstStyle/>
                    <a:p>
                      <a:pPr marL="171450" indent="-171450" algn="l">
                        <a:buFont typeface="Arial" panose="020B0604020202020204" pitchFamily="34" charset="0"/>
                        <a:buChar char="•"/>
                      </a:pPr>
                      <a:r>
                        <a:rPr lang="en-US" sz="1400" dirty="0"/>
                        <a:t>Poor Maintenance practices</a:t>
                      </a:r>
                    </a:p>
                  </a:txBody>
                  <a:tcPr/>
                </a:tc>
                <a:extLst>
                  <a:ext uri="{0D108BD9-81ED-4DB2-BD59-A6C34878D82A}">
                    <a16:rowId xmlns:a16="http://schemas.microsoft.com/office/drawing/2014/main" xmlns="" val="3898108086"/>
                  </a:ext>
                </a:extLst>
              </a:tr>
              <a:tr h="355029">
                <a:tc>
                  <a:txBody>
                    <a:bodyPr/>
                    <a:lstStyle/>
                    <a:p>
                      <a:pPr marL="171450" indent="-171450" algn="l">
                        <a:buFont typeface="Arial" panose="020B0604020202020204" pitchFamily="34" charset="0"/>
                        <a:buChar char="•"/>
                      </a:pPr>
                      <a:r>
                        <a:rPr lang="en-US" sz="1400" dirty="0"/>
                        <a:t>Technology up gradation</a:t>
                      </a:r>
                    </a:p>
                  </a:txBody>
                  <a:tcPr/>
                </a:tc>
                <a:extLst>
                  <a:ext uri="{0D108BD9-81ED-4DB2-BD59-A6C34878D82A}">
                    <a16:rowId xmlns:a16="http://schemas.microsoft.com/office/drawing/2014/main" xmlns="" val="956709687"/>
                  </a:ext>
                </a:extLst>
              </a:tr>
            </a:tbl>
          </a:graphicData>
        </a:graphic>
      </p:graphicFrame>
      <p:graphicFrame>
        <p:nvGraphicFramePr>
          <p:cNvPr id="6" name="Table 5">
            <a:extLst>
              <a:ext uri="{FF2B5EF4-FFF2-40B4-BE49-F238E27FC236}">
                <a16:creationId xmlns:a16="http://schemas.microsoft.com/office/drawing/2014/main" xmlns="" id="{31E29A14-7FE7-4E03-BB3A-1A9F001A6A45}"/>
              </a:ext>
            </a:extLst>
          </p:cNvPr>
          <p:cNvGraphicFramePr>
            <a:graphicFrameLocks noGrp="1"/>
          </p:cNvGraphicFramePr>
          <p:nvPr>
            <p:extLst>
              <p:ext uri="{D42A27DB-BD31-4B8C-83A1-F6EECF244321}">
                <p14:modId xmlns:p14="http://schemas.microsoft.com/office/powerpoint/2010/main" val="3130668816"/>
              </p:ext>
            </p:extLst>
          </p:nvPr>
        </p:nvGraphicFramePr>
        <p:xfrm>
          <a:off x="7608169" y="1810504"/>
          <a:ext cx="2990664" cy="2407920"/>
        </p:xfrm>
        <a:graphic>
          <a:graphicData uri="http://schemas.openxmlformats.org/drawingml/2006/table">
            <a:tbl>
              <a:tblPr firstRow="1" bandRow="1">
                <a:tableStyleId>{5C22544A-7EE6-4342-B048-85BDC9FD1C3A}</a:tableStyleId>
              </a:tblPr>
              <a:tblGrid>
                <a:gridCol w="2990664">
                  <a:extLst>
                    <a:ext uri="{9D8B030D-6E8A-4147-A177-3AD203B41FA5}">
                      <a16:colId xmlns:a16="http://schemas.microsoft.com/office/drawing/2014/main" xmlns="" val="1934694"/>
                    </a:ext>
                  </a:extLst>
                </a:gridCol>
              </a:tblGrid>
              <a:tr h="312950">
                <a:tc>
                  <a:txBody>
                    <a:bodyPr/>
                    <a:lstStyle/>
                    <a:p>
                      <a:r>
                        <a:rPr lang="en-US" dirty="0"/>
                        <a:t>Design Issues</a:t>
                      </a:r>
                    </a:p>
                  </a:txBody>
                  <a:tcPr/>
                </a:tc>
                <a:extLst>
                  <a:ext uri="{0D108BD9-81ED-4DB2-BD59-A6C34878D82A}">
                    <a16:rowId xmlns:a16="http://schemas.microsoft.com/office/drawing/2014/main" xmlns="" val="3875202149"/>
                  </a:ext>
                </a:extLst>
              </a:tr>
              <a:tr h="260791">
                <a:tc>
                  <a:txBody>
                    <a:bodyPr/>
                    <a:lstStyle/>
                    <a:p>
                      <a:pPr marL="180975" indent="-180975">
                        <a:buFont typeface="Arial" panose="020B0604020202020204" pitchFamily="34" charset="0"/>
                        <a:buChar char="•"/>
                      </a:pPr>
                      <a:r>
                        <a:rPr lang="en-US" sz="1400" kern="1200" dirty="0">
                          <a:solidFill>
                            <a:schemeClr val="dk1"/>
                          </a:solidFill>
                          <a:latin typeface="+mn-lt"/>
                          <a:ea typeface="+mn-ea"/>
                          <a:cs typeface="+mn-cs"/>
                        </a:rPr>
                        <a:t>Code violations</a:t>
                      </a:r>
                    </a:p>
                  </a:txBody>
                  <a:tcPr/>
                </a:tc>
                <a:extLst>
                  <a:ext uri="{0D108BD9-81ED-4DB2-BD59-A6C34878D82A}">
                    <a16:rowId xmlns:a16="http://schemas.microsoft.com/office/drawing/2014/main" xmlns="" val="4017893406"/>
                  </a:ext>
                </a:extLst>
              </a:tr>
              <a:tr h="26079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Competent designer</a:t>
                      </a:r>
                    </a:p>
                  </a:txBody>
                  <a:tcPr/>
                </a:tc>
                <a:extLst>
                  <a:ext uri="{0D108BD9-81ED-4DB2-BD59-A6C34878D82A}">
                    <a16:rowId xmlns:a16="http://schemas.microsoft.com/office/drawing/2014/main" xmlns="" val="2918037724"/>
                  </a:ext>
                </a:extLst>
              </a:tr>
              <a:tr h="26079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Adequate wire sizing </a:t>
                      </a:r>
                    </a:p>
                  </a:txBody>
                  <a:tcPr/>
                </a:tc>
                <a:extLst>
                  <a:ext uri="{0D108BD9-81ED-4DB2-BD59-A6C34878D82A}">
                    <a16:rowId xmlns:a16="http://schemas.microsoft.com/office/drawing/2014/main" xmlns="" val="856024120"/>
                  </a:ext>
                </a:extLst>
              </a:tr>
              <a:tr h="443345">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Selection of reputed make cost reduction</a:t>
                      </a:r>
                    </a:p>
                  </a:txBody>
                  <a:tcPr/>
                </a:tc>
                <a:extLst>
                  <a:ext uri="{0D108BD9-81ED-4DB2-BD59-A6C34878D82A}">
                    <a16:rowId xmlns:a16="http://schemas.microsoft.com/office/drawing/2014/main" xmlns="" val="824811252"/>
                  </a:ext>
                </a:extLst>
              </a:tr>
              <a:tr h="26079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Active &amp; Passive fire systems </a:t>
                      </a:r>
                    </a:p>
                  </a:txBody>
                  <a:tcPr/>
                </a:tc>
                <a:extLst>
                  <a:ext uri="{0D108BD9-81ED-4DB2-BD59-A6C34878D82A}">
                    <a16:rowId xmlns:a16="http://schemas.microsoft.com/office/drawing/2014/main" xmlns="" val="1731737552"/>
                  </a:ext>
                </a:extLst>
              </a:tr>
              <a:tr h="26079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Protective device coordination</a:t>
                      </a:r>
                    </a:p>
                  </a:txBody>
                  <a:tcPr/>
                </a:tc>
                <a:extLst>
                  <a:ext uri="{0D108BD9-81ED-4DB2-BD59-A6C34878D82A}">
                    <a16:rowId xmlns:a16="http://schemas.microsoft.com/office/drawing/2014/main" xmlns="" val="2619796717"/>
                  </a:ext>
                </a:extLst>
              </a:tr>
            </a:tbl>
          </a:graphicData>
        </a:graphic>
      </p:graphicFrame>
      <p:graphicFrame>
        <p:nvGraphicFramePr>
          <p:cNvPr id="7" name="Table 6">
            <a:extLst>
              <a:ext uri="{FF2B5EF4-FFF2-40B4-BE49-F238E27FC236}">
                <a16:creationId xmlns:a16="http://schemas.microsoft.com/office/drawing/2014/main" xmlns="" id="{0166BB0A-851C-4660-99C4-814F1536829C}"/>
              </a:ext>
            </a:extLst>
          </p:cNvPr>
          <p:cNvGraphicFramePr>
            <a:graphicFrameLocks noGrp="1"/>
          </p:cNvGraphicFramePr>
          <p:nvPr>
            <p:extLst>
              <p:ext uri="{D42A27DB-BD31-4B8C-83A1-F6EECF244321}">
                <p14:modId xmlns:p14="http://schemas.microsoft.com/office/powerpoint/2010/main" val="662208630"/>
              </p:ext>
            </p:extLst>
          </p:nvPr>
        </p:nvGraphicFramePr>
        <p:xfrm>
          <a:off x="1295402" y="4125102"/>
          <a:ext cx="2963979" cy="1949006"/>
        </p:xfrm>
        <a:graphic>
          <a:graphicData uri="http://schemas.openxmlformats.org/drawingml/2006/table">
            <a:tbl>
              <a:tblPr firstRow="1" bandRow="1">
                <a:tableStyleId>{5C22544A-7EE6-4342-B048-85BDC9FD1C3A}</a:tableStyleId>
              </a:tblPr>
              <a:tblGrid>
                <a:gridCol w="2963979">
                  <a:extLst>
                    <a:ext uri="{9D8B030D-6E8A-4147-A177-3AD203B41FA5}">
                      <a16:colId xmlns:a16="http://schemas.microsoft.com/office/drawing/2014/main" xmlns="" val="4232613428"/>
                    </a:ext>
                  </a:extLst>
                </a:gridCol>
              </a:tblGrid>
              <a:tr h="396408">
                <a:tc>
                  <a:txBody>
                    <a:bodyPr/>
                    <a:lstStyle/>
                    <a:p>
                      <a:pPr marL="0" algn="l" defTabSz="914400" rtl="0" eaLnBrk="1" latinLnBrk="0" hangingPunct="1"/>
                      <a:r>
                        <a:rPr lang="en-US" sz="1800" b="1" kern="1200" dirty="0">
                          <a:solidFill>
                            <a:schemeClr val="lt1"/>
                          </a:solidFill>
                          <a:latin typeface="+mn-lt"/>
                          <a:ea typeface="+mn-ea"/>
                          <a:cs typeface="+mn-cs"/>
                        </a:rPr>
                        <a:t>Workmanship </a:t>
                      </a:r>
                    </a:p>
                  </a:txBody>
                  <a:tcPr/>
                </a:tc>
                <a:extLst>
                  <a:ext uri="{0D108BD9-81ED-4DB2-BD59-A6C34878D82A}">
                    <a16:rowId xmlns:a16="http://schemas.microsoft.com/office/drawing/2014/main" xmlns="" val="405541083"/>
                  </a:ext>
                </a:extLst>
              </a:tr>
              <a:tr h="330340">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Training &amp; Skill level</a:t>
                      </a:r>
                    </a:p>
                  </a:txBody>
                  <a:tcPr/>
                </a:tc>
                <a:extLst>
                  <a:ext uri="{0D108BD9-81ED-4DB2-BD59-A6C34878D82A}">
                    <a16:rowId xmlns:a16="http://schemas.microsoft.com/office/drawing/2014/main" xmlns="" val="2107266260"/>
                  </a:ext>
                </a:extLst>
              </a:tr>
              <a:tr h="330340">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Non competence person </a:t>
                      </a:r>
                    </a:p>
                  </a:txBody>
                  <a:tcPr/>
                </a:tc>
                <a:extLst>
                  <a:ext uri="{0D108BD9-81ED-4DB2-BD59-A6C34878D82A}">
                    <a16:rowId xmlns:a16="http://schemas.microsoft.com/office/drawing/2014/main" xmlns="" val="2186765153"/>
                  </a:ext>
                </a:extLst>
              </a:tr>
              <a:tr h="330340">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Outsourcing </a:t>
                      </a:r>
                    </a:p>
                  </a:txBody>
                  <a:tcPr/>
                </a:tc>
                <a:extLst>
                  <a:ext uri="{0D108BD9-81ED-4DB2-BD59-A6C34878D82A}">
                    <a16:rowId xmlns:a16="http://schemas.microsoft.com/office/drawing/2014/main" xmlns="" val="3818893048"/>
                  </a:ext>
                </a:extLst>
              </a:tr>
              <a:tr h="561578">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Maintenance Man Power Vs Cost reduction </a:t>
                      </a:r>
                    </a:p>
                  </a:txBody>
                  <a:tcPr/>
                </a:tc>
                <a:extLst>
                  <a:ext uri="{0D108BD9-81ED-4DB2-BD59-A6C34878D82A}">
                    <a16:rowId xmlns:a16="http://schemas.microsoft.com/office/drawing/2014/main" xmlns="" val="2096948522"/>
                  </a:ext>
                </a:extLst>
              </a:tr>
            </a:tbl>
          </a:graphicData>
        </a:graphic>
      </p:graphicFrame>
      <p:graphicFrame>
        <p:nvGraphicFramePr>
          <p:cNvPr id="8" name="Table 7">
            <a:extLst>
              <a:ext uri="{FF2B5EF4-FFF2-40B4-BE49-F238E27FC236}">
                <a16:creationId xmlns:a16="http://schemas.microsoft.com/office/drawing/2014/main" xmlns="" id="{7EB0D46C-5340-422A-9D3C-F15ACB64BF1D}"/>
              </a:ext>
            </a:extLst>
          </p:cNvPr>
          <p:cNvGraphicFramePr>
            <a:graphicFrameLocks noGrp="1"/>
          </p:cNvGraphicFramePr>
          <p:nvPr>
            <p:extLst>
              <p:ext uri="{D42A27DB-BD31-4B8C-83A1-F6EECF244321}">
                <p14:modId xmlns:p14="http://schemas.microsoft.com/office/powerpoint/2010/main" val="3973102679"/>
              </p:ext>
            </p:extLst>
          </p:nvPr>
        </p:nvGraphicFramePr>
        <p:xfrm>
          <a:off x="7608170" y="4509121"/>
          <a:ext cx="2990663" cy="1798320"/>
        </p:xfrm>
        <a:graphic>
          <a:graphicData uri="http://schemas.openxmlformats.org/drawingml/2006/table">
            <a:tbl>
              <a:tblPr firstRow="1" bandRow="1">
                <a:tableStyleId>{5C22544A-7EE6-4342-B048-85BDC9FD1C3A}</a:tableStyleId>
              </a:tblPr>
              <a:tblGrid>
                <a:gridCol w="2990663">
                  <a:extLst>
                    <a:ext uri="{9D8B030D-6E8A-4147-A177-3AD203B41FA5}">
                      <a16:colId xmlns:a16="http://schemas.microsoft.com/office/drawing/2014/main" xmlns="" val="284310903"/>
                    </a:ext>
                  </a:extLst>
                </a:gridCol>
              </a:tblGrid>
              <a:tr h="345649">
                <a:tc>
                  <a:txBody>
                    <a:bodyPr/>
                    <a:lstStyle/>
                    <a:p>
                      <a:r>
                        <a:rPr lang="en-US" dirty="0"/>
                        <a:t>Maintenance Issues</a:t>
                      </a:r>
                    </a:p>
                  </a:txBody>
                  <a:tcPr/>
                </a:tc>
                <a:extLst>
                  <a:ext uri="{0D108BD9-81ED-4DB2-BD59-A6C34878D82A}">
                    <a16:rowId xmlns:a16="http://schemas.microsoft.com/office/drawing/2014/main" xmlns="" val="1004160063"/>
                  </a:ext>
                </a:extLst>
              </a:tr>
              <a:tr h="28804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Work force Availability </a:t>
                      </a:r>
                    </a:p>
                  </a:txBody>
                  <a:tcPr/>
                </a:tc>
                <a:extLst>
                  <a:ext uri="{0D108BD9-81ED-4DB2-BD59-A6C34878D82A}">
                    <a16:rowId xmlns:a16="http://schemas.microsoft.com/office/drawing/2014/main" xmlns="" val="398287054"/>
                  </a:ext>
                </a:extLst>
              </a:tr>
              <a:tr h="28804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Outage based maintenance practices </a:t>
                      </a:r>
                    </a:p>
                  </a:txBody>
                  <a:tcPr/>
                </a:tc>
                <a:extLst>
                  <a:ext uri="{0D108BD9-81ED-4DB2-BD59-A6C34878D82A}">
                    <a16:rowId xmlns:a16="http://schemas.microsoft.com/office/drawing/2014/main" xmlns="" val="2607373580"/>
                  </a:ext>
                </a:extLst>
              </a:tr>
              <a:tr h="489669">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Predictive maintenance (thermographic Survey)</a:t>
                      </a:r>
                    </a:p>
                  </a:txBody>
                  <a:tcPr/>
                </a:tc>
                <a:extLst>
                  <a:ext uri="{0D108BD9-81ED-4DB2-BD59-A6C34878D82A}">
                    <a16:rowId xmlns:a16="http://schemas.microsoft.com/office/drawing/2014/main" xmlns="" val="3687264796"/>
                  </a:ext>
                </a:extLst>
              </a:tr>
              <a:tr h="288041">
                <a:tc>
                  <a:txBody>
                    <a:bodyPr/>
                    <a:lstStyle/>
                    <a:p>
                      <a:pPr marL="180975" indent="-1809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Obsolescence of components</a:t>
                      </a:r>
                    </a:p>
                  </a:txBody>
                  <a:tcPr/>
                </a:tc>
                <a:extLst>
                  <a:ext uri="{0D108BD9-81ED-4DB2-BD59-A6C34878D82A}">
                    <a16:rowId xmlns:a16="http://schemas.microsoft.com/office/drawing/2014/main" xmlns="" val="1374970242"/>
                  </a:ext>
                </a:extLst>
              </a:tr>
            </a:tbl>
          </a:graphicData>
        </a:graphic>
      </p:graphicFrame>
      <p:sp>
        <p:nvSpPr>
          <p:cNvPr id="3" name="Footer Placeholder 2">
            <a:extLst>
              <a:ext uri="{FF2B5EF4-FFF2-40B4-BE49-F238E27FC236}">
                <a16:creationId xmlns:a16="http://schemas.microsoft.com/office/drawing/2014/main" xmlns="" id="{B06B90E3-A5E2-429F-ABFD-0C9810CE7477}"/>
              </a:ext>
            </a:extLst>
          </p:cNvPr>
          <p:cNvSpPr>
            <a:spLocks noGrp="1"/>
          </p:cNvSpPr>
          <p:nvPr>
            <p:ph type="ftr" sz="quarter" idx="11"/>
          </p:nvPr>
        </p:nvSpPr>
        <p:spPr>
          <a:xfrm>
            <a:off x="1295402" y="5745871"/>
            <a:ext cx="7305900" cy="279400"/>
          </a:xfrm>
        </p:spPr>
        <p:txBody>
          <a:bodyPr/>
          <a:lstStyle/>
          <a:p>
            <a:endParaRPr lang="en-US" dirty="0"/>
          </a:p>
        </p:txBody>
      </p:sp>
      <p:sp>
        <p:nvSpPr>
          <p:cNvPr id="9" name="Slide Number Placeholder 8">
            <a:extLst>
              <a:ext uri="{FF2B5EF4-FFF2-40B4-BE49-F238E27FC236}">
                <a16:creationId xmlns:a16="http://schemas.microsoft.com/office/drawing/2014/main" xmlns="" id="{85FEAEAD-BEEB-43C3-9949-A7A5B7EC1066}"/>
              </a:ext>
            </a:extLst>
          </p:cNvPr>
          <p:cNvSpPr>
            <a:spLocks noGrp="1"/>
          </p:cNvSpPr>
          <p:nvPr>
            <p:ph type="sldNum" sz="quarter" idx="12"/>
          </p:nvPr>
        </p:nvSpPr>
        <p:spPr>
          <a:xfrm>
            <a:off x="10353901" y="6025271"/>
            <a:ext cx="542697" cy="279400"/>
          </a:xfrm>
        </p:spPr>
        <p:txBody>
          <a:bodyPr/>
          <a:lstStyle/>
          <a:p>
            <a:fld id="{E1B93EF5-62DC-4D0D-A7B0-C74897CCA81C}" type="slidenum">
              <a:rPr lang="en-US" smtClean="0"/>
              <a:pPr/>
              <a:t>40</a:t>
            </a:fld>
            <a:endParaRPr lang="en-US"/>
          </a:p>
        </p:txBody>
      </p:sp>
      <p:sp>
        <p:nvSpPr>
          <p:cNvPr id="18" name="object 7">
            <a:extLst>
              <a:ext uri="{FF2B5EF4-FFF2-40B4-BE49-F238E27FC236}">
                <a16:creationId xmlns:a16="http://schemas.microsoft.com/office/drawing/2014/main" xmlns="" id="{1C028695-9C62-44EA-AC6A-89DE41BD29F5}"/>
              </a:ext>
            </a:extLst>
          </p:cNvPr>
          <p:cNvSpPr/>
          <p:nvPr/>
        </p:nvSpPr>
        <p:spPr>
          <a:xfrm>
            <a:off x="10332887" y="638151"/>
            <a:ext cx="1285852" cy="881656"/>
          </a:xfrm>
          <a:prstGeom prst="rect">
            <a:avLst/>
          </a:prstGeom>
          <a:blipFill>
            <a:blip r:embed="rId1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655288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464" y="1155561"/>
            <a:ext cx="9706707" cy="4524315"/>
          </a:xfrm>
          <a:prstGeom prst="rect">
            <a:avLst/>
          </a:prstGeom>
          <a:noFill/>
        </p:spPr>
        <p:txBody>
          <a:bodyPr wrap="square" lIns="91440" tIns="45720" rIns="91440" bIns="45720">
            <a:spAutoFit/>
          </a:bodyPr>
          <a:lstStyle/>
          <a:p>
            <a:pPr algn="ctr"/>
            <a:r>
              <a:rPr lang="en-US" sz="7200" dirty="0">
                <a:ln w="0"/>
                <a:solidFill>
                  <a:srgbClr val="FF0000"/>
                </a:solidFill>
                <a:effectLst>
                  <a:outerShdw blurRad="38100" dist="19050" dir="2700000" algn="tl" rotWithShape="0">
                    <a:schemeClr val="dk1">
                      <a:alpha val="40000"/>
                    </a:schemeClr>
                  </a:outerShdw>
                </a:effectLst>
              </a:rPr>
              <a:t>GENERAL SAFETY POINTS TO BE REMBERBERED FOR ELECTRICAL SAFETY </a:t>
            </a:r>
            <a:endParaRPr lang="en-US" sz="72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8109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3445E5-B94E-4576-AB26-9EFDD21C27A0}"/>
              </a:ext>
            </a:extLst>
          </p:cNvPr>
          <p:cNvPicPr>
            <a:picLocks noChangeAspect="1"/>
          </p:cNvPicPr>
          <p:nvPr/>
        </p:nvPicPr>
        <p:blipFill rotWithShape="1">
          <a:blip r:embed="rId2"/>
          <a:srcRect r="3394" b="8494"/>
          <a:stretch/>
        </p:blipFill>
        <p:spPr>
          <a:xfrm>
            <a:off x="577517" y="481264"/>
            <a:ext cx="10445388" cy="5343339"/>
          </a:xfrm>
          <a:prstGeom prst="rect">
            <a:avLst/>
          </a:prstGeom>
        </p:spPr>
      </p:pic>
    </p:spTree>
    <p:extLst>
      <p:ext uri="{BB962C8B-B14F-4D97-AF65-F5344CB8AC3E}">
        <p14:creationId xmlns:p14="http://schemas.microsoft.com/office/powerpoint/2010/main" val="120345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8B648D8-3CD5-4843-92AD-4F05EABF6697}"/>
              </a:ext>
            </a:extLst>
          </p:cNvPr>
          <p:cNvPicPr>
            <a:picLocks noChangeAspect="1"/>
          </p:cNvPicPr>
          <p:nvPr/>
        </p:nvPicPr>
        <p:blipFill rotWithShape="1">
          <a:blip r:embed="rId2"/>
          <a:srcRect r="2594" b="7846"/>
          <a:stretch/>
        </p:blipFill>
        <p:spPr>
          <a:xfrm>
            <a:off x="641684" y="593558"/>
            <a:ext cx="10719423" cy="5218519"/>
          </a:xfrm>
          <a:prstGeom prst="rect">
            <a:avLst/>
          </a:prstGeom>
        </p:spPr>
      </p:pic>
    </p:spTree>
    <p:extLst>
      <p:ext uri="{BB962C8B-B14F-4D97-AF65-F5344CB8AC3E}">
        <p14:creationId xmlns:p14="http://schemas.microsoft.com/office/powerpoint/2010/main" val="1536256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726B566-0578-4DD5-BF91-200B88BF0202}"/>
              </a:ext>
            </a:extLst>
          </p:cNvPr>
          <p:cNvPicPr>
            <a:picLocks noChangeAspect="1"/>
          </p:cNvPicPr>
          <p:nvPr/>
        </p:nvPicPr>
        <p:blipFill rotWithShape="1">
          <a:blip r:embed="rId2"/>
          <a:srcRect r="5156" b="8149"/>
          <a:stretch/>
        </p:blipFill>
        <p:spPr>
          <a:xfrm>
            <a:off x="609601" y="577516"/>
            <a:ext cx="10513512" cy="5171931"/>
          </a:xfrm>
          <a:prstGeom prst="rect">
            <a:avLst/>
          </a:prstGeom>
        </p:spPr>
      </p:pic>
    </p:spTree>
    <p:extLst>
      <p:ext uri="{BB962C8B-B14F-4D97-AF65-F5344CB8AC3E}">
        <p14:creationId xmlns:p14="http://schemas.microsoft.com/office/powerpoint/2010/main" val="1991823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381F784-FAC8-4801-A265-D9A93069F7D7}"/>
              </a:ext>
            </a:extLst>
          </p:cNvPr>
          <p:cNvPicPr>
            <a:picLocks noChangeAspect="1"/>
          </p:cNvPicPr>
          <p:nvPr/>
        </p:nvPicPr>
        <p:blipFill rotWithShape="1">
          <a:blip r:embed="rId2"/>
          <a:srcRect r="3614" b="8322"/>
          <a:stretch/>
        </p:blipFill>
        <p:spPr>
          <a:xfrm>
            <a:off x="609600" y="609600"/>
            <a:ext cx="10576142" cy="5265107"/>
          </a:xfrm>
          <a:prstGeom prst="rect">
            <a:avLst/>
          </a:prstGeom>
        </p:spPr>
      </p:pic>
    </p:spTree>
    <p:extLst>
      <p:ext uri="{BB962C8B-B14F-4D97-AF65-F5344CB8AC3E}">
        <p14:creationId xmlns:p14="http://schemas.microsoft.com/office/powerpoint/2010/main" val="227565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9B6302-14EE-4F3E-B71F-0F4E3B049497}"/>
              </a:ext>
            </a:extLst>
          </p:cNvPr>
          <p:cNvPicPr>
            <a:picLocks noChangeAspect="1"/>
          </p:cNvPicPr>
          <p:nvPr/>
        </p:nvPicPr>
        <p:blipFill rotWithShape="1">
          <a:blip r:embed="rId2"/>
          <a:srcRect r="3022" b="8762"/>
          <a:stretch/>
        </p:blipFill>
        <p:spPr>
          <a:xfrm>
            <a:off x="529388" y="561474"/>
            <a:ext cx="10718985" cy="5400915"/>
          </a:xfrm>
          <a:prstGeom prst="rect">
            <a:avLst/>
          </a:prstGeom>
        </p:spPr>
      </p:pic>
    </p:spTree>
    <p:extLst>
      <p:ext uri="{BB962C8B-B14F-4D97-AF65-F5344CB8AC3E}">
        <p14:creationId xmlns:p14="http://schemas.microsoft.com/office/powerpoint/2010/main" val="1087484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5DFFF2-261A-4489-912D-F4A935EA0E5C}"/>
              </a:ext>
            </a:extLst>
          </p:cNvPr>
          <p:cNvPicPr>
            <a:picLocks noChangeAspect="1"/>
          </p:cNvPicPr>
          <p:nvPr/>
        </p:nvPicPr>
        <p:blipFill rotWithShape="1">
          <a:blip r:embed="rId2"/>
          <a:srcRect l="-239" t="225" r="9304" b="7869"/>
          <a:stretch/>
        </p:blipFill>
        <p:spPr>
          <a:xfrm>
            <a:off x="709369" y="529390"/>
            <a:ext cx="9549448" cy="5119848"/>
          </a:xfrm>
          <a:prstGeom prst="rect">
            <a:avLst/>
          </a:prstGeom>
        </p:spPr>
      </p:pic>
    </p:spTree>
    <p:extLst>
      <p:ext uri="{BB962C8B-B14F-4D97-AF65-F5344CB8AC3E}">
        <p14:creationId xmlns:p14="http://schemas.microsoft.com/office/powerpoint/2010/main" val="2977817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13D3AE-6F65-43ED-8E52-0CDD20472D12}"/>
              </a:ext>
            </a:extLst>
          </p:cNvPr>
          <p:cNvPicPr>
            <a:picLocks noChangeAspect="1"/>
          </p:cNvPicPr>
          <p:nvPr/>
        </p:nvPicPr>
        <p:blipFill rotWithShape="1">
          <a:blip r:embed="rId2"/>
          <a:srcRect r="2878" b="7675"/>
          <a:stretch/>
        </p:blipFill>
        <p:spPr>
          <a:xfrm>
            <a:off x="641684" y="625642"/>
            <a:ext cx="10569111" cy="5274117"/>
          </a:xfrm>
          <a:prstGeom prst="rect">
            <a:avLst/>
          </a:prstGeom>
        </p:spPr>
      </p:pic>
    </p:spTree>
    <p:extLst>
      <p:ext uri="{BB962C8B-B14F-4D97-AF65-F5344CB8AC3E}">
        <p14:creationId xmlns:p14="http://schemas.microsoft.com/office/powerpoint/2010/main" val="45851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F81680-E616-43A1-BE5D-823F315AC0DF}"/>
              </a:ext>
            </a:extLst>
          </p:cNvPr>
          <p:cNvPicPr>
            <a:picLocks noChangeAspect="1"/>
          </p:cNvPicPr>
          <p:nvPr/>
        </p:nvPicPr>
        <p:blipFill rotWithShape="1">
          <a:blip r:embed="rId2"/>
          <a:srcRect r="2237" b="8517"/>
          <a:stretch/>
        </p:blipFill>
        <p:spPr>
          <a:xfrm>
            <a:off x="577516" y="593558"/>
            <a:ext cx="10695909" cy="5268623"/>
          </a:xfrm>
          <a:prstGeom prst="rect">
            <a:avLst/>
          </a:prstGeom>
        </p:spPr>
      </p:pic>
    </p:spTree>
    <p:extLst>
      <p:ext uri="{BB962C8B-B14F-4D97-AF65-F5344CB8AC3E}">
        <p14:creationId xmlns:p14="http://schemas.microsoft.com/office/powerpoint/2010/main" val="241474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982132"/>
            <a:ext cx="10686757" cy="5342469"/>
          </a:xfrm>
        </p:spPr>
        <p:txBody>
          <a:bodyPr/>
          <a:lstStyle/>
          <a:p>
            <a:pPr lvl="0" algn="just"/>
            <a:r>
              <a:rPr lang="en-US" dirty="0"/>
              <a:t>In the field of electrical engineering, engineers and other professionals get exposed to electricity indirectly during generation, transportation, installation and usage. Such conditions might cause hazards if accurate safety measures are not taken.</a:t>
            </a:r>
          </a:p>
          <a:p>
            <a:pPr lvl="0" algn="just"/>
            <a:r>
              <a:rPr lang="en-US" dirty="0"/>
              <a:t>To promote the safety and the right usage of equipment, there are certain rules and regulations formulated by the Bureau of Indian Standards (BIS). BIS follows the following five principles −</a:t>
            </a:r>
          </a:p>
          <a:p>
            <a:r>
              <a:rPr lang="en-US" dirty="0"/>
              <a:t>Safety</a:t>
            </a:r>
          </a:p>
          <a:p>
            <a:r>
              <a:rPr lang="en-US" dirty="0"/>
              <a:t>Ease of use and adaptability</a:t>
            </a:r>
          </a:p>
          <a:p>
            <a:r>
              <a:rPr lang="en-US" dirty="0"/>
              <a:t>Simple technology</a:t>
            </a:r>
          </a:p>
          <a:p>
            <a:r>
              <a:rPr lang="en-US" dirty="0"/>
              <a:t>Value for money products</a:t>
            </a:r>
          </a:p>
          <a:p>
            <a:r>
              <a:rPr lang="en-US" dirty="0"/>
              <a:t>Energy efficiency and environment</a:t>
            </a:r>
          </a:p>
          <a:p>
            <a:pPr lvl="0" algn="just"/>
            <a:endParaRPr lang="en-US" sz="3200" dirty="0"/>
          </a:p>
        </p:txBody>
      </p:sp>
      <p:pic>
        <p:nvPicPr>
          <p:cNvPr id="4" name="Picture 6" descr="Animation1"/>
          <p:cNvPicPr>
            <a:picLocks noChangeAspect="1" noChangeArrowheads="1" noCrop="1"/>
          </p:cNvPicPr>
          <p:nvPr/>
        </p:nvPicPr>
        <p:blipFill>
          <a:blip r:embed="rId2"/>
          <a:srcRect/>
          <a:stretch>
            <a:fillRect/>
          </a:stretch>
        </p:blipFill>
        <p:spPr bwMode="auto">
          <a:xfrm>
            <a:off x="10715297" y="362607"/>
            <a:ext cx="1143000" cy="1030288"/>
          </a:xfrm>
          <a:prstGeom prst="rect">
            <a:avLst/>
          </a:prstGeom>
          <a:noFill/>
          <a:ln w="9525">
            <a:noFill/>
            <a:miter lim="800000"/>
            <a:headEnd/>
            <a:tailEnd/>
          </a:ln>
        </p:spPr>
      </p:pic>
    </p:spTree>
    <p:extLst>
      <p:ext uri="{BB962C8B-B14F-4D97-AF65-F5344CB8AC3E}">
        <p14:creationId xmlns:p14="http://schemas.microsoft.com/office/powerpoint/2010/main" val="3150282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47F262-7880-4B67-A791-AF4034D9747B}"/>
              </a:ext>
            </a:extLst>
          </p:cNvPr>
          <p:cNvPicPr>
            <a:picLocks noChangeAspect="1"/>
          </p:cNvPicPr>
          <p:nvPr/>
        </p:nvPicPr>
        <p:blipFill rotWithShape="1">
          <a:blip r:embed="rId2"/>
          <a:srcRect r="1959" b="7251"/>
          <a:stretch/>
        </p:blipFill>
        <p:spPr>
          <a:xfrm>
            <a:off x="625642" y="625642"/>
            <a:ext cx="10647783" cy="5073700"/>
          </a:xfrm>
          <a:prstGeom prst="rect">
            <a:avLst/>
          </a:prstGeom>
        </p:spPr>
      </p:pic>
    </p:spTree>
    <p:extLst>
      <p:ext uri="{BB962C8B-B14F-4D97-AF65-F5344CB8AC3E}">
        <p14:creationId xmlns:p14="http://schemas.microsoft.com/office/powerpoint/2010/main" val="3570207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B64DF7-0EDA-4DDA-B8C0-F7792072CB62}"/>
              </a:ext>
            </a:extLst>
          </p:cNvPr>
          <p:cNvPicPr>
            <a:picLocks noChangeAspect="1"/>
          </p:cNvPicPr>
          <p:nvPr/>
        </p:nvPicPr>
        <p:blipFill rotWithShape="1">
          <a:blip r:embed="rId2"/>
          <a:srcRect t="1" r="2866" b="7809"/>
          <a:stretch/>
        </p:blipFill>
        <p:spPr>
          <a:xfrm>
            <a:off x="673768" y="609600"/>
            <a:ext cx="10612183" cy="5027112"/>
          </a:xfrm>
          <a:prstGeom prst="rect">
            <a:avLst/>
          </a:prstGeom>
        </p:spPr>
      </p:pic>
    </p:spTree>
    <p:extLst>
      <p:ext uri="{BB962C8B-B14F-4D97-AF65-F5344CB8AC3E}">
        <p14:creationId xmlns:p14="http://schemas.microsoft.com/office/powerpoint/2010/main" val="3022750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CF6605E-8BA0-406B-91C6-5399FA038714}"/>
              </a:ext>
            </a:extLst>
          </p:cNvPr>
          <p:cNvPicPr>
            <a:picLocks noChangeAspect="1"/>
          </p:cNvPicPr>
          <p:nvPr/>
        </p:nvPicPr>
        <p:blipFill rotWithShape="1">
          <a:blip r:embed="rId2"/>
          <a:srcRect r="2063" b="8732"/>
          <a:stretch/>
        </p:blipFill>
        <p:spPr>
          <a:xfrm>
            <a:off x="705852" y="545432"/>
            <a:ext cx="10667781" cy="5241593"/>
          </a:xfrm>
          <a:prstGeom prst="rect">
            <a:avLst/>
          </a:prstGeom>
        </p:spPr>
      </p:pic>
    </p:spTree>
    <p:extLst>
      <p:ext uri="{BB962C8B-B14F-4D97-AF65-F5344CB8AC3E}">
        <p14:creationId xmlns:p14="http://schemas.microsoft.com/office/powerpoint/2010/main" val="4089063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A6FB61-2555-4F99-AF76-E3D28C580941}"/>
              </a:ext>
            </a:extLst>
          </p:cNvPr>
          <p:cNvPicPr>
            <a:picLocks noChangeAspect="1"/>
          </p:cNvPicPr>
          <p:nvPr/>
        </p:nvPicPr>
        <p:blipFill rotWithShape="1">
          <a:blip r:embed="rId3"/>
          <a:srcRect l="1219" t="1676" r="2212" b="7713"/>
          <a:stretch/>
        </p:blipFill>
        <p:spPr>
          <a:xfrm>
            <a:off x="726510" y="751562"/>
            <a:ext cx="10534389" cy="5073041"/>
          </a:xfrm>
          <a:prstGeom prst="rect">
            <a:avLst/>
          </a:prstGeom>
        </p:spPr>
      </p:pic>
    </p:spTree>
    <p:extLst>
      <p:ext uri="{BB962C8B-B14F-4D97-AF65-F5344CB8AC3E}">
        <p14:creationId xmlns:p14="http://schemas.microsoft.com/office/powerpoint/2010/main" val="3428152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7CE9F4-BDB3-4A60-9DD2-90855DCF74F0}"/>
              </a:ext>
            </a:extLst>
          </p:cNvPr>
          <p:cNvPicPr>
            <a:picLocks noChangeAspect="1"/>
          </p:cNvPicPr>
          <p:nvPr/>
        </p:nvPicPr>
        <p:blipFill rotWithShape="1">
          <a:blip r:embed="rId2"/>
          <a:srcRect l="-228" t="-214" r="4446" b="8614"/>
          <a:stretch/>
        </p:blipFill>
        <p:spPr>
          <a:xfrm>
            <a:off x="625642" y="513348"/>
            <a:ext cx="10509996" cy="5348834"/>
          </a:xfrm>
          <a:prstGeom prst="rect">
            <a:avLst/>
          </a:prstGeom>
        </p:spPr>
      </p:pic>
    </p:spTree>
    <p:extLst>
      <p:ext uri="{BB962C8B-B14F-4D97-AF65-F5344CB8AC3E}">
        <p14:creationId xmlns:p14="http://schemas.microsoft.com/office/powerpoint/2010/main" val="298226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F9DC5-0921-441B-90A5-475BBE44CF60}"/>
              </a:ext>
            </a:extLst>
          </p:cNvPr>
          <p:cNvSpPr>
            <a:spLocks noGrp="1"/>
          </p:cNvSpPr>
          <p:nvPr>
            <p:ph type="title"/>
          </p:nvPr>
        </p:nvSpPr>
        <p:spPr>
          <a:xfrm>
            <a:off x="1295402" y="982132"/>
            <a:ext cx="9601196" cy="760943"/>
          </a:xfrm>
        </p:spPr>
        <p:txBody>
          <a:bodyPr>
            <a:normAutofit fontScale="90000"/>
          </a:bodyPr>
          <a:lstStyle/>
          <a:p>
            <a:r>
              <a:rPr lang="en-US" dirty="0"/>
              <a:t>The do's for a worker</a:t>
            </a:r>
            <a:br>
              <a:rPr lang="en-US" dirty="0"/>
            </a:br>
            <a:endParaRPr lang="en-IN" dirty="0"/>
          </a:p>
        </p:txBody>
      </p:sp>
      <p:sp>
        <p:nvSpPr>
          <p:cNvPr id="3" name="Content Placeholder 2">
            <a:extLst>
              <a:ext uri="{FF2B5EF4-FFF2-40B4-BE49-F238E27FC236}">
                <a16:creationId xmlns:a16="http://schemas.microsoft.com/office/drawing/2014/main" xmlns="" id="{240BF2BC-EDC6-4F69-9A0A-1164720BEF23}"/>
              </a:ext>
            </a:extLst>
          </p:cNvPr>
          <p:cNvSpPr>
            <a:spLocks noGrp="1"/>
          </p:cNvSpPr>
          <p:nvPr>
            <p:ph idx="1"/>
          </p:nvPr>
        </p:nvSpPr>
        <p:spPr>
          <a:xfrm>
            <a:off x="1295401" y="2500313"/>
            <a:ext cx="9601196" cy="3375555"/>
          </a:xfrm>
        </p:spPr>
        <p:txBody>
          <a:bodyPr/>
          <a:lstStyle/>
          <a:p>
            <a:r>
              <a:rPr lang="en-US" dirty="0"/>
              <a:t>Before carrying out any task, make sure that the equipment is 100% dead and is in no condition to get energized at any stage of work.</a:t>
            </a:r>
          </a:p>
          <a:p>
            <a:r>
              <a:rPr lang="en-US" dirty="0"/>
              <a:t>For proper caution, it is ideal to write down all the measures that you are going to take, on a control sheet.</a:t>
            </a:r>
          </a:p>
          <a:p>
            <a:r>
              <a:rPr lang="en-US" dirty="0"/>
              <a:t>Reanalysis your written instructions, and if possible, you can discuss this with your supervisor or fellow workers.</a:t>
            </a:r>
          </a:p>
          <a:p>
            <a:r>
              <a:rPr lang="en-US" dirty="0"/>
              <a:t>Always stick with the work instruction provided to you.</a:t>
            </a:r>
            <a:endParaRPr lang="en-IN" dirty="0"/>
          </a:p>
        </p:txBody>
      </p:sp>
    </p:spTree>
    <p:extLst>
      <p:ext uri="{BB962C8B-B14F-4D97-AF65-F5344CB8AC3E}">
        <p14:creationId xmlns:p14="http://schemas.microsoft.com/office/powerpoint/2010/main" val="1824671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7964C-B804-48DC-ADE9-029FCA03C85C}"/>
              </a:ext>
            </a:extLst>
          </p:cNvPr>
          <p:cNvSpPr>
            <a:spLocks noGrp="1"/>
          </p:cNvSpPr>
          <p:nvPr>
            <p:ph type="title"/>
          </p:nvPr>
        </p:nvSpPr>
        <p:spPr/>
        <p:txBody>
          <a:bodyPr>
            <a:normAutofit fontScale="90000"/>
          </a:bodyPr>
          <a:lstStyle/>
          <a:p>
            <a:r>
              <a:rPr lang="en-US" dirty="0"/>
              <a:t>The do's for a worker</a:t>
            </a:r>
            <a:br>
              <a:rPr lang="en-US" dirty="0"/>
            </a:br>
            <a:endParaRPr lang="en-IN" dirty="0"/>
          </a:p>
        </p:txBody>
      </p:sp>
      <p:sp>
        <p:nvSpPr>
          <p:cNvPr id="3" name="Content Placeholder 2">
            <a:extLst>
              <a:ext uri="{FF2B5EF4-FFF2-40B4-BE49-F238E27FC236}">
                <a16:creationId xmlns:a16="http://schemas.microsoft.com/office/drawing/2014/main" xmlns="" id="{347F7860-1EB0-431D-A180-70E1BC8D9F52}"/>
              </a:ext>
            </a:extLst>
          </p:cNvPr>
          <p:cNvSpPr>
            <a:spLocks noGrp="1"/>
          </p:cNvSpPr>
          <p:nvPr>
            <p:ph idx="1"/>
          </p:nvPr>
        </p:nvSpPr>
        <p:spPr/>
        <p:txBody>
          <a:bodyPr>
            <a:normAutofit fontScale="92500" lnSpcReduction="10000"/>
          </a:bodyPr>
          <a:lstStyle/>
          <a:p>
            <a:r>
              <a:rPr lang="en-US" dirty="0"/>
              <a:t>Using a well-rated instrument is necessary. It is recommended that only good quality, insulated tools, probes, and prods are used.</a:t>
            </a:r>
          </a:p>
          <a:p>
            <a:r>
              <a:rPr lang="en-US" dirty="0"/>
              <a:t>Working in the sequence is the key to a safe operation especially the switching sequences. Make sure you close the isolator first and then close the associated circuit breaker.</a:t>
            </a:r>
          </a:p>
          <a:p>
            <a:r>
              <a:rPr lang="en-US" dirty="0"/>
              <a:t>While testing equipment, it is vital that you create a spacious exclusion area.</a:t>
            </a:r>
          </a:p>
          <a:p>
            <a:r>
              <a:rPr lang="en-US" dirty="0"/>
              <a:t>If you found anyone is interfering with your way of work, then stop them politely. If a co-worker is working on your test area and following a wrong procedure, then insist him/her to follow the right method.</a:t>
            </a:r>
            <a:endParaRPr lang="en-IN" dirty="0"/>
          </a:p>
        </p:txBody>
      </p:sp>
    </p:spTree>
    <p:extLst>
      <p:ext uri="{BB962C8B-B14F-4D97-AF65-F5344CB8AC3E}">
        <p14:creationId xmlns:p14="http://schemas.microsoft.com/office/powerpoint/2010/main" val="1671853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CDD86-1DE4-4557-84E1-C9AB9846B7F0}"/>
              </a:ext>
            </a:extLst>
          </p:cNvPr>
          <p:cNvSpPr>
            <a:spLocks noGrp="1"/>
          </p:cNvSpPr>
          <p:nvPr>
            <p:ph type="title"/>
          </p:nvPr>
        </p:nvSpPr>
        <p:spPr/>
        <p:txBody>
          <a:bodyPr>
            <a:normAutofit fontScale="90000"/>
          </a:bodyPr>
          <a:lstStyle/>
          <a:p>
            <a:r>
              <a:rPr lang="en-US" dirty="0"/>
              <a:t>The do's for a worker</a:t>
            </a:r>
            <a:br>
              <a:rPr lang="en-US" dirty="0"/>
            </a:br>
            <a:endParaRPr lang="en-IN" dirty="0"/>
          </a:p>
        </p:txBody>
      </p:sp>
      <p:sp>
        <p:nvSpPr>
          <p:cNvPr id="3" name="Content Placeholder 2">
            <a:extLst>
              <a:ext uri="{FF2B5EF4-FFF2-40B4-BE49-F238E27FC236}">
                <a16:creationId xmlns:a16="http://schemas.microsoft.com/office/drawing/2014/main" xmlns="" id="{70A07EEC-5F50-4448-9228-028D0FFF3E06}"/>
              </a:ext>
            </a:extLst>
          </p:cNvPr>
          <p:cNvSpPr>
            <a:spLocks noGrp="1"/>
          </p:cNvSpPr>
          <p:nvPr>
            <p:ph idx="1"/>
          </p:nvPr>
        </p:nvSpPr>
        <p:spPr/>
        <p:txBody>
          <a:bodyPr>
            <a:normAutofit fontScale="92500" lnSpcReduction="20000"/>
          </a:bodyPr>
          <a:lstStyle/>
          <a:p>
            <a:r>
              <a:rPr lang="en-US" dirty="0"/>
              <a:t>Before starting your work, make sure that you draft a proper layout of all your equipment in proper order. Following a correct order will not only help you to provide a comfortable working position but also offer you other advantages such as −</a:t>
            </a:r>
          </a:p>
          <a:p>
            <a:pPr lvl="1"/>
            <a:r>
              <a:rPr lang="en-US" dirty="0"/>
              <a:t>Provide ample of space to work</a:t>
            </a:r>
          </a:p>
          <a:p>
            <a:pPr lvl="1"/>
            <a:r>
              <a:rPr lang="en-US" dirty="0"/>
              <a:t>Provide ease of accessibility to your equipment</a:t>
            </a:r>
          </a:p>
          <a:p>
            <a:pPr lvl="1"/>
            <a:r>
              <a:rPr lang="en-US" dirty="0"/>
              <a:t>Allows you appropriate time and visibility to read your instructions</a:t>
            </a:r>
          </a:p>
          <a:p>
            <a:pPr lvl="1"/>
            <a:r>
              <a:rPr lang="en-US" dirty="0"/>
              <a:t>Provide adequate light</a:t>
            </a:r>
          </a:p>
          <a:p>
            <a:pPr lvl="1"/>
            <a:r>
              <a:rPr lang="en-US" dirty="0"/>
              <a:t>Provide you quick gateway during an emergency</a:t>
            </a:r>
          </a:p>
          <a:p>
            <a:endParaRPr lang="en-IN" dirty="0"/>
          </a:p>
        </p:txBody>
      </p:sp>
    </p:spTree>
    <p:extLst>
      <p:ext uri="{BB962C8B-B14F-4D97-AF65-F5344CB8AC3E}">
        <p14:creationId xmlns:p14="http://schemas.microsoft.com/office/powerpoint/2010/main" val="2210295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EB9FB-ADE3-463A-B444-40025B45826F}"/>
              </a:ext>
            </a:extLst>
          </p:cNvPr>
          <p:cNvSpPr>
            <a:spLocks noGrp="1"/>
          </p:cNvSpPr>
          <p:nvPr>
            <p:ph type="title"/>
          </p:nvPr>
        </p:nvSpPr>
        <p:spPr/>
        <p:txBody>
          <a:bodyPr>
            <a:normAutofit fontScale="90000"/>
          </a:bodyPr>
          <a:lstStyle/>
          <a:p>
            <a:r>
              <a:rPr lang="en-US" dirty="0"/>
              <a:t>The don'ts for a worker</a:t>
            </a:r>
            <a:br>
              <a:rPr lang="en-US" dirty="0"/>
            </a:br>
            <a:endParaRPr lang="en-IN" dirty="0"/>
          </a:p>
        </p:txBody>
      </p:sp>
      <p:sp>
        <p:nvSpPr>
          <p:cNvPr id="3" name="Content Placeholder 2">
            <a:extLst>
              <a:ext uri="{FF2B5EF4-FFF2-40B4-BE49-F238E27FC236}">
                <a16:creationId xmlns:a16="http://schemas.microsoft.com/office/drawing/2014/main" xmlns="" id="{75F14441-EBA5-4AB4-892C-11277F8568F4}"/>
              </a:ext>
            </a:extLst>
          </p:cNvPr>
          <p:cNvSpPr>
            <a:spLocks noGrp="1"/>
          </p:cNvSpPr>
          <p:nvPr>
            <p:ph idx="1"/>
          </p:nvPr>
        </p:nvSpPr>
        <p:spPr/>
        <p:txBody>
          <a:bodyPr>
            <a:normAutofit fontScale="92500"/>
          </a:bodyPr>
          <a:lstStyle/>
          <a:p>
            <a:r>
              <a:rPr lang="en-US" dirty="0"/>
              <a:t>Never try to reclose a circuit during a fault, when it is still under process. A fault should always be located and then it should either be removed or rectified. Until proper steps have been followed, do not do anything with the circuit.</a:t>
            </a:r>
          </a:p>
          <a:p>
            <a:r>
              <a:rPr lang="en-US" dirty="0"/>
              <a:t>Unless the motor load has been disconnected, do not try to open the supply of the alternator set.</a:t>
            </a:r>
          </a:p>
          <a:p>
            <a:r>
              <a:rPr lang="en-US" dirty="0"/>
              <a:t>If the primary winding is capable of allowing current flow through it, then never try to open-circuit the secondary winding. Also never, use the secondary winding open-circuit as an energizer for primary winding.</a:t>
            </a:r>
            <a:endParaRPr lang="en-IN" dirty="0"/>
          </a:p>
        </p:txBody>
      </p:sp>
    </p:spTree>
    <p:extLst>
      <p:ext uri="{BB962C8B-B14F-4D97-AF65-F5344CB8AC3E}">
        <p14:creationId xmlns:p14="http://schemas.microsoft.com/office/powerpoint/2010/main" val="4069522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C38C1-1062-41C4-B07B-22952F24CE96}"/>
              </a:ext>
            </a:extLst>
          </p:cNvPr>
          <p:cNvSpPr>
            <a:spLocks noGrp="1"/>
          </p:cNvSpPr>
          <p:nvPr>
            <p:ph type="title"/>
          </p:nvPr>
        </p:nvSpPr>
        <p:spPr/>
        <p:txBody>
          <a:bodyPr>
            <a:normAutofit fontScale="90000"/>
          </a:bodyPr>
          <a:lstStyle/>
          <a:p>
            <a:r>
              <a:rPr lang="en-US" dirty="0"/>
              <a:t>The don'ts for a worker</a:t>
            </a:r>
            <a:br>
              <a:rPr lang="en-US" dirty="0"/>
            </a:br>
            <a:endParaRPr lang="en-IN" dirty="0"/>
          </a:p>
        </p:txBody>
      </p:sp>
      <p:sp>
        <p:nvSpPr>
          <p:cNvPr id="3" name="Content Placeholder 2">
            <a:extLst>
              <a:ext uri="{FF2B5EF4-FFF2-40B4-BE49-F238E27FC236}">
                <a16:creationId xmlns:a16="http://schemas.microsoft.com/office/drawing/2014/main" xmlns="" id="{501C0AAC-C0CD-49E5-9220-11E448FD6FA1}"/>
              </a:ext>
            </a:extLst>
          </p:cNvPr>
          <p:cNvSpPr>
            <a:spLocks noGrp="1"/>
          </p:cNvSpPr>
          <p:nvPr>
            <p:ph idx="1"/>
          </p:nvPr>
        </p:nvSpPr>
        <p:spPr/>
        <p:txBody>
          <a:bodyPr>
            <a:normAutofit fontScale="92500"/>
          </a:bodyPr>
          <a:lstStyle/>
          <a:p>
            <a:r>
              <a:rPr lang="en-US" dirty="0"/>
              <a:t>Before working on a circuit make sure, it is entirely dead or has been discarded by an authorized worker. Until then, it is better to maintain your distance from it.</a:t>
            </a:r>
          </a:p>
          <a:p>
            <a:r>
              <a:rPr lang="en-US" dirty="0"/>
              <a:t>While using test equipment, never try to interact with any safety devices as it is quite unsafe.</a:t>
            </a:r>
          </a:p>
          <a:p>
            <a:r>
              <a:rPr lang="en-US" dirty="0"/>
              <a:t>While running a dc machine, it is crucial to make sure you arrange an armature and open the field circuit at the same time. Without proper provisions, do not ever attempt to run a DC machine. However, you can try it with caution only if you secure the circuit breaker in the field circuit.</a:t>
            </a:r>
            <a:endParaRPr lang="en-IN" dirty="0"/>
          </a:p>
        </p:txBody>
      </p:sp>
    </p:spTree>
    <p:extLst>
      <p:ext uri="{BB962C8B-B14F-4D97-AF65-F5344CB8AC3E}">
        <p14:creationId xmlns:p14="http://schemas.microsoft.com/office/powerpoint/2010/main" val="360652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30288"/>
          </a:xfrm>
        </p:spPr>
        <p:txBody>
          <a:bodyPr>
            <a:normAutofit fontScale="90000"/>
          </a:bodyPr>
          <a:lstStyle/>
          <a:p>
            <a:r>
              <a:rPr lang="en-US" dirty="0"/>
              <a:t>Code of Practice for Electrical Wiring Installation</a:t>
            </a:r>
            <a:br>
              <a:rPr lang="en-US" dirty="0"/>
            </a:b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1935164"/>
            <a:ext cx="10686757" cy="4389437"/>
          </a:xfrm>
        </p:spPr>
        <p:txBody>
          <a:bodyPr>
            <a:normAutofit/>
          </a:bodyPr>
          <a:lstStyle/>
          <a:p>
            <a:pPr marL="0" lvl="0" indent="0" algn="just">
              <a:buNone/>
            </a:pPr>
            <a:endParaRPr lang="en-US" sz="3200" dirty="0"/>
          </a:p>
          <a:p>
            <a:r>
              <a:rPr lang="en-US" b="1" dirty="0"/>
              <a:t>IS</a:t>
            </a:r>
            <a:r>
              <a:rPr lang="en-US" dirty="0"/>
              <a:t> − 732 (1989)</a:t>
            </a:r>
          </a:p>
          <a:p>
            <a:r>
              <a:rPr lang="en-US" b="1" dirty="0"/>
              <a:t>Section</a:t>
            </a:r>
            <a:r>
              <a:rPr lang="en-US" dirty="0"/>
              <a:t> − Electrical Installation</a:t>
            </a:r>
          </a:p>
          <a:p>
            <a:r>
              <a:rPr lang="en-US" b="1" dirty="0"/>
              <a:t>Application</a:t>
            </a:r>
            <a:r>
              <a:rPr lang="en-US" dirty="0"/>
              <a:t> − Design of installation, selection and erection of equipment, inspection and testing of wiring system</a:t>
            </a:r>
          </a:p>
          <a:p>
            <a:pPr marL="457200" lvl="1" indent="0" algn="just">
              <a:buNone/>
            </a:pPr>
            <a:endParaRPr lang="en-US" sz="3200" dirty="0"/>
          </a:p>
        </p:txBody>
      </p:sp>
      <p:pic>
        <p:nvPicPr>
          <p:cNvPr id="4" name="Picture 6" descr="Animation1"/>
          <p:cNvPicPr>
            <a:picLocks noChangeAspect="1" noChangeArrowheads="1" noCrop="1"/>
          </p:cNvPicPr>
          <p:nvPr/>
        </p:nvPicPr>
        <p:blipFill>
          <a:blip r:embed="rId2"/>
          <a:srcRect/>
          <a:stretch>
            <a:fillRect/>
          </a:stretch>
        </p:blipFill>
        <p:spPr bwMode="auto">
          <a:xfrm>
            <a:off x="10715297" y="362607"/>
            <a:ext cx="1143000" cy="1030288"/>
          </a:xfrm>
          <a:prstGeom prst="rect">
            <a:avLst/>
          </a:prstGeom>
          <a:noFill/>
          <a:ln w="9525">
            <a:noFill/>
            <a:miter lim="800000"/>
            <a:headEnd/>
            <a:tailEnd/>
          </a:ln>
        </p:spPr>
      </p:pic>
    </p:spTree>
    <p:extLst>
      <p:ext uri="{BB962C8B-B14F-4D97-AF65-F5344CB8AC3E}">
        <p14:creationId xmlns:p14="http://schemas.microsoft.com/office/powerpoint/2010/main" val="2782475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B7E2E-892E-415D-8200-2ADFCF4D20A4}"/>
              </a:ext>
            </a:extLst>
          </p:cNvPr>
          <p:cNvSpPr>
            <a:spLocks noGrp="1"/>
          </p:cNvSpPr>
          <p:nvPr>
            <p:ph type="title"/>
          </p:nvPr>
        </p:nvSpPr>
        <p:spPr/>
        <p:txBody>
          <a:bodyPr>
            <a:normAutofit fontScale="90000"/>
          </a:bodyPr>
          <a:lstStyle/>
          <a:p>
            <a:r>
              <a:rPr lang="en-US" dirty="0"/>
              <a:t>The don'ts for a worker</a:t>
            </a:r>
            <a:br>
              <a:rPr lang="en-US" dirty="0"/>
            </a:br>
            <a:endParaRPr lang="en-IN" dirty="0"/>
          </a:p>
        </p:txBody>
      </p:sp>
      <p:sp>
        <p:nvSpPr>
          <p:cNvPr id="3" name="Content Placeholder 2">
            <a:extLst>
              <a:ext uri="{FF2B5EF4-FFF2-40B4-BE49-F238E27FC236}">
                <a16:creationId xmlns:a16="http://schemas.microsoft.com/office/drawing/2014/main" xmlns="" id="{BFBDE17D-4102-422C-AF65-08DD978D20CF}"/>
              </a:ext>
            </a:extLst>
          </p:cNvPr>
          <p:cNvSpPr>
            <a:spLocks noGrp="1"/>
          </p:cNvSpPr>
          <p:nvPr>
            <p:ph idx="1"/>
          </p:nvPr>
        </p:nvSpPr>
        <p:spPr/>
        <p:txBody>
          <a:bodyPr>
            <a:normAutofit fontScale="92500"/>
          </a:bodyPr>
          <a:lstStyle/>
          <a:p>
            <a:r>
              <a:rPr lang="en-US" dirty="0"/>
              <a:t>While using test equipment never alter, any permanent connects and even if you do, make sure you consult correctly with your supervisor. If you modify test equipment, make sure you label it with block letter. After using the equipment, replace the connection to its original position unless your supervisor has asked you not to do it.</a:t>
            </a:r>
          </a:p>
          <a:p>
            <a:r>
              <a:rPr lang="en-US" dirty="0"/>
              <a:t>Never use damage equipment or leave faulty equipment at a place that is accessible by others.</a:t>
            </a:r>
          </a:p>
          <a:p>
            <a:r>
              <a:rPr lang="en-US" dirty="0"/>
              <a:t>Even if your injuries seem light, always get yourself adequately checked by a trained expert.</a:t>
            </a:r>
          </a:p>
          <a:p>
            <a:endParaRPr lang="en-IN" dirty="0"/>
          </a:p>
        </p:txBody>
      </p:sp>
    </p:spTree>
    <p:extLst>
      <p:ext uri="{BB962C8B-B14F-4D97-AF65-F5344CB8AC3E}">
        <p14:creationId xmlns:p14="http://schemas.microsoft.com/office/powerpoint/2010/main" val="1289016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21066D7-5870-4640-9800-1595CA82FE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0207" y="0"/>
            <a:ext cx="11073009" cy="625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BAC1B79D-686D-4EF5-A630-68EB8FE91337}"/>
              </a:ext>
            </a:extLst>
          </p:cNvPr>
          <p:cNvSpPr/>
          <p:nvPr/>
        </p:nvSpPr>
        <p:spPr>
          <a:xfrm>
            <a:off x="7515616" y="3244334"/>
            <a:ext cx="4221272" cy="1107996"/>
          </a:xfrm>
          <a:prstGeom prst="rect">
            <a:avLst/>
          </a:prstGeom>
        </p:spPr>
        <p:txBody>
          <a:bodyPr wrap="square">
            <a:spAutoFit/>
          </a:bodyPr>
          <a:lstStyle/>
          <a:p>
            <a:r>
              <a:rPr lang="fr-CH" sz="6600" dirty="0" err="1">
                <a:effectLst>
                  <a:outerShdw blurRad="38100" dist="38100" dir="2700000" algn="tl">
                    <a:srgbClr val="000000">
                      <a:alpha val="43137"/>
                    </a:srgbClr>
                  </a:outerShdw>
                </a:effectLst>
                <a:highlight>
                  <a:srgbClr val="FFFF00"/>
                </a:highlight>
              </a:rPr>
              <a:t>Thank</a:t>
            </a:r>
            <a:r>
              <a:rPr lang="fr-CH" sz="6600" dirty="0">
                <a:effectLst>
                  <a:outerShdw blurRad="38100" dist="38100" dir="2700000" algn="tl">
                    <a:srgbClr val="000000">
                      <a:alpha val="43137"/>
                    </a:srgbClr>
                  </a:outerShdw>
                </a:effectLst>
                <a:highlight>
                  <a:srgbClr val="FFFF00"/>
                </a:highlight>
              </a:rPr>
              <a:t> </a:t>
            </a:r>
            <a:r>
              <a:rPr lang="fr-CH" sz="6600" dirty="0" err="1">
                <a:effectLst>
                  <a:outerShdw blurRad="38100" dist="38100" dir="2700000" algn="tl">
                    <a:srgbClr val="000000">
                      <a:alpha val="43137"/>
                    </a:srgbClr>
                  </a:outerShdw>
                </a:effectLst>
                <a:highlight>
                  <a:srgbClr val="FFFF00"/>
                </a:highlight>
              </a:rPr>
              <a:t>you</a:t>
            </a:r>
            <a:r>
              <a:rPr lang="fr-CH" sz="6600" dirty="0">
                <a:effectLst>
                  <a:outerShdw blurRad="38100" dist="38100" dir="2700000" algn="tl">
                    <a:srgbClr val="000000">
                      <a:alpha val="43137"/>
                    </a:srgbClr>
                  </a:outerShdw>
                </a:effectLst>
                <a:highlight>
                  <a:srgbClr val="FFFF00"/>
                </a:highlight>
              </a:rPr>
              <a:t>!</a:t>
            </a:r>
            <a:endParaRPr lang="en-IN" sz="6600" dirty="0">
              <a:highlight>
                <a:srgbClr val="FFFF00"/>
              </a:highlight>
            </a:endParaRPr>
          </a:p>
        </p:txBody>
      </p:sp>
    </p:spTree>
    <p:extLst>
      <p:ext uri="{BB962C8B-B14F-4D97-AF65-F5344CB8AC3E}">
        <p14:creationId xmlns:p14="http://schemas.microsoft.com/office/powerpoint/2010/main" val="213731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of practice for Earthing</a:t>
            </a:r>
            <a:br>
              <a:rPr lang="en-US" dirty="0"/>
            </a:b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1935164"/>
            <a:ext cx="10686757" cy="4389437"/>
          </a:xfrm>
        </p:spPr>
        <p:txBody>
          <a:bodyPr/>
          <a:lstStyle/>
          <a:p>
            <a:endParaRPr lang="en-US" b="1" dirty="0"/>
          </a:p>
          <a:p>
            <a:endParaRPr lang="en-US" b="1" dirty="0"/>
          </a:p>
          <a:p>
            <a:r>
              <a:rPr lang="en-US" b="1" dirty="0"/>
              <a:t>IS</a:t>
            </a:r>
            <a:r>
              <a:rPr lang="en-US" dirty="0"/>
              <a:t> − 3043 (1987)</a:t>
            </a:r>
          </a:p>
          <a:p>
            <a:r>
              <a:rPr lang="en-US" b="1" dirty="0"/>
              <a:t>Section</a:t>
            </a:r>
            <a:r>
              <a:rPr lang="en-US" dirty="0"/>
              <a:t> − Electrical Installation</a:t>
            </a:r>
          </a:p>
          <a:p>
            <a:r>
              <a:rPr lang="en-US" b="1" dirty="0"/>
              <a:t>Application</a:t>
            </a:r>
            <a:r>
              <a:rPr lang="en-US" dirty="0"/>
              <a:t> − Design, installation and calculation of Earthing system</a:t>
            </a:r>
          </a:p>
          <a:p>
            <a:pPr marL="457200" lvl="1" indent="0" algn="just">
              <a:buNone/>
            </a:pPr>
            <a:endParaRPr lang="en-US" sz="3200" dirty="0"/>
          </a:p>
        </p:txBody>
      </p:sp>
      <p:pic>
        <p:nvPicPr>
          <p:cNvPr id="4" name="Picture 6" descr="Animation1"/>
          <p:cNvPicPr>
            <a:picLocks noChangeAspect="1" noChangeArrowheads="1" noCrop="1"/>
          </p:cNvPicPr>
          <p:nvPr/>
        </p:nvPicPr>
        <p:blipFill>
          <a:blip r:embed="rId2"/>
          <a:srcRect/>
          <a:stretch>
            <a:fillRect/>
          </a:stretch>
        </p:blipFill>
        <p:spPr bwMode="auto">
          <a:xfrm>
            <a:off x="10715297" y="362607"/>
            <a:ext cx="1143000" cy="1030288"/>
          </a:xfrm>
          <a:prstGeom prst="rect">
            <a:avLst/>
          </a:prstGeom>
          <a:noFill/>
          <a:ln w="9525">
            <a:noFill/>
            <a:miter lim="800000"/>
            <a:headEnd/>
            <a:tailEnd/>
          </a:ln>
        </p:spPr>
      </p:pic>
    </p:spTree>
    <p:extLst>
      <p:ext uri="{BB962C8B-B14F-4D97-AF65-F5344CB8AC3E}">
        <p14:creationId xmlns:p14="http://schemas.microsoft.com/office/powerpoint/2010/main" val="304633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53032"/>
          </a:xfrm>
        </p:spPr>
        <p:txBody>
          <a:bodyPr>
            <a:normAutofit fontScale="90000"/>
          </a:bodyPr>
          <a:lstStyle/>
          <a:p>
            <a:r>
              <a:rPr lang="en-IN" dirty="0"/>
              <a:t>Lightning arrester for Alternating Current System</a:t>
            </a:r>
            <a:br>
              <a:rPr lang="en-IN" dirty="0"/>
            </a:b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2400300"/>
            <a:ext cx="10686757" cy="3924301"/>
          </a:xfrm>
        </p:spPr>
        <p:txBody>
          <a:bodyPr/>
          <a:lstStyle/>
          <a:p>
            <a:r>
              <a:rPr lang="en-US" b="1" dirty="0"/>
              <a:t>IS</a:t>
            </a:r>
            <a:r>
              <a:rPr lang="en-US" dirty="0"/>
              <a:t> − 3070 (1993)</a:t>
            </a:r>
          </a:p>
          <a:p>
            <a:r>
              <a:rPr lang="en-US" b="1" dirty="0"/>
              <a:t>Section</a:t>
            </a:r>
            <a:r>
              <a:rPr lang="en-US" dirty="0"/>
              <a:t> − Electro technical: Surge Arresters</a:t>
            </a:r>
          </a:p>
          <a:p>
            <a:r>
              <a:rPr lang="en-US" b="1" dirty="0"/>
              <a:t>Application</a:t>
            </a:r>
            <a:r>
              <a:rPr lang="en-US" dirty="0"/>
              <a:t> − Identification, ratings, classification and testing procedure of Arrester</a:t>
            </a:r>
          </a:p>
          <a:p>
            <a:pPr marL="0" lvl="0" indent="0" algn="just">
              <a:buNone/>
            </a:pPr>
            <a:endParaRPr lang="en-US" sz="3200" dirty="0"/>
          </a:p>
        </p:txBody>
      </p:sp>
      <p:pic>
        <p:nvPicPr>
          <p:cNvPr id="4" name="Picture 6" descr="Animation1"/>
          <p:cNvPicPr>
            <a:picLocks noChangeAspect="1" noChangeArrowheads="1" noCrop="1"/>
          </p:cNvPicPr>
          <p:nvPr/>
        </p:nvPicPr>
        <p:blipFill>
          <a:blip r:embed="rId2"/>
          <a:srcRect/>
          <a:stretch>
            <a:fillRect/>
          </a:stretch>
        </p:blipFill>
        <p:spPr bwMode="auto">
          <a:xfrm>
            <a:off x="10715297" y="362607"/>
            <a:ext cx="1143000" cy="1030288"/>
          </a:xfrm>
          <a:prstGeom prst="rect">
            <a:avLst/>
          </a:prstGeom>
          <a:noFill/>
          <a:ln w="9525">
            <a:noFill/>
            <a:miter lim="800000"/>
            <a:headEnd/>
            <a:tailEnd/>
          </a:ln>
        </p:spPr>
      </p:pic>
    </p:spTree>
    <p:extLst>
      <p:ext uri="{BB962C8B-B14F-4D97-AF65-F5344CB8AC3E}">
        <p14:creationId xmlns:p14="http://schemas.microsoft.com/office/powerpoint/2010/main" val="18560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chemeClr val="tx1"/>
                </a:solidFill>
                <a:latin typeface="Times New Roman" pitchFamily="18" charset="0"/>
                <a:cs typeface="Times New Roman" pitchFamily="18" charset="0"/>
              </a:rPr>
              <a:t>Electrical hazards</a:t>
            </a:r>
          </a:p>
        </p:txBody>
      </p:sp>
      <p:sp>
        <p:nvSpPr>
          <p:cNvPr id="3" name="Content Placeholder 2"/>
          <p:cNvSpPr>
            <a:spLocks noGrp="1"/>
          </p:cNvSpPr>
          <p:nvPr>
            <p:ph idx="1"/>
          </p:nvPr>
        </p:nvSpPr>
        <p:spPr>
          <a:xfrm>
            <a:off x="609599" y="1935164"/>
            <a:ext cx="10686757" cy="4389437"/>
          </a:xfrm>
        </p:spPr>
        <p:txBody>
          <a:bodyPr/>
          <a:lstStyle/>
          <a:p>
            <a:pPr lvl="0" algn="just"/>
            <a:r>
              <a:rPr lang="en-US" sz="3200" dirty="0"/>
              <a:t>Basically , electrical hazards can be categorized into three types.</a:t>
            </a:r>
          </a:p>
          <a:p>
            <a:pPr lvl="1" algn="just"/>
            <a:endParaRPr lang="en-US" sz="3200" dirty="0"/>
          </a:p>
          <a:p>
            <a:pPr lvl="1" algn="just"/>
            <a:r>
              <a:rPr lang="en-US" sz="3200" dirty="0"/>
              <a:t>Electrical shock.</a:t>
            </a:r>
          </a:p>
          <a:p>
            <a:pPr lvl="1" algn="just"/>
            <a:r>
              <a:rPr lang="en-US" sz="3200" dirty="0"/>
              <a:t>Electrical burns.</a:t>
            </a:r>
          </a:p>
          <a:p>
            <a:pPr lvl="1" algn="just"/>
            <a:r>
              <a:rPr lang="en-US" sz="3200" dirty="0"/>
              <a:t>Effects of blasts</a:t>
            </a:r>
          </a:p>
        </p:txBody>
      </p:sp>
      <p:pic>
        <p:nvPicPr>
          <p:cNvPr id="4" name="Picture 6" descr="Animation1"/>
          <p:cNvPicPr>
            <a:picLocks noChangeAspect="1" noChangeArrowheads="1" noCrop="1"/>
          </p:cNvPicPr>
          <p:nvPr/>
        </p:nvPicPr>
        <p:blipFill>
          <a:blip r:embed="rId2"/>
          <a:srcRect/>
          <a:stretch>
            <a:fillRect/>
          </a:stretch>
        </p:blipFill>
        <p:spPr bwMode="auto">
          <a:xfrm>
            <a:off x="10715297" y="362607"/>
            <a:ext cx="1143000" cy="1030288"/>
          </a:xfrm>
          <a:prstGeom prst="rect">
            <a:avLst/>
          </a:prstGeom>
          <a:noFill/>
          <a:ln w="9525">
            <a:noFill/>
            <a:miter lim="800000"/>
            <a:headEnd/>
            <a:tailEnd/>
          </a:ln>
        </p:spPr>
      </p:pic>
    </p:spTree>
    <p:extLst>
      <p:ext uri="{BB962C8B-B14F-4D97-AF65-F5344CB8AC3E}">
        <p14:creationId xmlns:p14="http://schemas.microsoft.com/office/powerpoint/2010/main" val="5958717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Blank">
  <a:themeElements>
    <a:clrScheme name="Copper Alliance">
      <a:dk1>
        <a:sysClr val="windowText" lastClr="000000"/>
      </a:dk1>
      <a:lt1>
        <a:sysClr val="window" lastClr="FFFFFF"/>
      </a:lt1>
      <a:dk2>
        <a:srgbClr val="91785B"/>
      </a:dk2>
      <a:lt2>
        <a:srgbClr val="626971"/>
      </a:lt2>
      <a:accent1>
        <a:srgbClr val="91785B"/>
      </a:accent1>
      <a:accent2>
        <a:srgbClr val="FB4F14"/>
      </a:accent2>
      <a:accent3>
        <a:srgbClr val="FECB00"/>
      </a:accent3>
      <a:accent4>
        <a:srgbClr val="635245"/>
      </a:accent4>
      <a:accent5>
        <a:srgbClr val="B9CCC3"/>
      </a:accent5>
      <a:accent6>
        <a:srgbClr val="626971"/>
      </a:accent6>
      <a:hlink>
        <a:srgbClr val="0000FF"/>
      </a:hlink>
      <a:folHlink>
        <a:srgbClr val="800080"/>
      </a:folHlink>
    </a:clrScheme>
    <a:fontScheme name="Copper Alli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solidFill>
              <a:schemeClr val="bg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872</TotalTime>
  <Words>2892</Words>
  <Application>Microsoft Office PowerPoint</Application>
  <PresentationFormat>Custom</PresentationFormat>
  <Paragraphs>246</Paragraphs>
  <Slides>61</Slides>
  <Notes>3</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Organic</vt:lpstr>
      <vt:lpstr>Blank</vt:lpstr>
      <vt:lpstr>Electrical Safety at Work Place </vt:lpstr>
      <vt:lpstr>PowerPoint Presentation</vt:lpstr>
      <vt:lpstr>More than 55% electrical incidents occur in 230V – 440V</vt:lpstr>
      <vt:lpstr>   How Electrical Current  Affects the Human</vt:lpstr>
      <vt:lpstr>PowerPoint Presentation</vt:lpstr>
      <vt:lpstr>Code of Practice for Electrical Wiring Installation </vt:lpstr>
      <vt:lpstr>Code of practice for Earthing </vt:lpstr>
      <vt:lpstr>Lightning arrester for Alternating Current System </vt:lpstr>
      <vt:lpstr>Electrical hazards</vt:lpstr>
      <vt:lpstr>Electrical Safety - Short Circuit Protection </vt:lpstr>
      <vt:lpstr>Direct Current System </vt:lpstr>
      <vt:lpstr>Major Causes of Short Circuit </vt:lpstr>
      <vt:lpstr>Electro-dynamic Phenomenon </vt:lpstr>
      <vt:lpstr>Short Circuit Protection Devices </vt:lpstr>
      <vt:lpstr>PowerPoint Presentation</vt:lpstr>
      <vt:lpstr>Circuit Breaker </vt:lpstr>
      <vt:lpstr>PowerPoint Presentation</vt:lpstr>
      <vt:lpstr>Electrical Safety - Earth Fault Protection  </vt:lpstr>
      <vt:lpstr>Earth Fault Protection Devices </vt:lpstr>
      <vt:lpstr>Earth Leakage Circuit Breaker </vt:lpstr>
      <vt:lpstr>Ground Fault Circuit Interrupter </vt:lpstr>
      <vt:lpstr>Restricted Earth Fault Protection Scheme </vt:lpstr>
      <vt:lpstr>PowerPoint Presentation</vt:lpstr>
      <vt:lpstr>Electrical Safety - Earthing </vt:lpstr>
      <vt:lpstr>Types of Electrical Earthing </vt:lpstr>
      <vt:lpstr>Need of Earthing  </vt:lpstr>
      <vt:lpstr>PowerPoint Presentation</vt:lpstr>
      <vt:lpstr>PowerPoint Presentation</vt:lpstr>
      <vt:lpstr>The earthing system must follow the rules and regulations for the risk reduction according to the following standards.</vt:lpstr>
      <vt:lpstr> How Shocks Occur</vt:lpstr>
      <vt:lpstr>Effects of AC current across human body</vt:lpstr>
      <vt:lpstr>Electric Burns</vt:lpstr>
      <vt:lpstr>Arc Flash</vt:lpstr>
      <vt:lpstr>Approach boundaries designed to protect employees while working on or near energized equipment</vt:lpstr>
      <vt:lpstr>PowerPoint Presentation</vt:lpstr>
      <vt:lpstr>Ways to protect the workers</vt:lpstr>
      <vt:lpstr>Employees working in areas where there are potential electrical hazards, they must be provided with</vt:lpstr>
      <vt:lpstr>PPE for the Hands (Gloves)</vt:lpstr>
      <vt:lpstr>REASONS for Electrical failures-Quality of installations &amp; maintenance is poor…</vt:lpstr>
      <vt:lpstr>Electrical Safety  Core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do's for a worker </vt:lpstr>
      <vt:lpstr>The do's for a worker </vt:lpstr>
      <vt:lpstr>The do's for a worker </vt:lpstr>
      <vt:lpstr>The don'ts for a worker </vt:lpstr>
      <vt:lpstr>The don'ts for a worker </vt:lpstr>
      <vt:lpstr>The don'ts for a worker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Indian National Strategy for Standardization(INSS) – BIS perspective</dc:title>
  <dc:creator>sppd-200</dc:creator>
  <cp:lastModifiedBy>Windows User</cp:lastModifiedBy>
  <cp:revision>159</cp:revision>
  <cp:lastPrinted>2020-08-26T06:59:08Z</cp:lastPrinted>
  <dcterms:created xsi:type="dcterms:W3CDTF">2019-02-07T06:34:20Z</dcterms:created>
  <dcterms:modified xsi:type="dcterms:W3CDTF">2020-11-06T11:17:12Z</dcterms:modified>
</cp:coreProperties>
</file>