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56" r:id="rId2"/>
    <p:sldId id="353" r:id="rId3"/>
    <p:sldId id="361" r:id="rId4"/>
    <p:sldId id="355" r:id="rId5"/>
    <p:sldId id="356" r:id="rId6"/>
    <p:sldId id="354" r:id="rId7"/>
    <p:sldId id="357" r:id="rId8"/>
    <p:sldId id="358" r:id="rId9"/>
    <p:sldId id="359" r:id="rId10"/>
    <p:sldId id="360" r:id="rId11"/>
    <p:sldId id="30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34" y="-180"/>
      </p:cViewPr>
      <p:guideLst>
        <p:guide orient="horz" pos="2160"/>
        <p:guide pos="2880"/>
      </p:guideLst>
    </p:cSldViewPr>
  </p:slideViewPr>
  <p:notesTextViewPr>
    <p:cViewPr>
      <p:scale>
        <a:sx n="1" d="1"/>
        <a:sy n="1" d="1"/>
      </p:scale>
      <p:origin x="0" y="0"/>
    </p:cViewPr>
  </p:notesTextViewPr>
  <p:notesViewPr>
    <p:cSldViewPr>
      <p:cViewPr varScale="1">
        <p:scale>
          <a:sx n="55" d="100"/>
          <a:sy n="55" d="100"/>
        </p:scale>
        <p:origin x="288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F809314-F4A3-41DA-9EA8-8B6D75B9BE3B}" type="datetimeFigureOut">
              <a:rPr lang="en-US" smtClean="0"/>
              <a:pPr/>
              <a:t>11/6/2020</a:t>
            </a:fld>
            <a:endParaRPr lang="en-IN"/>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0E94247-433A-4D44-B865-3607B3DE19DD}" type="slidenum">
              <a:rPr lang="en-IN" smtClean="0"/>
              <a:pPr/>
              <a:t>‹#›</a:t>
            </a:fld>
            <a:endParaRPr lang="en-IN"/>
          </a:p>
        </p:txBody>
      </p:sp>
    </p:spTree>
    <p:extLst>
      <p:ext uri="{BB962C8B-B14F-4D97-AF65-F5344CB8AC3E}">
        <p14:creationId xmlns:p14="http://schemas.microsoft.com/office/powerpoint/2010/main" val="1696853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5583A9-FA27-4DA3-B022-9F5B0C5154AC}" type="datetimeFigureOut">
              <a:rPr lang="en-US" smtClean="0"/>
              <a:pPr/>
              <a:t>11/6/2020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0178F9-7962-498D-B5B0-17858FB2F96B}" type="slidenum">
              <a:rPr lang="en-US" smtClean="0"/>
              <a:pPr/>
              <a:t>‹#›</a:t>
            </a:fld>
            <a:endParaRPr lang="en-US"/>
          </a:p>
        </p:txBody>
      </p:sp>
    </p:spTree>
    <p:extLst>
      <p:ext uri="{BB962C8B-B14F-4D97-AF65-F5344CB8AC3E}">
        <p14:creationId xmlns:p14="http://schemas.microsoft.com/office/powerpoint/2010/main" val="3078354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8458200" cy="1927225"/>
          </a:xfrm>
        </p:spPr>
        <p:txBody>
          <a:bodyPr anchor="b">
            <a:noAutofit/>
          </a:bodyPr>
          <a:lstStyle>
            <a:lvl1pPr>
              <a:defRPr sz="5400" cap="all" baseline="0"/>
            </a:lvl1pPr>
          </a:lstStyle>
          <a:p>
            <a:r>
              <a:rPr lang="en-US" dirty="0"/>
              <a:t>Click to edit Master title style</a:t>
            </a:r>
          </a:p>
        </p:txBody>
      </p:sp>
      <p:sp>
        <p:nvSpPr>
          <p:cNvPr id="3" name="Subtitle 2"/>
          <p:cNvSpPr>
            <a:spLocks noGrp="1"/>
          </p:cNvSpPr>
          <p:nvPr>
            <p:ph type="subTitle" idx="1"/>
          </p:nvPr>
        </p:nvSpPr>
        <p:spPr>
          <a:xfrm>
            <a:off x="685800" y="3505200"/>
            <a:ext cx="84582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781D1F-D820-4820-B9B4-5B1D8145B756}"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53583-EC86-4822-B07D-7DC42C3AB65C}"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781D1F-D820-4820-B9B4-5B1D8145B756}"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53583-EC86-4822-B07D-7DC42C3AB65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781D1F-D820-4820-B9B4-5B1D8145B756}"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53583-EC86-4822-B07D-7DC42C3AB65C}"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1D781D1F-D820-4820-B9B4-5B1D8145B756}" type="datetimeFigureOut">
              <a:rPr lang="en-US" smtClean="0"/>
              <a:pPr/>
              <a:t>11/6/2020</a:t>
            </a:fld>
            <a:endParaRPr lang="en-US"/>
          </a:p>
        </p:txBody>
      </p:sp>
      <p:sp>
        <p:nvSpPr>
          <p:cNvPr id="4" name="Footer Placeholder 3"/>
          <p:cNvSpPr>
            <a:spLocks noGrp="1"/>
          </p:cNvSpPr>
          <p:nvPr>
            <p:ph type="ftr" sz="quarter" idx="11"/>
          </p:nvPr>
        </p:nvSpPr>
        <p:spPr>
          <a:xfrm>
            <a:off x="3216672" y="6507988"/>
            <a:ext cx="4811712" cy="329184"/>
          </a:xfrm>
        </p:spPr>
        <p:txBody>
          <a:bodyPr/>
          <a:lstStyle/>
          <a:p>
            <a:endParaRPr lang="en-US" dirty="0"/>
          </a:p>
        </p:txBody>
      </p:sp>
      <p:sp>
        <p:nvSpPr>
          <p:cNvPr id="5" name="Slide Number Placeholder 4"/>
          <p:cNvSpPr>
            <a:spLocks noGrp="1"/>
          </p:cNvSpPr>
          <p:nvPr>
            <p:ph type="sldNum" sz="quarter" idx="12"/>
          </p:nvPr>
        </p:nvSpPr>
        <p:spPr>
          <a:xfrm>
            <a:off x="8077200" y="6517852"/>
            <a:ext cx="1066800" cy="329184"/>
          </a:xfrm>
        </p:spPr>
        <p:txBody>
          <a:bodyPr/>
          <a:lstStyle/>
          <a:p>
            <a:fld id="{C1F53583-EC86-4822-B07D-7DC42C3AB65C}" type="slidenum">
              <a:rPr lang="en-US" smtClean="0"/>
              <a:pPr/>
              <a:t>‹#›</a:t>
            </a:fld>
            <a:endParaRPr lang="en-US" dirty="0"/>
          </a:p>
        </p:txBody>
      </p:sp>
      <p:sp>
        <p:nvSpPr>
          <p:cNvPr id="7" name="Vertical Text Placeholder 2"/>
          <p:cNvSpPr>
            <a:spLocks noGrp="1"/>
          </p:cNvSpPr>
          <p:nvPr>
            <p:ph type="body" orient="vert" idx="1"/>
          </p:nvPr>
        </p:nvSpPr>
        <p:spPr>
          <a:xfrm>
            <a:off x="467544" y="1628800"/>
            <a:ext cx="8208912" cy="4499248"/>
          </a:xfrm>
        </p:spPr>
        <p:txBody>
          <a:bodyPr vert="horz"/>
          <a:lstStyle>
            <a:lvl1pPr>
              <a:defRPr sz="3200"/>
            </a:lvl1pPr>
            <a:lvl2pPr>
              <a:defRPr sz="28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75859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990600"/>
          </a:xfrm>
        </p:spPr>
        <p:txBody>
          <a:bodyPr/>
          <a:lstStyle>
            <a:lvl1pPr>
              <a:defRPr>
                <a:solidFill>
                  <a:schemeClr val="bg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D781D1F-D820-4820-B9B4-5B1D8145B756}"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53583-EC86-4822-B07D-7DC42C3AB65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2" y="2362200"/>
            <a:ext cx="8421687" cy="2200275"/>
          </a:xfrm>
        </p:spPr>
        <p:txBody>
          <a:bodyPr anchor="b">
            <a:normAutofit/>
          </a:bodyPr>
          <a:lstStyle>
            <a:lvl1pPr algn="l">
              <a:defRPr sz="4800" b="0" cap="all"/>
            </a:lvl1pPr>
          </a:lstStyle>
          <a:p>
            <a:r>
              <a:rPr lang="en-US" dirty="0"/>
              <a:t>Click to edit Master title style</a:t>
            </a:r>
          </a:p>
        </p:txBody>
      </p:sp>
      <p:sp>
        <p:nvSpPr>
          <p:cNvPr id="3" name="Text Placeholder 2"/>
          <p:cNvSpPr>
            <a:spLocks noGrp="1"/>
          </p:cNvSpPr>
          <p:nvPr>
            <p:ph type="body" idx="1"/>
          </p:nvPr>
        </p:nvSpPr>
        <p:spPr>
          <a:xfrm>
            <a:off x="722312" y="4626864"/>
            <a:ext cx="8421687"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781D1F-D820-4820-B9B4-5B1D8145B756}"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53583-EC86-4822-B07D-7DC42C3AB65C}"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781D1F-D820-4820-B9B4-5B1D8145B756}" type="datetimeFigureOut">
              <a:rPr lang="en-US" smtClean="0"/>
              <a:pPr/>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53583-EC86-4822-B07D-7DC42C3AB65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781D1F-D820-4820-B9B4-5B1D8145B756}" type="datetimeFigureOut">
              <a:rPr lang="en-US" smtClean="0"/>
              <a:pPr/>
              <a:t>11/6/2020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53583-EC86-4822-B07D-7DC42C3AB65C}"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781D1F-D820-4820-B9B4-5B1D8145B756}" type="datetimeFigureOut">
              <a:rPr lang="en-US" smtClean="0"/>
              <a:pPr/>
              <a:t>11/6/2020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53583-EC86-4822-B07D-7DC42C3AB65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781D1F-D820-4820-B9B4-5B1D8145B756}" type="datetimeFigureOut">
              <a:rPr lang="en-US" smtClean="0"/>
              <a:pPr/>
              <a:t>11/6/2020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53583-EC86-4822-B07D-7DC42C3AB65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781D1F-D820-4820-B9B4-5B1D8145B756}" type="datetimeFigureOut">
              <a:rPr lang="en-US" smtClean="0"/>
              <a:pPr/>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53583-EC86-4822-B07D-7DC42C3AB65C}"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781D1F-D820-4820-B9B4-5B1D8145B756}" type="datetimeFigureOut">
              <a:rPr lang="en-US" smtClean="0"/>
              <a:pPr/>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53583-EC86-4822-B07D-7DC42C3AB65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533400"/>
            <a:ext cx="8686800" cy="990600"/>
          </a:xfrm>
          <a:prstGeom prst="rect">
            <a:avLst/>
          </a:prstGeom>
          <a:solidFill>
            <a:schemeClr val="accent1"/>
          </a:solidFill>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87952" y="6489700"/>
            <a:ext cx="2643888" cy="329184"/>
          </a:xfrm>
          <a:prstGeom prst="rect">
            <a:avLst/>
          </a:prstGeom>
        </p:spPr>
        <p:txBody>
          <a:bodyPr vert="horz" lIns="91440" tIns="45720" rIns="91440" bIns="45720" rtlCol="0" anchor="ctr"/>
          <a:lstStyle>
            <a:lvl1pPr algn="l">
              <a:defRPr sz="1200">
                <a:solidFill>
                  <a:srgbClr val="FFFFFF"/>
                </a:solidFill>
              </a:defRPr>
            </a:lvl1pPr>
          </a:lstStyle>
          <a:p>
            <a:fld id="{1D781D1F-D820-4820-B9B4-5B1D8145B756}" type="datetimeFigureOut">
              <a:rPr lang="en-US" smtClean="0"/>
              <a:pPr/>
              <a:t>11/6/2020</a:t>
            </a:fld>
            <a:endParaRPr lang="en-US"/>
          </a:p>
        </p:txBody>
      </p:sp>
      <p:sp>
        <p:nvSpPr>
          <p:cNvPr id="5" name="Footer Placeholder 4"/>
          <p:cNvSpPr>
            <a:spLocks noGrp="1"/>
          </p:cNvSpPr>
          <p:nvPr>
            <p:ph type="ftr" sz="quarter" idx="3"/>
          </p:nvPr>
        </p:nvSpPr>
        <p:spPr>
          <a:xfrm>
            <a:off x="3216672" y="6507988"/>
            <a:ext cx="3641328" cy="329184"/>
          </a:xfrm>
          <a:prstGeom prst="rect">
            <a:avLst/>
          </a:prstGeom>
        </p:spPr>
        <p:txBody>
          <a:bodyPr vert="horz" lIns="91440" tIns="45720" rIns="91440" bIns="45720" rtlCol="0" anchor="ctr"/>
          <a:lstStyle>
            <a:lvl1pPr algn="ctr">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6983644" y="6503416"/>
            <a:ext cx="1066800" cy="329184"/>
          </a:xfrm>
          <a:prstGeom prst="rect">
            <a:avLst/>
          </a:prstGeom>
        </p:spPr>
        <p:txBody>
          <a:bodyPr vert="horz" lIns="91440" tIns="45720" rIns="91440" bIns="45720" rtlCol="0" anchor="ctr"/>
          <a:lstStyle>
            <a:lvl1pPr algn="l">
              <a:defRPr sz="1400" b="1">
                <a:solidFill>
                  <a:srgbClr val="FFFFFF"/>
                </a:solidFill>
              </a:defRPr>
            </a:lvl1pPr>
          </a:lstStyle>
          <a:p>
            <a:fld id="{C1F53583-EC86-4822-B07D-7DC42C3AB65C}" type="slidenum">
              <a:rPr lang="en-US" smtClean="0"/>
              <a:pPr/>
              <a:t>‹#›</a:t>
            </a:fld>
            <a:endParaRPr lang="en-US" dirty="0"/>
          </a:p>
        </p:txBody>
      </p:sp>
      <p:sp>
        <p:nvSpPr>
          <p:cNvPr id="8" name="AutoShape 6" descr="Image result for isi images"/>
          <p:cNvSpPr>
            <a:spLocks noChangeAspect="1" noChangeArrowheads="1"/>
          </p:cNvSpPr>
          <p:nvPr userDrawn="1"/>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AutoShape 8" descr="Image result for isi images"/>
          <p:cNvSpPr>
            <a:spLocks noChangeAspect="1" noChangeArrowheads="1"/>
          </p:cNvSpPr>
          <p:nvPr userDrawn="1"/>
        </p:nvSpPr>
        <p:spPr bwMode="auto">
          <a:xfrm>
            <a:off x="2483768" y="381196"/>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128" name="Picture 8" descr="Image result for bis logo pn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4145" y="7937"/>
            <a:ext cx="689945" cy="44926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3" r:id="rId12"/>
  </p:sldLayoutIdLst>
  <p:txStyles>
    <p:titleStyle>
      <a:lvl1pPr algn="l" defTabSz="914400" rtl="0" eaLnBrk="1" latinLnBrk="0" hangingPunct="1">
        <a:spcBef>
          <a:spcPct val="0"/>
        </a:spcBef>
        <a:buNone/>
        <a:defRPr sz="4000" kern="1200" spc="-100" baseline="0">
          <a:solidFill>
            <a:schemeClr val="bg1"/>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Action%20Research%20Project/Solvent%20data%20and%20Final%20graph.xlsx" TargetMode="External"/><Relationship Id="rId2" Type="http://schemas.openxmlformats.org/officeDocument/2006/relationships/hyperlink" Target="Action%20Research%20Project/Kerosene%20data%20analysis.xls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762000"/>
            <a:ext cx="8458200" cy="2667000"/>
          </a:xfrm>
        </p:spPr>
        <p:txBody>
          <a:bodyPr/>
          <a:lstStyle/>
          <a:p>
            <a:pPr algn="ctr"/>
            <a:r>
              <a:rPr lang="en-US" altLang="en-US" sz="1800" dirty="0"/>
              <a:t/>
            </a:r>
            <a:br>
              <a:rPr lang="en-US" altLang="en-US" sz="1800" dirty="0"/>
            </a:br>
            <a:r>
              <a:rPr lang="en-US" altLang="en-US" sz="3200" dirty="0"/>
              <a:t>action research proposal - </a:t>
            </a:r>
            <a:r>
              <a:rPr lang="en-US" sz="3200" dirty="0"/>
              <a:t>To study distillation characteristics of kerosene (IS 1459) and petroleum hydrocarbon solvents, (IS 1745)</a:t>
            </a:r>
            <a:r>
              <a:rPr lang="en-IN" sz="3200" dirty="0"/>
              <a:t/>
            </a:r>
            <a:br>
              <a:rPr lang="en-IN" sz="3200" dirty="0"/>
            </a:br>
            <a:endParaRPr lang="en-US" sz="3200" dirty="0"/>
          </a:p>
        </p:txBody>
      </p:sp>
      <p:sp>
        <p:nvSpPr>
          <p:cNvPr id="3" name="Subtitle 2"/>
          <p:cNvSpPr>
            <a:spLocks noGrp="1"/>
          </p:cNvSpPr>
          <p:nvPr>
            <p:ph type="subTitle" idx="1"/>
          </p:nvPr>
        </p:nvSpPr>
        <p:spPr>
          <a:xfrm>
            <a:off x="539552" y="3501008"/>
            <a:ext cx="8458200" cy="1752600"/>
          </a:xfrm>
        </p:spPr>
        <p:txBody>
          <a:bodyPr/>
          <a:lstStyle/>
          <a:p>
            <a:pPr algn="r"/>
            <a:endParaRPr lang="en-US" altLang="en-US" sz="3200" dirty="0"/>
          </a:p>
          <a:p>
            <a:pPr algn="r"/>
            <a:r>
              <a:rPr lang="en-US" altLang="en-US" sz="3200" dirty="0" err="1"/>
              <a:t>Nagamani.T</a:t>
            </a:r>
            <a:r>
              <a:rPr lang="en-US" altLang="en-US" sz="3200" dirty="0"/>
              <a:t>,</a:t>
            </a:r>
          </a:p>
          <a:p>
            <a:pPr algn="r"/>
            <a:r>
              <a:rPr lang="en-US" sz="3200" dirty="0"/>
              <a:t>Sc ‘E’, PCD</a:t>
            </a:r>
            <a:endParaRPr lang="en-US" dirty="0"/>
          </a:p>
        </p:txBody>
      </p:sp>
    </p:spTree>
    <p:extLst>
      <p:ext uri="{BB962C8B-B14F-4D97-AF65-F5344CB8AC3E}">
        <p14:creationId xmlns:p14="http://schemas.microsoft.com/office/powerpoint/2010/main" val="14409381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FCCD7C0-9095-4BFA-B66B-84ADA3852FFF}"/>
              </a:ext>
            </a:extLst>
          </p:cNvPr>
          <p:cNvSpPr>
            <a:spLocks noGrp="1"/>
          </p:cNvSpPr>
          <p:nvPr>
            <p:ph type="title"/>
          </p:nvPr>
        </p:nvSpPr>
        <p:spPr/>
        <p:txBody>
          <a:bodyPr/>
          <a:lstStyle/>
          <a:p>
            <a:r>
              <a:rPr lang="en-IN" dirty="0"/>
              <a:t>Action Plan for completing the project</a:t>
            </a:r>
          </a:p>
        </p:txBody>
      </p:sp>
      <p:sp>
        <p:nvSpPr>
          <p:cNvPr id="3" name="Content Placeholder 2">
            <a:extLst>
              <a:ext uri="{FF2B5EF4-FFF2-40B4-BE49-F238E27FC236}">
                <a16:creationId xmlns:a16="http://schemas.microsoft.com/office/drawing/2014/main" xmlns="" id="{96E8E0E4-2686-4A33-9C0B-1C5CB716F360}"/>
              </a:ext>
            </a:extLst>
          </p:cNvPr>
          <p:cNvSpPr>
            <a:spLocks noGrp="1"/>
          </p:cNvSpPr>
          <p:nvPr>
            <p:ph idx="1"/>
          </p:nvPr>
        </p:nvSpPr>
        <p:spPr/>
        <p:txBody>
          <a:bodyPr>
            <a:normAutofit lnSpcReduction="10000"/>
          </a:bodyPr>
          <a:lstStyle/>
          <a:p>
            <a:pPr algn="just">
              <a:buClr>
                <a:srgbClr val="C00000"/>
              </a:buClr>
              <a:buFont typeface="Wingdings" panose="05000000000000000000" pitchFamily="2" charset="2"/>
              <a:buChar char="v"/>
            </a:pPr>
            <a:r>
              <a:rPr lang="en-IN" dirty="0"/>
              <a:t> IOCL, BPCL and HPCL representatives agreed to provide samples as well to allow to carry out/ witness testing of distillation and density parameters in their IOCL, Panipat Refinery, BPCL, </a:t>
            </a:r>
            <a:r>
              <a:rPr lang="en-IN" dirty="0" err="1"/>
              <a:t>Bijwasan</a:t>
            </a:r>
            <a:r>
              <a:rPr lang="en-IN" dirty="0"/>
              <a:t> and HPCL, </a:t>
            </a:r>
            <a:r>
              <a:rPr lang="en-IN" dirty="0" err="1"/>
              <a:t>Badarpura</a:t>
            </a:r>
            <a:r>
              <a:rPr lang="en-IN" dirty="0"/>
              <a:t> laboratories</a:t>
            </a:r>
          </a:p>
          <a:p>
            <a:pPr algn="just">
              <a:buClr>
                <a:srgbClr val="C00000"/>
              </a:buClr>
              <a:buFont typeface="Wingdings" panose="05000000000000000000" pitchFamily="2" charset="2"/>
              <a:buChar char="v"/>
            </a:pPr>
            <a:r>
              <a:rPr lang="en-IN" dirty="0"/>
              <a:t> To coordinate with IOCL and get the samples tested in the 3 labs, by visiting the facilities, by the end of November 2020</a:t>
            </a:r>
          </a:p>
          <a:p>
            <a:pPr algn="just">
              <a:buClr>
                <a:srgbClr val="C00000"/>
              </a:buClr>
              <a:buFont typeface="Wingdings" panose="05000000000000000000" pitchFamily="2" charset="2"/>
              <a:buChar char="v"/>
            </a:pPr>
            <a:r>
              <a:rPr lang="en-IN" dirty="0"/>
              <a:t>Data correlation, report writing will be completed by the 15 December 2020</a:t>
            </a:r>
          </a:p>
          <a:p>
            <a:pPr algn="just">
              <a:buClr>
                <a:srgbClr val="C00000"/>
              </a:buClr>
              <a:buFont typeface="Wingdings" panose="05000000000000000000" pitchFamily="2" charset="2"/>
              <a:buChar char="v"/>
            </a:pPr>
            <a:r>
              <a:rPr lang="en-IN" dirty="0"/>
              <a:t>Recommendations for amending the requirements, if any, to be discussed in the Subcommittee meetings planned in the end of December 2020.</a:t>
            </a:r>
          </a:p>
          <a:p>
            <a:pPr>
              <a:buClr>
                <a:srgbClr val="C00000"/>
              </a:buClr>
              <a:buFont typeface="Wingdings" panose="05000000000000000000" pitchFamily="2" charset="2"/>
              <a:buChar char="v"/>
            </a:pPr>
            <a:endParaRPr lang="en-IN" dirty="0"/>
          </a:p>
        </p:txBody>
      </p:sp>
    </p:spTree>
    <p:extLst>
      <p:ext uri="{BB962C8B-B14F-4D97-AF65-F5344CB8AC3E}">
        <p14:creationId xmlns:p14="http://schemas.microsoft.com/office/powerpoint/2010/main" val="3440019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endParaRPr lang="en-US" sz="6000" dirty="0"/>
          </a:p>
          <a:p>
            <a:pPr marL="0" indent="0" algn="ctr">
              <a:buNone/>
            </a:pPr>
            <a:r>
              <a:rPr lang="en-US" sz="6000" dirty="0"/>
              <a:t>Thank You</a:t>
            </a:r>
          </a:p>
        </p:txBody>
      </p:sp>
    </p:spTree>
    <p:extLst>
      <p:ext uri="{BB962C8B-B14F-4D97-AF65-F5344CB8AC3E}">
        <p14:creationId xmlns:p14="http://schemas.microsoft.com/office/powerpoint/2010/main" val="2356654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EC14E32-0468-4AFE-BF98-A4AAF9D24637}"/>
              </a:ext>
            </a:extLst>
          </p:cNvPr>
          <p:cNvSpPr>
            <a:spLocks noGrp="1"/>
          </p:cNvSpPr>
          <p:nvPr>
            <p:ph type="title"/>
          </p:nvPr>
        </p:nvSpPr>
        <p:spPr/>
        <p:txBody>
          <a:bodyPr/>
          <a:lstStyle/>
          <a:p>
            <a:r>
              <a:rPr lang="en-IN" dirty="0"/>
              <a:t> Objective</a:t>
            </a:r>
          </a:p>
        </p:txBody>
      </p:sp>
      <p:sp>
        <p:nvSpPr>
          <p:cNvPr id="3" name="Content Placeholder 2">
            <a:extLst>
              <a:ext uri="{FF2B5EF4-FFF2-40B4-BE49-F238E27FC236}">
                <a16:creationId xmlns:a16="http://schemas.microsoft.com/office/drawing/2014/main" xmlns="" id="{B1E03017-B62B-4A15-B8C0-6ED466291BC5}"/>
              </a:ext>
            </a:extLst>
          </p:cNvPr>
          <p:cNvSpPr>
            <a:spLocks noGrp="1"/>
          </p:cNvSpPr>
          <p:nvPr>
            <p:ph idx="1"/>
          </p:nvPr>
        </p:nvSpPr>
        <p:spPr/>
        <p:txBody>
          <a:bodyPr/>
          <a:lstStyle/>
          <a:p>
            <a:pPr algn="just">
              <a:buClr>
                <a:srgbClr val="C00000"/>
              </a:buClr>
              <a:buFont typeface="Wingdings" panose="05000000000000000000" pitchFamily="2" charset="2"/>
              <a:buChar char="Ø"/>
            </a:pPr>
            <a:r>
              <a:rPr lang="en-US" dirty="0"/>
              <a:t>In IS 1745:2018 Petroleum hydrocarbon solvents- Specification (third revision), Final boiling point of solvent grade 120/240 is specified as 245°C, </a:t>
            </a:r>
            <a:r>
              <a:rPr lang="en-US" i="1" dirty="0"/>
              <a:t>maximum</a:t>
            </a:r>
            <a:r>
              <a:rPr lang="en-US" dirty="0"/>
              <a:t> and is overlapping with that of Kerosene [IS 1459:2018 Kerosene – Specification (fourth revision)], which is 300°C, </a:t>
            </a:r>
            <a:r>
              <a:rPr lang="en-US" i="1" dirty="0"/>
              <a:t>maximum</a:t>
            </a:r>
            <a:r>
              <a:rPr lang="en-US" dirty="0"/>
              <a:t>. </a:t>
            </a:r>
          </a:p>
          <a:p>
            <a:pPr algn="just">
              <a:buClr>
                <a:srgbClr val="C00000"/>
              </a:buClr>
              <a:buFont typeface="Wingdings" panose="05000000000000000000" pitchFamily="2" charset="2"/>
              <a:buChar char="Ø"/>
            </a:pPr>
            <a:r>
              <a:rPr lang="en-US" dirty="0"/>
              <a:t>By studying distillation characteristics and finding out the values of 50% and 95% volume recovery temperatures in both standards, differentiating solvent from kerosene will become easy. </a:t>
            </a:r>
            <a:endParaRPr lang="en-IN" dirty="0"/>
          </a:p>
          <a:p>
            <a:pPr>
              <a:buClr>
                <a:srgbClr val="C00000"/>
              </a:buClr>
              <a:buFont typeface="Wingdings" panose="05000000000000000000" pitchFamily="2" charset="2"/>
              <a:buChar char="Ø"/>
            </a:pPr>
            <a:endParaRPr lang="en-IN" dirty="0"/>
          </a:p>
        </p:txBody>
      </p:sp>
    </p:spTree>
    <p:extLst>
      <p:ext uri="{BB962C8B-B14F-4D97-AF65-F5344CB8AC3E}">
        <p14:creationId xmlns:p14="http://schemas.microsoft.com/office/powerpoint/2010/main" val="3499765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60B8A3-7C28-458E-9093-75F1A8EA9CAC}"/>
              </a:ext>
            </a:extLst>
          </p:cNvPr>
          <p:cNvSpPr>
            <a:spLocks noGrp="1"/>
          </p:cNvSpPr>
          <p:nvPr>
            <p:ph type="title"/>
          </p:nvPr>
        </p:nvSpPr>
        <p:spPr/>
        <p:txBody>
          <a:bodyPr/>
          <a:lstStyle/>
          <a:p>
            <a:r>
              <a:rPr lang="en-IN" dirty="0"/>
              <a:t>Background….</a:t>
            </a:r>
          </a:p>
        </p:txBody>
      </p:sp>
      <p:sp>
        <p:nvSpPr>
          <p:cNvPr id="3" name="Content Placeholder 2">
            <a:extLst>
              <a:ext uri="{FF2B5EF4-FFF2-40B4-BE49-F238E27FC236}">
                <a16:creationId xmlns:a16="http://schemas.microsoft.com/office/drawing/2014/main" xmlns="" id="{3C2F50FF-7E13-4054-ADB1-5820985B314D}"/>
              </a:ext>
            </a:extLst>
          </p:cNvPr>
          <p:cNvSpPr>
            <a:spLocks noGrp="1"/>
          </p:cNvSpPr>
          <p:nvPr>
            <p:ph idx="1"/>
          </p:nvPr>
        </p:nvSpPr>
        <p:spPr>
          <a:xfrm>
            <a:off x="457200" y="1981200"/>
            <a:ext cx="8229600" cy="3810000"/>
          </a:xfrm>
        </p:spPr>
        <p:txBody>
          <a:bodyPr>
            <a:normAutofit lnSpcReduction="10000"/>
          </a:bodyPr>
          <a:lstStyle/>
          <a:p>
            <a:pPr algn="just">
              <a:buClr>
                <a:srgbClr val="C00000"/>
              </a:buClr>
              <a:buFont typeface="Wingdings" panose="05000000000000000000" pitchFamily="2" charset="2"/>
              <a:buChar char="Ø"/>
            </a:pPr>
            <a:r>
              <a:rPr lang="en-IN" dirty="0"/>
              <a:t> </a:t>
            </a:r>
            <a:r>
              <a:rPr lang="en-IN" sz="3200" dirty="0"/>
              <a:t>Regular </a:t>
            </a:r>
            <a:r>
              <a:rPr lang="en-US" sz="3200" dirty="0"/>
              <a:t>queries from importers stating</a:t>
            </a:r>
          </a:p>
          <a:p>
            <a:pPr algn="just">
              <a:buClr>
                <a:srgbClr val="C00000"/>
              </a:buClr>
              <a:buFont typeface="Wingdings" panose="05000000000000000000" pitchFamily="2" charset="2"/>
              <a:buChar char="Ø"/>
            </a:pPr>
            <a:r>
              <a:rPr lang="en-US" sz="3200" dirty="0"/>
              <a:t> Overlapping of final boiling point of hydrocarbon solvent (120/240), with kerosene </a:t>
            </a:r>
          </a:p>
          <a:p>
            <a:pPr algn="just">
              <a:buClr>
                <a:srgbClr val="C00000"/>
              </a:buClr>
              <a:buFont typeface="Wingdings" panose="05000000000000000000" pitchFamily="2" charset="2"/>
              <a:buChar char="Ø"/>
            </a:pPr>
            <a:r>
              <a:rPr lang="en-US" sz="3200"/>
              <a:t>Their </a:t>
            </a:r>
            <a:r>
              <a:rPr lang="en-US" sz="3200" dirty="0"/>
              <a:t>product being considered as kerosene as the parameters of solvent is qualifying with that of kerosene, by Customs authorities.</a:t>
            </a:r>
            <a:endParaRPr lang="en-IN" sz="3200" dirty="0"/>
          </a:p>
        </p:txBody>
      </p:sp>
    </p:spTree>
    <p:extLst>
      <p:ext uri="{BB962C8B-B14F-4D97-AF65-F5344CB8AC3E}">
        <p14:creationId xmlns:p14="http://schemas.microsoft.com/office/powerpoint/2010/main" val="2798744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F5A50B8-CBE4-499B-B1F4-D3186AB09B29}"/>
              </a:ext>
            </a:extLst>
          </p:cNvPr>
          <p:cNvSpPr>
            <a:spLocks noGrp="1"/>
          </p:cNvSpPr>
          <p:nvPr>
            <p:ph type="title"/>
          </p:nvPr>
        </p:nvSpPr>
        <p:spPr/>
        <p:txBody>
          <a:bodyPr/>
          <a:lstStyle/>
          <a:p>
            <a:r>
              <a:rPr lang="en-IN" dirty="0"/>
              <a:t>Background….</a:t>
            </a:r>
          </a:p>
        </p:txBody>
      </p:sp>
      <p:sp>
        <p:nvSpPr>
          <p:cNvPr id="3" name="Text Placeholder 2">
            <a:extLst>
              <a:ext uri="{FF2B5EF4-FFF2-40B4-BE49-F238E27FC236}">
                <a16:creationId xmlns:a16="http://schemas.microsoft.com/office/drawing/2014/main" xmlns="" id="{3CA0DBA2-6E69-4C11-A1ED-96A40E861EEE}"/>
              </a:ext>
            </a:extLst>
          </p:cNvPr>
          <p:cNvSpPr>
            <a:spLocks noGrp="1"/>
          </p:cNvSpPr>
          <p:nvPr>
            <p:ph type="body" idx="1"/>
          </p:nvPr>
        </p:nvSpPr>
        <p:spPr>
          <a:xfrm>
            <a:off x="457200" y="1676400"/>
            <a:ext cx="3931920" cy="1143000"/>
          </a:xfrm>
        </p:spPr>
        <p:txBody>
          <a:bodyPr>
            <a:normAutofit/>
          </a:bodyPr>
          <a:lstStyle/>
          <a:p>
            <a:r>
              <a:rPr lang="en-US" dirty="0"/>
              <a:t>IS 1459:2018 Kerosene – Specification (</a:t>
            </a:r>
            <a:r>
              <a:rPr lang="en-US" i="1" dirty="0"/>
              <a:t>fourth revision</a:t>
            </a:r>
            <a:r>
              <a:rPr lang="en-US" dirty="0"/>
              <a:t>)</a:t>
            </a:r>
            <a:endParaRPr lang="en-IN" dirty="0"/>
          </a:p>
        </p:txBody>
      </p:sp>
      <p:sp>
        <p:nvSpPr>
          <p:cNvPr id="4" name="Content Placeholder 3">
            <a:extLst>
              <a:ext uri="{FF2B5EF4-FFF2-40B4-BE49-F238E27FC236}">
                <a16:creationId xmlns:a16="http://schemas.microsoft.com/office/drawing/2014/main" xmlns="" id="{CE3F8414-6FCC-4852-BB89-838EE1E9FF3B}"/>
              </a:ext>
            </a:extLst>
          </p:cNvPr>
          <p:cNvSpPr>
            <a:spLocks noGrp="1"/>
          </p:cNvSpPr>
          <p:nvPr>
            <p:ph sz="half" idx="2"/>
          </p:nvPr>
        </p:nvSpPr>
        <p:spPr>
          <a:xfrm>
            <a:off x="457200" y="3276600"/>
            <a:ext cx="3931920" cy="3113088"/>
          </a:xfrm>
        </p:spPr>
        <p:txBody>
          <a:bodyPr>
            <a:normAutofit fontScale="92500" lnSpcReduction="10000"/>
          </a:bodyPr>
          <a:lstStyle/>
          <a:p>
            <a:pPr>
              <a:buClr>
                <a:srgbClr val="C00000"/>
              </a:buClr>
              <a:buFont typeface="Wingdings" panose="05000000000000000000" pitchFamily="2" charset="2"/>
              <a:buChar char="Ø"/>
            </a:pPr>
            <a:r>
              <a:rPr lang="en-US" dirty="0"/>
              <a:t>Prescribes requirements and methods of sampling and test of Kerosene intended for use as an illuminant and as a fuel</a:t>
            </a:r>
          </a:p>
          <a:p>
            <a:pPr>
              <a:buClr>
                <a:srgbClr val="C00000"/>
              </a:buClr>
            </a:pPr>
            <a:endParaRPr lang="en-IN" dirty="0"/>
          </a:p>
        </p:txBody>
      </p:sp>
      <p:sp>
        <p:nvSpPr>
          <p:cNvPr id="5" name="Text Placeholder 4">
            <a:extLst>
              <a:ext uri="{FF2B5EF4-FFF2-40B4-BE49-F238E27FC236}">
                <a16:creationId xmlns:a16="http://schemas.microsoft.com/office/drawing/2014/main" xmlns="" id="{84648C52-ED4A-4771-AF8E-B5DFF557A61F}"/>
              </a:ext>
            </a:extLst>
          </p:cNvPr>
          <p:cNvSpPr>
            <a:spLocks noGrp="1"/>
          </p:cNvSpPr>
          <p:nvPr>
            <p:ph type="body" sz="quarter" idx="3"/>
          </p:nvPr>
        </p:nvSpPr>
        <p:spPr>
          <a:xfrm>
            <a:off x="4754880" y="1676400"/>
            <a:ext cx="3931920" cy="1143000"/>
          </a:xfrm>
        </p:spPr>
        <p:txBody>
          <a:bodyPr>
            <a:normAutofit/>
          </a:bodyPr>
          <a:lstStyle/>
          <a:p>
            <a:r>
              <a:rPr lang="en-US" dirty="0"/>
              <a:t>IS 1745:2018 Petroleum hydrocarbon solvents- Specification (</a:t>
            </a:r>
            <a:r>
              <a:rPr lang="en-US" i="1" dirty="0"/>
              <a:t>third revision</a:t>
            </a:r>
            <a:r>
              <a:rPr lang="en-US" dirty="0"/>
              <a:t>)</a:t>
            </a:r>
            <a:endParaRPr lang="en-IN" dirty="0"/>
          </a:p>
        </p:txBody>
      </p:sp>
      <p:sp>
        <p:nvSpPr>
          <p:cNvPr id="6" name="Content Placeholder 5">
            <a:extLst>
              <a:ext uri="{FF2B5EF4-FFF2-40B4-BE49-F238E27FC236}">
                <a16:creationId xmlns:a16="http://schemas.microsoft.com/office/drawing/2014/main" xmlns="" id="{CCD2C7BE-354E-4787-97A1-D285A16CF7D3}"/>
              </a:ext>
            </a:extLst>
          </p:cNvPr>
          <p:cNvSpPr>
            <a:spLocks noGrp="1"/>
          </p:cNvSpPr>
          <p:nvPr>
            <p:ph sz="quarter" idx="4"/>
          </p:nvPr>
        </p:nvSpPr>
        <p:spPr>
          <a:xfrm>
            <a:off x="4754880" y="3048000"/>
            <a:ext cx="3931920" cy="3341688"/>
          </a:xfrm>
        </p:spPr>
        <p:txBody>
          <a:bodyPr>
            <a:normAutofit fontScale="92500" lnSpcReduction="10000"/>
          </a:bodyPr>
          <a:lstStyle/>
          <a:p>
            <a:pPr>
              <a:buClr>
                <a:srgbClr val="C00000"/>
              </a:buClr>
              <a:buFont typeface="Wingdings" panose="05000000000000000000" pitchFamily="2" charset="2"/>
              <a:buChar char="Ø"/>
            </a:pPr>
            <a:r>
              <a:rPr lang="en-US" dirty="0"/>
              <a:t>Prescribes the requirements and the methods of test for Petroleum Hydrocarbon Solvents generally used in solvent extraction of oils, rubber and paint industries, in the formulation of insecticides, for dry cleaning and for textile printing purposes</a:t>
            </a:r>
            <a:endParaRPr lang="en-IN" dirty="0"/>
          </a:p>
        </p:txBody>
      </p:sp>
    </p:spTree>
    <p:extLst>
      <p:ext uri="{BB962C8B-B14F-4D97-AF65-F5344CB8AC3E}">
        <p14:creationId xmlns:p14="http://schemas.microsoft.com/office/powerpoint/2010/main" val="4116391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F5A50B8-CBE4-499B-B1F4-D3186AB09B29}"/>
              </a:ext>
            </a:extLst>
          </p:cNvPr>
          <p:cNvSpPr>
            <a:spLocks noGrp="1"/>
          </p:cNvSpPr>
          <p:nvPr>
            <p:ph type="title"/>
          </p:nvPr>
        </p:nvSpPr>
        <p:spPr>
          <a:xfrm>
            <a:off x="457200" y="468312"/>
            <a:ext cx="8686800" cy="990600"/>
          </a:xfrm>
        </p:spPr>
        <p:txBody>
          <a:bodyPr/>
          <a:lstStyle/>
          <a:p>
            <a:r>
              <a:rPr lang="en-IN" dirty="0"/>
              <a:t> Background….</a:t>
            </a:r>
          </a:p>
        </p:txBody>
      </p:sp>
      <p:sp>
        <p:nvSpPr>
          <p:cNvPr id="3" name="Text Placeholder 2">
            <a:extLst>
              <a:ext uri="{FF2B5EF4-FFF2-40B4-BE49-F238E27FC236}">
                <a16:creationId xmlns:a16="http://schemas.microsoft.com/office/drawing/2014/main" xmlns="" id="{3CA0DBA2-6E69-4C11-A1ED-96A40E861EEE}"/>
              </a:ext>
            </a:extLst>
          </p:cNvPr>
          <p:cNvSpPr>
            <a:spLocks noGrp="1"/>
          </p:cNvSpPr>
          <p:nvPr>
            <p:ph type="body" idx="1"/>
          </p:nvPr>
        </p:nvSpPr>
        <p:spPr>
          <a:xfrm>
            <a:off x="457200" y="1676400"/>
            <a:ext cx="3931920" cy="1143000"/>
          </a:xfrm>
        </p:spPr>
        <p:txBody>
          <a:bodyPr>
            <a:normAutofit/>
          </a:bodyPr>
          <a:lstStyle/>
          <a:p>
            <a:r>
              <a:rPr lang="en-US" dirty="0"/>
              <a:t>IS 1459:2018 Kerosene – Specification (</a:t>
            </a:r>
            <a:r>
              <a:rPr lang="en-US" i="1" dirty="0"/>
              <a:t>fourth revision</a:t>
            </a:r>
            <a:r>
              <a:rPr lang="en-US" dirty="0"/>
              <a:t>)</a:t>
            </a:r>
            <a:endParaRPr lang="en-IN" dirty="0"/>
          </a:p>
        </p:txBody>
      </p:sp>
      <p:sp>
        <p:nvSpPr>
          <p:cNvPr id="4" name="Content Placeholder 3">
            <a:extLst>
              <a:ext uri="{FF2B5EF4-FFF2-40B4-BE49-F238E27FC236}">
                <a16:creationId xmlns:a16="http://schemas.microsoft.com/office/drawing/2014/main" xmlns="" id="{CE3F8414-6FCC-4852-BB89-838EE1E9FF3B}"/>
              </a:ext>
            </a:extLst>
          </p:cNvPr>
          <p:cNvSpPr>
            <a:spLocks noGrp="1"/>
          </p:cNvSpPr>
          <p:nvPr>
            <p:ph sz="half" idx="2"/>
          </p:nvPr>
        </p:nvSpPr>
        <p:spPr>
          <a:xfrm>
            <a:off x="457200" y="2819400"/>
            <a:ext cx="3931920" cy="3570288"/>
          </a:xfrm>
        </p:spPr>
        <p:txBody>
          <a:bodyPr>
            <a:normAutofit/>
          </a:bodyPr>
          <a:lstStyle/>
          <a:p>
            <a:pPr>
              <a:buClr>
                <a:srgbClr val="C00000"/>
              </a:buClr>
              <a:buFont typeface="Wingdings" panose="05000000000000000000" pitchFamily="2" charset="2"/>
              <a:buChar char="Ø"/>
            </a:pPr>
            <a:r>
              <a:rPr lang="en-IN" dirty="0"/>
              <a:t>Requirements in specific to kerosene….</a:t>
            </a:r>
            <a:endParaRPr lang="en-US" dirty="0"/>
          </a:p>
          <a:p>
            <a:pPr>
              <a:buClr>
                <a:srgbClr val="C00000"/>
              </a:buClr>
              <a:buFont typeface="Wingdings" panose="05000000000000000000" pitchFamily="2" charset="2"/>
              <a:buChar char="ü"/>
            </a:pPr>
            <a:r>
              <a:rPr lang="en-US" dirty="0"/>
              <a:t>a) Acidity, inorganic; </a:t>
            </a:r>
          </a:p>
          <a:p>
            <a:pPr>
              <a:buClr>
                <a:srgbClr val="C00000"/>
              </a:buClr>
              <a:buFont typeface="Wingdings" panose="05000000000000000000" pitchFamily="2" charset="2"/>
              <a:buChar char="ü"/>
            </a:pPr>
            <a:r>
              <a:rPr lang="en-US" dirty="0"/>
              <a:t>b) Burning quality; and </a:t>
            </a:r>
          </a:p>
          <a:p>
            <a:pPr>
              <a:buClr>
                <a:srgbClr val="C00000"/>
              </a:buClr>
              <a:buFont typeface="Wingdings" panose="05000000000000000000" pitchFamily="2" charset="2"/>
              <a:buChar char="ü"/>
            </a:pPr>
            <a:r>
              <a:rPr lang="en-US" dirty="0"/>
              <a:t>c) Smoke point.</a:t>
            </a:r>
          </a:p>
          <a:p>
            <a:pPr>
              <a:buClr>
                <a:srgbClr val="C00000"/>
              </a:buClr>
            </a:pPr>
            <a:endParaRPr lang="en-IN" dirty="0"/>
          </a:p>
        </p:txBody>
      </p:sp>
      <p:sp>
        <p:nvSpPr>
          <p:cNvPr id="5" name="Text Placeholder 4">
            <a:extLst>
              <a:ext uri="{FF2B5EF4-FFF2-40B4-BE49-F238E27FC236}">
                <a16:creationId xmlns:a16="http://schemas.microsoft.com/office/drawing/2014/main" xmlns="" id="{84648C52-ED4A-4771-AF8E-B5DFF557A61F}"/>
              </a:ext>
            </a:extLst>
          </p:cNvPr>
          <p:cNvSpPr>
            <a:spLocks noGrp="1"/>
          </p:cNvSpPr>
          <p:nvPr>
            <p:ph type="body" sz="quarter" idx="3"/>
          </p:nvPr>
        </p:nvSpPr>
        <p:spPr>
          <a:xfrm>
            <a:off x="4754880" y="1676400"/>
            <a:ext cx="3931920" cy="1143000"/>
          </a:xfrm>
        </p:spPr>
        <p:txBody>
          <a:bodyPr>
            <a:normAutofit/>
          </a:bodyPr>
          <a:lstStyle/>
          <a:p>
            <a:r>
              <a:rPr lang="en-US" dirty="0"/>
              <a:t>IS 1745:2018 Petroleum hydrocarbon solvents- Specification (</a:t>
            </a:r>
            <a:r>
              <a:rPr lang="en-US" i="1" dirty="0"/>
              <a:t>third revision</a:t>
            </a:r>
            <a:r>
              <a:rPr lang="en-US" dirty="0"/>
              <a:t>)</a:t>
            </a:r>
            <a:endParaRPr lang="en-IN" dirty="0"/>
          </a:p>
        </p:txBody>
      </p:sp>
      <p:sp>
        <p:nvSpPr>
          <p:cNvPr id="6" name="Content Placeholder 5">
            <a:extLst>
              <a:ext uri="{FF2B5EF4-FFF2-40B4-BE49-F238E27FC236}">
                <a16:creationId xmlns:a16="http://schemas.microsoft.com/office/drawing/2014/main" xmlns="" id="{CCD2C7BE-354E-4787-97A1-D285A16CF7D3}"/>
              </a:ext>
            </a:extLst>
          </p:cNvPr>
          <p:cNvSpPr>
            <a:spLocks noGrp="1"/>
          </p:cNvSpPr>
          <p:nvPr>
            <p:ph sz="quarter" idx="4"/>
          </p:nvPr>
        </p:nvSpPr>
        <p:spPr>
          <a:xfrm>
            <a:off x="4754880" y="2971800"/>
            <a:ext cx="3931920" cy="3417888"/>
          </a:xfrm>
        </p:spPr>
        <p:txBody>
          <a:bodyPr>
            <a:normAutofit/>
          </a:bodyPr>
          <a:lstStyle/>
          <a:p>
            <a:pPr>
              <a:buClr>
                <a:srgbClr val="C00000"/>
              </a:buClr>
              <a:buFont typeface="Wingdings" panose="05000000000000000000" pitchFamily="2" charset="2"/>
              <a:buChar char="Ø"/>
            </a:pPr>
            <a:r>
              <a:rPr lang="en-IN" dirty="0"/>
              <a:t>Requirements in specific to 120/240 solvent….</a:t>
            </a:r>
            <a:endParaRPr lang="en-US" dirty="0"/>
          </a:p>
          <a:p>
            <a:pPr>
              <a:buClr>
                <a:srgbClr val="C00000"/>
              </a:buClr>
              <a:buFont typeface="Wingdings" panose="05000000000000000000" pitchFamily="2" charset="2"/>
              <a:buChar char="ü"/>
            </a:pPr>
            <a:r>
              <a:rPr lang="en-US" dirty="0"/>
              <a:t> a) Initial boiling point; </a:t>
            </a:r>
          </a:p>
          <a:p>
            <a:pPr>
              <a:buClr>
                <a:srgbClr val="C00000"/>
              </a:buClr>
              <a:buFont typeface="Wingdings" panose="05000000000000000000" pitchFamily="2" charset="2"/>
              <a:buChar char="ü"/>
            </a:pPr>
            <a:r>
              <a:rPr lang="en-US" dirty="0"/>
              <a:t>b) Aromatic content; </a:t>
            </a:r>
            <a:r>
              <a:rPr lang="en-US" dirty="0" err="1"/>
              <a:t>andc</a:t>
            </a:r>
            <a:r>
              <a:rPr lang="en-US" dirty="0"/>
              <a:t>) Residue on evaporation. </a:t>
            </a:r>
            <a:endParaRPr lang="en-IN" dirty="0"/>
          </a:p>
        </p:txBody>
      </p:sp>
    </p:spTree>
    <p:extLst>
      <p:ext uri="{BB962C8B-B14F-4D97-AF65-F5344CB8AC3E}">
        <p14:creationId xmlns:p14="http://schemas.microsoft.com/office/powerpoint/2010/main" val="1845321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D04B4B4-5D10-4B9E-8E6C-AA43C149591B}"/>
              </a:ext>
            </a:extLst>
          </p:cNvPr>
          <p:cNvSpPr>
            <a:spLocks noGrp="1"/>
          </p:cNvSpPr>
          <p:nvPr>
            <p:ph type="title"/>
          </p:nvPr>
        </p:nvSpPr>
        <p:spPr/>
        <p:txBody>
          <a:bodyPr>
            <a:normAutofit/>
          </a:bodyPr>
          <a:lstStyle/>
          <a:p>
            <a:r>
              <a:rPr lang="en-IN" dirty="0"/>
              <a:t>Overlapping parameters…..</a:t>
            </a:r>
          </a:p>
        </p:txBody>
      </p:sp>
      <p:graphicFrame>
        <p:nvGraphicFramePr>
          <p:cNvPr id="4" name="Content Placeholder 3">
            <a:extLst>
              <a:ext uri="{FF2B5EF4-FFF2-40B4-BE49-F238E27FC236}">
                <a16:creationId xmlns:a16="http://schemas.microsoft.com/office/drawing/2014/main" xmlns="" id="{C04960F1-E35F-4BFC-9D03-0782536FC533}"/>
              </a:ext>
            </a:extLst>
          </p:cNvPr>
          <p:cNvGraphicFramePr>
            <a:graphicFrameLocks noGrp="1"/>
          </p:cNvGraphicFramePr>
          <p:nvPr>
            <p:ph idx="1"/>
            <p:extLst>
              <p:ext uri="{D42A27DB-BD31-4B8C-83A1-F6EECF244321}">
                <p14:modId xmlns:p14="http://schemas.microsoft.com/office/powerpoint/2010/main" val="2047138736"/>
              </p:ext>
            </p:extLst>
          </p:nvPr>
        </p:nvGraphicFramePr>
        <p:xfrm>
          <a:off x="0" y="1573031"/>
          <a:ext cx="9144000" cy="5441092"/>
        </p:xfrm>
        <a:graphic>
          <a:graphicData uri="http://schemas.openxmlformats.org/drawingml/2006/table">
            <a:tbl>
              <a:tblPr firstRow="1" bandRow="1">
                <a:tableStyleId>{5C22544A-7EE6-4342-B048-85BDC9FD1C3A}</a:tableStyleId>
              </a:tblPr>
              <a:tblGrid>
                <a:gridCol w="2590800">
                  <a:extLst>
                    <a:ext uri="{9D8B030D-6E8A-4147-A177-3AD203B41FA5}">
                      <a16:colId xmlns:a16="http://schemas.microsoft.com/office/drawing/2014/main" xmlns="" val="1084316635"/>
                    </a:ext>
                  </a:extLst>
                </a:gridCol>
                <a:gridCol w="2514600">
                  <a:extLst>
                    <a:ext uri="{9D8B030D-6E8A-4147-A177-3AD203B41FA5}">
                      <a16:colId xmlns:a16="http://schemas.microsoft.com/office/drawing/2014/main" xmlns="" val="1914022046"/>
                    </a:ext>
                  </a:extLst>
                </a:gridCol>
                <a:gridCol w="4038600">
                  <a:extLst>
                    <a:ext uri="{9D8B030D-6E8A-4147-A177-3AD203B41FA5}">
                      <a16:colId xmlns:a16="http://schemas.microsoft.com/office/drawing/2014/main" xmlns="" val="2416565344"/>
                    </a:ext>
                  </a:extLst>
                </a:gridCol>
              </a:tblGrid>
              <a:tr h="865369">
                <a:tc>
                  <a:txBody>
                    <a:bodyPr/>
                    <a:lstStyle/>
                    <a:p>
                      <a:r>
                        <a:rPr lang="en-IN" sz="2400" dirty="0"/>
                        <a:t>Requirement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IS 1459 Kerosene</a:t>
                      </a:r>
                      <a:endParaRPr lang="en-IN" sz="2400" dirty="0"/>
                    </a:p>
                  </a:txBody>
                  <a:tcPr/>
                </a:tc>
                <a:tc>
                  <a:txBody>
                    <a:bodyPr/>
                    <a:lstStyle/>
                    <a:p>
                      <a:r>
                        <a:rPr lang="en-US" sz="2400" dirty="0"/>
                        <a:t>IS 1745 Petroleum hydrocarbon solvents</a:t>
                      </a:r>
                      <a:endParaRPr lang="en-IN" sz="2400" dirty="0"/>
                    </a:p>
                  </a:txBody>
                  <a:tcPr/>
                </a:tc>
                <a:extLst>
                  <a:ext uri="{0D108BD9-81ED-4DB2-BD59-A6C34878D82A}">
                    <a16:rowId xmlns:a16="http://schemas.microsoft.com/office/drawing/2014/main" xmlns="" val="2445450977"/>
                  </a:ext>
                </a:extLst>
              </a:tr>
              <a:tr h="523831">
                <a:tc>
                  <a:txBody>
                    <a:bodyPr/>
                    <a:lstStyle/>
                    <a:p>
                      <a:pPr algn="just">
                        <a:buClr>
                          <a:srgbClr val="C00000"/>
                        </a:buClr>
                        <a:buFont typeface="Wingdings" panose="05000000000000000000" pitchFamily="2" charset="2"/>
                        <a:buNone/>
                      </a:pPr>
                      <a:r>
                        <a:rPr lang="en-IN" sz="2200" dirty="0"/>
                        <a:t>Flash point, ˚C</a:t>
                      </a:r>
                    </a:p>
                  </a:txBody>
                  <a:tcPr/>
                </a:tc>
                <a:tc>
                  <a:txBody>
                    <a:bodyPr/>
                    <a:lstStyle/>
                    <a:p>
                      <a:r>
                        <a:rPr lang="en-IN" sz="2800" dirty="0"/>
                        <a:t>35</a:t>
                      </a:r>
                    </a:p>
                  </a:txBody>
                  <a:tcPr/>
                </a:tc>
                <a:tc>
                  <a:txBody>
                    <a:bodyPr/>
                    <a:lstStyle/>
                    <a:p>
                      <a:r>
                        <a:rPr lang="en-IN" sz="2800" dirty="0"/>
                        <a:t>30</a:t>
                      </a:r>
                    </a:p>
                  </a:txBody>
                  <a:tcPr/>
                </a:tc>
                <a:extLst>
                  <a:ext uri="{0D108BD9-81ED-4DB2-BD59-A6C34878D82A}">
                    <a16:rowId xmlns:a16="http://schemas.microsoft.com/office/drawing/2014/main" xmlns="" val="1089611860"/>
                  </a:ext>
                </a:extLst>
              </a:tr>
              <a:tr h="4667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200" dirty="0"/>
                        <a:t>Density</a:t>
                      </a:r>
                    </a:p>
                  </a:txBody>
                  <a:tcPr/>
                </a:tc>
                <a:tc>
                  <a:txBody>
                    <a:bodyPr/>
                    <a:lstStyle/>
                    <a:p>
                      <a:r>
                        <a:rPr lang="en-IN" sz="2800" dirty="0"/>
                        <a:t>To be reported</a:t>
                      </a:r>
                    </a:p>
                  </a:txBody>
                  <a:tcPr/>
                </a:tc>
                <a:tc>
                  <a:txBody>
                    <a:bodyPr/>
                    <a:lstStyle/>
                    <a:p>
                      <a:r>
                        <a:rPr lang="en-IN" sz="2800" dirty="0"/>
                        <a:t>To be reported</a:t>
                      </a:r>
                    </a:p>
                  </a:txBody>
                  <a:tcPr/>
                </a:tc>
                <a:extLst>
                  <a:ext uri="{0D108BD9-81ED-4DB2-BD59-A6C34878D82A}">
                    <a16:rowId xmlns:a16="http://schemas.microsoft.com/office/drawing/2014/main" xmlns="" val="584542345"/>
                  </a:ext>
                </a:extLst>
              </a:tr>
              <a:tr h="577172">
                <a:tc>
                  <a:txBody>
                    <a:bodyPr/>
                    <a:lstStyle/>
                    <a:p>
                      <a:r>
                        <a:rPr lang="en-IN" sz="2200" dirty="0"/>
                        <a:t>Distillation</a:t>
                      </a:r>
                    </a:p>
                  </a:txBody>
                  <a:tcPr/>
                </a:tc>
                <a:tc>
                  <a:txBody>
                    <a:bodyPr/>
                    <a:lstStyle/>
                    <a:p>
                      <a:endParaRPr lang="en-IN" sz="2800" dirty="0"/>
                    </a:p>
                  </a:txBody>
                  <a:tcPr/>
                </a:tc>
                <a:tc>
                  <a:txBody>
                    <a:bodyPr/>
                    <a:lstStyle/>
                    <a:p>
                      <a:endParaRPr lang="en-IN" sz="2800" dirty="0"/>
                    </a:p>
                  </a:txBody>
                  <a:tcPr/>
                </a:tc>
                <a:extLst>
                  <a:ext uri="{0D108BD9-81ED-4DB2-BD59-A6C34878D82A}">
                    <a16:rowId xmlns:a16="http://schemas.microsoft.com/office/drawing/2014/main" xmlns="" val="639986589"/>
                  </a:ext>
                </a:extLst>
              </a:tr>
              <a:tr h="7315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200" dirty="0"/>
                        <a:t>50% &amp; 95% recovery by volume, ˚C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800" dirty="0"/>
                        <a:t>------</a:t>
                      </a:r>
                    </a:p>
                    <a:p>
                      <a:endParaRPr lang="en-IN" sz="2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800" dirty="0"/>
                        <a:t>To be reported</a:t>
                      </a:r>
                    </a:p>
                    <a:p>
                      <a:endParaRPr lang="en-IN" sz="2800" dirty="0"/>
                    </a:p>
                  </a:txBody>
                  <a:tcPr/>
                </a:tc>
                <a:extLst>
                  <a:ext uri="{0D108BD9-81ED-4DB2-BD59-A6C34878D82A}">
                    <a16:rowId xmlns:a16="http://schemas.microsoft.com/office/drawing/2014/main" xmlns="" val="1809601030"/>
                  </a:ext>
                </a:extLst>
              </a:tr>
              <a:tr h="914400">
                <a:tc>
                  <a:txBody>
                    <a:bodyPr/>
                    <a:lstStyle/>
                    <a:p>
                      <a:r>
                        <a:rPr lang="en-US" sz="2200" kern="1200" dirty="0">
                          <a:solidFill>
                            <a:schemeClr val="dk1"/>
                          </a:solidFill>
                          <a:effectLst/>
                          <a:latin typeface="+mn-lt"/>
                          <a:ea typeface="+mn-ea"/>
                          <a:cs typeface="+mn-cs"/>
                        </a:rPr>
                        <a:t>Percent recovered below 200°C, percent (v/v), </a:t>
                      </a:r>
                      <a:r>
                        <a:rPr lang="en-US" sz="2200" i="1" kern="1200" dirty="0">
                          <a:solidFill>
                            <a:schemeClr val="dk1"/>
                          </a:solidFill>
                          <a:effectLst/>
                          <a:latin typeface="+mn-lt"/>
                          <a:ea typeface="+mn-ea"/>
                          <a:cs typeface="+mn-cs"/>
                        </a:rPr>
                        <a:t>Min</a:t>
                      </a:r>
                      <a:endParaRPr lang="en-IN" sz="2200" dirty="0"/>
                    </a:p>
                  </a:txBody>
                  <a:tcPr/>
                </a:tc>
                <a:tc>
                  <a:txBody>
                    <a:bodyPr/>
                    <a:lstStyle/>
                    <a:p>
                      <a:r>
                        <a:rPr lang="en-IN" sz="2800" dirty="0"/>
                        <a:t>20</a:t>
                      </a:r>
                    </a:p>
                  </a:txBody>
                  <a:tcPr/>
                </a:tc>
                <a:tc>
                  <a:txBody>
                    <a:bodyPr/>
                    <a:lstStyle/>
                    <a:p>
                      <a:r>
                        <a:rPr lang="en-IN" sz="2800" dirty="0"/>
                        <a:t>----</a:t>
                      </a:r>
                    </a:p>
                  </a:txBody>
                  <a:tcPr/>
                </a:tc>
                <a:extLst>
                  <a:ext uri="{0D108BD9-81ED-4DB2-BD59-A6C34878D82A}">
                    <a16:rowId xmlns:a16="http://schemas.microsoft.com/office/drawing/2014/main" xmlns="" val="2712198527"/>
                  </a:ext>
                </a:extLst>
              </a:tr>
              <a:tr h="2590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200" dirty="0"/>
                        <a:t>Final Boiling point, ˚C</a:t>
                      </a:r>
                    </a:p>
                  </a:txBody>
                  <a:tcPr/>
                </a:tc>
                <a:tc>
                  <a:txBody>
                    <a:bodyPr/>
                    <a:lstStyle/>
                    <a:p>
                      <a:r>
                        <a:rPr lang="en-IN" sz="2800"/>
                        <a:t>300</a:t>
                      </a:r>
                      <a:endParaRPr lang="en-IN"/>
                    </a:p>
                  </a:txBody>
                  <a:tcPr/>
                </a:tc>
                <a:tc>
                  <a:txBody>
                    <a:bodyPr/>
                    <a:lstStyle/>
                    <a:p>
                      <a:r>
                        <a:rPr lang="en-IN" sz="2800" dirty="0"/>
                        <a:t>240</a:t>
                      </a:r>
                      <a:endParaRPr lang="en-IN" dirty="0"/>
                    </a:p>
                  </a:txBody>
                  <a:tcPr/>
                </a:tc>
                <a:extLst>
                  <a:ext uri="{0D108BD9-81ED-4DB2-BD59-A6C34878D82A}">
                    <a16:rowId xmlns:a16="http://schemas.microsoft.com/office/drawing/2014/main" xmlns="" val="1714836601"/>
                  </a:ext>
                </a:extLst>
              </a:tr>
            </a:tbl>
          </a:graphicData>
        </a:graphic>
      </p:graphicFrame>
    </p:spTree>
    <p:extLst>
      <p:ext uri="{BB962C8B-B14F-4D97-AF65-F5344CB8AC3E}">
        <p14:creationId xmlns:p14="http://schemas.microsoft.com/office/powerpoint/2010/main" val="3768687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69D87D8-8C9C-4635-8E49-9B8863E89D04}"/>
              </a:ext>
            </a:extLst>
          </p:cNvPr>
          <p:cNvSpPr>
            <a:spLocks noGrp="1"/>
          </p:cNvSpPr>
          <p:nvPr>
            <p:ph type="title"/>
          </p:nvPr>
        </p:nvSpPr>
        <p:spPr/>
        <p:txBody>
          <a:bodyPr/>
          <a:lstStyle/>
          <a:p>
            <a:r>
              <a:rPr lang="en-IN" dirty="0"/>
              <a:t>Methodology</a:t>
            </a:r>
          </a:p>
        </p:txBody>
      </p:sp>
      <p:sp>
        <p:nvSpPr>
          <p:cNvPr id="3" name="Content Placeholder 2">
            <a:extLst>
              <a:ext uri="{FF2B5EF4-FFF2-40B4-BE49-F238E27FC236}">
                <a16:creationId xmlns:a16="http://schemas.microsoft.com/office/drawing/2014/main" xmlns="" id="{B97FD8B4-83A1-46C3-95F9-5C9059A801B6}"/>
              </a:ext>
            </a:extLst>
          </p:cNvPr>
          <p:cNvSpPr>
            <a:spLocks noGrp="1"/>
          </p:cNvSpPr>
          <p:nvPr>
            <p:ph idx="1"/>
          </p:nvPr>
        </p:nvSpPr>
        <p:spPr>
          <a:xfrm>
            <a:off x="457200" y="1600200"/>
            <a:ext cx="8153400" cy="4876800"/>
          </a:xfrm>
        </p:spPr>
        <p:txBody>
          <a:bodyPr/>
          <a:lstStyle/>
          <a:p>
            <a:pPr algn="just">
              <a:buClr>
                <a:srgbClr val="C00000"/>
              </a:buClr>
              <a:buFont typeface="Wingdings" panose="05000000000000000000" pitchFamily="2" charset="2"/>
              <a:buChar char="v"/>
            </a:pPr>
            <a:r>
              <a:rPr lang="en-US" sz="2800" dirty="0"/>
              <a:t>To compare the test results of the kerosene and solvent 125/240, produced by oil companies during 2019-2020, month-wise</a:t>
            </a:r>
          </a:p>
          <a:p>
            <a:pPr algn="just">
              <a:buClr>
                <a:srgbClr val="C00000"/>
              </a:buClr>
              <a:buFont typeface="Wingdings" panose="05000000000000000000" pitchFamily="2" charset="2"/>
              <a:buChar char="v"/>
            </a:pPr>
            <a:r>
              <a:rPr lang="en-US" sz="2800" dirty="0"/>
              <a:t>To test around 6 samples, with the help of Committee members, with </a:t>
            </a:r>
            <a:r>
              <a:rPr lang="en-US" sz="2800" dirty="0" err="1"/>
              <a:t>atleast</a:t>
            </a:r>
            <a:r>
              <a:rPr lang="en-US" sz="2800" dirty="0"/>
              <a:t> 2 samples in each laboratory</a:t>
            </a:r>
          </a:p>
          <a:p>
            <a:pPr algn="just">
              <a:buClr>
                <a:srgbClr val="C00000"/>
              </a:buClr>
              <a:buFont typeface="Wingdings" panose="05000000000000000000" pitchFamily="2" charset="2"/>
              <a:buChar char="v"/>
            </a:pPr>
            <a:r>
              <a:rPr lang="en-US" sz="2800" dirty="0"/>
              <a:t>The data obtained would be analyzed for carrying out necessary modifications / revision of both specifications</a:t>
            </a:r>
          </a:p>
          <a:p>
            <a:pPr algn="just">
              <a:buClr>
                <a:srgbClr val="C00000"/>
              </a:buClr>
              <a:buFont typeface="Wingdings" panose="05000000000000000000" pitchFamily="2" charset="2"/>
              <a:buChar char="v"/>
            </a:pPr>
            <a:endParaRPr lang="en-IN" dirty="0"/>
          </a:p>
        </p:txBody>
      </p:sp>
    </p:spTree>
    <p:extLst>
      <p:ext uri="{BB962C8B-B14F-4D97-AF65-F5344CB8AC3E}">
        <p14:creationId xmlns:p14="http://schemas.microsoft.com/office/powerpoint/2010/main" val="4171331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358616-0BD7-4D2A-85DE-F4DF1F8E598E}"/>
              </a:ext>
            </a:extLst>
          </p:cNvPr>
          <p:cNvSpPr>
            <a:spLocks noGrp="1"/>
          </p:cNvSpPr>
          <p:nvPr>
            <p:ph type="title"/>
          </p:nvPr>
        </p:nvSpPr>
        <p:spPr/>
        <p:txBody>
          <a:bodyPr/>
          <a:lstStyle/>
          <a:p>
            <a:r>
              <a:rPr lang="en-IN" dirty="0"/>
              <a:t>Constraints encountered…..</a:t>
            </a:r>
          </a:p>
        </p:txBody>
      </p:sp>
      <p:sp>
        <p:nvSpPr>
          <p:cNvPr id="3" name="Content Placeholder 2">
            <a:extLst>
              <a:ext uri="{FF2B5EF4-FFF2-40B4-BE49-F238E27FC236}">
                <a16:creationId xmlns:a16="http://schemas.microsoft.com/office/drawing/2014/main" xmlns="" id="{4E2A10E3-0152-468A-8652-72E35EF97BA6}"/>
              </a:ext>
            </a:extLst>
          </p:cNvPr>
          <p:cNvSpPr>
            <a:spLocks noGrp="1"/>
          </p:cNvSpPr>
          <p:nvPr>
            <p:ph idx="1"/>
          </p:nvPr>
        </p:nvSpPr>
        <p:spPr/>
        <p:txBody>
          <a:bodyPr/>
          <a:lstStyle/>
          <a:p>
            <a:pPr>
              <a:buClr>
                <a:srgbClr val="C00000"/>
              </a:buClr>
              <a:buFont typeface="Wingdings" panose="05000000000000000000" pitchFamily="2" charset="2"/>
              <a:buChar char="Ø"/>
            </a:pPr>
            <a:r>
              <a:rPr lang="en-IN" dirty="0"/>
              <a:t> All oil companies took sometime and have provided data only after repeated reminders</a:t>
            </a:r>
          </a:p>
          <a:p>
            <a:pPr>
              <a:buClr>
                <a:srgbClr val="C00000"/>
              </a:buClr>
              <a:buFont typeface="Wingdings" panose="05000000000000000000" pitchFamily="2" charset="2"/>
              <a:buChar char="Ø"/>
            </a:pPr>
            <a:r>
              <a:rPr lang="en-IN" dirty="0" err="1"/>
              <a:t>Inspite</a:t>
            </a:r>
            <a:r>
              <a:rPr lang="en-IN" dirty="0"/>
              <a:t> repeated reminders, </a:t>
            </a:r>
            <a:r>
              <a:rPr lang="en-IN" dirty="0" err="1"/>
              <a:t>Nayara</a:t>
            </a:r>
            <a:r>
              <a:rPr lang="en-IN" dirty="0"/>
              <a:t> energy and RIL (private oil companies) have not provided data</a:t>
            </a:r>
          </a:p>
          <a:p>
            <a:pPr lvl="1">
              <a:buClr>
                <a:srgbClr val="C00000"/>
              </a:buClr>
              <a:buFont typeface="Wingdings" panose="05000000000000000000" pitchFamily="2" charset="2"/>
              <a:buChar char="Ø"/>
            </a:pPr>
            <a:r>
              <a:rPr lang="en-IN" dirty="0"/>
              <a:t>They were requested once again during the PCD3 meeting held on 27 October 2020 and they agreed to provide by 2 November 2020</a:t>
            </a:r>
          </a:p>
          <a:p>
            <a:pPr marL="0" indent="0">
              <a:buClr>
                <a:srgbClr val="C00000"/>
              </a:buClr>
              <a:buNone/>
            </a:pPr>
            <a:endParaRPr lang="en-IN" dirty="0"/>
          </a:p>
        </p:txBody>
      </p:sp>
    </p:spTree>
    <p:extLst>
      <p:ext uri="{BB962C8B-B14F-4D97-AF65-F5344CB8AC3E}">
        <p14:creationId xmlns:p14="http://schemas.microsoft.com/office/powerpoint/2010/main" val="650997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58ED5E-F95F-437C-BF26-3A14B474826C}"/>
              </a:ext>
            </a:extLst>
          </p:cNvPr>
          <p:cNvSpPr>
            <a:spLocks noGrp="1"/>
          </p:cNvSpPr>
          <p:nvPr>
            <p:ph type="title"/>
          </p:nvPr>
        </p:nvSpPr>
        <p:spPr/>
        <p:txBody>
          <a:bodyPr/>
          <a:lstStyle/>
          <a:p>
            <a:r>
              <a:rPr lang="en-IN" dirty="0"/>
              <a:t>Progress of work done..</a:t>
            </a:r>
          </a:p>
        </p:txBody>
      </p:sp>
      <p:sp>
        <p:nvSpPr>
          <p:cNvPr id="3" name="Content Placeholder 2">
            <a:extLst>
              <a:ext uri="{FF2B5EF4-FFF2-40B4-BE49-F238E27FC236}">
                <a16:creationId xmlns:a16="http://schemas.microsoft.com/office/drawing/2014/main" xmlns="" id="{96BA1D78-7B49-4C47-9112-512BA1AFC2B1}"/>
              </a:ext>
            </a:extLst>
          </p:cNvPr>
          <p:cNvSpPr>
            <a:spLocks noGrp="1"/>
          </p:cNvSpPr>
          <p:nvPr>
            <p:ph idx="1"/>
          </p:nvPr>
        </p:nvSpPr>
        <p:spPr/>
        <p:txBody>
          <a:bodyPr/>
          <a:lstStyle/>
          <a:p>
            <a:pPr>
              <a:buClr>
                <a:srgbClr val="C00000"/>
              </a:buClr>
              <a:buFont typeface="Wingdings" panose="05000000000000000000" pitchFamily="2" charset="2"/>
              <a:buChar char="v"/>
            </a:pPr>
            <a:r>
              <a:rPr lang="en-IN" dirty="0"/>
              <a:t> Data provided by IOCL, BPCL and HPCL, for both solvent and kerosene</a:t>
            </a:r>
          </a:p>
          <a:p>
            <a:pPr>
              <a:buClr>
                <a:srgbClr val="C00000"/>
              </a:buClr>
              <a:buFont typeface="Wingdings" panose="05000000000000000000" pitchFamily="2" charset="2"/>
              <a:buChar char="v"/>
            </a:pPr>
            <a:r>
              <a:rPr lang="en-IN" dirty="0"/>
              <a:t>MRPL provided data only for kerosene</a:t>
            </a:r>
          </a:p>
          <a:p>
            <a:pPr marL="0" indent="0">
              <a:buClr>
                <a:srgbClr val="C00000"/>
              </a:buClr>
              <a:buNone/>
            </a:pPr>
            <a:endParaRPr lang="en-IN" dirty="0"/>
          </a:p>
          <a:p>
            <a:pPr marL="0" indent="0">
              <a:buClr>
                <a:srgbClr val="C00000"/>
              </a:buClr>
              <a:buNone/>
            </a:pPr>
            <a:r>
              <a:rPr lang="en-US" dirty="0">
                <a:hlinkClick r:id="rId2" action="ppaction://hlinkfile"/>
              </a:rPr>
              <a:t>Action Research Project\Kerosene data analysis.xlsx</a:t>
            </a:r>
            <a:endParaRPr lang="en-US" dirty="0"/>
          </a:p>
          <a:p>
            <a:pPr marL="0" indent="0">
              <a:buClr>
                <a:srgbClr val="C00000"/>
              </a:buClr>
              <a:buNone/>
            </a:pPr>
            <a:endParaRPr lang="en-US" dirty="0"/>
          </a:p>
          <a:p>
            <a:pPr marL="0" indent="0">
              <a:buClr>
                <a:srgbClr val="C00000"/>
              </a:buClr>
              <a:buNone/>
            </a:pPr>
            <a:r>
              <a:rPr lang="en-US" dirty="0">
                <a:hlinkClick r:id="rId3" action="ppaction://hlinkfile"/>
              </a:rPr>
              <a:t>Action Research Project\Solvent data and Final graph.xlsx</a:t>
            </a:r>
            <a:endParaRPr lang="en-IN" dirty="0"/>
          </a:p>
        </p:txBody>
      </p:sp>
    </p:spTree>
    <p:extLst>
      <p:ext uri="{BB962C8B-B14F-4D97-AF65-F5344CB8AC3E}">
        <p14:creationId xmlns:p14="http://schemas.microsoft.com/office/powerpoint/2010/main" val="32553551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2232</TotalTime>
  <Words>606</Words>
  <Application>Microsoft Office PowerPoint</Application>
  <PresentationFormat>On-screen Show (4:3)</PresentationFormat>
  <Paragraphs>68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Clarity</vt:lpstr>
      <vt:lpstr> action research proposal - To study distillation characteristics of kerosene (IS 1459) and petroleum hydrocarbon solvents, (IS 1745) </vt:lpstr>
      <vt:lpstr> Objective</vt:lpstr>
      <vt:lpstr>Background….</vt:lpstr>
      <vt:lpstr>Background….</vt:lpstr>
      <vt:lpstr> Background….</vt:lpstr>
      <vt:lpstr>Overlapping parameters…..</vt:lpstr>
      <vt:lpstr>Methodology</vt:lpstr>
      <vt:lpstr>Constraints encountered…..</vt:lpstr>
      <vt:lpstr>Progress of work done..</vt:lpstr>
      <vt:lpstr>Action Plan for completing the project</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Lalit</dc:creator>
  <cp:lastModifiedBy>Windows User</cp:lastModifiedBy>
  <cp:revision>225</cp:revision>
  <dcterms:created xsi:type="dcterms:W3CDTF">2017-10-22T01:03:26Z</dcterms:created>
  <dcterms:modified xsi:type="dcterms:W3CDTF">2020-11-06T10:43:44Z</dcterms:modified>
</cp:coreProperties>
</file>