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44" r:id="rId2"/>
  </p:sldMasterIdLst>
  <p:notesMasterIdLst>
    <p:notesMasterId r:id="rId21"/>
  </p:notesMasterIdLst>
  <p:sldIdLst>
    <p:sldId id="273"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E9639D4-E3E2-4D34-9284-5A2195B3D0D7}">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96" autoAdjust="0"/>
    <p:restoredTop sz="94660"/>
  </p:normalViewPr>
  <p:slideViewPr>
    <p:cSldViewPr snapToGrid="0">
      <p:cViewPr varScale="1">
        <p:scale>
          <a:sx n="68" d="100"/>
          <a:sy n="68" d="100"/>
        </p:scale>
        <p:origin x="9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E14955AF-F0FB-4CB3-B80A-61DE8ADE5247}" type="datetimeFigureOut">
              <a:rPr lang="en-US" smtClean="0"/>
              <a:t>1/13/2025</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34B599CE-B8FA-4894-88E7-C5B7D54D23D1}" type="slidenum">
              <a:rPr lang="en-US" smtClean="0"/>
              <a:t>‹#›</a:t>
            </a:fld>
            <a:endParaRPr lang="en-US"/>
          </a:p>
        </p:txBody>
      </p:sp>
    </p:spTree>
    <p:extLst>
      <p:ext uri="{BB962C8B-B14F-4D97-AF65-F5344CB8AC3E}">
        <p14:creationId xmlns:p14="http://schemas.microsoft.com/office/powerpoint/2010/main" val="2990457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E4D5EA7-B3E6-44FE-B678-949EE4BCDC39}" type="slidenum">
              <a:rPr lang="en-IN"/>
              <a:t>7</a:t>
            </a:fld>
            <a:endParaRPr lang="en-IN"/>
          </a:p>
        </p:txBody>
      </p:sp>
    </p:spTree>
    <p:extLst>
      <p:ext uri="{BB962C8B-B14F-4D97-AF65-F5344CB8AC3E}">
        <p14:creationId xmlns:p14="http://schemas.microsoft.com/office/powerpoint/2010/main" val="35494264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E4D5EA7-B3E6-44FE-B678-949EE4BCDC39}" type="slidenum">
              <a:rPr lang="en-IN"/>
              <a:t>16</a:t>
            </a:fld>
            <a:endParaRPr lang="en-IN"/>
          </a:p>
        </p:txBody>
      </p:sp>
    </p:spTree>
    <p:extLst>
      <p:ext uri="{BB962C8B-B14F-4D97-AF65-F5344CB8AC3E}">
        <p14:creationId xmlns:p14="http://schemas.microsoft.com/office/powerpoint/2010/main" val="1389247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E4D5EA7-B3E6-44FE-B678-949EE4BCDC39}" type="slidenum">
              <a:rPr lang="en-IN"/>
              <a:t>17</a:t>
            </a:fld>
            <a:endParaRPr lang="en-IN"/>
          </a:p>
        </p:txBody>
      </p:sp>
    </p:spTree>
    <p:extLst>
      <p:ext uri="{BB962C8B-B14F-4D97-AF65-F5344CB8AC3E}">
        <p14:creationId xmlns:p14="http://schemas.microsoft.com/office/powerpoint/2010/main" val="4141870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E4D5EA7-B3E6-44FE-B678-949EE4BCDC39}" type="slidenum">
              <a:rPr lang="en-IN"/>
              <a:t>18</a:t>
            </a:fld>
            <a:endParaRPr lang="en-IN"/>
          </a:p>
        </p:txBody>
      </p:sp>
    </p:spTree>
    <p:extLst>
      <p:ext uri="{BB962C8B-B14F-4D97-AF65-F5344CB8AC3E}">
        <p14:creationId xmlns:p14="http://schemas.microsoft.com/office/powerpoint/2010/main" val="3340720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E4D5EA7-B3E6-44FE-B678-949EE4BCDC39}" type="slidenum">
              <a:rPr lang="en-IN"/>
              <a:t>8</a:t>
            </a:fld>
            <a:endParaRPr lang="en-IN"/>
          </a:p>
        </p:txBody>
      </p:sp>
    </p:spTree>
    <p:extLst>
      <p:ext uri="{BB962C8B-B14F-4D97-AF65-F5344CB8AC3E}">
        <p14:creationId xmlns:p14="http://schemas.microsoft.com/office/powerpoint/2010/main" val="2471545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E4D5EA7-B3E6-44FE-B678-949EE4BCDC39}" type="slidenum">
              <a:rPr lang="en-IN"/>
              <a:t>9</a:t>
            </a:fld>
            <a:endParaRPr lang="en-IN"/>
          </a:p>
        </p:txBody>
      </p:sp>
    </p:spTree>
    <p:extLst>
      <p:ext uri="{BB962C8B-B14F-4D97-AF65-F5344CB8AC3E}">
        <p14:creationId xmlns:p14="http://schemas.microsoft.com/office/powerpoint/2010/main" val="3652700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E4D5EA7-B3E6-44FE-B678-949EE4BCDC39}" type="slidenum">
              <a:rPr lang="en-IN"/>
              <a:t>10</a:t>
            </a:fld>
            <a:endParaRPr lang="en-IN"/>
          </a:p>
        </p:txBody>
      </p:sp>
    </p:spTree>
    <p:extLst>
      <p:ext uri="{BB962C8B-B14F-4D97-AF65-F5344CB8AC3E}">
        <p14:creationId xmlns:p14="http://schemas.microsoft.com/office/powerpoint/2010/main" val="824179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E4D5EA7-B3E6-44FE-B678-949EE4BCDC39}" type="slidenum">
              <a:rPr lang="en-IN"/>
              <a:t>11</a:t>
            </a:fld>
            <a:endParaRPr lang="en-IN"/>
          </a:p>
        </p:txBody>
      </p:sp>
    </p:spTree>
    <p:extLst>
      <p:ext uri="{BB962C8B-B14F-4D97-AF65-F5344CB8AC3E}">
        <p14:creationId xmlns:p14="http://schemas.microsoft.com/office/powerpoint/2010/main" val="4079457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E4D5EA7-B3E6-44FE-B678-949EE4BCDC39}" type="slidenum">
              <a:rPr lang="en-IN"/>
              <a:t>12</a:t>
            </a:fld>
            <a:endParaRPr lang="en-IN"/>
          </a:p>
        </p:txBody>
      </p:sp>
    </p:spTree>
    <p:extLst>
      <p:ext uri="{BB962C8B-B14F-4D97-AF65-F5344CB8AC3E}">
        <p14:creationId xmlns:p14="http://schemas.microsoft.com/office/powerpoint/2010/main" val="3070769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E4D5EA7-B3E6-44FE-B678-949EE4BCDC39}" type="slidenum">
              <a:rPr lang="en-IN"/>
              <a:t>13</a:t>
            </a:fld>
            <a:endParaRPr lang="en-IN"/>
          </a:p>
        </p:txBody>
      </p:sp>
    </p:spTree>
    <p:extLst>
      <p:ext uri="{BB962C8B-B14F-4D97-AF65-F5344CB8AC3E}">
        <p14:creationId xmlns:p14="http://schemas.microsoft.com/office/powerpoint/2010/main" val="29567640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E4D5EA7-B3E6-44FE-B678-949EE4BCDC39}" type="slidenum">
              <a:rPr lang="en-IN"/>
              <a:t>14</a:t>
            </a:fld>
            <a:endParaRPr lang="en-IN"/>
          </a:p>
        </p:txBody>
      </p:sp>
    </p:spTree>
    <p:extLst>
      <p:ext uri="{BB962C8B-B14F-4D97-AF65-F5344CB8AC3E}">
        <p14:creationId xmlns:p14="http://schemas.microsoft.com/office/powerpoint/2010/main" val="1041127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6E4D5EA7-B3E6-44FE-B678-949EE4BCDC39}" type="slidenum">
              <a:rPr lang="en-IN"/>
              <a:t>15</a:t>
            </a:fld>
            <a:endParaRPr lang="en-IN"/>
          </a:p>
        </p:txBody>
      </p:sp>
    </p:spTree>
    <p:extLst>
      <p:ext uri="{BB962C8B-B14F-4D97-AF65-F5344CB8AC3E}">
        <p14:creationId xmlns:p14="http://schemas.microsoft.com/office/powerpoint/2010/main" val="766877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0248-8E5B-4FEB-80D4-C5F7C7AB43F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BC292AF-ED78-4685-9323-4E6CDD54AD7C}"/>
              </a:ext>
            </a:extLst>
          </p:cNvPr>
          <p:cNvSpPr>
            <a:spLocks noGrp="1"/>
          </p:cNvSpPr>
          <p:nvPr>
            <p:ph type="dt" sz="half" idx="10"/>
          </p:nvPr>
        </p:nvSpPr>
        <p:spPr>
          <a:xfrm>
            <a:off x="838200" y="6356350"/>
            <a:ext cx="2743200" cy="365125"/>
          </a:xfrm>
          <a:prstGeom prst="rect">
            <a:avLst/>
          </a:prstGeom>
        </p:spPr>
        <p:txBody>
          <a:bodyPr/>
          <a:lstStyle/>
          <a:p>
            <a:fld id="{7BC4DCFD-630F-4927-AC0A-90D362E78799}" type="datetimeFigureOut">
              <a:rPr lang="en-IN"/>
              <a:t>13-01-2025</a:t>
            </a:fld>
            <a:endParaRPr lang="en-IN"/>
          </a:p>
        </p:txBody>
      </p:sp>
      <p:sp>
        <p:nvSpPr>
          <p:cNvPr id="4" name="Footer Placeholder 3">
            <a:extLst>
              <a:ext uri="{FF2B5EF4-FFF2-40B4-BE49-F238E27FC236}">
                <a16:creationId xmlns:a16="http://schemas.microsoft.com/office/drawing/2014/main" id="{9A1B8382-5B2A-4EFF-A00D-78E178B48970}"/>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5" name="Slide Number Placeholder 4">
            <a:extLst>
              <a:ext uri="{FF2B5EF4-FFF2-40B4-BE49-F238E27FC236}">
                <a16:creationId xmlns:a16="http://schemas.microsoft.com/office/drawing/2014/main" id="{419CCC33-7B93-4700-9CFC-B0260620ABA9}"/>
              </a:ext>
            </a:extLst>
          </p:cNvPr>
          <p:cNvSpPr>
            <a:spLocks noGrp="1"/>
          </p:cNvSpPr>
          <p:nvPr>
            <p:ph type="sldNum" sz="quarter" idx="12"/>
          </p:nvPr>
        </p:nvSpPr>
        <p:spPr>
          <a:xfrm>
            <a:off x="8610600" y="6356350"/>
            <a:ext cx="2743200" cy="365125"/>
          </a:xfrm>
          <a:prstGeom prst="rect">
            <a:avLst/>
          </a:prstGeom>
        </p:spPr>
        <p:txBody>
          <a:bodyPr/>
          <a:lstStyle/>
          <a:p>
            <a:fld id="{FA56B037-56A4-43C0-AD17-E9CBE293F6E9}" type="slidenum">
              <a:rPr lang="en-IN"/>
              <a:t>‹#›</a:t>
            </a:fld>
            <a:endParaRPr lang="en-IN"/>
          </a:p>
        </p:txBody>
      </p:sp>
    </p:spTree>
    <p:extLst>
      <p:ext uri="{BB962C8B-B14F-4D97-AF65-F5344CB8AC3E}">
        <p14:creationId xmlns:p14="http://schemas.microsoft.com/office/powerpoint/2010/main" val="2255796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0248-8E5B-4FEB-80D4-C5F7C7AB43F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BC292AF-ED78-4685-9323-4E6CDD54AD7C}"/>
              </a:ext>
            </a:extLst>
          </p:cNvPr>
          <p:cNvSpPr>
            <a:spLocks noGrp="1"/>
          </p:cNvSpPr>
          <p:nvPr>
            <p:ph type="dt" sz="half" idx="10"/>
          </p:nvPr>
        </p:nvSpPr>
        <p:spPr>
          <a:xfrm>
            <a:off x="838200" y="6356350"/>
            <a:ext cx="2743200" cy="365125"/>
          </a:xfrm>
          <a:prstGeom prst="rect">
            <a:avLst/>
          </a:prstGeom>
        </p:spPr>
        <p:txBody>
          <a:bodyPr/>
          <a:lstStyle/>
          <a:p>
            <a:fld id="{7BC4DCFD-630F-4927-AC0A-90D362E78799}" type="datetimeFigureOut">
              <a:rPr lang="en-IN"/>
              <a:t>13-01-2025</a:t>
            </a:fld>
            <a:endParaRPr lang="en-IN"/>
          </a:p>
        </p:txBody>
      </p:sp>
      <p:sp>
        <p:nvSpPr>
          <p:cNvPr id="4" name="Footer Placeholder 3">
            <a:extLst>
              <a:ext uri="{FF2B5EF4-FFF2-40B4-BE49-F238E27FC236}">
                <a16:creationId xmlns:a16="http://schemas.microsoft.com/office/drawing/2014/main" id="{9A1B8382-5B2A-4EFF-A00D-78E178B48970}"/>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5" name="Slide Number Placeholder 4">
            <a:extLst>
              <a:ext uri="{FF2B5EF4-FFF2-40B4-BE49-F238E27FC236}">
                <a16:creationId xmlns:a16="http://schemas.microsoft.com/office/drawing/2014/main" id="{419CCC33-7B93-4700-9CFC-B0260620ABA9}"/>
              </a:ext>
            </a:extLst>
          </p:cNvPr>
          <p:cNvSpPr>
            <a:spLocks noGrp="1"/>
          </p:cNvSpPr>
          <p:nvPr>
            <p:ph type="sldNum" sz="quarter" idx="12"/>
          </p:nvPr>
        </p:nvSpPr>
        <p:spPr>
          <a:xfrm>
            <a:off x="8610600" y="6356350"/>
            <a:ext cx="2743200" cy="365125"/>
          </a:xfrm>
          <a:prstGeom prst="rect">
            <a:avLst/>
          </a:prstGeom>
        </p:spPr>
        <p:txBody>
          <a:bodyPr/>
          <a:lstStyle/>
          <a:p>
            <a:fld id="{FA56B037-56A4-43C0-AD17-E9CBE293F6E9}" type="slidenum">
              <a:rPr lang="en-IN"/>
              <a:t>‹#›</a:t>
            </a:fld>
            <a:endParaRPr lang="en-IN"/>
          </a:p>
        </p:txBody>
      </p:sp>
    </p:spTree>
    <p:extLst>
      <p:ext uri="{BB962C8B-B14F-4D97-AF65-F5344CB8AC3E}">
        <p14:creationId xmlns:p14="http://schemas.microsoft.com/office/powerpoint/2010/main" val="156162468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Line 10">
            <a:extLst>
              <a:ext uri="{FF2B5EF4-FFF2-40B4-BE49-F238E27FC236}">
                <a16:creationId xmlns:a16="http://schemas.microsoft.com/office/drawing/2014/main" id="{58F4FEC1-28BC-4DA5-8716-71B36585872A}"/>
              </a:ext>
            </a:extLst>
          </p:cNvPr>
          <p:cNvSpPr>
            <a:spLocks noChangeShapeType="1"/>
          </p:cNvSpPr>
          <p:nvPr userDrawn="1"/>
        </p:nvSpPr>
        <p:spPr bwMode="auto">
          <a:xfrm>
            <a:off x="534911" y="775398"/>
            <a:ext cx="9628347" cy="0"/>
          </a:xfrm>
          <a:prstGeom prst="line">
            <a:avLst/>
          </a:prstGeom>
          <a:noFill/>
          <a:ln w="19050">
            <a:solidFill>
              <a:srgbClr val="428D8E"/>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noProof="0">
              <a:solidFill>
                <a:schemeClr val="bg1"/>
              </a:solidFill>
              <a:latin typeface="EYInterstate Light" panose="02000506000000020004" pitchFamily="2" charset="0"/>
            </a:endParaRPr>
          </a:p>
        </p:txBody>
      </p:sp>
      <p:cxnSp>
        <p:nvCxnSpPr>
          <p:cNvPr id="8" name="Straight Connector 7">
            <a:extLst>
              <a:ext uri="{FF2B5EF4-FFF2-40B4-BE49-F238E27FC236}">
                <a16:creationId xmlns:a16="http://schemas.microsoft.com/office/drawing/2014/main" id="{AE7F26DC-09B9-42D2-BC7D-108ACBA81D73}"/>
              </a:ext>
            </a:extLst>
          </p:cNvPr>
          <p:cNvCxnSpPr/>
          <p:nvPr userDrawn="1"/>
        </p:nvCxnSpPr>
        <p:spPr>
          <a:xfrm flipV="1">
            <a:off x="462842" y="117491"/>
            <a:ext cx="0" cy="658800"/>
          </a:xfrm>
          <a:prstGeom prst="line">
            <a:avLst/>
          </a:prstGeom>
          <a:ln w="152400">
            <a:solidFill>
              <a:srgbClr val="428D8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5372331"/>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Line 10">
            <a:extLst>
              <a:ext uri="{FF2B5EF4-FFF2-40B4-BE49-F238E27FC236}">
                <a16:creationId xmlns:a16="http://schemas.microsoft.com/office/drawing/2014/main" id="{58F4FEC1-28BC-4DA5-8716-71B36585872A}"/>
              </a:ext>
            </a:extLst>
          </p:cNvPr>
          <p:cNvSpPr>
            <a:spLocks noChangeShapeType="1"/>
          </p:cNvSpPr>
          <p:nvPr userDrawn="1"/>
        </p:nvSpPr>
        <p:spPr bwMode="auto">
          <a:xfrm>
            <a:off x="534911" y="775398"/>
            <a:ext cx="9628347" cy="0"/>
          </a:xfrm>
          <a:prstGeom prst="line">
            <a:avLst/>
          </a:prstGeom>
          <a:noFill/>
          <a:ln w="19050">
            <a:solidFill>
              <a:srgbClr val="428D8E"/>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noProof="0">
              <a:solidFill>
                <a:schemeClr val="bg1"/>
              </a:solidFill>
              <a:latin typeface="EYInterstate Light" panose="02000506000000020004" pitchFamily="2" charset="0"/>
            </a:endParaRPr>
          </a:p>
        </p:txBody>
      </p:sp>
      <p:cxnSp>
        <p:nvCxnSpPr>
          <p:cNvPr id="8" name="Straight Connector 7">
            <a:extLst>
              <a:ext uri="{FF2B5EF4-FFF2-40B4-BE49-F238E27FC236}">
                <a16:creationId xmlns:a16="http://schemas.microsoft.com/office/drawing/2014/main" id="{AE7F26DC-09B9-42D2-BC7D-108ACBA81D73}"/>
              </a:ext>
            </a:extLst>
          </p:cNvPr>
          <p:cNvCxnSpPr/>
          <p:nvPr userDrawn="1"/>
        </p:nvCxnSpPr>
        <p:spPr>
          <a:xfrm flipV="1">
            <a:off x="462842" y="117491"/>
            <a:ext cx="0" cy="658800"/>
          </a:xfrm>
          <a:prstGeom prst="line">
            <a:avLst/>
          </a:prstGeom>
          <a:ln w="152400">
            <a:solidFill>
              <a:srgbClr val="428D8E"/>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3E7496F2-69E9-470C-9022-8D66891D9446}"/>
              </a:ext>
            </a:extLst>
          </p:cNvPr>
          <p:cNvSpPr>
            <a:spLocks noGrp="1"/>
          </p:cNvSpPr>
          <p:nvPr>
            <p:ph type="sldNum" sz="quarter" idx="12"/>
          </p:nvPr>
        </p:nvSpPr>
        <p:spPr>
          <a:xfrm>
            <a:off x="8610600" y="6356350"/>
            <a:ext cx="2743200" cy="365125"/>
          </a:xfrm>
          <a:prstGeom prst="rect">
            <a:avLst/>
          </a:prstGeom>
        </p:spPr>
        <p:txBody>
          <a:bodyPr anchor="b"/>
          <a:lstStyle>
            <a:lvl1pPr algn="r">
              <a:defRPr sz="900"/>
            </a:lvl1pPr>
          </a:lstStyle>
          <a:p>
            <a:fld id="{FA56B037-56A4-43C0-AD17-E9CBE293F6E9}" type="slidenum">
              <a:rPr lang="en-IN"/>
              <a:pPr/>
              <a:t>‹#›</a:t>
            </a:fld>
            <a:endParaRPr lang="en-IN"/>
          </a:p>
        </p:txBody>
      </p:sp>
    </p:spTree>
    <p:extLst>
      <p:ext uri="{BB962C8B-B14F-4D97-AF65-F5344CB8AC3E}">
        <p14:creationId xmlns:p14="http://schemas.microsoft.com/office/powerpoint/2010/main" val="665216023"/>
      </p:ext>
    </p:extLst>
  </p:cSld>
  <p:clrMap bg1="lt1" tx1="dk1" bg2="lt2" tx2="dk2" accent1="accent1" accent2="accent2" accent3="accent3" accent4="accent4" accent5="accent5" accent6="accent6" hlink="hlink" folHlink="folHlink"/>
  <p:sldLayoutIdLst>
    <p:sldLayoutId id="214748375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02B5C-C3F4-CD01-25E9-209DA2B253EF}"/>
              </a:ext>
            </a:extLst>
          </p:cNvPr>
          <p:cNvSpPr>
            <a:spLocks noGrp="1"/>
          </p:cNvSpPr>
          <p:nvPr>
            <p:ph type="title"/>
          </p:nvPr>
        </p:nvSpPr>
        <p:spPr>
          <a:xfrm>
            <a:off x="838200" y="2103437"/>
            <a:ext cx="10515600" cy="1325563"/>
          </a:xfrm>
        </p:spPr>
        <p:txBody>
          <a:bodyPr/>
          <a:lstStyle/>
          <a:p>
            <a:pPr algn="ctr"/>
            <a:r>
              <a:rPr lang="en-US" sz="2200" b="1" dirty="0">
                <a:effectLst/>
                <a:latin typeface="Arial MT"/>
                <a:ea typeface="Arial MT"/>
                <a:cs typeface="Arial MT"/>
              </a:rPr>
              <a:t>Building Regulatory System: </a:t>
            </a:r>
            <a:r>
              <a:rPr lang="en-US" sz="2200" b="1" i="1" dirty="0">
                <a:effectLst/>
                <a:latin typeface="Arial MT"/>
                <a:ea typeface="Arial MT"/>
                <a:cs typeface="Arial MT"/>
              </a:rPr>
              <a:t>Administration and Permits as</a:t>
            </a:r>
            <a:r>
              <a:rPr lang="en-US" sz="2200" b="1" i="1" spc="-30" dirty="0">
                <a:effectLst/>
                <a:latin typeface="Arial MT"/>
                <a:ea typeface="Arial MT"/>
                <a:cs typeface="Arial MT"/>
              </a:rPr>
              <a:t> </a:t>
            </a:r>
            <a:r>
              <a:rPr lang="en-US" sz="2200" b="1" i="1" dirty="0">
                <a:effectLst/>
                <a:latin typeface="Arial MT"/>
                <a:ea typeface="Arial MT"/>
                <a:cs typeface="Arial MT"/>
              </a:rPr>
              <a:t>per</a:t>
            </a:r>
            <a:r>
              <a:rPr lang="en-US" sz="2200" b="1" i="1" spc="-30" dirty="0">
                <a:effectLst/>
                <a:latin typeface="Arial MT"/>
                <a:ea typeface="Arial MT"/>
                <a:cs typeface="Arial MT"/>
              </a:rPr>
              <a:t> </a:t>
            </a:r>
            <a:r>
              <a:rPr lang="en-US" sz="2200" b="1" i="1" dirty="0">
                <a:effectLst/>
                <a:latin typeface="Arial MT"/>
                <a:ea typeface="Arial MT"/>
                <a:cs typeface="Arial MT"/>
              </a:rPr>
              <a:t>SP</a:t>
            </a:r>
            <a:r>
              <a:rPr lang="en-US" sz="2200" b="1" i="1" spc="-30" dirty="0">
                <a:effectLst/>
                <a:latin typeface="Arial MT"/>
                <a:ea typeface="Arial MT"/>
                <a:cs typeface="Arial MT"/>
              </a:rPr>
              <a:t> </a:t>
            </a:r>
            <a:r>
              <a:rPr lang="en-US" sz="2200" b="1" i="1" dirty="0">
                <a:effectLst/>
                <a:latin typeface="Arial MT"/>
                <a:ea typeface="Arial MT"/>
                <a:cs typeface="Arial MT"/>
              </a:rPr>
              <a:t>73: 2023 ‘Standardized Development and Building Regulations 2023’</a:t>
            </a:r>
            <a:br>
              <a:rPr lang="en-US" sz="2200" b="1" dirty="0">
                <a:effectLst/>
                <a:latin typeface="Arial MT"/>
                <a:ea typeface="Arial MT"/>
                <a:cs typeface="Arial MT"/>
              </a:rPr>
            </a:br>
            <a:endParaRPr lang="en-US" sz="2200" b="1" dirty="0"/>
          </a:p>
        </p:txBody>
      </p:sp>
    </p:spTree>
    <p:extLst>
      <p:ext uri="{BB962C8B-B14F-4D97-AF65-F5344CB8AC3E}">
        <p14:creationId xmlns:p14="http://schemas.microsoft.com/office/powerpoint/2010/main" val="33721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sp>
        <p:nvSpPr>
          <p:cNvPr id="7" name="TextBox 6">
            <a:extLst>
              <a:ext uri="{FF2B5EF4-FFF2-40B4-BE49-F238E27FC236}">
                <a16:creationId xmlns:a16="http://schemas.microsoft.com/office/drawing/2014/main" id="{BCCA33E8-38B1-4309-8FC8-7285740D8E05}"/>
              </a:ext>
            </a:extLst>
          </p:cNvPr>
          <p:cNvSpPr txBox="1"/>
          <p:nvPr/>
        </p:nvSpPr>
        <p:spPr>
          <a:xfrm>
            <a:off x="397325" y="987947"/>
            <a:ext cx="6750607" cy="327077"/>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Flow chart for deemed approval (illustrative)</a:t>
            </a:r>
          </a:p>
        </p:txBody>
      </p:sp>
      <p:sp>
        <p:nvSpPr>
          <p:cNvPr id="2" name="Slide Number Placeholder 1">
            <a:extLst>
              <a:ext uri="{FF2B5EF4-FFF2-40B4-BE49-F238E27FC236}">
                <a16:creationId xmlns:a16="http://schemas.microsoft.com/office/drawing/2014/main" id="{E29A0262-84A9-417F-AE28-DAE87F160F12}"/>
              </a:ext>
            </a:extLst>
          </p:cNvPr>
          <p:cNvSpPr>
            <a:spLocks noGrp="1"/>
          </p:cNvSpPr>
          <p:nvPr>
            <p:ph type="sldNum" sz="quarter" idx="12"/>
          </p:nvPr>
        </p:nvSpPr>
        <p:spPr/>
        <p:txBody>
          <a:bodyPr/>
          <a:lstStyle/>
          <a:p>
            <a:fld id="{FA56B037-56A4-43C0-AD17-E9CBE293F6E9}" type="slidenum">
              <a:rPr lang="en-IN"/>
              <a:t>10</a:t>
            </a:fld>
            <a:endParaRPr lang="en-IN"/>
          </a:p>
        </p:txBody>
      </p:sp>
      <p:sp>
        <p:nvSpPr>
          <p:cNvPr id="8" name="TextBox 7">
            <a:extLst>
              <a:ext uri="{FF2B5EF4-FFF2-40B4-BE49-F238E27FC236}">
                <a16:creationId xmlns:a16="http://schemas.microsoft.com/office/drawing/2014/main" id="{C0206289-98EC-4AC9-861B-6BD9AEF7BA00}"/>
              </a:ext>
            </a:extLst>
          </p:cNvPr>
          <p:cNvSpPr txBox="1"/>
          <p:nvPr/>
        </p:nvSpPr>
        <p:spPr>
          <a:xfrm>
            <a:off x="7052837" y="965239"/>
            <a:ext cx="6750607" cy="327077"/>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Indicative list of NOCs/ approvals required</a:t>
            </a:r>
          </a:p>
        </p:txBody>
      </p:sp>
      <p:graphicFrame>
        <p:nvGraphicFramePr>
          <p:cNvPr id="3" name="Table 2">
            <a:extLst>
              <a:ext uri="{FF2B5EF4-FFF2-40B4-BE49-F238E27FC236}">
                <a16:creationId xmlns:a16="http://schemas.microsoft.com/office/drawing/2014/main" id="{E0772213-2B9E-4EAC-A708-751BECCDE74B}"/>
              </a:ext>
            </a:extLst>
          </p:cNvPr>
          <p:cNvGraphicFramePr>
            <a:graphicFrameLocks noGrp="1"/>
          </p:cNvGraphicFramePr>
          <p:nvPr>
            <p:extLst>
              <p:ext uri="{D42A27DB-BD31-4B8C-83A1-F6EECF244321}">
                <p14:modId xmlns:p14="http://schemas.microsoft.com/office/powerpoint/2010/main" val="4102777851"/>
              </p:ext>
            </p:extLst>
          </p:nvPr>
        </p:nvGraphicFramePr>
        <p:xfrm>
          <a:off x="7147932" y="1401402"/>
          <a:ext cx="4612268" cy="5320075"/>
        </p:xfrm>
        <a:graphic>
          <a:graphicData uri="http://schemas.openxmlformats.org/drawingml/2006/table">
            <a:tbl>
              <a:tblPr firstRow="1" firstCol="1" bandRow="1">
                <a:tableStyleId>{7E9639D4-E3E2-4D34-9284-5A2195B3D0D7}</a:tableStyleId>
              </a:tblPr>
              <a:tblGrid>
                <a:gridCol w="4612268">
                  <a:extLst>
                    <a:ext uri="{9D8B030D-6E8A-4147-A177-3AD203B41FA5}">
                      <a16:colId xmlns:a16="http://schemas.microsoft.com/office/drawing/2014/main" val="2803925106"/>
                    </a:ext>
                  </a:extLst>
                </a:gridCol>
              </a:tblGrid>
              <a:tr h="365471">
                <a:tc>
                  <a:txBody>
                    <a:bodyPr/>
                    <a:lstStyle/>
                    <a:p>
                      <a:pPr algn="l">
                        <a:lnSpc>
                          <a:spcPct val="115000"/>
                        </a:lnSpc>
                        <a:spcBef>
                          <a:spcPts val="600"/>
                        </a:spcBef>
                        <a:spcAft>
                          <a:spcPts val="600"/>
                        </a:spcAft>
                      </a:pPr>
                      <a:r>
                        <a:rPr lang="en-IN" sz="1050" b="0" dirty="0">
                          <a:effectLst/>
                          <a:latin typeface="Arial" panose="020B0604020202020204" pitchFamily="34" charset="0"/>
                          <a:cs typeface="Arial" panose="020B0604020202020204" pitchFamily="34" charset="0"/>
                        </a:rPr>
                        <a:t>Agencies from whom NOCs/Clearances may be required (wherever applicable)</a:t>
                      </a:r>
                      <a:endParaRPr lang="en-IN" sz="1050" b="0" dirty="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nchor="ctr"/>
                </a:tc>
                <a:extLst>
                  <a:ext uri="{0D108BD9-81ED-4DB2-BD59-A6C34878D82A}">
                    <a16:rowId xmlns:a16="http://schemas.microsoft.com/office/drawing/2014/main" val="449264576"/>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Airport Authority of India (AAI) </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2020842043"/>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National Monuments Authority of India </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1163189529"/>
                  </a:ext>
                </a:extLst>
              </a:tr>
              <a:tr h="174636">
                <a:tc>
                  <a:txBody>
                    <a:bodyPr/>
                    <a:lstStyle/>
                    <a:p>
                      <a:pPr algn="just">
                        <a:lnSpc>
                          <a:spcPct val="115000"/>
                        </a:lnSpc>
                        <a:spcBef>
                          <a:spcPts val="600"/>
                        </a:spcBef>
                        <a:spcAft>
                          <a:spcPts val="600"/>
                        </a:spcAft>
                      </a:pPr>
                      <a:r>
                        <a:rPr lang="en-IN" sz="1050" b="0" dirty="0">
                          <a:effectLst/>
                          <a:latin typeface="Arial" panose="020B0604020202020204" pitchFamily="34" charset="0"/>
                          <a:cs typeface="Arial" panose="020B0604020202020204" pitchFamily="34" charset="0"/>
                        </a:rPr>
                        <a:t>Ministry of Environment, Forest and Climate Change (</a:t>
                      </a:r>
                      <a:r>
                        <a:rPr lang="en-IN" sz="1050" b="0" dirty="0" err="1">
                          <a:effectLst/>
                          <a:latin typeface="Arial" panose="020B0604020202020204" pitchFamily="34" charset="0"/>
                          <a:cs typeface="Arial" panose="020B0604020202020204" pitchFamily="34" charset="0"/>
                        </a:rPr>
                        <a:t>MoEFCC</a:t>
                      </a:r>
                      <a:r>
                        <a:rPr lang="en-IN" sz="1050" b="0" dirty="0">
                          <a:effectLst/>
                          <a:latin typeface="Arial" panose="020B0604020202020204" pitchFamily="34" charset="0"/>
                          <a:cs typeface="Arial" panose="020B0604020202020204" pitchFamily="34" charset="0"/>
                        </a:rPr>
                        <a:t>) </a:t>
                      </a:r>
                      <a:endParaRPr lang="en-IN" sz="1050" b="0" dirty="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3547437493"/>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Fire Service Department </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329801723"/>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Designated authorities under factories act</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955718984"/>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Designated authorities under cinema regulation act</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3834921836"/>
                  </a:ext>
                </a:extLst>
              </a:tr>
              <a:tr h="174636">
                <a:tc>
                  <a:txBody>
                    <a:bodyPr/>
                    <a:lstStyle/>
                    <a:p>
                      <a:pPr algn="just">
                        <a:lnSpc>
                          <a:spcPct val="115000"/>
                        </a:lnSpc>
                        <a:spcBef>
                          <a:spcPts val="600"/>
                        </a:spcBef>
                        <a:spcAft>
                          <a:spcPts val="600"/>
                        </a:spcAft>
                      </a:pPr>
                      <a:r>
                        <a:rPr lang="en-IN" sz="1050" b="0" dirty="0">
                          <a:effectLst/>
                          <a:latin typeface="Arial" panose="020B0604020202020204" pitchFamily="34" charset="0"/>
                          <a:cs typeface="Arial" panose="020B0604020202020204" pitchFamily="34" charset="0"/>
                        </a:rPr>
                        <a:t>Urban Art Commission</a:t>
                      </a:r>
                      <a:endParaRPr lang="en-IN" sz="1050" b="0" dirty="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2029878606"/>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Heritage Committee </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103713244"/>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Pollution Control Board </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1262988359"/>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Designated Coastal Regulation Zone Authority</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2924017195"/>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Clearance from Metro Rail Corporation (MRC) </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652467133"/>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Lessor in case of leased sites  </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1656319078"/>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Chief Controller of Explosives</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2890621313"/>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Service departments</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3816429782"/>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Town planning department</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1872192989"/>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Clearance from defence, border roads </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2915684855"/>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Public Works Department (PWD)</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1685918099"/>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National Highway Authority of India (NHAI) </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888183215"/>
                  </a:ext>
                </a:extLst>
              </a:tr>
              <a:tr h="937976">
                <a:tc>
                  <a:txBody>
                    <a:bodyPr/>
                    <a:lstStyle/>
                    <a:p>
                      <a:pPr algn="l">
                        <a:lnSpc>
                          <a:spcPct val="115000"/>
                        </a:lnSpc>
                        <a:spcBef>
                          <a:spcPts val="600"/>
                        </a:spcBef>
                        <a:spcAft>
                          <a:spcPts val="600"/>
                        </a:spcAft>
                      </a:pPr>
                      <a:r>
                        <a:rPr lang="en-IN" sz="1050" b="0" dirty="0">
                          <a:effectLst/>
                          <a:latin typeface="Arial" panose="020B0604020202020204" pitchFamily="34" charset="0"/>
                          <a:cs typeface="Arial" panose="020B0604020202020204" pitchFamily="34" charset="0"/>
                        </a:rPr>
                        <a:t>Departments/Agencies responsible for the maintenance of the public utilities (If the allotted site falls in the proximity of their establishment or has any departmental utilities or conveniences or infrastructure, etc. within, below or above the ground or on the periphery of the site which has the possibility of being affected while undertaking the construction.) </a:t>
                      </a:r>
                      <a:endParaRPr lang="en-IN" sz="1050" b="0" dirty="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1743495625"/>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Railways </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624211354"/>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Police (For construction of religious structures) </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3780713458"/>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District Magistrate</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1679409393"/>
                  </a:ext>
                </a:extLst>
              </a:tr>
              <a:tr h="174636">
                <a:tc>
                  <a:txBody>
                    <a:bodyPr/>
                    <a:lstStyle/>
                    <a:p>
                      <a:pPr algn="just">
                        <a:lnSpc>
                          <a:spcPct val="115000"/>
                        </a:lnSpc>
                        <a:spcBef>
                          <a:spcPts val="600"/>
                        </a:spcBef>
                        <a:spcAft>
                          <a:spcPts val="600"/>
                        </a:spcAft>
                      </a:pPr>
                      <a:r>
                        <a:rPr lang="en-IN" sz="1050" b="0">
                          <a:effectLst/>
                          <a:latin typeface="Arial" panose="020B0604020202020204" pitchFamily="34" charset="0"/>
                          <a:cs typeface="Arial" panose="020B0604020202020204" pitchFamily="34" charset="0"/>
                        </a:rPr>
                        <a:t>Inspectorate of boilers and smoke nuisance</a:t>
                      </a:r>
                      <a:endParaRPr lang="en-IN" sz="1050" b="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2951830010"/>
                  </a:ext>
                </a:extLst>
              </a:tr>
              <a:tr h="174636">
                <a:tc>
                  <a:txBody>
                    <a:bodyPr/>
                    <a:lstStyle/>
                    <a:p>
                      <a:pPr algn="just">
                        <a:lnSpc>
                          <a:spcPct val="115000"/>
                        </a:lnSpc>
                        <a:spcBef>
                          <a:spcPts val="600"/>
                        </a:spcBef>
                        <a:spcAft>
                          <a:spcPts val="600"/>
                        </a:spcAft>
                      </a:pPr>
                      <a:r>
                        <a:rPr lang="en-IN" sz="1050" b="0" dirty="0">
                          <a:effectLst/>
                          <a:latin typeface="Arial" panose="020B0604020202020204" pitchFamily="34" charset="0"/>
                          <a:cs typeface="Arial" panose="020B0604020202020204" pitchFamily="34" charset="0"/>
                        </a:rPr>
                        <a:t>Atomic Energy Regulatory Board</a:t>
                      </a:r>
                      <a:endParaRPr lang="en-IN" sz="1050" b="0" dirty="0">
                        <a:effectLst/>
                        <a:latin typeface="Arial" panose="020B0604020202020204" pitchFamily="34" charset="0"/>
                        <a:ea typeface="Calibri" panose="020F0502020204030204" pitchFamily="34" charset="0"/>
                        <a:cs typeface="Arial" panose="020B0604020202020204" pitchFamily="34" charset="0"/>
                      </a:endParaRPr>
                    </a:p>
                  </a:txBody>
                  <a:tcPr marL="60448" marR="60448" marT="0" marB="0"/>
                </a:tc>
                <a:extLst>
                  <a:ext uri="{0D108BD9-81ED-4DB2-BD59-A6C34878D82A}">
                    <a16:rowId xmlns:a16="http://schemas.microsoft.com/office/drawing/2014/main" val="349256210"/>
                  </a:ext>
                </a:extLst>
              </a:tr>
            </a:tbl>
          </a:graphicData>
        </a:graphic>
      </p:graphicFrame>
      <p:sp>
        <p:nvSpPr>
          <p:cNvPr id="9" name="Rectangle 8">
            <a:extLst>
              <a:ext uri="{FF2B5EF4-FFF2-40B4-BE49-F238E27FC236}">
                <a16:creationId xmlns:a16="http://schemas.microsoft.com/office/drawing/2014/main" id="{D26F633F-8158-4CE4-AF7B-B3EF21221314}"/>
              </a:ext>
            </a:extLst>
          </p:cNvPr>
          <p:cNvSpPr/>
          <p:nvPr/>
        </p:nvSpPr>
        <p:spPr>
          <a:xfrm>
            <a:off x="9444245" y="126299"/>
            <a:ext cx="2747755" cy="571718"/>
          </a:xfrm>
          <a:prstGeom prst="rect">
            <a:avLst/>
          </a:prstGeom>
          <a:no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IN" sz="1100" dirty="0">
                <a:solidFill>
                  <a:schemeClr val="tx1"/>
                </a:solidFill>
              </a:rPr>
              <a:t>Key</a:t>
            </a:r>
          </a:p>
        </p:txBody>
      </p:sp>
      <p:sp>
        <p:nvSpPr>
          <p:cNvPr id="10" name="Flowchart: Process 9">
            <a:extLst>
              <a:ext uri="{FF2B5EF4-FFF2-40B4-BE49-F238E27FC236}">
                <a16:creationId xmlns:a16="http://schemas.microsoft.com/office/drawing/2014/main" id="{D76C71A9-E2E3-421C-B6D3-A62C436661E0}"/>
              </a:ext>
            </a:extLst>
          </p:cNvPr>
          <p:cNvSpPr/>
          <p:nvPr/>
        </p:nvSpPr>
        <p:spPr>
          <a:xfrm>
            <a:off x="9784319" y="310549"/>
            <a:ext cx="961010" cy="252041"/>
          </a:xfrm>
          <a:prstGeom prst="flowChart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Applicant </a:t>
            </a:r>
          </a:p>
        </p:txBody>
      </p:sp>
      <p:sp>
        <p:nvSpPr>
          <p:cNvPr id="11" name="Flowchart: Process 10">
            <a:extLst>
              <a:ext uri="{FF2B5EF4-FFF2-40B4-BE49-F238E27FC236}">
                <a16:creationId xmlns:a16="http://schemas.microsoft.com/office/drawing/2014/main" id="{39124E31-40B1-4E77-8F79-E7DA74649F0A}"/>
              </a:ext>
            </a:extLst>
          </p:cNvPr>
          <p:cNvSpPr/>
          <p:nvPr/>
        </p:nvSpPr>
        <p:spPr>
          <a:xfrm>
            <a:off x="10804855" y="310545"/>
            <a:ext cx="1219369" cy="260704"/>
          </a:xfrm>
          <a:prstGeom prst="flowChartProcess">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CO / Authority</a:t>
            </a:r>
          </a:p>
        </p:txBody>
      </p:sp>
      <p:pic>
        <p:nvPicPr>
          <p:cNvPr id="43" name="Picture 42">
            <a:extLst>
              <a:ext uri="{FF2B5EF4-FFF2-40B4-BE49-F238E27FC236}">
                <a16:creationId xmlns:a16="http://schemas.microsoft.com/office/drawing/2014/main" id="{DB39D9E5-8D51-4013-9A59-8D80A9657278}"/>
              </a:ext>
            </a:extLst>
          </p:cNvPr>
          <p:cNvPicPr>
            <a:picLocks noChangeAspect="1"/>
          </p:cNvPicPr>
          <p:nvPr/>
        </p:nvPicPr>
        <p:blipFill>
          <a:blip r:embed="rId3"/>
          <a:stretch>
            <a:fillRect/>
          </a:stretch>
        </p:blipFill>
        <p:spPr>
          <a:xfrm>
            <a:off x="216600" y="1447978"/>
            <a:ext cx="6657409" cy="5273497"/>
          </a:xfrm>
          <a:prstGeom prst="rect">
            <a:avLst/>
          </a:prstGeom>
        </p:spPr>
      </p:pic>
      <p:sp>
        <p:nvSpPr>
          <p:cNvPr id="5" name="Rectangle 4">
            <a:extLst>
              <a:ext uri="{FF2B5EF4-FFF2-40B4-BE49-F238E27FC236}">
                <a16:creationId xmlns:a16="http://schemas.microsoft.com/office/drawing/2014/main" id="{F76BF905-1494-4FCB-A752-2923C41E6A62}"/>
              </a:ext>
            </a:extLst>
          </p:cNvPr>
          <p:cNvSpPr/>
          <p:nvPr/>
        </p:nvSpPr>
        <p:spPr>
          <a:xfrm>
            <a:off x="5842000" y="4399280"/>
            <a:ext cx="447040" cy="284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a:solidFill>
                  <a:schemeClr val="tx1"/>
                </a:solidFill>
              </a:rPr>
              <a:t>Yes</a:t>
            </a:r>
          </a:p>
        </p:txBody>
      </p:sp>
    </p:spTree>
    <p:extLst>
      <p:ext uri="{BB962C8B-B14F-4D97-AF65-F5344CB8AC3E}">
        <p14:creationId xmlns:p14="http://schemas.microsoft.com/office/powerpoint/2010/main" val="3215534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sp>
        <p:nvSpPr>
          <p:cNvPr id="10" name="TextBox 9">
            <a:extLst>
              <a:ext uri="{FF2B5EF4-FFF2-40B4-BE49-F238E27FC236}">
                <a16:creationId xmlns:a16="http://schemas.microsoft.com/office/drawing/2014/main" id="{A66CEC10-98A3-4A8A-9E81-504DF6F72FBF}"/>
              </a:ext>
            </a:extLst>
          </p:cNvPr>
          <p:cNvSpPr txBox="1"/>
          <p:nvPr/>
        </p:nvSpPr>
        <p:spPr>
          <a:xfrm>
            <a:off x="598504" y="1007631"/>
            <a:ext cx="9259130" cy="327077"/>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Procedure During Development/Construction (illustrative)</a:t>
            </a:r>
          </a:p>
        </p:txBody>
      </p:sp>
      <p:sp>
        <p:nvSpPr>
          <p:cNvPr id="59" name="Rectangle 58">
            <a:extLst>
              <a:ext uri="{FF2B5EF4-FFF2-40B4-BE49-F238E27FC236}">
                <a16:creationId xmlns:a16="http://schemas.microsoft.com/office/drawing/2014/main" id="{04296E6C-34E7-4622-BB91-B1D8C5164574}"/>
              </a:ext>
            </a:extLst>
          </p:cNvPr>
          <p:cNvSpPr/>
          <p:nvPr/>
        </p:nvSpPr>
        <p:spPr>
          <a:xfrm>
            <a:off x="9444245" y="126299"/>
            <a:ext cx="2747755" cy="571718"/>
          </a:xfrm>
          <a:prstGeom prst="rect">
            <a:avLst/>
          </a:prstGeom>
          <a:no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IN" sz="1100" dirty="0">
                <a:solidFill>
                  <a:schemeClr val="tx1"/>
                </a:solidFill>
              </a:rPr>
              <a:t>Key</a:t>
            </a:r>
          </a:p>
        </p:txBody>
      </p:sp>
      <p:sp>
        <p:nvSpPr>
          <p:cNvPr id="60" name="Flowchart: Process 59">
            <a:extLst>
              <a:ext uri="{FF2B5EF4-FFF2-40B4-BE49-F238E27FC236}">
                <a16:creationId xmlns:a16="http://schemas.microsoft.com/office/drawing/2014/main" id="{36A9759C-5B8B-4533-BCF9-3766ECDE020B}"/>
              </a:ext>
            </a:extLst>
          </p:cNvPr>
          <p:cNvSpPr/>
          <p:nvPr/>
        </p:nvSpPr>
        <p:spPr>
          <a:xfrm>
            <a:off x="9784319" y="310549"/>
            <a:ext cx="961010" cy="252041"/>
          </a:xfrm>
          <a:prstGeom prst="flowChart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Applicant </a:t>
            </a:r>
          </a:p>
        </p:txBody>
      </p:sp>
      <p:sp>
        <p:nvSpPr>
          <p:cNvPr id="61" name="Flowchart: Process 60">
            <a:extLst>
              <a:ext uri="{FF2B5EF4-FFF2-40B4-BE49-F238E27FC236}">
                <a16:creationId xmlns:a16="http://schemas.microsoft.com/office/drawing/2014/main" id="{C76A4605-0F5F-4C5D-B660-35B3040357C2}"/>
              </a:ext>
            </a:extLst>
          </p:cNvPr>
          <p:cNvSpPr/>
          <p:nvPr/>
        </p:nvSpPr>
        <p:spPr>
          <a:xfrm>
            <a:off x="10804855" y="310545"/>
            <a:ext cx="1219369" cy="260704"/>
          </a:xfrm>
          <a:prstGeom prst="flowChartProcess">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CO / Authority</a:t>
            </a:r>
          </a:p>
        </p:txBody>
      </p:sp>
      <p:sp>
        <p:nvSpPr>
          <p:cNvPr id="63" name="Flowchart: Process 62">
            <a:extLst>
              <a:ext uri="{FF2B5EF4-FFF2-40B4-BE49-F238E27FC236}">
                <a16:creationId xmlns:a16="http://schemas.microsoft.com/office/drawing/2014/main" id="{A5AE8B91-7791-49B6-8C30-5F15CE15EF82}"/>
              </a:ext>
            </a:extLst>
          </p:cNvPr>
          <p:cNvSpPr/>
          <p:nvPr/>
        </p:nvSpPr>
        <p:spPr>
          <a:xfrm>
            <a:off x="415916" y="1963898"/>
            <a:ext cx="1312307" cy="49656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Procedure during development and/or construction  </a:t>
            </a:r>
          </a:p>
        </p:txBody>
      </p:sp>
      <p:sp>
        <p:nvSpPr>
          <p:cNvPr id="64" name="Flowchart: Document 63">
            <a:extLst>
              <a:ext uri="{FF2B5EF4-FFF2-40B4-BE49-F238E27FC236}">
                <a16:creationId xmlns:a16="http://schemas.microsoft.com/office/drawing/2014/main" id="{FD6CF37A-6352-41BA-AEF2-69CD1737C25D}"/>
              </a:ext>
            </a:extLst>
          </p:cNvPr>
          <p:cNvSpPr/>
          <p:nvPr/>
        </p:nvSpPr>
        <p:spPr>
          <a:xfrm>
            <a:off x="1968671" y="1997989"/>
            <a:ext cx="1566333" cy="429936"/>
          </a:xfrm>
          <a:prstGeom prst="flowChartDocumen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Notify the BO for Commencement of work</a:t>
            </a:r>
          </a:p>
        </p:txBody>
      </p:sp>
      <p:sp>
        <p:nvSpPr>
          <p:cNvPr id="65" name="Flowchart: Process 64">
            <a:extLst>
              <a:ext uri="{FF2B5EF4-FFF2-40B4-BE49-F238E27FC236}">
                <a16:creationId xmlns:a16="http://schemas.microsoft.com/office/drawing/2014/main" id="{5446E8E5-1CAA-4ECA-8468-7DA80EB78DD3}"/>
              </a:ext>
            </a:extLst>
          </p:cNvPr>
          <p:cNvSpPr/>
          <p:nvPr/>
        </p:nvSpPr>
        <p:spPr>
          <a:xfrm>
            <a:off x="3775452" y="2051400"/>
            <a:ext cx="1312307" cy="3186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Site Inspection </a:t>
            </a:r>
          </a:p>
        </p:txBody>
      </p:sp>
      <p:sp>
        <p:nvSpPr>
          <p:cNvPr id="66" name="Flowchart: Decision 65">
            <a:extLst>
              <a:ext uri="{FF2B5EF4-FFF2-40B4-BE49-F238E27FC236}">
                <a16:creationId xmlns:a16="http://schemas.microsoft.com/office/drawing/2014/main" id="{C32BBCAF-1DFD-49B7-A9A0-46968CDF7320}"/>
              </a:ext>
            </a:extLst>
          </p:cNvPr>
          <p:cNvSpPr/>
          <p:nvPr/>
        </p:nvSpPr>
        <p:spPr>
          <a:xfrm>
            <a:off x="5328207" y="1845710"/>
            <a:ext cx="2468159" cy="73001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Any deviations observed in the development / construction?</a:t>
            </a:r>
          </a:p>
        </p:txBody>
      </p:sp>
      <p:sp>
        <p:nvSpPr>
          <p:cNvPr id="67" name="Flowchart: Process 66">
            <a:extLst>
              <a:ext uri="{FF2B5EF4-FFF2-40B4-BE49-F238E27FC236}">
                <a16:creationId xmlns:a16="http://schemas.microsoft.com/office/drawing/2014/main" id="{AE485168-29B2-4592-BE40-27BC413BF07F}"/>
              </a:ext>
            </a:extLst>
          </p:cNvPr>
          <p:cNvSpPr/>
          <p:nvPr/>
        </p:nvSpPr>
        <p:spPr>
          <a:xfrm>
            <a:off x="8344627" y="2460466"/>
            <a:ext cx="1405440" cy="34592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Immediately inform the in-charge on site</a:t>
            </a:r>
          </a:p>
        </p:txBody>
      </p:sp>
      <p:sp>
        <p:nvSpPr>
          <p:cNvPr id="68" name="Flowchart: Document 67">
            <a:extLst>
              <a:ext uri="{FF2B5EF4-FFF2-40B4-BE49-F238E27FC236}">
                <a16:creationId xmlns:a16="http://schemas.microsoft.com/office/drawing/2014/main" id="{7BA9DE4F-14BF-4335-94D7-ECC712C2A5BA}"/>
              </a:ext>
            </a:extLst>
          </p:cNvPr>
          <p:cNvSpPr/>
          <p:nvPr/>
        </p:nvSpPr>
        <p:spPr>
          <a:xfrm>
            <a:off x="10116395" y="2371891"/>
            <a:ext cx="1786466" cy="523069"/>
          </a:xfrm>
          <a:prstGeom prst="flowChartDocument">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Send notice to the Applicant and the RBP within 3 days of Site inspection</a:t>
            </a:r>
          </a:p>
        </p:txBody>
      </p:sp>
      <p:sp>
        <p:nvSpPr>
          <p:cNvPr id="69" name="Flowchart: Decision 68">
            <a:extLst>
              <a:ext uri="{FF2B5EF4-FFF2-40B4-BE49-F238E27FC236}">
                <a16:creationId xmlns:a16="http://schemas.microsoft.com/office/drawing/2014/main" id="{D1D7AAFD-9429-49F4-9F2A-166CE1CBA1EF}"/>
              </a:ext>
            </a:extLst>
          </p:cNvPr>
          <p:cNvSpPr/>
          <p:nvPr/>
        </p:nvSpPr>
        <p:spPr>
          <a:xfrm>
            <a:off x="9790854" y="3051113"/>
            <a:ext cx="2294467" cy="1044653"/>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Applicant agrees to the defects / deviations ?</a:t>
            </a:r>
          </a:p>
        </p:txBody>
      </p:sp>
      <p:sp>
        <p:nvSpPr>
          <p:cNvPr id="70" name="Flowchart: Decision 69">
            <a:extLst>
              <a:ext uri="{FF2B5EF4-FFF2-40B4-BE49-F238E27FC236}">
                <a16:creationId xmlns:a16="http://schemas.microsoft.com/office/drawing/2014/main" id="{279468BA-39DC-4BC4-A755-ECC5AD6710F7}"/>
              </a:ext>
            </a:extLst>
          </p:cNvPr>
          <p:cNvSpPr/>
          <p:nvPr/>
        </p:nvSpPr>
        <p:spPr>
          <a:xfrm>
            <a:off x="7788179" y="3597673"/>
            <a:ext cx="1540934" cy="697521"/>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Are the deviations rectifiable?</a:t>
            </a:r>
          </a:p>
        </p:txBody>
      </p:sp>
      <p:sp>
        <p:nvSpPr>
          <p:cNvPr id="71" name="Flowchart: Document 70">
            <a:extLst>
              <a:ext uri="{FF2B5EF4-FFF2-40B4-BE49-F238E27FC236}">
                <a16:creationId xmlns:a16="http://schemas.microsoft.com/office/drawing/2014/main" id="{9AF832CD-1B4F-42FA-9B15-4EFF4BE77420}"/>
              </a:ext>
            </a:extLst>
          </p:cNvPr>
          <p:cNvSpPr/>
          <p:nvPr/>
        </p:nvSpPr>
        <p:spPr>
          <a:xfrm>
            <a:off x="8001107" y="3030452"/>
            <a:ext cx="1104900" cy="345921"/>
          </a:xfrm>
          <a:prstGeom prst="flowChartDocumen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Notify the BO </a:t>
            </a:r>
          </a:p>
        </p:txBody>
      </p:sp>
      <p:sp>
        <p:nvSpPr>
          <p:cNvPr id="72" name="Flowchart: Process 71">
            <a:extLst>
              <a:ext uri="{FF2B5EF4-FFF2-40B4-BE49-F238E27FC236}">
                <a16:creationId xmlns:a16="http://schemas.microsoft.com/office/drawing/2014/main" id="{DB546D2C-0225-43C9-9061-36319EFA48E6}"/>
              </a:ext>
            </a:extLst>
          </p:cNvPr>
          <p:cNvSpPr/>
          <p:nvPr/>
        </p:nvSpPr>
        <p:spPr>
          <a:xfrm>
            <a:off x="6134318" y="3030452"/>
            <a:ext cx="1405440" cy="34592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Joint inspection by BO, Applicant &amp; RBP</a:t>
            </a:r>
          </a:p>
        </p:txBody>
      </p:sp>
      <p:sp>
        <p:nvSpPr>
          <p:cNvPr id="73" name="Rectangle 72">
            <a:extLst>
              <a:ext uri="{FF2B5EF4-FFF2-40B4-BE49-F238E27FC236}">
                <a16:creationId xmlns:a16="http://schemas.microsoft.com/office/drawing/2014/main" id="{F4D31EA3-4391-473D-82D2-D90B77BCA72E}"/>
              </a:ext>
            </a:extLst>
          </p:cNvPr>
          <p:cNvSpPr/>
          <p:nvPr/>
        </p:nvSpPr>
        <p:spPr>
          <a:xfrm>
            <a:off x="4750480" y="3581984"/>
            <a:ext cx="2345415" cy="388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Send notice for demolition if  the deviations are dangerous to public health</a:t>
            </a:r>
          </a:p>
        </p:txBody>
      </p:sp>
      <p:sp>
        <p:nvSpPr>
          <p:cNvPr id="74" name="Flowchart: Process 73">
            <a:extLst>
              <a:ext uri="{FF2B5EF4-FFF2-40B4-BE49-F238E27FC236}">
                <a16:creationId xmlns:a16="http://schemas.microsoft.com/office/drawing/2014/main" id="{3D869D3F-EA6B-4A5F-9D9B-A9D8470924DD}"/>
              </a:ext>
            </a:extLst>
          </p:cNvPr>
          <p:cNvSpPr/>
          <p:nvPr/>
        </p:nvSpPr>
        <p:spPr>
          <a:xfrm>
            <a:off x="6079360" y="4363635"/>
            <a:ext cx="1240690" cy="477471"/>
          </a:xfrm>
          <a:prstGeom prst="flowChartProcess">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Rectification of deviations / defects</a:t>
            </a:r>
          </a:p>
        </p:txBody>
      </p:sp>
      <p:sp>
        <p:nvSpPr>
          <p:cNvPr id="75" name="Flowchart: Document 74">
            <a:extLst>
              <a:ext uri="{FF2B5EF4-FFF2-40B4-BE49-F238E27FC236}">
                <a16:creationId xmlns:a16="http://schemas.microsoft.com/office/drawing/2014/main" id="{F83B4C83-16FE-4A54-8237-42DF1B376F9C}"/>
              </a:ext>
            </a:extLst>
          </p:cNvPr>
          <p:cNvSpPr/>
          <p:nvPr/>
        </p:nvSpPr>
        <p:spPr>
          <a:xfrm>
            <a:off x="4144160" y="4363635"/>
            <a:ext cx="1514461" cy="478146"/>
          </a:xfrm>
          <a:prstGeom prst="flowChartDocumen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Notify the BO regarding all rectifications </a:t>
            </a:r>
          </a:p>
        </p:txBody>
      </p:sp>
      <p:cxnSp>
        <p:nvCxnSpPr>
          <p:cNvPr id="76" name="Connector: Elbow 75">
            <a:extLst>
              <a:ext uri="{FF2B5EF4-FFF2-40B4-BE49-F238E27FC236}">
                <a16:creationId xmlns:a16="http://schemas.microsoft.com/office/drawing/2014/main" id="{7519EB38-679D-4E8E-99FE-6ABAA1CAA8E4}"/>
              </a:ext>
            </a:extLst>
          </p:cNvPr>
          <p:cNvCxnSpPr>
            <a:cxnSpLocks/>
            <a:stCxn id="69" idx="1"/>
          </p:cNvCxnSpPr>
          <p:nvPr/>
        </p:nvCxnSpPr>
        <p:spPr>
          <a:xfrm rot="10800000">
            <a:off x="9106010" y="3082478"/>
            <a:ext cx="684845" cy="49096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Connector: Elbow 76">
            <a:extLst>
              <a:ext uri="{FF2B5EF4-FFF2-40B4-BE49-F238E27FC236}">
                <a16:creationId xmlns:a16="http://schemas.microsoft.com/office/drawing/2014/main" id="{E0673451-B23A-45DE-A4BF-255022873583}"/>
              </a:ext>
            </a:extLst>
          </p:cNvPr>
          <p:cNvCxnSpPr>
            <a:cxnSpLocks/>
            <a:stCxn id="69" idx="1"/>
            <a:endCxn id="70" idx="3"/>
          </p:cNvCxnSpPr>
          <p:nvPr/>
        </p:nvCxnSpPr>
        <p:spPr>
          <a:xfrm rot="10800000" flipV="1">
            <a:off x="9329114" y="3573440"/>
            <a:ext cx="461741" cy="372994"/>
          </a:xfrm>
          <a:prstGeom prst="bentConnector3">
            <a:avLst>
              <a:gd name="adj1" fmla="val 7501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CDF5C5F1-CFA5-4213-A9C4-08ACFE542784}"/>
              </a:ext>
            </a:extLst>
          </p:cNvPr>
          <p:cNvCxnSpPr>
            <a:cxnSpLocks/>
            <a:stCxn id="71" idx="1"/>
            <a:endCxn id="72" idx="3"/>
          </p:cNvCxnSpPr>
          <p:nvPr/>
        </p:nvCxnSpPr>
        <p:spPr>
          <a:xfrm flipH="1" flipV="1">
            <a:off x="7539758" y="3203412"/>
            <a:ext cx="46134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Connector: Elbow 78">
            <a:extLst>
              <a:ext uri="{FF2B5EF4-FFF2-40B4-BE49-F238E27FC236}">
                <a16:creationId xmlns:a16="http://schemas.microsoft.com/office/drawing/2014/main" id="{8A0B461D-C63E-402F-8946-3ADB44DAA425}"/>
              </a:ext>
            </a:extLst>
          </p:cNvPr>
          <p:cNvCxnSpPr>
            <a:cxnSpLocks/>
            <a:stCxn id="70" idx="1"/>
            <a:endCxn id="73" idx="3"/>
          </p:cNvCxnSpPr>
          <p:nvPr/>
        </p:nvCxnSpPr>
        <p:spPr>
          <a:xfrm rot="10800000">
            <a:off x="7095895" y="3776344"/>
            <a:ext cx="692284" cy="17009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ACF30704-5394-4350-845D-30DB7D4C397A}"/>
              </a:ext>
            </a:extLst>
          </p:cNvPr>
          <p:cNvCxnSpPr>
            <a:cxnSpLocks/>
            <a:stCxn id="74" idx="1"/>
            <a:endCxn id="75" idx="3"/>
          </p:cNvCxnSpPr>
          <p:nvPr/>
        </p:nvCxnSpPr>
        <p:spPr>
          <a:xfrm flipH="1">
            <a:off x="5658621" y="4602371"/>
            <a:ext cx="420739" cy="3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66A65D8C-68AE-466B-850C-C6B689D13373}"/>
              </a:ext>
            </a:extLst>
          </p:cNvPr>
          <p:cNvCxnSpPr>
            <a:cxnSpLocks/>
            <a:stCxn id="75" idx="2"/>
          </p:cNvCxnSpPr>
          <p:nvPr/>
        </p:nvCxnSpPr>
        <p:spPr>
          <a:xfrm>
            <a:off x="4901391" y="4810170"/>
            <a:ext cx="0" cy="4637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46E168E2-C549-431D-B3A5-41E85306EBC8}"/>
              </a:ext>
            </a:extLst>
          </p:cNvPr>
          <p:cNvCxnSpPr>
            <a:cxnSpLocks/>
            <a:stCxn id="63" idx="3"/>
            <a:endCxn id="64" idx="1"/>
          </p:cNvCxnSpPr>
          <p:nvPr/>
        </p:nvCxnSpPr>
        <p:spPr>
          <a:xfrm>
            <a:off x="1728223" y="2212182"/>
            <a:ext cx="240448" cy="7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EE263BD6-7CAD-4C58-8E4C-AB28EED066A4}"/>
              </a:ext>
            </a:extLst>
          </p:cNvPr>
          <p:cNvCxnSpPr>
            <a:cxnSpLocks/>
            <a:stCxn id="64" idx="3"/>
            <a:endCxn id="65" idx="1"/>
          </p:cNvCxnSpPr>
          <p:nvPr/>
        </p:nvCxnSpPr>
        <p:spPr>
          <a:xfrm flipV="1">
            <a:off x="3535004" y="2210719"/>
            <a:ext cx="240448" cy="22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4" name="Straight Arrow Connector 83">
            <a:extLst>
              <a:ext uri="{FF2B5EF4-FFF2-40B4-BE49-F238E27FC236}">
                <a16:creationId xmlns:a16="http://schemas.microsoft.com/office/drawing/2014/main" id="{B7AF0DF2-3CCA-44E5-B6DF-8018D12DD6B5}"/>
              </a:ext>
            </a:extLst>
          </p:cNvPr>
          <p:cNvCxnSpPr>
            <a:cxnSpLocks/>
            <a:stCxn id="65" idx="3"/>
            <a:endCxn id="66" idx="1"/>
          </p:cNvCxnSpPr>
          <p:nvPr/>
        </p:nvCxnSpPr>
        <p:spPr>
          <a:xfrm flipV="1">
            <a:off x="5087759" y="2210718"/>
            <a:ext cx="240448"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Connector: Elbow 84">
            <a:extLst>
              <a:ext uri="{FF2B5EF4-FFF2-40B4-BE49-F238E27FC236}">
                <a16:creationId xmlns:a16="http://schemas.microsoft.com/office/drawing/2014/main" id="{31054B68-832A-4026-BA40-3DC876A6226A}"/>
              </a:ext>
            </a:extLst>
          </p:cNvPr>
          <p:cNvCxnSpPr>
            <a:cxnSpLocks/>
            <a:stCxn id="66" idx="3"/>
          </p:cNvCxnSpPr>
          <p:nvPr/>
        </p:nvCxnSpPr>
        <p:spPr>
          <a:xfrm>
            <a:off x="7796366" y="2210718"/>
            <a:ext cx="548261" cy="442146"/>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Flowchart: Terminator 85">
            <a:extLst>
              <a:ext uri="{FF2B5EF4-FFF2-40B4-BE49-F238E27FC236}">
                <a16:creationId xmlns:a16="http://schemas.microsoft.com/office/drawing/2014/main" id="{4601EA4D-F97B-4033-B190-61A53F9A11C7}"/>
              </a:ext>
            </a:extLst>
          </p:cNvPr>
          <p:cNvSpPr/>
          <p:nvPr/>
        </p:nvSpPr>
        <p:spPr>
          <a:xfrm>
            <a:off x="8344627" y="1738396"/>
            <a:ext cx="804254" cy="345920"/>
          </a:xfrm>
          <a:prstGeom prst="flowChartTerminator">
            <a:avLst/>
          </a:prstGeom>
          <a:solidFill>
            <a:srgbClr val="7671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End</a:t>
            </a:r>
          </a:p>
        </p:txBody>
      </p:sp>
      <p:cxnSp>
        <p:nvCxnSpPr>
          <p:cNvPr id="87" name="Connector: Elbow 86">
            <a:extLst>
              <a:ext uri="{FF2B5EF4-FFF2-40B4-BE49-F238E27FC236}">
                <a16:creationId xmlns:a16="http://schemas.microsoft.com/office/drawing/2014/main" id="{B1B19CDB-A32C-4EDA-9271-C722CBA094A9}"/>
              </a:ext>
            </a:extLst>
          </p:cNvPr>
          <p:cNvCxnSpPr>
            <a:cxnSpLocks/>
            <a:stCxn id="66" idx="3"/>
          </p:cNvCxnSpPr>
          <p:nvPr/>
        </p:nvCxnSpPr>
        <p:spPr>
          <a:xfrm flipV="1">
            <a:off x="7796366" y="1884185"/>
            <a:ext cx="536644" cy="326533"/>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7D58B415-3738-4698-A8E3-6952E34C2F8E}"/>
              </a:ext>
            </a:extLst>
          </p:cNvPr>
          <p:cNvCxnSpPr>
            <a:cxnSpLocks/>
            <a:stCxn id="67" idx="3"/>
            <a:endCxn id="68" idx="1"/>
          </p:cNvCxnSpPr>
          <p:nvPr/>
        </p:nvCxnSpPr>
        <p:spPr>
          <a:xfrm>
            <a:off x="9750067" y="2633426"/>
            <a:ext cx="36632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F33B1626-EF6D-455A-AAFB-581BDCE7BC4C}"/>
              </a:ext>
            </a:extLst>
          </p:cNvPr>
          <p:cNvSpPr txBox="1"/>
          <p:nvPr/>
        </p:nvSpPr>
        <p:spPr>
          <a:xfrm>
            <a:off x="7722175" y="2359969"/>
            <a:ext cx="512247" cy="246221"/>
          </a:xfrm>
          <a:prstGeom prst="rect">
            <a:avLst/>
          </a:prstGeom>
          <a:noFill/>
        </p:spPr>
        <p:txBody>
          <a:bodyPr wrap="square" rtlCol="0">
            <a:spAutoFit/>
          </a:bodyPr>
          <a:lstStyle/>
          <a:p>
            <a:r>
              <a:rPr lang="en-IN" sz="1000" dirty="0"/>
              <a:t>Yes</a:t>
            </a:r>
          </a:p>
        </p:txBody>
      </p:sp>
      <p:sp>
        <p:nvSpPr>
          <p:cNvPr id="90" name="TextBox 89">
            <a:extLst>
              <a:ext uri="{FF2B5EF4-FFF2-40B4-BE49-F238E27FC236}">
                <a16:creationId xmlns:a16="http://schemas.microsoft.com/office/drawing/2014/main" id="{C3A7B491-9081-4017-97A7-F33F4FD6DEAB}"/>
              </a:ext>
            </a:extLst>
          </p:cNvPr>
          <p:cNvSpPr txBox="1"/>
          <p:nvPr/>
        </p:nvSpPr>
        <p:spPr>
          <a:xfrm>
            <a:off x="7791980" y="1922848"/>
            <a:ext cx="417073" cy="246221"/>
          </a:xfrm>
          <a:prstGeom prst="rect">
            <a:avLst/>
          </a:prstGeom>
          <a:noFill/>
        </p:spPr>
        <p:txBody>
          <a:bodyPr wrap="square" rtlCol="0">
            <a:spAutoFit/>
          </a:bodyPr>
          <a:lstStyle/>
          <a:p>
            <a:r>
              <a:rPr lang="en-IN" sz="1000" dirty="0"/>
              <a:t>No</a:t>
            </a:r>
          </a:p>
        </p:txBody>
      </p:sp>
      <p:sp>
        <p:nvSpPr>
          <p:cNvPr id="91" name="TextBox 90">
            <a:extLst>
              <a:ext uri="{FF2B5EF4-FFF2-40B4-BE49-F238E27FC236}">
                <a16:creationId xmlns:a16="http://schemas.microsoft.com/office/drawing/2014/main" id="{BCFA3146-FEFD-4236-8298-E2A5B98FEB98}"/>
              </a:ext>
            </a:extLst>
          </p:cNvPr>
          <p:cNvSpPr txBox="1"/>
          <p:nvPr/>
        </p:nvSpPr>
        <p:spPr>
          <a:xfrm>
            <a:off x="9566184" y="3603250"/>
            <a:ext cx="512247" cy="246221"/>
          </a:xfrm>
          <a:prstGeom prst="rect">
            <a:avLst/>
          </a:prstGeom>
          <a:noFill/>
        </p:spPr>
        <p:txBody>
          <a:bodyPr wrap="square" rtlCol="0">
            <a:spAutoFit/>
          </a:bodyPr>
          <a:lstStyle/>
          <a:p>
            <a:r>
              <a:rPr lang="en-IN" sz="1000" dirty="0"/>
              <a:t>Yes</a:t>
            </a:r>
          </a:p>
        </p:txBody>
      </p:sp>
      <p:sp>
        <p:nvSpPr>
          <p:cNvPr id="92" name="TextBox 91">
            <a:extLst>
              <a:ext uri="{FF2B5EF4-FFF2-40B4-BE49-F238E27FC236}">
                <a16:creationId xmlns:a16="http://schemas.microsoft.com/office/drawing/2014/main" id="{1534D84F-F2C5-47FD-BD7C-5B6605EF3316}"/>
              </a:ext>
            </a:extLst>
          </p:cNvPr>
          <p:cNvSpPr txBox="1"/>
          <p:nvPr/>
        </p:nvSpPr>
        <p:spPr>
          <a:xfrm>
            <a:off x="7588891" y="4035714"/>
            <a:ext cx="512247" cy="246221"/>
          </a:xfrm>
          <a:prstGeom prst="rect">
            <a:avLst/>
          </a:prstGeom>
          <a:noFill/>
        </p:spPr>
        <p:txBody>
          <a:bodyPr wrap="square" rtlCol="0">
            <a:spAutoFit/>
          </a:bodyPr>
          <a:lstStyle/>
          <a:p>
            <a:r>
              <a:rPr lang="en-IN" sz="1000" dirty="0"/>
              <a:t>Yes</a:t>
            </a:r>
          </a:p>
        </p:txBody>
      </p:sp>
      <p:sp>
        <p:nvSpPr>
          <p:cNvPr id="93" name="TextBox 92">
            <a:extLst>
              <a:ext uri="{FF2B5EF4-FFF2-40B4-BE49-F238E27FC236}">
                <a16:creationId xmlns:a16="http://schemas.microsoft.com/office/drawing/2014/main" id="{21F753D2-9541-4441-A1BA-EC574441548C}"/>
              </a:ext>
            </a:extLst>
          </p:cNvPr>
          <p:cNvSpPr txBox="1"/>
          <p:nvPr/>
        </p:nvSpPr>
        <p:spPr>
          <a:xfrm>
            <a:off x="9566184" y="3300354"/>
            <a:ext cx="417073" cy="246221"/>
          </a:xfrm>
          <a:prstGeom prst="rect">
            <a:avLst/>
          </a:prstGeom>
          <a:noFill/>
        </p:spPr>
        <p:txBody>
          <a:bodyPr wrap="square" rtlCol="0">
            <a:spAutoFit/>
          </a:bodyPr>
          <a:lstStyle/>
          <a:p>
            <a:r>
              <a:rPr lang="en-IN" sz="1000" dirty="0"/>
              <a:t>No</a:t>
            </a:r>
          </a:p>
        </p:txBody>
      </p:sp>
      <p:sp>
        <p:nvSpPr>
          <p:cNvPr id="94" name="TextBox 93">
            <a:extLst>
              <a:ext uri="{FF2B5EF4-FFF2-40B4-BE49-F238E27FC236}">
                <a16:creationId xmlns:a16="http://schemas.microsoft.com/office/drawing/2014/main" id="{90C51BFA-75E6-4E65-AE39-0D14C55CCC28}"/>
              </a:ext>
            </a:extLst>
          </p:cNvPr>
          <p:cNvSpPr txBox="1"/>
          <p:nvPr/>
        </p:nvSpPr>
        <p:spPr>
          <a:xfrm>
            <a:off x="7626150" y="3676042"/>
            <a:ext cx="417073" cy="246221"/>
          </a:xfrm>
          <a:prstGeom prst="rect">
            <a:avLst/>
          </a:prstGeom>
          <a:noFill/>
        </p:spPr>
        <p:txBody>
          <a:bodyPr wrap="square" rtlCol="0">
            <a:spAutoFit/>
          </a:bodyPr>
          <a:lstStyle/>
          <a:p>
            <a:r>
              <a:rPr lang="en-IN" sz="1000" dirty="0"/>
              <a:t>No</a:t>
            </a:r>
          </a:p>
        </p:txBody>
      </p:sp>
      <p:sp>
        <p:nvSpPr>
          <p:cNvPr id="95" name="Rectangle 94">
            <a:extLst>
              <a:ext uri="{FF2B5EF4-FFF2-40B4-BE49-F238E27FC236}">
                <a16:creationId xmlns:a16="http://schemas.microsoft.com/office/drawing/2014/main" id="{5542BEEC-2FC1-4AC3-857D-6CBA709ADA23}"/>
              </a:ext>
            </a:extLst>
          </p:cNvPr>
          <p:cNvSpPr/>
          <p:nvPr/>
        </p:nvSpPr>
        <p:spPr>
          <a:xfrm>
            <a:off x="83214" y="1693411"/>
            <a:ext cx="12025571" cy="5164589"/>
          </a:xfrm>
          <a:prstGeom prst="rect">
            <a:avLst/>
          </a:prstGeom>
          <a:no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6" name="Oval 95">
            <a:extLst>
              <a:ext uri="{FF2B5EF4-FFF2-40B4-BE49-F238E27FC236}">
                <a16:creationId xmlns:a16="http://schemas.microsoft.com/office/drawing/2014/main" id="{BC54447A-3200-4082-BA2A-5D7F898C28B5}"/>
              </a:ext>
            </a:extLst>
          </p:cNvPr>
          <p:cNvSpPr/>
          <p:nvPr/>
        </p:nvSpPr>
        <p:spPr>
          <a:xfrm>
            <a:off x="160488" y="1858273"/>
            <a:ext cx="369713" cy="35244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B</a:t>
            </a:r>
          </a:p>
        </p:txBody>
      </p:sp>
      <p:cxnSp>
        <p:nvCxnSpPr>
          <p:cNvPr id="97" name="Straight Arrow Connector 96">
            <a:extLst>
              <a:ext uri="{FF2B5EF4-FFF2-40B4-BE49-F238E27FC236}">
                <a16:creationId xmlns:a16="http://schemas.microsoft.com/office/drawing/2014/main" id="{E347B69A-972B-4EE6-AA1A-00E8CCC109E3}"/>
              </a:ext>
            </a:extLst>
          </p:cNvPr>
          <p:cNvCxnSpPr>
            <a:cxnSpLocks/>
          </p:cNvCxnSpPr>
          <p:nvPr/>
        </p:nvCxnSpPr>
        <p:spPr>
          <a:xfrm>
            <a:off x="10917233" y="2899632"/>
            <a:ext cx="0" cy="2076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Connector: Elbow 97">
            <a:extLst>
              <a:ext uri="{FF2B5EF4-FFF2-40B4-BE49-F238E27FC236}">
                <a16:creationId xmlns:a16="http://schemas.microsoft.com/office/drawing/2014/main" id="{8257F9D2-7FB7-40A5-AB05-51297DE6D741}"/>
              </a:ext>
            </a:extLst>
          </p:cNvPr>
          <p:cNvCxnSpPr>
            <a:cxnSpLocks/>
            <a:stCxn id="70" idx="1"/>
            <a:endCxn id="74" idx="3"/>
          </p:cNvCxnSpPr>
          <p:nvPr/>
        </p:nvCxnSpPr>
        <p:spPr>
          <a:xfrm rot="10800000" flipV="1">
            <a:off x="7320051" y="3946433"/>
            <a:ext cx="468129" cy="655937"/>
          </a:xfrm>
          <a:prstGeom prst="bentConnector3">
            <a:avLst>
              <a:gd name="adj1" fmla="val 72081"/>
            </a:avLst>
          </a:prstGeom>
          <a:ln>
            <a:tailEnd type="triangle"/>
          </a:ln>
        </p:spPr>
        <p:style>
          <a:lnRef idx="1">
            <a:schemeClr val="accent1"/>
          </a:lnRef>
          <a:fillRef idx="0">
            <a:schemeClr val="accent1"/>
          </a:fillRef>
          <a:effectRef idx="0">
            <a:schemeClr val="accent1"/>
          </a:effectRef>
          <a:fontRef idx="minor">
            <a:schemeClr val="tx1"/>
          </a:fontRef>
        </p:style>
      </p:cxnSp>
      <p:sp>
        <p:nvSpPr>
          <p:cNvPr id="99" name="Rectangle 98">
            <a:extLst>
              <a:ext uri="{FF2B5EF4-FFF2-40B4-BE49-F238E27FC236}">
                <a16:creationId xmlns:a16="http://schemas.microsoft.com/office/drawing/2014/main" id="{8795CA37-32C8-4BE4-BB26-CF431B349A85}"/>
              </a:ext>
            </a:extLst>
          </p:cNvPr>
          <p:cNvSpPr/>
          <p:nvPr/>
        </p:nvSpPr>
        <p:spPr>
          <a:xfrm>
            <a:off x="3754754" y="5280617"/>
            <a:ext cx="2345415" cy="388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Resume work if the rectifications are satisfactory</a:t>
            </a:r>
          </a:p>
        </p:txBody>
      </p:sp>
    </p:spTree>
    <p:extLst>
      <p:ext uri="{BB962C8B-B14F-4D97-AF65-F5344CB8AC3E}">
        <p14:creationId xmlns:p14="http://schemas.microsoft.com/office/powerpoint/2010/main" val="2708266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grpSp>
        <p:nvGrpSpPr>
          <p:cNvPr id="59" name="Group 58">
            <a:extLst>
              <a:ext uri="{FF2B5EF4-FFF2-40B4-BE49-F238E27FC236}">
                <a16:creationId xmlns:a16="http://schemas.microsoft.com/office/drawing/2014/main" id="{3EA7963D-2811-4ABF-8029-EFB62BD9D79B}"/>
              </a:ext>
            </a:extLst>
          </p:cNvPr>
          <p:cNvGrpSpPr/>
          <p:nvPr/>
        </p:nvGrpSpPr>
        <p:grpSpPr>
          <a:xfrm>
            <a:off x="359335" y="1167695"/>
            <a:ext cx="6532031" cy="5646266"/>
            <a:chOff x="3957379" y="3930650"/>
            <a:chExt cx="6532031" cy="5646266"/>
          </a:xfrm>
        </p:grpSpPr>
        <p:sp>
          <p:nvSpPr>
            <p:cNvPr id="60" name="Flowchart: Process 59">
              <a:extLst>
                <a:ext uri="{FF2B5EF4-FFF2-40B4-BE49-F238E27FC236}">
                  <a16:creationId xmlns:a16="http://schemas.microsoft.com/office/drawing/2014/main" id="{1B4F13D3-8E3D-4C41-825F-0539CA1BE3FE}"/>
                </a:ext>
              </a:extLst>
            </p:cNvPr>
            <p:cNvSpPr/>
            <p:nvPr/>
          </p:nvSpPr>
          <p:spPr>
            <a:xfrm>
              <a:off x="6358135" y="4193600"/>
              <a:ext cx="1312307" cy="49656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Validity and Extension of time for Permit</a:t>
              </a:r>
            </a:p>
          </p:txBody>
        </p:sp>
        <p:sp>
          <p:nvSpPr>
            <p:cNvPr id="61" name="Rectangle 60">
              <a:extLst>
                <a:ext uri="{FF2B5EF4-FFF2-40B4-BE49-F238E27FC236}">
                  <a16:creationId xmlns:a16="http://schemas.microsoft.com/office/drawing/2014/main" id="{79895E0A-A63C-4373-B78E-38A6DC17023D}"/>
                </a:ext>
              </a:extLst>
            </p:cNvPr>
            <p:cNvSpPr/>
            <p:nvPr/>
          </p:nvSpPr>
          <p:spPr>
            <a:xfrm>
              <a:off x="3957379" y="3930650"/>
              <a:ext cx="6532031" cy="5646266"/>
            </a:xfrm>
            <a:prstGeom prst="rect">
              <a:avLst/>
            </a:prstGeom>
            <a:no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2" name="Flowchart: Decision 61">
              <a:extLst>
                <a:ext uri="{FF2B5EF4-FFF2-40B4-BE49-F238E27FC236}">
                  <a16:creationId xmlns:a16="http://schemas.microsoft.com/office/drawing/2014/main" id="{B8523A74-1BDC-4393-B2F1-8B39628A8351}"/>
                </a:ext>
              </a:extLst>
            </p:cNvPr>
            <p:cNvSpPr/>
            <p:nvPr/>
          </p:nvSpPr>
          <p:spPr>
            <a:xfrm>
              <a:off x="6253890" y="4949712"/>
              <a:ext cx="1520792" cy="57111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Is Permit still valid?</a:t>
              </a:r>
            </a:p>
          </p:txBody>
        </p:sp>
        <p:sp>
          <p:nvSpPr>
            <p:cNvPr id="63" name="Flowchart: Process 62">
              <a:extLst>
                <a:ext uri="{FF2B5EF4-FFF2-40B4-BE49-F238E27FC236}">
                  <a16:creationId xmlns:a16="http://schemas.microsoft.com/office/drawing/2014/main" id="{91E8E3DB-8F48-488A-8CDE-43062B08F593}"/>
                </a:ext>
              </a:extLst>
            </p:cNvPr>
            <p:cNvSpPr/>
            <p:nvPr/>
          </p:nvSpPr>
          <p:spPr>
            <a:xfrm>
              <a:off x="7306305" y="5879472"/>
              <a:ext cx="1286524" cy="411377"/>
            </a:xfrm>
            <a:prstGeom prst="flowChart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Apply for Extension of time</a:t>
              </a:r>
            </a:p>
          </p:txBody>
        </p:sp>
        <p:sp>
          <p:nvSpPr>
            <p:cNvPr id="64" name="Flowchart: Document 63">
              <a:extLst>
                <a:ext uri="{FF2B5EF4-FFF2-40B4-BE49-F238E27FC236}">
                  <a16:creationId xmlns:a16="http://schemas.microsoft.com/office/drawing/2014/main" id="{132ADA18-740E-4C10-B694-EC6D3ABADC1B}"/>
                </a:ext>
              </a:extLst>
            </p:cNvPr>
            <p:cNvSpPr/>
            <p:nvPr/>
          </p:nvSpPr>
          <p:spPr>
            <a:xfrm>
              <a:off x="6802980" y="6523064"/>
              <a:ext cx="2293181" cy="571112"/>
            </a:xfrm>
            <a:prstGeom prst="flowChartDocumen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N" sz="1000" dirty="0">
                  <a:solidFill>
                    <a:prstClr val="white"/>
                  </a:solidFill>
                </a:rPr>
                <a:t>Submission of application </a:t>
              </a:r>
            </a:p>
            <a:p>
              <a:pPr marL="228603" indent="-228603">
                <a:buAutoNum type="arabicPeriod"/>
              </a:pPr>
              <a:r>
                <a:rPr lang="en-IN" sz="1000" dirty="0">
                  <a:solidFill>
                    <a:prstClr val="white"/>
                  </a:solidFill>
                </a:rPr>
                <a:t>Original Sanctioned Plan</a:t>
              </a:r>
            </a:p>
            <a:p>
              <a:pPr marL="228603" indent="-228603">
                <a:buAutoNum type="arabicPeriod"/>
              </a:pPr>
              <a:r>
                <a:rPr lang="en-IN" sz="1000" dirty="0">
                  <a:solidFill>
                    <a:prstClr val="white"/>
                  </a:solidFill>
                </a:rPr>
                <a:t>50% of original plan processing fees</a:t>
              </a:r>
            </a:p>
          </p:txBody>
        </p:sp>
        <p:sp>
          <p:nvSpPr>
            <p:cNvPr id="65" name="Flowchart: Decision 64">
              <a:extLst>
                <a:ext uri="{FF2B5EF4-FFF2-40B4-BE49-F238E27FC236}">
                  <a16:creationId xmlns:a16="http://schemas.microsoft.com/office/drawing/2014/main" id="{37960D9E-DF41-47D1-8A16-0D67119322DC}"/>
                </a:ext>
              </a:extLst>
            </p:cNvPr>
            <p:cNvSpPr/>
            <p:nvPr/>
          </p:nvSpPr>
          <p:spPr>
            <a:xfrm>
              <a:off x="6802979" y="7216800"/>
              <a:ext cx="2293181" cy="710343"/>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Is the development / construction on lease site?</a:t>
              </a:r>
            </a:p>
          </p:txBody>
        </p:sp>
        <p:sp>
          <p:nvSpPr>
            <p:cNvPr id="66" name="Flowchart: Decision 65">
              <a:extLst>
                <a:ext uri="{FF2B5EF4-FFF2-40B4-BE49-F238E27FC236}">
                  <a16:creationId xmlns:a16="http://schemas.microsoft.com/office/drawing/2014/main" id="{6FED1F33-69C3-4BCF-A7D9-3368F5C4B7DA}"/>
                </a:ext>
              </a:extLst>
            </p:cNvPr>
            <p:cNvSpPr/>
            <p:nvPr/>
          </p:nvSpPr>
          <p:spPr>
            <a:xfrm>
              <a:off x="7949569" y="8190174"/>
              <a:ext cx="1541531" cy="57111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Is the lease valid ?</a:t>
              </a:r>
            </a:p>
          </p:txBody>
        </p:sp>
        <p:sp>
          <p:nvSpPr>
            <p:cNvPr id="67" name="Flowchart: Terminator 66">
              <a:extLst>
                <a:ext uri="{FF2B5EF4-FFF2-40B4-BE49-F238E27FC236}">
                  <a16:creationId xmlns:a16="http://schemas.microsoft.com/office/drawing/2014/main" id="{26B0A254-352C-490E-B3FC-080139A6C9E1}"/>
                </a:ext>
              </a:extLst>
            </p:cNvPr>
            <p:cNvSpPr/>
            <p:nvPr/>
          </p:nvSpPr>
          <p:spPr>
            <a:xfrm>
              <a:off x="8885775" y="9124840"/>
              <a:ext cx="1210649" cy="355588"/>
            </a:xfrm>
            <a:prstGeom prst="flowChartTerminator">
              <a:avLst/>
            </a:prstGeom>
            <a:solidFill>
              <a:srgbClr val="7671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Grant Extension of Time</a:t>
              </a:r>
            </a:p>
          </p:txBody>
        </p:sp>
        <p:sp>
          <p:nvSpPr>
            <p:cNvPr id="68" name="Flowchart: Terminator 67">
              <a:extLst>
                <a:ext uri="{FF2B5EF4-FFF2-40B4-BE49-F238E27FC236}">
                  <a16:creationId xmlns:a16="http://schemas.microsoft.com/office/drawing/2014/main" id="{4FE49C84-0009-4473-B255-752194B2F874}"/>
                </a:ext>
              </a:extLst>
            </p:cNvPr>
            <p:cNvSpPr/>
            <p:nvPr/>
          </p:nvSpPr>
          <p:spPr>
            <a:xfrm>
              <a:off x="7237322" y="9124840"/>
              <a:ext cx="1210649" cy="355588"/>
            </a:xfrm>
            <a:prstGeom prst="flowChartTerminator">
              <a:avLst/>
            </a:prstGeom>
            <a:solidFill>
              <a:srgbClr val="7671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Refusal </a:t>
              </a:r>
            </a:p>
          </p:txBody>
        </p:sp>
        <p:sp>
          <p:nvSpPr>
            <p:cNvPr id="69" name="Flowchart: Terminator 68">
              <a:extLst>
                <a:ext uri="{FF2B5EF4-FFF2-40B4-BE49-F238E27FC236}">
                  <a16:creationId xmlns:a16="http://schemas.microsoft.com/office/drawing/2014/main" id="{CDB5194A-D438-4636-8788-91710DC0213F}"/>
                </a:ext>
              </a:extLst>
            </p:cNvPr>
            <p:cNvSpPr/>
            <p:nvPr/>
          </p:nvSpPr>
          <p:spPr>
            <a:xfrm>
              <a:off x="6095660" y="8374590"/>
              <a:ext cx="1210649" cy="355588"/>
            </a:xfrm>
            <a:prstGeom prst="flowChartTerminator">
              <a:avLst/>
            </a:prstGeom>
            <a:solidFill>
              <a:srgbClr val="7671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Grant Extension of Time</a:t>
              </a:r>
            </a:p>
          </p:txBody>
        </p:sp>
        <p:sp>
          <p:nvSpPr>
            <p:cNvPr id="70" name="Flowchart: Terminator 69">
              <a:extLst>
                <a:ext uri="{FF2B5EF4-FFF2-40B4-BE49-F238E27FC236}">
                  <a16:creationId xmlns:a16="http://schemas.microsoft.com/office/drawing/2014/main" id="{4D49F178-AC0A-4CE0-A04D-04047C766F8E}"/>
                </a:ext>
              </a:extLst>
            </p:cNvPr>
            <p:cNvSpPr/>
            <p:nvPr/>
          </p:nvSpPr>
          <p:spPr>
            <a:xfrm>
              <a:off x="5519534" y="5896475"/>
              <a:ext cx="1210649" cy="355588"/>
            </a:xfrm>
            <a:prstGeom prst="flowChartTerminator">
              <a:avLst/>
            </a:prstGeom>
            <a:solidFill>
              <a:srgbClr val="7671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Resume work</a:t>
              </a:r>
            </a:p>
          </p:txBody>
        </p:sp>
        <p:cxnSp>
          <p:nvCxnSpPr>
            <p:cNvPr id="71" name="Connector: Elbow 70">
              <a:extLst>
                <a:ext uri="{FF2B5EF4-FFF2-40B4-BE49-F238E27FC236}">
                  <a16:creationId xmlns:a16="http://schemas.microsoft.com/office/drawing/2014/main" id="{C30345AF-9DB4-443B-A80E-361326DC2AAF}"/>
                </a:ext>
              </a:extLst>
            </p:cNvPr>
            <p:cNvCxnSpPr>
              <a:stCxn id="62" idx="2"/>
              <a:endCxn id="63" idx="0"/>
            </p:cNvCxnSpPr>
            <p:nvPr/>
          </p:nvCxnSpPr>
          <p:spPr>
            <a:xfrm rot="16200000" flipH="1">
              <a:off x="7302604" y="5232509"/>
              <a:ext cx="358644" cy="93528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Connector: Elbow 71">
              <a:extLst>
                <a:ext uri="{FF2B5EF4-FFF2-40B4-BE49-F238E27FC236}">
                  <a16:creationId xmlns:a16="http://schemas.microsoft.com/office/drawing/2014/main" id="{BD0E205F-13D5-432D-9183-F14FD3FFDF1F}"/>
                </a:ext>
              </a:extLst>
            </p:cNvPr>
            <p:cNvCxnSpPr>
              <a:stCxn id="62" idx="2"/>
              <a:endCxn id="70" idx="0"/>
            </p:cNvCxnSpPr>
            <p:nvPr/>
          </p:nvCxnSpPr>
          <p:spPr>
            <a:xfrm rot="5400000">
              <a:off x="6381750" y="5263938"/>
              <a:ext cx="375651" cy="88943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3C82132C-A10B-43DD-8682-0223C64AC84A}"/>
                </a:ext>
              </a:extLst>
            </p:cNvPr>
            <p:cNvCxnSpPr>
              <a:stCxn id="63" idx="2"/>
              <a:endCxn id="64" idx="0"/>
            </p:cNvCxnSpPr>
            <p:nvPr/>
          </p:nvCxnSpPr>
          <p:spPr>
            <a:xfrm>
              <a:off x="7949567" y="6290849"/>
              <a:ext cx="0" cy="2322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2F8BCF99-1614-4E3F-A19F-0A9C40BA62E4}"/>
                </a:ext>
              </a:extLst>
            </p:cNvPr>
            <p:cNvCxnSpPr>
              <a:stCxn id="64" idx="2"/>
              <a:endCxn id="65" idx="0"/>
            </p:cNvCxnSpPr>
            <p:nvPr/>
          </p:nvCxnSpPr>
          <p:spPr>
            <a:xfrm flipH="1">
              <a:off x="7949570" y="7056423"/>
              <a:ext cx="1" cy="1603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5" name="Connector: Elbow 74">
              <a:extLst>
                <a:ext uri="{FF2B5EF4-FFF2-40B4-BE49-F238E27FC236}">
                  <a16:creationId xmlns:a16="http://schemas.microsoft.com/office/drawing/2014/main" id="{BF306416-C0A4-4DD8-8351-DABAFCE37E9D}"/>
                </a:ext>
              </a:extLst>
            </p:cNvPr>
            <p:cNvCxnSpPr>
              <a:stCxn id="65" idx="2"/>
              <a:endCxn id="66" idx="0"/>
            </p:cNvCxnSpPr>
            <p:nvPr/>
          </p:nvCxnSpPr>
          <p:spPr>
            <a:xfrm rot="16200000" flipH="1">
              <a:off x="8203435" y="7673277"/>
              <a:ext cx="263035" cy="77076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Connector: Elbow 75">
              <a:extLst>
                <a:ext uri="{FF2B5EF4-FFF2-40B4-BE49-F238E27FC236}">
                  <a16:creationId xmlns:a16="http://schemas.microsoft.com/office/drawing/2014/main" id="{E2254028-0CC7-433D-B40E-5D7DB4DBD879}"/>
                </a:ext>
              </a:extLst>
            </p:cNvPr>
            <p:cNvCxnSpPr>
              <a:stCxn id="65" idx="2"/>
              <a:endCxn id="69" idx="0"/>
            </p:cNvCxnSpPr>
            <p:nvPr/>
          </p:nvCxnSpPr>
          <p:spPr>
            <a:xfrm rot="5400000">
              <a:off x="7101553" y="7526576"/>
              <a:ext cx="447451" cy="1248585"/>
            </a:xfrm>
            <a:prstGeom prst="bentConnector3">
              <a:avLst>
                <a:gd name="adj1" fmla="val 3064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Connector: Elbow 76">
              <a:extLst>
                <a:ext uri="{FF2B5EF4-FFF2-40B4-BE49-F238E27FC236}">
                  <a16:creationId xmlns:a16="http://schemas.microsoft.com/office/drawing/2014/main" id="{5DAC5F4C-F455-4DA7-98DB-1EFE00449F88}"/>
                </a:ext>
              </a:extLst>
            </p:cNvPr>
            <p:cNvCxnSpPr>
              <a:stCxn id="66" idx="2"/>
              <a:endCxn id="67" idx="0"/>
            </p:cNvCxnSpPr>
            <p:nvPr/>
          </p:nvCxnSpPr>
          <p:spPr>
            <a:xfrm rot="16200000" flipH="1">
              <a:off x="8923936" y="8557684"/>
              <a:ext cx="363554" cy="77076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Connector: Elbow 77">
              <a:extLst>
                <a:ext uri="{FF2B5EF4-FFF2-40B4-BE49-F238E27FC236}">
                  <a16:creationId xmlns:a16="http://schemas.microsoft.com/office/drawing/2014/main" id="{9C6AFE9A-FED5-48C3-B8C4-99948778DA12}"/>
                </a:ext>
              </a:extLst>
            </p:cNvPr>
            <p:cNvCxnSpPr>
              <a:stCxn id="66" idx="2"/>
              <a:endCxn id="68" idx="0"/>
            </p:cNvCxnSpPr>
            <p:nvPr/>
          </p:nvCxnSpPr>
          <p:spPr>
            <a:xfrm rot="5400000">
              <a:off x="8099710" y="8504219"/>
              <a:ext cx="363554" cy="87768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4086F62D-15F9-49B7-BFFE-47FF033DAAA2}"/>
                </a:ext>
              </a:extLst>
            </p:cNvPr>
            <p:cNvCxnSpPr>
              <a:stCxn id="60" idx="2"/>
              <a:endCxn id="62" idx="0"/>
            </p:cNvCxnSpPr>
            <p:nvPr/>
          </p:nvCxnSpPr>
          <p:spPr>
            <a:xfrm>
              <a:off x="7014289" y="4690168"/>
              <a:ext cx="1" cy="2595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4FDE7E1A-18EB-4AC2-AF79-6009141846F8}"/>
                </a:ext>
              </a:extLst>
            </p:cNvPr>
            <p:cNvSpPr txBox="1"/>
            <p:nvPr/>
          </p:nvSpPr>
          <p:spPr>
            <a:xfrm>
              <a:off x="7619617" y="5485198"/>
              <a:ext cx="512247" cy="246221"/>
            </a:xfrm>
            <a:prstGeom prst="rect">
              <a:avLst/>
            </a:prstGeom>
            <a:noFill/>
          </p:spPr>
          <p:txBody>
            <a:bodyPr wrap="square" rtlCol="0">
              <a:spAutoFit/>
            </a:bodyPr>
            <a:lstStyle/>
            <a:p>
              <a:r>
                <a:rPr lang="en-IN" sz="1000" dirty="0"/>
                <a:t>No</a:t>
              </a:r>
            </a:p>
          </p:txBody>
        </p:sp>
        <p:sp>
          <p:nvSpPr>
            <p:cNvPr id="81" name="TextBox 80">
              <a:extLst>
                <a:ext uri="{FF2B5EF4-FFF2-40B4-BE49-F238E27FC236}">
                  <a16:creationId xmlns:a16="http://schemas.microsoft.com/office/drawing/2014/main" id="{39F3F01C-2D75-47BB-837D-08933E6466C1}"/>
                </a:ext>
              </a:extLst>
            </p:cNvPr>
            <p:cNvSpPr txBox="1"/>
            <p:nvPr/>
          </p:nvSpPr>
          <p:spPr>
            <a:xfrm>
              <a:off x="6041687" y="5485197"/>
              <a:ext cx="417073" cy="246221"/>
            </a:xfrm>
            <a:prstGeom prst="rect">
              <a:avLst/>
            </a:prstGeom>
            <a:noFill/>
          </p:spPr>
          <p:txBody>
            <a:bodyPr wrap="square" rtlCol="0">
              <a:spAutoFit/>
            </a:bodyPr>
            <a:lstStyle/>
            <a:p>
              <a:r>
                <a:rPr lang="en-IN" sz="1000" dirty="0"/>
                <a:t>Yes</a:t>
              </a:r>
            </a:p>
          </p:txBody>
        </p:sp>
        <p:sp>
          <p:nvSpPr>
            <p:cNvPr id="82" name="TextBox 81">
              <a:extLst>
                <a:ext uri="{FF2B5EF4-FFF2-40B4-BE49-F238E27FC236}">
                  <a16:creationId xmlns:a16="http://schemas.microsoft.com/office/drawing/2014/main" id="{48F3DDAD-B326-40A8-8F2F-7815719D7271}"/>
                </a:ext>
              </a:extLst>
            </p:cNvPr>
            <p:cNvSpPr txBox="1"/>
            <p:nvPr/>
          </p:nvSpPr>
          <p:spPr>
            <a:xfrm>
              <a:off x="8206226" y="7844430"/>
              <a:ext cx="417073" cy="246221"/>
            </a:xfrm>
            <a:prstGeom prst="rect">
              <a:avLst/>
            </a:prstGeom>
            <a:noFill/>
          </p:spPr>
          <p:txBody>
            <a:bodyPr wrap="square" rtlCol="0">
              <a:spAutoFit/>
            </a:bodyPr>
            <a:lstStyle/>
            <a:p>
              <a:r>
                <a:rPr lang="en-IN" sz="1000" dirty="0"/>
                <a:t>Yes</a:t>
              </a:r>
            </a:p>
          </p:txBody>
        </p:sp>
        <p:sp>
          <p:nvSpPr>
            <p:cNvPr id="83" name="TextBox 82">
              <a:extLst>
                <a:ext uri="{FF2B5EF4-FFF2-40B4-BE49-F238E27FC236}">
                  <a16:creationId xmlns:a16="http://schemas.microsoft.com/office/drawing/2014/main" id="{91091F89-3F19-49DC-86B2-CCE733BAC397}"/>
                </a:ext>
              </a:extLst>
            </p:cNvPr>
            <p:cNvSpPr txBox="1"/>
            <p:nvPr/>
          </p:nvSpPr>
          <p:spPr>
            <a:xfrm>
              <a:off x="9023744" y="8755513"/>
              <a:ext cx="417073" cy="246221"/>
            </a:xfrm>
            <a:prstGeom prst="rect">
              <a:avLst/>
            </a:prstGeom>
            <a:noFill/>
          </p:spPr>
          <p:txBody>
            <a:bodyPr wrap="square" rtlCol="0">
              <a:spAutoFit/>
            </a:bodyPr>
            <a:lstStyle/>
            <a:p>
              <a:r>
                <a:rPr lang="en-IN" sz="1000" dirty="0"/>
                <a:t>Yes</a:t>
              </a:r>
            </a:p>
          </p:txBody>
        </p:sp>
        <p:sp>
          <p:nvSpPr>
            <p:cNvPr id="84" name="TextBox 83">
              <a:extLst>
                <a:ext uri="{FF2B5EF4-FFF2-40B4-BE49-F238E27FC236}">
                  <a16:creationId xmlns:a16="http://schemas.microsoft.com/office/drawing/2014/main" id="{6B8A297D-58A7-47F8-8A93-4BBCE7B6A032}"/>
                </a:ext>
              </a:extLst>
            </p:cNvPr>
            <p:cNvSpPr txBox="1"/>
            <p:nvPr/>
          </p:nvSpPr>
          <p:spPr>
            <a:xfrm>
              <a:off x="8151556" y="8730182"/>
              <a:ext cx="417073" cy="246221"/>
            </a:xfrm>
            <a:prstGeom prst="rect">
              <a:avLst/>
            </a:prstGeom>
            <a:noFill/>
          </p:spPr>
          <p:txBody>
            <a:bodyPr wrap="square" rtlCol="0">
              <a:spAutoFit/>
            </a:bodyPr>
            <a:lstStyle/>
            <a:p>
              <a:r>
                <a:rPr lang="en-IN" sz="1000" dirty="0"/>
                <a:t>No</a:t>
              </a:r>
            </a:p>
          </p:txBody>
        </p:sp>
        <p:sp>
          <p:nvSpPr>
            <p:cNvPr id="85" name="TextBox 84">
              <a:extLst>
                <a:ext uri="{FF2B5EF4-FFF2-40B4-BE49-F238E27FC236}">
                  <a16:creationId xmlns:a16="http://schemas.microsoft.com/office/drawing/2014/main" id="{8B21E19B-036A-4BA1-AF66-F1ACCD3FF29B}"/>
                </a:ext>
              </a:extLst>
            </p:cNvPr>
            <p:cNvSpPr txBox="1"/>
            <p:nvPr/>
          </p:nvSpPr>
          <p:spPr>
            <a:xfrm>
              <a:off x="7294995" y="7874269"/>
              <a:ext cx="417073" cy="246221"/>
            </a:xfrm>
            <a:prstGeom prst="rect">
              <a:avLst/>
            </a:prstGeom>
            <a:noFill/>
          </p:spPr>
          <p:txBody>
            <a:bodyPr wrap="square" rtlCol="0">
              <a:spAutoFit/>
            </a:bodyPr>
            <a:lstStyle/>
            <a:p>
              <a:r>
                <a:rPr lang="en-IN" sz="1000" dirty="0"/>
                <a:t>No</a:t>
              </a:r>
            </a:p>
          </p:txBody>
        </p:sp>
        <p:sp>
          <p:nvSpPr>
            <p:cNvPr id="86" name="Oval 85">
              <a:extLst>
                <a:ext uri="{FF2B5EF4-FFF2-40B4-BE49-F238E27FC236}">
                  <a16:creationId xmlns:a16="http://schemas.microsoft.com/office/drawing/2014/main" id="{0D21566D-8F01-4232-8D19-BE6359A21B51}"/>
                </a:ext>
              </a:extLst>
            </p:cNvPr>
            <p:cNvSpPr/>
            <p:nvPr/>
          </p:nvSpPr>
          <p:spPr>
            <a:xfrm>
              <a:off x="6124858" y="4045177"/>
              <a:ext cx="369713" cy="35244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solidFill>
                    <a:schemeClr val="tx1"/>
                  </a:solidFill>
                </a:rPr>
                <a:t>C</a:t>
              </a:r>
            </a:p>
          </p:txBody>
        </p:sp>
      </p:grpSp>
      <p:sp>
        <p:nvSpPr>
          <p:cNvPr id="87" name="TextBox 86">
            <a:extLst>
              <a:ext uri="{FF2B5EF4-FFF2-40B4-BE49-F238E27FC236}">
                <a16:creationId xmlns:a16="http://schemas.microsoft.com/office/drawing/2014/main" id="{07750BD2-74E2-4A69-9113-325916D51755}"/>
              </a:ext>
            </a:extLst>
          </p:cNvPr>
          <p:cNvSpPr txBox="1"/>
          <p:nvPr/>
        </p:nvSpPr>
        <p:spPr>
          <a:xfrm>
            <a:off x="359335" y="840618"/>
            <a:ext cx="6128413" cy="327077"/>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Validity and Extension of Time (illustrative)</a:t>
            </a:r>
          </a:p>
        </p:txBody>
      </p:sp>
      <p:sp>
        <p:nvSpPr>
          <p:cNvPr id="88" name="Rectangle 87">
            <a:extLst>
              <a:ext uri="{FF2B5EF4-FFF2-40B4-BE49-F238E27FC236}">
                <a16:creationId xmlns:a16="http://schemas.microsoft.com/office/drawing/2014/main" id="{1CFA6B02-402C-4812-B54D-7297D23A8484}"/>
              </a:ext>
            </a:extLst>
          </p:cNvPr>
          <p:cNvSpPr/>
          <p:nvPr/>
        </p:nvSpPr>
        <p:spPr>
          <a:xfrm>
            <a:off x="9444245" y="126299"/>
            <a:ext cx="2747755" cy="571718"/>
          </a:xfrm>
          <a:prstGeom prst="rect">
            <a:avLst/>
          </a:prstGeom>
          <a:no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IN" sz="1100" dirty="0">
                <a:solidFill>
                  <a:schemeClr val="tx1"/>
                </a:solidFill>
              </a:rPr>
              <a:t>Key</a:t>
            </a:r>
          </a:p>
        </p:txBody>
      </p:sp>
      <p:sp>
        <p:nvSpPr>
          <p:cNvPr id="89" name="Flowchart: Process 88">
            <a:extLst>
              <a:ext uri="{FF2B5EF4-FFF2-40B4-BE49-F238E27FC236}">
                <a16:creationId xmlns:a16="http://schemas.microsoft.com/office/drawing/2014/main" id="{68507745-7A82-4032-A68A-A729EBC27C64}"/>
              </a:ext>
            </a:extLst>
          </p:cNvPr>
          <p:cNvSpPr/>
          <p:nvPr/>
        </p:nvSpPr>
        <p:spPr>
          <a:xfrm>
            <a:off x="9784319" y="310549"/>
            <a:ext cx="961010" cy="252041"/>
          </a:xfrm>
          <a:prstGeom prst="flowChart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Applicant </a:t>
            </a:r>
          </a:p>
        </p:txBody>
      </p:sp>
      <p:sp>
        <p:nvSpPr>
          <p:cNvPr id="90" name="Flowchart: Process 89">
            <a:extLst>
              <a:ext uri="{FF2B5EF4-FFF2-40B4-BE49-F238E27FC236}">
                <a16:creationId xmlns:a16="http://schemas.microsoft.com/office/drawing/2014/main" id="{43CF900A-F199-4C17-8AD8-B64E30502A6F}"/>
              </a:ext>
            </a:extLst>
          </p:cNvPr>
          <p:cNvSpPr/>
          <p:nvPr/>
        </p:nvSpPr>
        <p:spPr>
          <a:xfrm>
            <a:off x="10804855" y="310545"/>
            <a:ext cx="1219369" cy="260704"/>
          </a:xfrm>
          <a:prstGeom prst="flowChartProcess">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CO / Authority</a:t>
            </a:r>
          </a:p>
        </p:txBody>
      </p:sp>
      <p:sp>
        <p:nvSpPr>
          <p:cNvPr id="91" name="Slide Number Placeholder 1">
            <a:extLst>
              <a:ext uri="{FF2B5EF4-FFF2-40B4-BE49-F238E27FC236}">
                <a16:creationId xmlns:a16="http://schemas.microsoft.com/office/drawing/2014/main" id="{63F83E7A-81C4-4B4F-AD09-C5860CA29BB2}"/>
              </a:ext>
            </a:extLst>
          </p:cNvPr>
          <p:cNvSpPr>
            <a:spLocks noGrp="1"/>
          </p:cNvSpPr>
          <p:nvPr>
            <p:ph type="sldNum" sz="quarter" idx="12"/>
          </p:nvPr>
        </p:nvSpPr>
        <p:spPr>
          <a:xfrm>
            <a:off x="8610600" y="6356350"/>
            <a:ext cx="2743200" cy="365125"/>
          </a:xfrm>
        </p:spPr>
        <p:txBody>
          <a:bodyPr/>
          <a:lstStyle/>
          <a:p>
            <a:fld id="{FA56B037-56A4-43C0-AD17-E9CBE293F6E9}" type="slidenum">
              <a:rPr lang="en-IN"/>
              <a:t>12</a:t>
            </a:fld>
            <a:endParaRPr lang="en-IN" dirty="0"/>
          </a:p>
        </p:txBody>
      </p:sp>
    </p:spTree>
    <p:extLst>
      <p:ext uri="{BB962C8B-B14F-4D97-AF65-F5344CB8AC3E}">
        <p14:creationId xmlns:p14="http://schemas.microsoft.com/office/powerpoint/2010/main" val="4232532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sp>
        <p:nvSpPr>
          <p:cNvPr id="32" name="TextBox 31">
            <a:extLst>
              <a:ext uri="{FF2B5EF4-FFF2-40B4-BE49-F238E27FC236}">
                <a16:creationId xmlns:a16="http://schemas.microsoft.com/office/drawing/2014/main" id="{09008C2A-0402-490E-A289-B9BE0DB78457}"/>
              </a:ext>
            </a:extLst>
          </p:cNvPr>
          <p:cNvSpPr txBox="1"/>
          <p:nvPr/>
        </p:nvSpPr>
        <p:spPr>
          <a:xfrm>
            <a:off x="561146" y="725070"/>
            <a:ext cx="6128413" cy="327077"/>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Process for Occupancy Permit (illustrative)</a:t>
            </a:r>
          </a:p>
        </p:txBody>
      </p:sp>
      <p:sp>
        <p:nvSpPr>
          <p:cNvPr id="33" name="Flowchart: Terminator 32">
            <a:extLst>
              <a:ext uri="{FF2B5EF4-FFF2-40B4-BE49-F238E27FC236}">
                <a16:creationId xmlns:a16="http://schemas.microsoft.com/office/drawing/2014/main" id="{4B2D7137-6D88-4B89-A617-07B43D80C36D}"/>
              </a:ext>
            </a:extLst>
          </p:cNvPr>
          <p:cNvSpPr/>
          <p:nvPr/>
        </p:nvSpPr>
        <p:spPr>
          <a:xfrm>
            <a:off x="377857" y="1323013"/>
            <a:ext cx="1009044" cy="312972"/>
          </a:xfrm>
          <a:prstGeom prst="flowChartTermina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START</a:t>
            </a:r>
          </a:p>
        </p:txBody>
      </p:sp>
      <p:sp>
        <p:nvSpPr>
          <p:cNvPr id="34" name="Flowchart: Decision 33">
            <a:extLst>
              <a:ext uri="{FF2B5EF4-FFF2-40B4-BE49-F238E27FC236}">
                <a16:creationId xmlns:a16="http://schemas.microsoft.com/office/drawing/2014/main" id="{DF9438AC-AAFF-45CF-8C6E-7B509FB8974D}"/>
              </a:ext>
            </a:extLst>
          </p:cNvPr>
          <p:cNvSpPr/>
          <p:nvPr/>
        </p:nvSpPr>
        <p:spPr>
          <a:xfrm>
            <a:off x="4411156" y="1161123"/>
            <a:ext cx="1525598" cy="628304"/>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Minimum works completed </a:t>
            </a:r>
          </a:p>
        </p:txBody>
      </p:sp>
      <p:cxnSp>
        <p:nvCxnSpPr>
          <p:cNvPr id="35" name="Straight Arrow Connector 34">
            <a:extLst>
              <a:ext uri="{FF2B5EF4-FFF2-40B4-BE49-F238E27FC236}">
                <a16:creationId xmlns:a16="http://schemas.microsoft.com/office/drawing/2014/main" id="{76043A6F-3FF4-4C55-8F85-CF6C7C11744A}"/>
              </a:ext>
            </a:extLst>
          </p:cNvPr>
          <p:cNvCxnSpPr>
            <a:cxnSpLocks/>
            <a:stCxn id="33" idx="3"/>
            <a:endCxn id="36" idx="1"/>
          </p:cNvCxnSpPr>
          <p:nvPr/>
        </p:nvCxnSpPr>
        <p:spPr>
          <a:xfrm>
            <a:off x="1386901" y="1479499"/>
            <a:ext cx="363488" cy="47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Flowchart: Document 35">
            <a:extLst>
              <a:ext uri="{FF2B5EF4-FFF2-40B4-BE49-F238E27FC236}">
                <a16:creationId xmlns:a16="http://schemas.microsoft.com/office/drawing/2014/main" id="{13C93874-76B8-4A9D-9D2A-395E87E77A4C}"/>
              </a:ext>
            </a:extLst>
          </p:cNvPr>
          <p:cNvSpPr/>
          <p:nvPr/>
        </p:nvSpPr>
        <p:spPr>
          <a:xfrm>
            <a:off x="1750389" y="1104726"/>
            <a:ext cx="2344311" cy="758946"/>
          </a:xfrm>
          <a:prstGeom prst="flowChartDocumen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N" sz="1000" dirty="0">
                <a:solidFill>
                  <a:prstClr val="white"/>
                </a:solidFill>
              </a:rPr>
              <a:t>Submission of Notice of Completion:</a:t>
            </a:r>
          </a:p>
          <a:p>
            <a:pPr marL="228600" indent="-228600">
              <a:buFont typeface="+mj-lt"/>
              <a:buAutoNum type="arabicPeriod"/>
            </a:pPr>
            <a:r>
              <a:rPr lang="en-IN" sz="1000" dirty="0">
                <a:solidFill>
                  <a:prstClr val="white"/>
                </a:solidFill>
              </a:rPr>
              <a:t>Documents/drawings</a:t>
            </a:r>
          </a:p>
          <a:p>
            <a:pPr marL="228600" indent="-228600">
              <a:buFont typeface="+mj-lt"/>
              <a:buAutoNum type="arabicPeriod"/>
            </a:pPr>
            <a:r>
              <a:rPr lang="en-IN" sz="1000" dirty="0">
                <a:solidFill>
                  <a:prstClr val="white"/>
                </a:solidFill>
              </a:rPr>
              <a:t>NOCs related to site </a:t>
            </a:r>
          </a:p>
          <a:p>
            <a:pPr marL="228600" indent="-228600">
              <a:buFont typeface="+mj-lt"/>
              <a:buAutoNum type="arabicPeriod"/>
            </a:pPr>
            <a:r>
              <a:rPr lang="en-IN" sz="1000" dirty="0">
                <a:solidFill>
                  <a:prstClr val="white"/>
                </a:solidFill>
              </a:rPr>
              <a:t>Fees (as applicable)</a:t>
            </a:r>
          </a:p>
        </p:txBody>
      </p:sp>
      <p:sp>
        <p:nvSpPr>
          <p:cNvPr id="37" name="Flowchart: Process 36">
            <a:extLst>
              <a:ext uri="{FF2B5EF4-FFF2-40B4-BE49-F238E27FC236}">
                <a16:creationId xmlns:a16="http://schemas.microsoft.com/office/drawing/2014/main" id="{04551B9B-7F56-4B0F-8462-7300E5ECFE47}"/>
              </a:ext>
            </a:extLst>
          </p:cNvPr>
          <p:cNvSpPr/>
          <p:nvPr/>
        </p:nvSpPr>
        <p:spPr>
          <a:xfrm>
            <a:off x="7544677" y="2825714"/>
            <a:ext cx="1172706" cy="31654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Site Inspection</a:t>
            </a:r>
          </a:p>
        </p:txBody>
      </p:sp>
      <p:sp>
        <p:nvSpPr>
          <p:cNvPr id="38" name="Flowchart: Terminator 37">
            <a:extLst>
              <a:ext uri="{FF2B5EF4-FFF2-40B4-BE49-F238E27FC236}">
                <a16:creationId xmlns:a16="http://schemas.microsoft.com/office/drawing/2014/main" id="{A9C2DE2F-1472-489C-A4D9-BDBCEA663CCF}"/>
              </a:ext>
            </a:extLst>
          </p:cNvPr>
          <p:cNvSpPr/>
          <p:nvPr/>
        </p:nvSpPr>
        <p:spPr>
          <a:xfrm>
            <a:off x="9726353" y="6242843"/>
            <a:ext cx="1501654" cy="367646"/>
          </a:xfrm>
          <a:prstGeom prst="flowChartTerminator">
            <a:avLst/>
          </a:prstGeom>
          <a:solidFill>
            <a:srgbClr val="7671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Grant of Occupancy Permit</a:t>
            </a:r>
          </a:p>
        </p:txBody>
      </p:sp>
      <p:sp>
        <p:nvSpPr>
          <p:cNvPr id="39" name="Flowchart: Decision 38">
            <a:extLst>
              <a:ext uri="{FF2B5EF4-FFF2-40B4-BE49-F238E27FC236}">
                <a16:creationId xmlns:a16="http://schemas.microsoft.com/office/drawing/2014/main" id="{C884B0D0-D516-4F9B-AFE0-2046C7BF4B2A}"/>
              </a:ext>
            </a:extLst>
          </p:cNvPr>
          <p:cNvSpPr/>
          <p:nvPr/>
        </p:nvSpPr>
        <p:spPr>
          <a:xfrm>
            <a:off x="7109287" y="3340771"/>
            <a:ext cx="2043493" cy="972411"/>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Is the site compliant with submitted Completed Plans?</a:t>
            </a:r>
          </a:p>
        </p:txBody>
      </p:sp>
      <p:sp>
        <p:nvSpPr>
          <p:cNvPr id="40" name="Flowchart: Terminator 39">
            <a:extLst>
              <a:ext uri="{FF2B5EF4-FFF2-40B4-BE49-F238E27FC236}">
                <a16:creationId xmlns:a16="http://schemas.microsoft.com/office/drawing/2014/main" id="{7562B07C-8841-4265-93ED-BFF553D22E53}"/>
              </a:ext>
            </a:extLst>
          </p:cNvPr>
          <p:cNvSpPr/>
          <p:nvPr/>
        </p:nvSpPr>
        <p:spPr>
          <a:xfrm>
            <a:off x="4812210" y="2018790"/>
            <a:ext cx="1009044" cy="312972"/>
          </a:xfrm>
          <a:prstGeom prst="flowChartTermina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Refusal</a:t>
            </a:r>
          </a:p>
        </p:txBody>
      </p:sp>
      <p:sp>
        <p:nvSpPr>
          <p:cNvPr id="41" name="TextBox 40">
            <a:extLst>
              <a:ext uri="{FF2B5EF4-FFF2-40B4-BE49-F238E27FC236}">
                <a16:creationId xmlns:a16="http://schemas.microsoft.com/office/drawing/2014/main" id="{AE374D51-28D4-49F9-92AB-6B523CBDFF23}"/>
              </a:ext>
            </a:extLst>
          </p:cNvPr>
          <p:cNvSpPr txBox="1"/>
          <p:nvPr/>
        </p:nvSpPr>
        <p:spPr>
          <a:xfrm>
            <a:off x="7737794" y="1986701"/>
            <a:ext cx="417073" cy="246221"/>
          </a:xfrm>
          <a:prstGeom prst="rect">
            <a:avLst/>
          </a:prstGeom>
          <a:noFill/>
        </p:spPr>
        <p:txBody>
          <a:bodyPr wrap="square" rtlCol="0">
            <a:spAutoFit/>
          </a:bodyPr>
          <a:lstStyle/>
          <a:p>
            <a:r>
              <a:rPr lang="en-IN" sz="1000" dirty="0"/>
              <a:t>Yes</a:t>
            </a:r>
          </a:p>
        </p:txBody>
      </p:sp>
      <p:sp>
        <p:nvSpPr>
          <p:cNvPr id="42" name="Flowchart: Process 41">
            <a:extLst>
              <a:ext uri="{FF2B5EF4-FFF2-40B4-BE49-F238E27FC236}">
                <a16:creationId xmlns:a16="http://schemas.microsoft.com/office/drawing/2014/main" id="{611B1341-C494-40D3-A4B5-B24C5C2ABC52}"/>
              </a:ext>
            </a:extLst>
          </p:cNvPr>
          <p:cNvSpPr/>
          <p:nvPr/>
        </p:nvSpPr>
        <p:spPr>
          <a:xfrm>
            <a:off x="7544677" y="5062538"/>
            <a:ext cx="1172706" cy="33741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Scrutiny of Completion Plans</a:t>
            </a:r>
          </a:p>
        </p:txBody>
      </p:sp>
      <p:sp>
        <p:nvSpPr>
          <p:cNvPr id="43" name="Flowchart: Decision 42">
            <a:extLst>
              <a:ext uri="{FF2B5EF4-FFF2-40B4-BE49-F238E27FC236}">
                <a16:creationId xmlns:a16="http://schemas.microsoft.com/office/drawing/2014/main" id="{26CA5040-29B4-4C04-A2D7-36402E82741A}"/>
              </a:ext>
            </a:extLst>
          </p:cNvPr>
          <p:cNvSpPr/>
          <p:nvPr/>
        </p:nvSpPr>
        <p:spPr>
          <a:xfrm>
            <a:off x="7115634" y="6032943"/>
            <a:ext cx="2037142" cy="78745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Completion plans confirm to Regulations</a:t>
            </a:r>
          </a:p>
        </p:txBody>
      </p:sp>
      <p:sp>
        <p:nvSpPr>
          <p:cNvPr id="44" name="Rectangle 43">
            <a:extLst>
              <a:ext uri="{FF2B5EF4-FFF2-40B4-BE49-F238E27FC236}">
                <a16:creationId xmlns:a16="http://schemas.microsoft.com/office/drawing/2014/main" id="{C9D74846-3477-4122-B6E4-C38DCAE17291}"/>
              </a:ext>
            </a:extLst>
          </p:cNvPr>
          <p:cNvSpPr/>
          <p:nvPr/>
        </p:nvSpPr>
        <p:spPr>
          <a:xfrm>
            <a:off x="192505" y="1010244"/>
            <a:ext cx="11438349" cy="5810154"/>
          </a:xfrm>
          <a:prstGeom prst="rect">
            <a:avLst/>
          </a:prstGeom>
          <a:no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800"/>
          </a:p>
        </p:txBody>
      </p:sp>
      <p:cxnSp>
        <p:nvCxnSpPr>
          <p:cNvPr id="45" name="Straight Arrow Connector 44">
            <a:extLst>
              <a:ext uri="{FF2B5EF4-FFF2-40B4-BE49-F238E27FC236}">
                <a16:creationId xmlns:a16="http://schemas.microsoft.com/office/drawing/2014/main" id="{595F8A55-8051-43D6-93F6-F4A0B717346C}"/>
              </a:ext>
            </a:extLst>
          </p:cNvPr>
          <p:cNvCxnSpPr>
            <a:cxnSpLocks/>
            <a:stCxn id="37" idx="2"/>
            <a:endCxn id="39" idx="0"/>
          </p:cNvCxnSpPr>
          <p:nvPr/>
        </p:nvCxnSpPr>
        <p:spPr>
          <a:xfrm>
            <a:off x="8131030" y="3142262"/>
            <a:ext cx="0" cy="198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Flowchart: Process 45">
            <a:extLst>
              <a:ext uri="{FF2B5EF4-FFF2-40B4-BE49-F238E27FC236}">
                <a16:creationId xmlns:a16="http://schemas.microsoft.com/office/drawing/2014/main" id="{ECCBA207-A65B-478E-8393-EF314575B8AB}"/>
              </a:ext>
            </a:extLst>
          </p:cNvPr>
          <p:cNvSpPr/>
          <p:nvPr/>
        </p:nvSpPr>
        <p:spPr>
          <a:xfrm>
            <a:off x="5141790" y="3592580"/>
            <a:ext cx="1391828" cy="468784"/>
          </a:xfrm>
          <a:prstGeom prst="flowChart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Notice to Applicant</a:t>
            </a:r>
          </a:p>
        </p:txBody>
      </p:sp>
      <p:sp>
        <p:nvSpPr>
          <p:cNvPr id="47" name="Flowchart: Process 46">
            <a:extLst>
              <a:ext uri="{FF2B5EF4-FFF2-40B4-BE49-F238E27FC236}">
                <a16:creationId xmlns:a16="http://schemas.microsoft.com/office/drawing/2014/main" id="{C001873E-0BBD-4005-90E9-3987B1CA034C}"/>
              </a:ext>
            </a:extLst>
          </p:cNvPr>
          <p:cNvSpPr/>
          <p:nvPr/>
        </p:nvSpPr>
        <p:spPr>
          <a:xfrm>
            <a:off x="3692371" y="3667732"/>
            <a:ext cx="1021413" cy="307591"/>
          </a:xfrm>
          <a:prstGeom prst="flowChartProcess">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Make required modifications</a:t>
            </a:r>
          </a:p>
        </p:txBody>
      </p:sp>
      <p:sp>
        <p:nvSpPr>
          <p:cNvPr id="48" name="Flowchart: Decision 47">
            <a:extLst>
              <a:ext uri="{FF2B5EF4-FFF2-40B4-BE49-F238E27FC236}">
                <a16:creationId xmlns:a16="http://schemas.microsoft.com/office/drawing/2014/main" id="{0D87B825-DA71-4E0D-AE06-AFDB8B3444C3}"/>
              </a:ext>
            </a:extLst>
          </p:cNvPr>
          <p:cNvSpPr/>
          <p:nvPr/>
        </p:nvSpPr>
        <p:spPr>
          <a:xfrm>
            <a:off x="3221436" y="2576022"/>
            <a:ext cx="1963276" cy="827842"/>
          </a:xfrm>
          <a:prstGeom prst="flowChartDecisi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Modifications submitted as per timelines </a:t>
            </a:r>
          </a:p>
        </p:txBody>
      </p:sp>
      <p:sp>
        <p:nvSpPr>
          <p:cNvPr id="49" name="Flowchart: Decision 48">
            <a:extLst>
              <a:ext uri="{FF2B5EF4-FFF2-40B4-BE49-F238E27FC236}">
                <a16:creationId xmlns:a16="http://schemas.microsoft.com/office/drawing/2014/main" id="{2BC2C1C7-4AD0-449D-B849-997D08F0C319}"/>
              </a:ext>
            </a:extLst>
          </p:cNvPr>
          <p:cNvSpPr/>
          <p:nvPr/>
        </p:nvSpPr>
        <p:spPr>
          <a:xfrm>
            <a:off x="5436000" y="2725876"/>
            <a:ext cx="1802929" cy="528310"/>
          </a:xfrm>
          <a:prstGeom prst="flowChartDecision">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All modifications made </a:t>
            </a:r>
          </a:p>
        </p:txBody>
      </p:sp>
      <p:sp>
        <p:nvSpPr>
          <p:cNvPr id="50" name="TextBox 49">
            <a:extLst>
              <a:ext uri="{FF2B5EF4-FFF2-40B4-BE49-F238E27FC236}">
                <a16:creationId xmlns:a16="http://schemas.microsoft.com/office/drawing/2014/main" id="{A5A8A741-E894-49F2-88EF-CCBD34F99BFB}"/>
              </a:ext>
            </a:extLst>
          </p:cNvPr>
          <p:cNvSpPr txBox="1"/>
          <p:nvPr/>
        </p:nvSpPr>
        <p:spPr>
          <a:xfrm>
            <a:off x="5800908" y="1919319"/>
            <a:ext cx="417073" cy="246221"/>
          </a:xfrm>
          <a:prstGeom prst="rect">
            <a:avLst/>
          </a:prstGeom>
          <a:noFill/>
        </p:spPr>
        <p:txBody>
          <a:bodyPr wrap="square" rtlCol="0">
            <a:spAutoFit/>
          </a:bodyPr>
          <a:lstStyle/>
          <a:p>
            <a:r>
              <a:rPr lang="en-IN" sz="1000" dirty="0"/>
              <a:t>No</a:t>
            </a:r>
          </a:p>
        </p:txBody>
      </p:sp>
      <p:cxnSp>
        <p:nvCxnSpPr>
          <p:cNvPr id="51" name="Straight Arrow Connector 50">
            <a:extLst>
              <a:ext uri="{FF2B5EF4-FFF2-40B4-BE49-F238E27FC236}">
                <a16:creationId xmlns:a16="http://schemas.microsoft.com/office/drawing/2014/main" id="{F00D7B00-9863-4B81-A8A7-78E51AFE4788}"/>
              </a:ext>
            </a:extLst>
          </p:cNvPr>
          <p:cNvCxnSpPr>
            <a:cxnSpLocks/>
            <a:stCxn id="39" idx="1"/>
            <a:endCxn id="46" idx="3"/>
          </p:cNvCxnSpPr>
          <p:nvPr/>
        </p:nvCxnSpPr>
        <p:spPr>
          <a:xfrm flipH="1" flipV="1">
            <a:off x="6533622" y="3826976"/>
            <a:ext cx="57566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73A087F-506D-4549-B02E-1E4BB8725B53}"/>
              </a:ext>
            </a:extLst>
          </p:cNvPr>
          <p:cNvCxnSpPr>
            <a:cxnSpLocks/>
            <a:stCxn id="46" idx="1"/>
            <a:endCxn id="47" idx="3"/>
          </p:cNvCxnSpPr>
          <p:nvPr/>
        </p:nvCxnSpPr>
        <p:spPr>
          <a:xfrm flipH="1" flipV="1">
            <a:off x="4713780" y="3821524"/>
            <a:ext cx="428010" cy="54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0D815FBD-2F5B-4600-8982-B874D4C060FA}"/>
              </a:ext>
            </a:extLst>
          </p:cNvPr>
          <p:cNvCxnSpPr>
            <a:cxnSpLocks/>
            <a:stCxn id="47" idx="0"/>
            <a:endCxn id="48" idx="2"/>
          </p:cNvCxnSpPr>
          <p:nvPr/>
        </p:nvCxnSpPr>
        <p:spPr>
          <a:xfrm flipV="1">
            <a:off x="4203074" y="3403864"/>
            <a:ext cx="0" cy="2638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F346F07F-1B15-4842-83BA-7474C743A8A0}"/>
              </a:ext>
            </a:extLst>
          </p:cNvPr>
          <p:cNvCxnSpPr>
            <a:cxnSpLocks/>
            <a:stCxn id="48" idx="3"/>
            <a:endCxn id="49" idx="1"/>
          </p:cNvCxnSpPr>
          <p:nvPr/>
        </p:nvCxnSpPr>
        <p:spPr>
          <a:xfrm>
            <a:off x="5184712" y="2989943"/>
            <a:ext cx="251284" cy="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E5671E93-426E-4354-A4B5-2BBB9FB5E973}"/>
              </a:ext>
            </a:extLst>
          </p:cNvPr>
          <p:cNvCxnSpPr>
            <a:cxnSpLocks/>
            <a:stCxn id="49" idx="3"/>
            <a:endCxn id="37" idx="1"/>
          </p:cNvCxnSpPr>
          <p:nvPr/>
        </p:nvCxnSpPr>
        <p:spPr>
          <a:xfrm flipV="1">
            <a:off x="7238925" y="2983990"/>
            <a:ext cx="305752" cy="60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Connector: Elbow 55">
            <a:extLst>
              <a:ext uri="{FF2B5EF4-FFF2-40B4-BE49-F238E27FC236}">
                <a16:creationId xmlns:a16="http://schemas.microsoft.com/office/drawing/2014/main" id="{41C5C97D-C397-4AD1-A387-EB183165E98A}"/>
              </a:ext>
            </a:extLst>
          </p:cNvPr>
          <p:cNvCxnSpPr>
            <a:cxnSpLocks/>
            <a:stCxn id="48" idx="0"/>
            <a:endCxn id="40" idx="1"/>
          </p:cNvCxnSpPr>
          <p:nvPr/>
        </p:nvCxnSpPr>
        <p:spPr>
          <a:xfrm rot="5400000" flipH="1" flipV="1">
            <a:off x="4307269" y="2071081"/>
            <a:ext cx="400746" cy="60913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Connector: Elbow 56">
            <a:extLst>
              <a:ext uri="{FF2B5EF4-FFF2-40B4-BE49-F238E27FC236}">
                <a16:creationId xmlns:a16="http://schemas.microsoft.com/office/drawing/2014/main" id="{163A0434-76C2-4A77-AE0C-A84F343B0C87}"/>
              </a:ext>
            </a:extLst>
          </p:cNvPr>
          <p:cNvCxnSpPr>
            <a:cxnSpLocks/>
            <a:stCxn id="49" idx="0"/>
            <a:endCxn id="40" idx="2"/>
          </p:cNvCxnSpPr>
          <p:nvPr/>
        </p:nvCxnSpPr>
        <p:spPr>
          <a:xfrm rot="16200000" flipV="1">
            <a:off x="5630040" y="2018458"/>
            <a:ext cx="394114" cy="102072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DC490CE4-501B-4A0E-BE0D-3751B1E3E4E9}"/>
              </a:ext>
            </a:extLst>
          </p:cNvPr>
          <p:cNvSpPr txBox="1"/>
          <p:nvPr/>
        </p:nvSpPr>
        <p:spPr>
          <a:xfrm>
            <a:off x="5108514" y="2807337"/>
            <a:ext cx="417073" cy="246221"/>
          </a:xfrm>
          <a:prstGeom prst="rect">
            <a:avLst/>
          </a:prstGeom>
          <a:noFill/>
        </p:spPr>
        <p:txBody>
          <a:bodyPr wrap="square" rtlCol="0">
            <a:spAutoFit/>
          </a:bodyPr>
          <a:lstStyle/>
          <a:p>
            <a:r>
              <a:rPr lang="en-IN" sz="1000" dirty="0"/>
              <a:t>Yes</a:t>
            </a:r>
          </a:p>
        </p:txBody>
      </p:sp>
      <p:sp>
        <p:nvSpPr>
          <p:cNvPr id="88" name="TextBox 87">
            <a:extLst>
              <a:ext uri="{FF2B5EF4-FFF2-40B4-BE49-F238E27FC236}">
                <a16:creationId xmlns:a16="http://schemas.microsoft.com/office/drawing/2014/main" id="{0EEC5D31-CED1-470D-B44A-8EC10876C207}"/>
              </a:ext>
            </a:extLst>
          </p:cNvPr>
          <p:cNvSpPr txBox="1"/>
          <p:nvPr/>
        </p:nvSpPr>
        <p:spPr>
          <a:xfrm>
            <a:off x="7115032" y="2800205"/>
            <a:ext cx="417073" cy="246221"/>
          </a:xfrm>
          <a:prstGeom prst="rect">
            <a:avLst/>
          </a:prstGeom>
          <a:noFill/>
        </p:spPr>
        <p:txBody>
          <a:bodyPr wrap="square" rtlCol="0">
            <a:spAutoFit/>
          </a:bodyPr>
          <a:lstStyle/>
          <a:p>
            <a:r>
              <a:rPr lang="en-IN" sz="1000" dirty="0"/>
              <a:t>Yes</a:t>
            </a:r>
          </a:p>
        </p:txBody>
      </p:sp>
      <p:sp>
        <p:nvSpPr>
          <p:cNvPr id="89" name="TextBox 88">
            <a:extLst>
              <a:ext uri="{FF2B5EF4-FFF2-40B4-BE49-F238E27FC236}">
                <a16:creationId xmlns:a16="http://schemas.microsoft.com/office/drawing/2014/main" id="{596E7EDB-392D-411E-83E7-E786748384DE}"/>
              </a:ext>
            </a:extLst>
          </p:cNvPr>
          <p:cNvSpPr txBox="1"/>
          <p:nvPr/>
        </p:nvSpPr>
        <p:spPr>
          <a:xfrm>
            <a:off x="6085875" y="2542774"/>
            <a:ext cx="417073" cy="246221"/>
          </a:xfrm>
          <a:prstGeom prst="rect">
            <a:avLst/>
          </a:prstGeom>
          <a:noFill/>
        </p:spPr>
        <p:txBody>
          <a:bodyPr wrap="square" rtlCol="0">
            <a:spAutoFit/>
          </a:bodyPr>
          <a:lstStyle/>
          <a:p>
            <a:r>
              <a:rPr lang="en-IN" sz="1000" dirty="0"/>
              <a:t>No</a:t>
            </a:r>
          </a:p>
        </p:txBody>
      </p:sp>
      <p:sp>
        <p:nvSpPr>
          <p:cNvPr id="90" name="TextBox 89">
            <a:extLst>
              <a:ext uri="{FF2B5EF4-FFF2-40B4-BE49-F238E27FC236}">
                <a16:creationId xmlns:a16="http://schemas.microsoft.com/office/drawing/2014/main" id="{2D2423CC-A2A2-4895-8081-49048CD92BF2}"/>
              </a:ext>
            </a:extLst>
          </p:cNvPr>
          <p:cNvSpPr txBox="1"/>
          <p:nvPr/>
        </p:nvSpPr>
        <p:spPr>
          <a:xfrm>
            <a:off x="3945575" y="2400478"/>
            <a:ext cx="417073" cy="246221"/>
          </a:xfrm>
          <a:prstGeom prst="rect">
            <a:avLst/>
          </a:prstGeom>
          <a:noFill/>
        </p:spPr>
        <p:txBody>
          <a:bodyPr wrap="square" rtlCol="0">
            <a:spAutoFit/>
          </a:bodyPr>
          <a:lstStyle/>
          <a:p>
            <a:r>
              <a:rPr lang="en-IN" sz="1000" dirty="0"/>
              <a:t>No</a:t>
            </a:r>
          </a:p>
        </p:txBody>
      </p:sp>
      <p:sp>
        <p:nvSpPr>
          <p:cNvPr id="91" name="Flowchart: Process 90">
            <a:extLst>
              <a:ext uri="{FF2B5EF4-FFF2-40B4-BE49-F238E27FC236}">
                <a16:creationId xmlns:a16="http://schemas.microsoft.com/office/drawing/2014/main" id="{4DE511CD-D693-457A-9B4C-E826169D69EB}"/>
              </a:ext>
            </a:extLst>
          </p:cNvPr>
          <p:cNvSpPr/>
          <p:nvPr/>
        </p:nvSpPr>
        <p:spPr>
          <a:xfrm>
            <a:off x="5135588" y="6192274"/>
            <a:ext cx="1391828" cy="468784"/>
          </a:xfrm>
          <a:prstGeom prst="flowChart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Notice </a:t>
            </a:r>
            <a:r>
              <a:rPr lang="en-IN" sz="1000"/>
              <a:t>to Applicant</a:t>
            </a:r>
            <a:endParaRPr lang="en-IN" sz="1000" dirty="0"/>
          </a:p>
        </p:txBody>
      </p:sp>
      <p:sp>
        <p:nvSpPr>
          <p:cNvPr id="92" name="Flowchart: Process 91">
            <a:extLst>
              <a:ext uri="{FF2B5EF4-FFF2-40B4-BE49-F238E27FC236}">
                <a16:creationId xmlns:a16="http://schemas.microsoft.com/office/drawing/2014/main" id="{351F6067-2212-4E91-8F97-B894D0A4B01F}"/>
              </a:ext>
            </a:extLst>
          </p:cNvPr>
          <p:cNvSpPr/>
          <p:nvPr/>
        </p:nvSpPr>
        <p:spPr>
          <a:xfrm>
            <a:off x="3742939" y="6277756"/>
            <a:ext cx="1021413" cy="297827"/>
          </a:xfrm>
          <a:prstGeom prst="flowChartProcess">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Make required modifications</a:t>
            </a:r>
          </a:p>
        </p:txBody>
      </p:sp>
      <p:cxnSp>
        <p:nvCxnSpPr>
          <p:cNvPr id="93" name="Straight Arrow Connector 92">
            <a:extLst>
              <a:ext uri="{FF2B5EF4-FFF2-40B4-BE49-F238E27FC236}">
                <a16:creationId xmlns:a16="http://schemas.microsoft.com/office/drawing/2014/main" id="{7C82438B-8B4E-4F41-992B-1B916C51CCFC}"/>
              </a:ext>
            </a:extLst>
          </p:cNvPr>
          <p:cNvCxnSpPr>
            <a:cxnSpLocks/>
            <a:stCxn id="43" idx="1"/>
            <a:endCxn id="91" idx="3"/>
          </p:cNvCxnSpPr>
          <p:nvPr/>
        </p:nvCxnSpPr>
        <p:spPr>
          <a:xfrm flipH="1" flipV="1">
            <a:off x="6527416" y="6426670"/>
            <a:ext cx="588218"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a:extLst>
              <a:ext uri="{FF2B5EF4-FFF2-40B4-BE49-F238E27FC236}">
                <a16:creationId xmlns:a16="http://schemas.microsoft.com/office/drawing/2014/main" id="{30F5F2BD-C925-4C21-9353-3B781BA05BDB}"/>
              </a:ext>
            </a:extLst>
          </p:cNvPr>
          <p:cNvCxnSpPr>
            <a:cxnSpLocks/>
            <a:stCxn id="91" idx="1"/>
            <a:endCxn id="92" idx="3"/>
          </p:cNvCxnSpPr>
          <p:nvPr/>
        </p:nvCxnSpPr>
        <p:spPr>
          <a:xfrm flipH="1">
            <a:off x="4764348" y="6426666"/>
            <a:ext cx="3712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2BA6F7E9-386A-4662-A527-FEA98F30F708}"/>
              </a:ext>
            </a:extLst>
          </p:cNvPr>
          <p:cNvCxnSpPr>
            <a:cxnSpLocks/>
            <a:stCxn id="42" idx="2"/>
            <a:endCxn id="43" idx="0"/>
          </p:cNvCxnSpPr>
          <p:nvPr/>
        </p:nvCxnSpPr>
        <p:spPr>
          <a:xfrm>
            <a:off x="8131034" y="5399958"/>
            <a:ext cx="3175" cy="632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F7ECA571-CDA0-415E-9215-F1986622FAEC}"/>
              </a:ext>
            </a:extLst>
          </p:cNvPr>
          <p:cNvCxnSpPr>
            <a:cxnSpLocks/>
            <a:stCxn id="43" idx="3"/>
            <a:endCxn id="38" idx="1"/>
          </p:cNvCxnSpPr>
          <p:nvPr/>
        </p:nvCxnSpPr>
        <p:spPr>
          <a:xfrm flipV="1">
            <a:off x="9152776" y="6426666"/>
            <a:ext cx="573577" cy="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7" name="Connector: Elbow 96">
            <a:extLst>
              <a:ext uri="{FF2B5EF4-FFF2-40B4-BE49-F238E27FC236}">
                <a16:creationId xmlns:a16="http://schemas.microsoft.com/office/drawing/2014/main" id="{33C83C7E-36E3-4163-8F7D-ADFB10E8E669}"/>
              </a:ext>
            </a:extLst>
          </p:cNvPr>
          <p:cNvCxnSpPr>
            <a:cxnSpLocks/>
            <a:stCxn id="34" idx="3"/>
            <a:endCxn id="37" idx="0"/>
          </p:cNvCxnSpPr>
          <p:nvPr/>
        </p:nvCxnSpPr>
        <p:spPr>
          <a:xfrm>
            <a:off x="5936754" y="1475275"/>
            <a:ext cx="2194276" cy="135043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98" name="TextBox 97">
            <a:extLst>
              <a:ext uri="{FF2B5EF4-FFF2-40B4-BE49-F238E27FC236}">
                <a16:creationId xmlns:a16="http://schemas.microsoft.com/office/drawing/2014/main" id="{FEAF4E4C-8B34-46B1-BC3D-251A9298C3F5}"/>
              </a:ext>
            </a:extLst>
          </p:cNvPr>
          <p:cNvSpPr txBox="1"/>
          <p:nvPr/>
        </p:nvSpPr>
        <p:spPr>
          <a:xfrm>
            <a:off x="6851110" y="3625370"/>
            <a:ext cx="417073" cy="246221"/>
          </a:xfrm>
          <a:prstGeom prst="rect">
            <a:avLst/>
          </a:prstGeom>
          <a:noFill/>
        </p:spPr>
        <p:txBody>
          <a:bodyPr wrap="square" rtlCol="0">
            <a:spAutoFit/>
          </a:bodyPr>
          <a:lstStyle/>
          <a:p>
            <a:r>
              <a:rPr lang="en-IN" sz="1000" dirty="0"/>
              <a:t>No</a:t>
            </a:r>
          </a:p>
        </p:txBody>
      </p:sp>
      <p:sp>
        <p:nvSpPr>
          <p:cNvPr id="99" name="Flowchart: Terminator 98">
            <a:extLst>
              <a:ext uri="{FF2B5EF4-FFF2-40B4-BE49-F238E27FC236}">
                <a16:creationId xmlns:a16="http://schemas.microsoft.com/office/drawing/2014/main" id="{ACD65FB5-EFFF-4793-B3EF-5C8A94782F70}"/>
              </a:ext>
            </a:extLst>
          </p:cNvPr>
          <p:cNvSpPr/>
          <p:nvPr/>
        </p:nvSpPr>
        <p:spPr>
          <a:xfrm>
            <a:off x="4812210" y="4330811"/>
            <a:ext cx="1009044" cy="312972"/>
          </a:xfrm>
          <a:prstGeom prst="flowChartTermina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Refusal</a:t>
            </a:r>
          </a:p>
        </p:txBody>
      </p:sp>
      <p:sp>
        <p:nvSpPr>
          <p:cNvPr id="100" name="Flowchart: Decision 99">
            <a:extLst>
              <a:ext uri="{FF2B5EF4-FFF2-40B4-BE49-F238E27FC236}">
                <a16:creationId xmlns:a16="http://schemas.microsoft.com/office/drawing/2014/main" id="{5FDB92CD-87A5-4180-96BE-18800F09FE74}"/>
              </a:ext>
            </a:extLst>
          </p:cNvPr>
          <p:cNvSpPr/>
          <p:nvPr/>
        </p:nvSpPr>
        <p:spPr>
          <a:xfrm>
            <a:off x="5448575" y="4969714"/>
            <a:ext cx="1802929" cy="528310"/>
          </a:xfrm>
          <a:prstGeom prst="flowChartDecision">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All modifications made </a:t>
            </a:r>
          </a:p>
        </p:txBody>
      </p:sp>
      <p:sp>
        <p:nvSpPr>
          <p:cNvPr id="101" name="Flowchart: Decision 100">
            <a:extLst>
              <a:ext uri="{FF2B5EF4-FFF2-40B4-BE49-F238E27FC236}">
                <a16:creationId xmlns:a16="http://schemas.microsoft.com/office/drawing/2014/main" id="{2A87894D-0575-4210-B3C8-BE2AD8409FD9}"/>
              </a:ext>
            </a:extLst>
          </p:cNvPr>
          <p:cNvSpPr/>
          <p:nvPr/>
        </p:nvSpPr>
        <p:spPr>
          <a:xfrm>
            <a:off x="3291959" y="4817325"/>
            <a:ext cx="1923366" cy="827842"/>
          </a:xfrm>
          <a:prstGeom prst="flowChartDecisi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Modifications submitted as per timelines </a:t>
            </a:r>
          </a:p>
        </p:txBody>
      </p:sp>
      <p:cxnSp>
        <p:nvCxnSpPr>
          <p:cNvPr id="102" name="Straight Arrow Connector 101">
            <a:extLst>
              <a:ext uri="{FF2B5EF4-FFF2-40B4-BE49-F238E27FC236}">
                <a16:creationId xmlns:a16="http://schemas.microsoft.com/office/drawing/2014/main" id="{CC2DD5B7-17B7-4D08-82DA-5A1B4CCABB7C}"/>
              </a:ext>
            </a:extLst>
          </p:cNvPr>
          <p:cNvCxnSpPr>
            <a:cxnSpLocks/>
            <a:stCxn id="39" idx="2"/>
            <a:endCxn id="42" idx="0"/>
          </p:cNvCxnSpPr>
          <p:nvPr/>
        </p:nvCxnSpPr>
        <p:spPr>
          <a:xfrm>
            <a:off x="8131030" y="4313178"/>
            <a:ext cx="0" cy="7493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a:extLst>
              <a:ext uri="{FF2B5EF4-FFF2-40B4-BE49-F238E27FC236}">
                <a16:creationId xmlns:a16="http://schemas.microsoft.com/office/drawing/2014/main" id="{D869FE0D-15E1-4658-A998-B66CF0A5C501}"/>
              </a:ext>
            </a:extLst>
          </p:cNvPr>
          <p:cNvCxnSpPr>
            <a:cxnSpLocks/>
            <a:stCxn id="101" idx="3"/>
            <a:endCxn id="100" idx="1"/>
          </p:cNvCxnSpPr>
          <p:nvPr/>
        </p:nvCxnSpPr>
        <p:spPr>
          <a:xfrm>
            <a:off x="5215325" y="5231250"/>
            <a:ext cx="233246" cy="26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4B6BAC57-7E0B-49FA-B40F-F954F5111FF2}"/>
              </a:ext>
            </a:extLst>
          </p:cNvPr>
          <p:cNvCxnSpPr>
            <a:cxnSpLocks/>
            <a:stCxn id="100" idx="3"/>
            <a:endCxn id="42" idx="1"/>
          </p:cNvCxnSpPr>
          <p:nvPr/>
        </p:nvCxnSpPr>
        <p:spPr>
          <a:xfrm flipV="1">
            <a:off x="7251504" y="5231250"/>
            <a:ext cx="293177" cy="26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 name="Connector: Elbow 104">
            <a:extLst>
              <a:ext uri="{FF2B5EF4-FFF2-40B4-BE49-F238E27FC236}">
                <a16:creationId xmlns:a16="http://schemas.microsoft.com/office/drawing/2014/main" id="{64FEF05F-D9BE-4FF1-8065-F171BDE87608}"/>
              </a:ext>
            </a:extLst>
          </p:cNvPr>
          <p:cNvCxnSpPr>
            <a:cxnSpLocks/>
            <a:stCxn id="101" idx="0"/>
            <a:endCxn id="99" idx="1"/>
          </p:cNvCxnSpPr>
          <p:nvPr/>
        </p:nvCxnSpPr>
        <p:spPr>
          <a:xfrm rot="5400000" flipH="1" flipV="1">
            <a:off x="4367912" y="4373027"/>
            <a:ext cx="330028" cy="55856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6" name="Connector: Elbow 105">
            <a:extLst>
              <a:ext uri="{FF2B5EF4-FFF2-40B4-BE49-F238E27FC236}">
                <a16:creationId xmlns:a16="http://schemas.microsoft.com/office/drawing/2014/main" id="{1BA1557B-3A04-4150-B1C2-2CB487EA159A}"/>
              </a:ext>
            </a:extLst>
          </p:cNvPr>
          <p:cNvCxnSpPr>
            <a:cxnSpLocks/>
            <a:stCxn id="100" idx="0"/>
            <a:endCxn id="99" idx="3"/>
          </p:cNvCxnSpPr>
          <p:nvPr/>
        </p:nvCxnSpPr>
        <p:spPr>
          <a:xfrm rot="16200000" flipV="1">
            <a:off x="5844441" y="4464115"/>
            <a:ext cx="482417" cy="52878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AB2D325A-06BF-4061-B72F-C5FA554AE3B1}"/>
              </a:ext>
            </a:extLst>
          </p:cNvPr>
          <p:cNvCxnSpPr>
            <a:cxnSpLocks/>
            <a:stCxn id="92" idx="0"/>
            <a:endCxn id="101" idx="2"/>
          </p:cNvCxnSpPr>
          <p:nvPr/>
        </p:nvCxnSpPr>
        <p:spPr>
          <a:xfrm flipV="1">
            <a:off x="4253642" y="5645171"/>
            <a:ext cx="0" cy="6325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C87428AE-A21E-41A7-A649-D2A1C9B9B6A7}"/>
              </a:ext>
            </a:extLst>
          </p:cNvPr>
          <p:cNvSpPr txBox="1"/>
          <p:nvPr/>
        </p:nvSpPr>
        <p:spPr>
          <a:xfrm>
            <a:off x="7147477" y="5030627"/>
            <a:ext cx="417073" cy="246221"/>
          </a:xfrm>
          <a:prstGeom prst="rect">
            <a:avLst/>
          </a:prstGeom>
          <a:noFill/>
        </p:spPr>
        <p:txBody>
          <a:bodyPr wrap="square" rtlCol="0">
            <a:spAutoFit/>
          </a:bodyPr>
          <a:lstStyle/>
          <a:p>
            <a:r>
              <a:rPr lang="en-IN" sz="1000" dirty="0"/>
              <a:t>Yes</a:t>
            </a:r>
          </a:p>
        </p:txBody>
      </p:sp>
      <p:sp>
        <p:nvSpPr>
          <p:cNvPr id="109" name="TextBox 108">
            <a:extLst>
              <a:ext uri="{FF2B5EF4-FFF2-40B4-BE49-F238E27FC236}">
                <a16:creationId xmlns:a16="http://schemas.microsoft.com/office/drawing/2014/main" id="{A8BC172F-F403-40D5-87AF-A1B01C32EE87}"/>
              </a:ext>
            </a:extLst>
          </p:cNvPr>
          <p:cNvSpPr txBox="1"/>
          <p:nvPr/>
        </p:nvSpPr>
        <p:spPr>
          <a:xfrm>
            <a:off x="9227494" y="6180445"/>
            <a:ext cx="417073" cy="246221"/>
          </a:xfrm>
          <a:prstGeom prst="rect">
            <a:avLst/>
          </a:prstGeom>
          <a:noFill/>
        </p:spPr>
        <p:txBody>
          <a:bodyPr wrap="square" rtlCol="0">
            <a:spAutoFit/>
          </a:bodyPr>
          <a:lstStyle/>
          <a:p>
            <a:r>
              <a:rPr lang="en-IN" sz="1000" dirty="0"/>
              <a:t>Yes</a:t>
            </a:r>
          </a:p>
        </p:txBody>
      </p:sp>
      <p:sp>
        <p:nvSpPr>
          <p:cNvPr id="110" name="TextBox 109">
            <a:extLst>
              <a:ext uri="{FF2B5EF4-FFF2-40B4-BE49-F238E27FC236}">
                <a16:creationId xmlns:a16="http://schemas.microsoft.com/office/drawing/2014/main" id="{3165D7C9-9A78-4A9D-9B3B-1CC323BE4FE4}"/>
              </a:ext>
            </a:extLst>
          </p:cNvPr>
          <p:cNvSpPr txBox="1"/>
          <p:nvPr/>
        </p:nvSpPr>
        <p:spPr>
          <a:xfrm>
            <a:off x="5108514" y="5024515"/>
            <a:ext cx="417073" cy="246221"/>
          </a:xfrm>
          <a:prstGeom prst="rect">
            <a:avLst/>
          </a:prstGeom>
          <a:noFill/>
        </p:spPr>
        <p:txBody>
          <a:bodyPr wrap="square" rtlCol="0">
            <a:spAutoFit/>
          </a:bodyPr>
          <a:lstStyle/>
          <a:p>
            <a:r>
              <a:rPr lang="en-IN" sz="1000" dirty="0"/>
              <a:t>Yes</a:t>
            </a:r>
          </a:p>
        </p:txBody>
      </p:sp>
      <p:sp>
        <p:nvSpPr>
          <p:cNvPr id="111" name="TextBox 110">
            <a:extLst>
              <a:ext uri="{FF2B5EF4-FFF2-40B4-BE49-F238E27FC236}">
                <a16:creationId xmlns:a16="http://schemas.microsoft.com/office/drawing/2014/main" id="{BDB3C9AE-CA15-4C81-BD1F-9516A6549045}"/>
              </a:ext>
            </a:extLst>
          </p:cNvPr>
          <p:cNvSpPr txBox="1"/>
          <p:nvPr/>
        </p:nvSpPr>
        <p:spPr>
          <a:xfrm>
            <a:off x="3955376" y="4646620"/>
            <a:ext cx="417073" cy="246221"/>
          </a:xfrm>
          <a:prstGeom prst="rect">
            <a:avLst/>
          </a:prstGeom>
          <a:noFill/>
        </p:spPr>
        <p:txBody>
          <a:bodyPr wrap="square" rtlCol="0">
            <a:spAutoFit/>
          </a:bodyPr>
          <a:lstStyle/>
          <a:p>
            <a:r>
              <a:rPr lang="en-IN" sz="1000" dirty="0"/>
              <a:t>No</a:t>
            </a:r>
          </a:p>
        </p:txBody>
      </p:sp>
      <p:sp>
        <p:nvSpPr>
          <p:cNvPr id="112" name="TextBox 111">
            <a:extLst>
              <a:ext uri="{FF2B5EF4-FFF2-40B4-BE49-F238E27FC236}">
                <a16:creationId xmlns:a16="http://schemas.microsoft.com/office/drawing/2014/main" id="{405D878A-1824-42C2-9D24-A415C91A0608}"/>
              </a:ext>
            </a:extLst>
          </p:cNvPr>
          <p:cNvSpPr txBox="1"/>
          <p:nvPr/>
        </p:nvSpPr>
        <p:spPr>
          <a:xfrm>
            <a:off x="6078081" y="4750042"/>
            <a:ext cx="417073" cy="246221"/>
          </a:xfrm>
          <a:prstGeom prst="rect">
            <a:avLst/>
          </a:prstGeom>
          <a:noFill/>
        </p:spPr>
        <p:txBody>
          <a:bodyPr wrap="square" rtlCol="0">
            <a:spAutoFit/>
          </a:bodyPr>
          <a:lstStyle/>
          <a:p>
            <a:r>
              <a:rPr lang="en-IN" sz="1000" dirty="0"/>
              <a:t>No</a:t>
            </a:r>
          </a:p>
        </p:txBody>
      </p:sp>
      <p:sp>
        <p:nvSpPr>
          <p:cNvPr id="113" name="TextBox 112">
            <a:extLst>
              <a:ext uri="{FF2B5EF4-FFF2-40B4-BE49-F238E27FC236}">
                <a16:creationId xmlns:a16="http://schemas.microsoft.com/office/drawing/2014/main" id="{57931D76-248B-4C5D-A3C3-1D8A84CDE3C4}"/>
              </a:ext>
            </a:extLst>
          </p:cNvPr>
          <p:cNvSpPr txBox="1"/>
          <p:nvPr/>
        </p:nvSpPr>
        <p:spPr>
          <a:xfrm>
            <a:off x="6719539" y="6168698"/>
            <a:ext cx="417073" cy="246221"/>
          </a:xfrm>
          <a:prstGeom prst="rect">
            <a:avLst/>
          </a:prstGeom>
          <a:noFill/>
        </p:spPr>
        <p:txBody>
          <a:bodyPr wrap="square" rtlCol="0">
            <a:spAutoFit/>
          </a:bodyPr>
          <a:lstStyle/>
          <a:p>
            <a:r>
              <a:rPr lang="en-IN" sz="1000" dirty="0"/>
              <a:t>No</a:t>
            </a:r>
          </a:p>
        </p:txBody>
      </p:sp>
      <p:cxnSp>
        <p:nvCxnSpPr>
          <p:cNvPr id="114" name="Connector: Elbow 113">
            <a:extLst>
              <a:ext uri="{FF2B5EF4-FFF2-40B4-BE49-F238E27FC236}">
                <a16:creationId xmlns:a16="http://schemas.microsoft.com/office/drawing/2014/main" id="{E7A6C4E2-324C-49C1-A833-782C4A099AC4}"/>
              </a:ext>
            </a:extLst>
          </p:cNvPr>
          <p:cNvCxnSpPr>
            <a:cxnSpLocks/>
            <a:stCxn id="34" idx="3"/>
            <a:endCxn id="40" idx="3"/>
          </p:cNvCxnSpPr>
          <p:nvPr/>
        </p:nvCxnSpPr>
        <p:spPr>
          <a:xfrm flipH="1">
            <a:off x="5821254" y="1475275"/>
            <a:ext cx="115500" cy="700001"/>
          </a:xfrm>
          <a:prstGeom prst="bentConnector3">
            <a:avLst>
              <a:gd name="adj1" fmla="val -197922"/>
            </a:avLst>
          </a:prstGeom>
          <a:ln>
            <a:tailEnd type="triangle"/>
          </a:ln>
        </p:spPr>
        <p:style>
          <a:lnRef idx="1">
            <a:schemeClr val="accent1"/>
          </a:lnRef>
          <a:fillRef idx="0">
            <a:schemeClr val="accent1"/>
          </a:fillRef>
          <a:effectRef idx="0">
            <a:schemeClr val="accent1"/>
          </a:effectRef>
          <a:fontRef idx="minor">
            <a:schemeClr val="tx1"/>
          </a:fontRef>
        </p:style>
      </p:cxnSp>
      <p:sp>
        <p:nvSpPr>
          <p:cNvPr id="115" name="Rectangle 114">
            <a:extLst>
              <a:ext uri="{FF2B5EF4-FFF2-40B4-BE49-F238E27FC236}">
                <a16:creationId xmlns:a16="http://schemas.microsoft.com/office/drawing/2014/main" id="{F0F18AAE-C30F-40F2-BAAA-21A45A821E7E}"/>
              </a:ext>
            </a:extLst>
          </p:cNvPr>
          <p:cNvSpPr/>
          <p:nvPr/>
        </p:nvSpPr>
        <p:spPr>
          <a:xfrm>
            <a:off x="9444245" y="126299"/>
            <a:ext cx="2747755" cy="571718"/>
          </a:xfrm>
          <a:prstGeom prst="rect">
            <a:avLst/>
          </a:prstGeom>
          <a:no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IN" sz="1100" dirty="0">
                <a:solidFill>
                  <a:schemeClr val="tx1"/>
                </a:solidFill>
              </a:rPr>
              <a:t>Key</a:t>
            </a:r>
          </a:p>
        </p:txBody>
      </p:sp>
      <p:sp>
        <p:nvSpPr>
          <p:cNvPr id="116" name="Flowchart: Process 115">
            <a:extLst>
              <a:ext uri="{FF2B5EF4-FFF2-40B4-BE49-F238E27FC236}">
                <a16:creationId xmlns:a16="http://schemas.microsoft.com/office/drawing/2014/main" id="{0D8EFD8E-91B7-4515-B2BD-B8ECE79B93F6}"/>
              </a:ext>
            </a:extLst>
          </p:cNvPr>
          <p:cNvSpPr/>
          <p:nvPr/>
        </p:nvSpPr>
        <p:spPr>
          <a:xfrm>
            <a:off x="9784319" y="310549"/>
            <a:ext cx="961010" cy="252041"/>
          </a:xfrm>
          <a:prstGeom prst="flowChart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Applicant </a:t>
            </a:r>
          </a:p>
        </p:txBody>
      </p:sp>
      <p:sp>
        <p:nvSpPr>
          <p:cNvPr id="117" name="Flowchart: Process 116">
            <a:extLst>
              <a:ext uri="{FF2B5EF4-FFF2-40B4-BE49-F238E27FC236}">
                <a16:creationId xmlns:a16="http://schemas.microsoft.com/office/drawing/2014/main" id="{27C8900E-82D4-4DAC-B2F9-E554B788B1CF}"/>
              </a:ext>
            </a:extLst>
          </p:cNvPr>
          <p:cNvSpPr/>
          <p:nvPr/>
        </p:nvSpPr>
        <p:spPr>
          <a:xfrm>
            <a:off x="10804855" y="310545"/>
            <a:ext cx="1219369" cy="260704"/>
          </a:xfrm>
          <a:prstGeom prst="flowChartProcess">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CO / Authority</a:t>
            </a:r>
          </a:p>
        </p:txBody>
      </p:sp>
      <p:sp>
        <p:nvSpPr>
          <p:cNvPr id="118" name="Slide Number Placeholder 1">
            <a:extLst>
              <a:ext uri="{FF2B5EF4-FFF2-40B4-BE49-F238E27FC236}">
                <a16:creationId xmlns:a16="http://schemas.microsoft.com/office/drawing/2014/main" id="{CEAC6514-32DD-4766-A3DB-8B010D80061F}"/>
              </a:ext>
            </a:extLst>
          </p:cNvPr>
          <p:cNvSpPr>
            <a:spLocks noGrp="1"/>
          </p:cNvSpPr>
          <p:nvPr>
            <p:ph type="sldNum" sz="quarter" idx="12"/>
          </p:nvPr>
        </p:nvSpPr>
        <p:spPr>
          <a:xfrm>
            <a:off x="8610600" y="6356350"/>
            <a:ext cx="2743200" cy="365125"/>
          </a:xfrm>
        </p:spPr>
        <p:txBody>
          <a:bodyPr/>
          <a:lstStyle/>
          <a:p>
            <a:fld id="{FA56B037-56A4-43C0-AD17-E9CBE293F6E9}" type="slidenum">
              <a:rPr lang="en-IN"/>
              <a:t>13</a:t>
            </a:fld>
            <a:endParaRPr lang="en-IN" dirty="0"/>
          </a:p>
        </p:txBody>
      </p:sp>
    </p:spTree>
    <p:extLst>
      <p:ext uri="{BB962C8B-B14F-4D97-AF65-F5344CB8AC3E}">
        <p14:creationId xmlns:p14="http://schemas.microsoft.com/office/powerpoint/2010/main" val="953472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cxnSp>
        <p:nvCxnSpPr>
          <p:cNvPr id="9" name="Straight Connector 8">
            <a:extLst>
              <a:ext uri="{FF2B5EF4-FFF2-40B4-BE49-F238E27FC236}">
                <a16:creationId xmlns:a16="http://schemas.microsoft.com/office/drawing/2014/main" id="{E18A0752-52C2-4F2B-B78D-042403FDA093}"/>
              </a:ext>
            </a:extLst>
          </p:cNvPr>
          <p:cNvCxnSpPr>
            <a:cxnSpLocks/>
          </p:cNvCxnSpPr>
          <p:nvPr/>
        </p:nvCxnSpPr>
        <p:spPr>
          <a:xfrm flipV="1">
            <a:off x="1309325" y="2266842"/>
            <a:ext cx="0" cy="597862"/>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0A33863-EF5B-44C3-930C-8CBF12A57006}"/>
              </a:ext>
            </a:extLst>
          </p:cNvPr>
          <p:cNvCxnSpPr>
            <a:cxnSpLocks/>
            <a:stCxn id="19" idx="0"/>
          </p:cNvCxnSpPr>
          <p:nvPr/>
        </p:nvCxnSpPr>
        <p:spPr>
          <a:xfrm flipV="1">
            <a:off x="1309325" y="4498751"/>
            <a:ext cx="0" cy="597862"/>
          </a:xfrm>
          <a:prstGeom prst="line">
            <a:avLst/>
          </a:prstGeom>
          <a:ln>
            <a:solidFill>
              <a:srgbClr val="767171"/>
            </a:solidFill>
          </a:ln>
        </p:spPr>
        <p:style>
          <a:lnRef idx="1">
            <a:schemeClr val="accent1"/>
          </a:lnRef>
          <a:fillRef idx="0">
            <a:schemeClr val="accent1"/>
          </a:fillRef>
          <a:effectRef idx="0">
            <a:schemeClr val="accent1"/>
          </a:effectRef>
          <a:fontRef idx="minor">
            <a:schemeClr val="tx1"/>
          </a:fontRef>
        </p:style>
      </p:cxnSp>
      <p:sp>
        <p:nvSpPr>
          <p:cNvPr id="11" name="Arrow: Down 10">
            <a:extLst>
              <a:ext uri="{FF2B5EF4-FFF2-40B4-BE49-F238E27FC236}">
                <a16:creationId xmlns:a16="http://schemas.microsoft.com/office/drawing/2014/main" id="{2F6C1B6E-6C76-4258-A53C-D4854FF72FAC}"/>
              </a:ext>
            </a:extLst>
          </p:cNvPr>
          <p:cNvSpPr/>
          <p:nvPr/>
        </p:nvSpPr>
        <p:spPr>
          <a:xfrm rot="16200000">
            <a:off x="6246473" y="2513"/>
            <a:ext cx="327078" cy="10472307"/>
          </a:xfrm>
          <a:prstGeom prst="downArrow">
            <a:avLst>
              <a:gd name="adj1" fmla="val 50000"/>
              <a:gd name="adj2" fmla="val 11296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Slide Number Placeholder 1">
            <a:extLst>
              <a:ext uri="{FF2B5EF4-FFF2-40B4-BE49-F238E27FC236}">
                <a16:creationId xmlns:a16="http://schemas.microsoft.com/office/drawing/2014/main" id="{1960EE71-D9CE-4C94-B5F3-F9E06D799C94}"/>
              </a:ext>
            </a:extLst>
          </p:cNvPr>
          <p:cNvSpPr>
            <a:spLocks noGrp="1"/>
          </p:cNvSpPr>
          <p:nvPr>
            <p:ph type="sldNum" sz="quarter" idx="12"/>
          </p:nvPr>
        </p:nvSpPr>
        <p:spPr>
          <a:xfrm>
            <a:off x="8610600" y="6356350"/>
            <a:ext cx="2743200" cy="365125"/>
          </a:xfrm>
        </p:spPr>
        <p:txBody>
          <a:bodyPr/>
          <a:lstStyle/>
          <a:p>
            <a:fld id="{FA56B037-56A4-43C0-AD17-E9CBE293F6E9}" type="slidenum">
              <a:rPr lang="en-IN"/>
              <a:t>14</a:t>
            </a:fld>
            <a:endParaRPr lang="en-IN"/>
          </a:p>
        </p:txBody>
      </p:sp>
      <p:sp>
        <p:nvSpPr>
          <p:cNvPr id="13" name="TextBox 12">
            <a:extLst>
              <a:ext uri="{FF2B5EF4-FFF2-40B4-BE49-F238E27FC236}">
                <a16:creationId xmlns:a16="http://schemas.microsoft.com/office/drawing/2014/main" id="{FED9CB21-76F6-484F-BA91-B0B97C2EDC53}"/>
              </a:ext>
            </a:extLst>
          </p:cNvPr>
          <p:cNvSpPr txBox="1"/>
          <p:nvPr/>
        </p:nvSpPr>
        <p:spPr>
          <a:xfrm>
            <a:off x="554573" y="860538"/>
            <a:ext cx="9259130" cy="327077"/>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Timelines for the Permit Process for Development and/or Building Permit(other than 2-stage process)</a:t>
            </a:r>
          </a:p>
        </p:txBody>
      </p:sp>
      <p:sp>
        <p:nvSpPr>
          <p:cNvPr id="14" name="Rectangle: Rounded Corners 13">
            <a:extLst>
              <a:ext uri="{FF2B5EF4-FFF2-40B4-BE49-F238E27FC236}">
                <a16:creationId xmlns:a16="http://schemas.microsoft.com/office/drawing/2014/main" id="{8742159D-A03C-4AE6-AB32-EEE2F42188F9}"/>
              </a:ext>
            </a:extLst>
          </p:cNvPr>
          <p:cNvSpPr/>
          <p:nvPr/>
        </p:nvSpPr>
        <p:spPr>
          <a:xfrm>
            <a:off x="216075" y="2257807"/>
            <a:ext cx="1265496"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600" dirty="0">
                <a:solidFill>
                  <a:schemeClr val="tx1"/>
                </a:solidFill>
              </a:rPr>
              <a:t>T</a:t>
            </a:r>
            <a:r>
              <a:rPr lang="en-IN" sz="1600" baseline="-25000" dirty="0">
                <a:solidFill>
                  <a:schemeClr val="tx1"/>
                </a:solidFill>
              </a:rPr>
              <a:t>0</a:t>
            </a:r>
          </a:p>
        </p:txBody>
      </p:sp>
      <p:grpSp>
        <p:nvGrpSpPr>
          <p:cNvPr id="15" name="Group 14">
            <a:extLst>
              <a:ext uri="{FF2B5EF4-FFF2-40B4-BE49-F238E27FC236}">
                <a16:creationId xmlns:a16="http://schemas.microsoft.com/office/drawing/2014/main" id="{764F04C3-5298-4673-A618-707E01F526AE}"/>
              </a:ext>
            </a:extLst>
          </p:cNvPr>
          <p:cNvGrpSpPr/>
          <p:nvPr/>
        </p:nvGrpSpPr>
        <p:grpSpPr>
          <a:xfrm>
            <a:off x="561145" y="2945644"/>
            <a:ext cx="1538692" cy="1475306"/>
            <a:chOff x="842068" y="3928142"/>
            <a:chExt cx="1538692" cy="1475306"/>
          </a:xfrm>
        </p:grpSpPr>
        <p:sp>
          <p:nvSpPr>
            <p:cNvPr id="16" name="Rectangle: Rounded Corners 15">
              <a:extLst>
                <a:ext uri="{FF2B5EF4-FFF2-40B4-BE49-F238E27FC236}">
                  <a16:creationId xmlns:a16="http://schemas.microsoft.com/office/drawing/2014/main" id="{11C64672-3208-44C3-9A5B-899BF8E49B26}"/>
                </a:ext>
              </a:extLst>
            </p:cNvPr>
            <p:cNvSpPr/>
            <p:nvPr/>
          </p:nvSpPr>
          <p:spPr>
            <a:xfrm>
              <a:off x="978666" y="4504518"/>
              <a:ext cx="1265496"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Submission of application</a:t>
              </a:r>
            </a:p>
          </p:txBody>
        </p:sp>
        <p:sp>
          <p:nvSpPr>
            <p:cNvPr id="17" name="Circle: Hollow 16">
              <a:extLst>
                <a:ext uri="{FF2B5EF4-FFF2-40B4-BE49-F238E27FC236}">
                  <a16:creationId xmlns:a16="http://schemas.microsoft.com/office/drawing/2014/main" id="{08A7A9AD-A441-4DCA-9B3D-E373DDFFE555}"/>
                </a:ext>
              </a:extLst>
            </p:cNvPr>
            <p:cNvSpPr/>
            <p:nvPr/>
          </p:nvSpPr>
          <p:spPr>
            <a:xfrm>
              <a:off x="842068" y="3928142"/>
              <a:ext cx="1538692" cy="1475306"/>
            </a:xfrm>
            <a:prstGeom prst="donut">
              <a:avLst>
                <a:gd name="adj" fmla="val 11715"/>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solidFill>
              </a:endParaRPr>
            </a:p>
          </p:txBody>
        </p:sp>
      </p:grpSp>
      <p:sp>
        <p:nvSpPr>
          <p:cNvPr id="18" name="Rectangle: Rounded Corners 17">
            <a:extLst>
              <a:ext uri="{FF2B5EF4-FFF2-40B4-BE49-F238E27FC236}">
                <a16:creationId xmlns:a16="http://schemas.microsoft.com/office/drawing/2014/main" id="{CDD15BB5-E026-4D7E-9B07-357914CBE296}"/>
              </a:ext>
            </a:extLst>
          </p:cNvPr>
          <p:cNvSpPr/>
          <p:nvPr/>
        </p:nvSpPr>
        <p:spPr>
          <a:xfrm flipH="1">
            <a:off x="237241" y="4642499"/>
            <a:ext cx="1223165" cy="35482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600" dirty="0">
                <a:solidFill>
                  <a:schemeClr val="tx1"/>
                </a:solidFill>
              </a:rPr>
              <a:t>T</a:t>
            </a:r>
            <a:r>
              <a:rPr lang="en-IN" sz="1600" baseline="-25000" dirty="0">
                <a:solidFill>
                  <a:schemeClr val="tx1"/>
                </a:solidFill>
              </a:rPr>
              <a:t>0</a:t>
            </a:r>
          </a:p>
        </p:txBody>
      </p:sp>
      <p:sp>
        <p:nvSpPr>
          <p:cNvPr id="19" name="Oval 18">
            <a:extLst>
              <a:ext uri="{FF2B5EF4-FFF2-40B4-BE49-F238E27FC236}">
                <a16:creationId xmlns:a16="http://schemas.microsoft.com/office/drawing/2014/main" id="{5814614B-73DB-4A73-8689-209ABF41AADD}"/>
              </a:ext>
            </a:extLst>
          </p:cNvPr>
          <p:cNvSpPr/>
          <p:nvPr/>
        </p:nvSpPr>
        <p:spPr>
          <a:xfrm>
            <a:off x="1173858" y="5096613"/>
            <a:ext cx="270934"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Rectangle: Rounded Corners 19">
            <a:extLst>
              <a:ext uri="{FF2B5EF4-FFF2-40B4-BE49-F238E27FC236}">
                <a16:creationId xmlns:a16="http://schemas.microsoft.com/office/drawing/2014/main" id="{B83AFB1C-89DD-454F-BC95-B506AEC6F48B}"/>
              </a:ext>
            </a:extLst>
          </p:cNvPr>
          <p:cNvSpPr/>
          <p:nvPr/>
        </p:nvSpPr>
        <p:spPr>
          <a:xfrm>
            <a:off x="1943330" y="4673253"/>
            <a:ext cx="1265496"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T</a:t>
            </a:r>
            <a:r>
              <a:rPr lang="en-IN" sz="1400" baseline="-25000" dirty="0">
                <a:solidFill>
                  <a:schemeClr val="tx1"/>
                </a:solidFill>
              </a:rPr>
              <a:t>0 </a:t>
            </a:r>
            <a:r>
              <a:rPr lang="en-IN" sz="1400" dirty="0">
                <a:solidFill>
                  <a:schemeClr val="tx1"/>
                </a:solidFill>
              </a:rPr>
              <a:t>+ 7 days</a:t>
            </a:r>
            <a:endParaRPr lang="en-IN" sz="4000" dirty="0">
              <a:solidFill>
                <a:schemeClr val="tx1"/>
              </a:solidFill>
            </a:endParaRPr>
          </a:p>
        </p:txBody>
      </p:sp>
      <p:sp>
        <p:nvSpPr>
          <p:cNvPr id="21" name="Rectangle: Rounded Corners 20">
            <a:extLst>
              <a:ext uri="{FF2B5EF4-FFF2-40B4-BE49-F238E27FC236}">
                <a16:creationId xmlns:a16="http://schemas.microsoft.com/office/drawing/2014/main" id="{67F48E97-611F-4997-9832-50F4FB8E5412}"/>
              </a:ext>
            </a:extLst>
          </p:cNvPr>
          <p:cNvSpPr/>
          <p:nvPr/>
        </p:nvSpPr>
        <p:spPr>
          <a:xfrm>
            <a:off x="1769683" y="5348178"/>
            <a:ext cx="1439143" cy="83394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Validate completion of application</a:t>
            </a:r>
            <a:endParaRPr lang="en-IN" sz="3200" dirty="0">
              <a:solidFill>
                <a:schemeClr val="tx1"/>
              </a:solidFill>
            </a:endParaRPr>
          </a:p>
        </p:txBody>
      </p:sp>
      <p:sp>
        <p:nvSpPr>
          <p:cNvPr id="22" name="Oval 21">
            <a:extLst>
              <a:ext uri="{FF2B5EF4-FFF2-40B4-BE49-F238E27FC236}">
                <a16:creationId xmlns:a16="http://schemas.microsoft.com/office/drawing/2014/main" id="{3F69C9EC-0562-4D4D-9FC6-1D72D7330CA0}"/>
              </a:ext>
            </a:extLst>
          </p:cNvPr>
          <p:cNvSpPr/>
          <p:nvPr/>
        </p:nvSpPr>
        <p:spPr>
          <a:xfrm>
            <a:off x="2353788" y="5094177"/>
            <a:ext cx="270934"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3" name="Rectangle: Rounded Corners 22">
            <a:extLst>
              <a:ext uri="{FF2B5EF4-FFF2-40B4-BE49-F238E27FC236}">
                <a16:creationId xmlns:a16="http://schemas.microsoft.com/office/drawing/2014/main" id="{CB987FC8-65AC-4DF8-8EF9-73B556190C50}"/>
              </a:ext>
            </a:extLst>
          </p:cNvPr>
          <p:cNvSpPr/>
          <p:nvPr/>
        </p:nvSpPr>
        <p:spPr>
          <a:xfrm>
            <a:off x="3056267" y="5348178"/>
            <a:ext cx="1439143" cy="83394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Communication to Applicant for deficiencies</a:t>
            </a:r>
          </a:p>
        </p:txBody>
      </p:sp>
      <p:sp>
        <p:nvSpPr>
          <p:cNvPr id="24" name="Oval 23">
            <a:extLst>
              <a:ext uri="{FF2B5EF4-FFF2-40B4-BE49-F238E27FC236}">
                <a16:creationId xmlns:a16="http://schemas.microsoft.com/office/drawing/2014/main" id="{6D184DD8-63A4-44B3-BFA0-A86758E25605}"/>
              </a:ext>
            </a:extLst>
          </p:cNvPr>
          <p:cNvSpPr/>
          <p:nvPr/>
        </p:nvSpPr>
        <p:spPr>
          <a:xfrm>
            <a:off x="3640372" y="5094177"/>
            <a:ext cx="270934"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5" name="Rectangle: Rounded Corners 24">
            <a:extLst>
              <a:ext uri="{FF2B5EF4-FFF2-40B4-BE49-F238E27FC236}">
                <a16:creationId xmlns:a16="http://schemas.microsoft.com/office/drawing/2014/main" id="{169C79FA-E2A2-4D4A-B76A-FF304D9C833C}"/>
              </a:ext>
            </a:extLst>
          </p:cNvPr>
          <p:cNvSpPr/>
          <p:nvPr/>
        </p:nvSpPr>
        <p:spPr>
          <a:xfrm>
            <a:off x="3093977" y="4673253"/>
            <a:ext cx="1265496"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T</a:t>
            </a:r>
            <a:r>
              <a:rPr lang="en-IN" sz="1400" baseline="-25000" dirty="0">
                <a:solidFill>
                  <a:schemeClr val="tx1"/>
                </a:solidFill>
              </a:rPr>
              <a:t>2 </a:t>
            </a:r>
            <a:endParaRPr lang="en-IN" sz="4000" baseline="-25000" dirty="0">
              <a:solidFill>
                <a:schemeClr val="tx1"/>
              </a:solidFill>
            </a:endParaRPr>
          </a:p>
        </p:txBody>
      </p:sp>
      <p:sp>
        <p:nvSpPr>
          <p:cNvPr id="26" name="Rectangle: Rounded Corners 25">
            <a:extLst>
              <a:ext uri="{FF2B5EF4-FFF2-40B4-BE49-F238E27FC236}">
                <a16:creationId xmlns:a16="http://schemas.microsoft.com/office/drawing/2014/main" id="{EBCC4BCC-2B99-478B-959F-F16BEED4BD1B}"/>
              </a:ext>
            </a:extLst>
          </p:cNvPr>
          <p:cNvSpPr/>
          <p:nvPr/>
        </p:nvSpPr>
        <p:spPr>
          <a:xfrm>
            <a:off x="4531903" y="4673253"/>
            <a:ext cx="1265496"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T</a:t>
            </a:r>
            <a:r>
              <a:rPr lang="en-IN" sz="1400" baseline="-25000" dirty="0">
                <a:solidFill>
                  <a:schemeClr val="tx1"/>
                </a:solidFill>
              </a:rPr>
              <a:t>0 </a:t>
            </a:r>
            <a:r>
              <a:rPr lang="en-IN" sz="1400" dirty="0">
                <a:solidFill>
                  <a:schemeClr val="tx1"/>
                </a:solidFill>
              </a:rPr>
              <a:t>+ 15 days</a:t>
            </a:r>
            <a:endParaRPr lang="en-IN" sz="4000" dirty="0">
              <a:solidFill>
                <a:schemeClr val="tx1"/>
              </a:solidFill>
            </a:endParaRPr>
          </a:p>
        </p:txBody>
      </p:sp>
      <p:grpSp>
        <p:nvGrpSpPr>
          <p:cNvPr id="27" name="Group 26">
            <a:extLst>
              <a:ext uri="{FF2B5EF4-FFF2-40B4-BE49-F238E27FC236}">
                <a16:creationId xmlns:a16="http://schemas.microsoft.com/office/drawing/2014/main" id="{3898F0C3-0DC0-4BE2-B2DD-0FC2A7F19135}"/>
              </a:ext>
            </a:extLst>
          </p:cNvPr>
          <p:cNvGrpSpPr/>
          <p:nvPr/>
        </p:nvGrpSpPr>
        <p:grpSpPr>
          <a:xfrm>
            <a:off x="6958890" y="4673251"/>
            <a:ext cx="1265496" cy="1501582"/>
            <a:chOff x="3083220" y="540355"/>
            <a:chExt cx="1265496" cy="1501582"/>
          </a:xfrm>
        </p:grpSpPr>
        <p:sp>
          <p:nvSpPr>
            <p:cNvPr id="28" name="Rectangle: Rounded Corners 27">
              <a:extLst>
                <a:ext uri="{FF2B5EF4-FFF2-40B4-BE49-F238E27FC236}">
                  <a16:creationId xmlns:a16="http://schemas.microsoft.com/office/drawing/2014/main" id="{6926A148-BF6D-454C-90FD-3BE32FEAD9A9}"/>
                </a:ext>
              </a:extLst>
            </p:cNvPr>
            <p:cNvSpPr/>
            <p:nvPr/>
          </p:nvSpPr>
          <p:spPr>
            <a:xfrm>
              <a:off x="3083220" y="540355"/>
              <a:ext cx="1265496"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T</a:t>
              </a:r>
              <a:r>
                <a:rPr lang="en-IN" sz="1400" baseline="-25000" dirty="0">
                  <a:solidFill>
                    <a:schemeClr val="tx1"/>
                  </a:solidFill>
                </a:rPr>
                <a:t>0 </a:t>
              </a:r>
              <a:r>
                <a:rPr lang="en-IN" sz="1400" dirty="0">
                  <a:solidFill>
                    <a:schemeClr val="tx1"/>
                  </a:solidFill>
                </a:rPr>
                <a:t>+ 30 days</a:t>
              </a:r>
              <a:endParaRPr lang="en-IN" sz="4000" dirty="0">
                <a:solidFill>
                  <a:schemeClr val="tx1"/>
                </a:solidFill>
              </a:endParaRPr>
            </a:p>
          </p:txBody>
        </p:sp>
        <p:sp>
          <p:nvSpPr>
            <p:cNvPr id="29" name="Rectangle: Rounded Corners 28">
              <a:extLst>
                <a:ext uri="{FF2B5EF4-FFF2-40B4-BE49-F238E27FC236}">
                  <a16:creationId xmlns:a16="http://schemas.microsoft.com/office/drawing/2014/main" id="{84CB99F9-720C-45D2-AB3C-99A207070C92}"/>
                </a:ext>
              </a:extLst>
            </p:cNvPr>
            <p:cNvSpPr/>
            <p:nvPr/>
          </p:nvSpPr>
          <p:spPr>
            <a:xfrm>
              <a:off x="3083220" y="1166337"/>
              <a:ext cx="1265496" cy="8756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Grant / Refusal of Permit</a:t>
              </a:r>
              <a:endParaRPr lang="en-IN" sz="3200" dirty="0">
                <a:solidFill>
                  <a:schemeClr val="tx1"/>
                </a:solidFill>
              </a:endParaRPr>
            </a:p>
          </p:txBody>
        </p:sp>
      </p:grpSp>
      <p:sp>
        <p:nvSpPr>
          <p:cNvPr id="30" name="Rectangle: Rounded Corners 29">
            <a:extLst>
              <a:ext uri="{FF2B5EF4-FFF2-40B4-BE49-F238E27FC236}">
                <a16:creationId xmlns:a16="http://schemas.microsoft.com/office/drawing/2014/main" id="{05711C5D-5A10-416F-B23D-6D95C56D67A3}"/>
              </a:ext>
            </a:extLst>
          </p:cNvPr>
          <p:cNvSpPr/>
          <p:nvPr/>
        </p:nvSpPr>
        <p:spPr>
          <a:xfrm>
            <a:off x="5711307" y="4673252"/>
            <a:ext cx="1397410"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T</a:t>
            </a:r>
            <a:r>
              <a:rPr lang="en-IN" sz="1400" baseline="-25000" dirty="0">
                <a:solidFill>
                  <a:schemeClr val="tx1"/>
                </a:solidFill>
              </a:rPr>
              <a:t>0 </a:t>
            </a:r>
            <a:r>
              <a:rPr lang="en-IN" sz="1400" dirty="0">
                <a:solidFill>
                  <a:schemeClr val="tx1"/>
                </a:solidFill>
              </a:rPr>
              <a:t>+ 21 days; T</a:t>
            </a:r>
            <a:r>
              <a:rPr lang="en-IN" sz="1400" baseline="-25000" dirty="0">
                <a:solidFill>
                  <a:schemeClr val="tx1"/>
                </a:solidFill>
              </a:rPr>
              <a:t>1 </a:t>
            </a:r>
            <a:endParaRPr lang="en-IN" sz="4000" baseline="-25000" dirty="0">
              <a:solidFill>
                <a:schemeClr val="tx1"/>
              </a:solidFill>
            </a:endParaRPr>
          </a:p>
        </p:txBody>
      </p:sp>
      <p:sp>
        <p:nvSpPr>
          <p:cNvPr id="31" name="Rectangle: Rounded Corners 30">
            <a:extLst>
              <a:ext uri="{FF2B5EF4-FFF2-40B4-BE49-F238E27FC236}">
                <a16:creationId xmlns:a16="http://schemas.microsoft.com/office/drawing/2014/main" id="{2294130B-309C-420A-83C9-DACDC133BC32}"/>
              </a:ext>
            </a:extLst>
          </p:cNvPr>
          <p:cNvSpPr/>
          <p:nvPr/>
        </p:nvSpPr>
        <p:spPr>
          <a:xfrm>
            <a:off x="5693394" y="5424095"/>
            <a:ext cx="1265496" cy="94620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Communication to Applicant for modifications</a:t>
            </a:r>
          </a:p>
        </p:txBody>
      </p:sp>
      <p:sp>
        <p:nvSpPr>
          <p:cNvPr id="32" name="Rectangle: Rounded Corners 31">
            <a:extLst>
              <a:ext uri="{FF2B5EF4-FFF2-40B4-BE49-F238E27FC236}">
                <a16:creationId xmlns:a16="http://schemas.microsoft.com/office/drawing/2014/main" id="{FF250F0C-C9EC-4145-8A57-FD65D81D19FA}"/>
              </a:ext>
            </a:extLst>
          </p:cNvPr>
          <p:cNvSpPr/>
          <p:nvPr/>
        </p:nvSpPr>
        <p:spPr>
          <a:xfrm>
            <a:off x="4501609" y="5233467"/>
            <a:ext cx="1265496" cy="94866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Technical scrutiny of application</a:t>
            </a:r>
            <a:endParaRPr lang="en-IN" sz="3200" dirty="0">
              <a:solidFill>
                <a:schemeClr val="tx1"/>
              </a:solidFill>
            </a:endParaRPr>
          </a:p>
        </p:txBody>
      </p:sp>
      <p:sp>
        <p:nvSpPr>
          <p:cNvPr id="33" name="Oval 32">
            <a:extLst>
              <a:ext uri="{FF2B5EF4-FFF2-40B4-BE49-F238E27FC236}">
                <a16:creationId xmlns:a16="http://schemas.microsoft.com/office/drawing/2014/main" id="{D92DB9B6-5F10-4B07-8EBB-6510FC541CCA}"/>
              </a:ext>
            </a:extLst>
          </p:cNvPr>
          <p:cNvSpPr/>
          <p:nvPr/>
        </p:nvSpPr>
        <p:spPr>
          <a:xfrm>
            <a:off x="4925832" y="5084652"/>
            <a:ext cx="270934"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4" name="Oval 33">
            <a:extLst>
              <a:ext uri="{FF2B5EF4-FFF2-40B4-BE49-F238E27FC236}">
                <a16:creationId xmlns:a16="http://schemas.microsoft.com/office/drawing/2014/main" id="{529BFA06-B2A8-4B90-80F8-12E689A666EE}"/>
              </a:ext>
            </a:extLst>
          </p:cNvPr>
          <p:cNvSpPr/>
          <p:nvPr/>
        </p:nvSpPr>
        <p:spPr>
          <a:xfrm>
            <a:off x="6120973" y="5113510"/>
            <a:ext cx="270934"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5" name="Oval 34">
            <a:extLst>
              <a:ext uri="{FF2B5EF4-FFF2-40B4-BE49-F238E27FC236}">
                <a16:creationId xmlns:a16="http://schemas.microsoft.com/office/drawing/2014/main" id="{E93034E0-B599-41B7-A46D-8BBF232D3B2E}"/>
              </a:ext>
            </a:extLst>
          </p:cNvPr>
          <p:cNvSpPr/>
          <p:nvPr/>
        </p:nvSpPr>
        <p:spPr>
          <a:xfrm>
            <a:off x="7412202" y="5106466"/>
            <a:ext cx="270934"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6" name="Rectangle: Rounded Corners 35">
            <a:extLst>
              <a:ext uri="{FF2B5EF4-FFF2-40B4-BE49-F238E27FC236}">
                <a16:creationId xmlns:a16="http://schemas.microsoft.com/office/drawing/2014/main" id="{70811B84-9C47-412E-B2B1-49A7EDA49996}"/>
              </a:ext>
            </a:extLst>
          </p:cNvPr>
          <p:cNvSpPr/>
          <p:nvPr/>
        </p:nvSpPr>
        <p:spPr>
          <a:xfrm>
            <a:off x="8302315" y="5348262"/>
            <a:ext cx="1265496"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T</a:t>
            </a:r>
            <a:r>
              <a:rPr lang="en-IN" sz="1400" baseline="-25000" dirty="0">
                <a:solidFill>
                  <a:schemeClr val="tx1"/>
                </a:solidFill>
              </a:rPr>
              <a:t>1 </a:t>
            </a:r>
            <a:r>
              <a:rPr lang="en-IN" sz="1400" dirty="0">
                <a:solidFill>
                  <a:schemeClr val="tx1"/>
                </a:solidFill>
              </a:rPr>
              <a:t>+ 15 days</a:t>
            </a:r>
            <a:r>
              <a:rPr lang="en-IN" sz="1400" baseline="-25000" dirty="0">
                <a:solidFill>
                  <a:schemeClr val="tx1"/>
                </a:solidFill>
              </a:rPr>
              <a:t> </a:t>
            </a:r>
          </a:p>
        </p:txBody>
      </p:sp>
      <p:sp>
        <p:nvSpPr>
          <p:cNvPr id="37" name="Rectangle: Rounded Corners 36">
            <a:extLst>
              <a:ext uri="{FF2B5EF4-FFF2-40B4-BE49-F238E27FC236}">
                <a16:creationId xmlns:a16="http://schemas.microsoft.com/office/drawing/2014/main" id="{710230E8-983C-4BFD-A662-3901F625CF01}"/>
              </a:ext>
            </a:extLst>
          </p:cNvPr>
          <p:cNvSpPr/>
          <p:nvPr/>
        </p:nvSpPr>
        <p:spPr>
          <a:xfrm>
            <a:off x="8206612" y="4245296"/>
            <a:ext cx="1265496" cy="87559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Notify CO with modifications</a:t>
            </a:r>
          </a:p>
        </p:txBody>
      </p:sp>
      <p:sp>
        <p:nvSpPr>
          <p:cNvPr id="38" name="Oval 37">
            <a:extLst>
              <a:ext uri="{FF2B5EF4-FFF2-40B4-BE49-F238E27FC236}">
                <a16:creationId xmlns:a16="http://schemas.microsoft.com/office/drawing/2014/main" id="{97B406D4-2135-4808-BF01-81B185DFDBE7}"/>
              </a:ext>
            </a:extLst>
          </p:cNvPr>
          <p:cNvSpPr/>
          <p:nvPr/>
        </p:nvSpPr>
        <p:spPr>
          <a:xfrm>
            <a:off x="8703893" y="5114684"/>
            <a:ext cx="270934"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9" name="Rectangle: Rounded Corners 38">
            <a:extLst>
              <a:ext uri="{FF2B5EF4-FFF2-40B4-BE49-F238E27FC236}">
                <a16:creationId xmlns:a16="http://schemas.microsoft.com/office/drawing/2014/main" id="{18688FAB-E509-4C2D-A4DE-89BD861044CC}"/>
              </a:ext>
            </a:extLst>
          </p:cNvPr>
          <p:cNvSpPr/>
          <p:nvPr/>
        </p:nvSpPr>
        <p:spPr>
          <a:xfrm>
            <a:off x="9557977" y="5341429"/>
            <a:ext cx="1265496"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T</a:t>
            </a:r>
            <a:r>
              <a:rPr lang="en-IN" sz="1400" baseline="-25000" dirty="0">
                <a:solidFill>
                  <a:schemeClr val="tx1"/>
                </a:solidFill>
              </a:rPr>
              <a:t>2 </a:t>
            </a:r>
            <a:r>
              <a:rPr lang="en-IN" sz="1400" dirty="0">
                <a:solidFill>
                  <a:schemeClr val="tx1"/>
                </a:solidFill>
              </a:rPr>
              <a:t>+ 30 days</a:t>
            </a:r>
          </a:p>
        </p:txBody>
      </p:sp>
      <p:sp>
        <p:nvSpPr>
          <p:cNvPr id="40" name="Rectangle: Rounded Corners 39">
            <a:extLst>
              <a:ext uri="{FF2B5EF4-FFF2-40B4-BE49-F238E27FC236}">
                <a16:creationId xmlns:a16="http://schemas.microsoft.com/office/drawing/2014/main" id="{2943F54E-C855-481D-8942-951B1C2FD08A}"/>
              </a:ext>
            </a:extLst>
          </p:cNvPr>
          <p:cNvSpPr/>
          <p:nvPr/>
        </p:nvSpPr>
        <p:spPr>
          <a:xfrm>
            <a:off x="9593285" y="4284050"/>
            <a:ext cx="1265496" cy="78137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Resubmission of application </a:t>
            </a:r>
            <a:endParaRPr lang="en-IN" sz="3200" dirty="0">
              <a:solidFill>
                <a:schemeClr val="tx1"/>
              </a:solidFill>
            </a:endParaRPr>
          </a:p>
        </p:txBody>
      </p:sp>
      <p:sp>
        <p:nvSpPr>
          <p:cNvPr id="41" name="Oval 40">
            <a:extLst>
              <a:ext uri="{FF2B5EF4-FFF2-40B4-BE49-F238E27FC236}">
                <a16:creationId xmlns:a16="http://schemas.microsoft.com/office/drawing/2014/main" id="{1F58A72B-7BE6-4DC2-ABCA-7DD3BE03AB0E}"/>
              </a:ext>
            </a:extLst>
          </p:cNvPr>
          <p:cNvSpPr/>
          <p:nvPr/>
        </p:nvSpPr>
        <p:spPr>
          <a:xfrm>
            <a:off x="9929625" y="5113510"/>
            <a:ext cx="270934"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42" name="Connector: Elbow 41">
            <a:extLst>
              <a:ext uri="{FF2B5EF4-FFF2-40B4-BE49-F238E27FC236}">
                <a16:creationId xmlns:a16="http://schemas.microsoft.com/office/drawing/2014/main" id="{B32946E0-31AF-4BC2-AA7F-8815AE7D666E}"/>
              </a:ext>
            </a:extLst>
          </p:cNvPr>
          <p:cNvCxnSpPr>
            <a:cxnSpLocks/>
            <a:stCxn id="25" idx="0"/>
            <a:endCxn id="40" idx="0"/>
          </p:cNvCxnSpPr>
          <p:nvPr/>
        </p:nvCxnSpPr>
        <p:spPr>
          <a:xfrm rot="5400000" flipH="1" flipV="1">
            <a:off x="6781778" y="1228998"/>
            <a:ext cx="389203" cy="6499308"/>
          </a:xfrm>
          <a:prstGeom prst="bentConnector3">
            <a:avLst>
              <a:gd name="adj1" fmla="val 158735"/>
            </a:avLst>
          </a:prstGeom>
          <a:ln>
            <a:solidFill>
              <a:schemeClr val="bg2">
                <a:lumMod val="75000"/>
              </a:schemeClr>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3" name="Arrow: Down 42">
            <a:extLst>
              <a:ext uri="{FF2B5EF4-FFF2-40B4-BE49-F238E27FC236}">
                <a16:creationId xmlns:a16="http://schemas.microsoft.com/office/drawing/2014/main" id="{461486D8-3312-4A6A-B055-61A26E5EFF8E}"/>
              </a:ext>
            </a:extLst>
          </p:cNvPr>
          <p:cNvSpPr/>
          <p:nvPr/>
        </p:nvSpPr>
        <p:spPr>
          <a:xfrm rot="16200000">
            <a:off x="6246473" y="-3148520"/>
            <a:ext cx="327078" cy="10472307"/>
          </a:xfrm>
          <a:prstGeom prst="downArrow">
            <a:avLst>
              <a:gd name="adj1" fmla="val 50000"/>
              <a:gd name="adj2" fmla="val 11296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4" name="Oval 43">
            <a:extLst>
              <a:ext uri="{FF2B5EF4-FFF2-40B4-BE49-F238E27FC236}">
                <a16:creationId xmlns:a16="http://schemas.microsoft.com/office/drawing/2014/main" id="{1275DCB2-1337-4D3E-AE62-8A4B11410098}"/>
              </a:ext>
            </a:extLst>
          </p:cNvPr>
          <p:cNvSpPr/>
          <p:nvPr/>
        </p:nvSpPr>
        <p:spPr>
          <a:xfrm>
            <a:off x="1173858" y="1945580"/>
            <a:ext cx="270934"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5" name="Oval 44">
            <a:extLst>
              <a:ext uri="{FF2B5EF4-FFF2-40B4-BE49-F238E27FC236}">
                <a16:creationId xmlns:a16="http://schemas.microsoft.com/office/drawing/2014/main" id="{FD62F6E0-EB49-4F9D-9AD6-6B47CB3FD075}"/>
              </a:ext>
            </a:extLst>
          </p:cNvPr>
          <p:cNvSpPr/>
          <p:nvPr/>
        </p:nvSpPr>
        <p:spPr>
          <a:xfrm>
            <a:off x="7459828" y="1963034"/>
            <a:ext cx="270934"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6" name="Rectangle: Rounded Corners 45">
            <a:extLst>
              <a:ext uri="{FF2B5EF4-FFF2-40B4-BE49-F238E27FC236}">
                <a16:creationId xmlns:a16="http://schemas.microsoft.com/office/drawing/2014/main" id="{CBC59772-05CD-4146-9116-6F90C5048576}"/>
              </a:ext>
            </a:extLst>
          </p:cNvPr>
          <p:cNvSpPr/>
          <p:nvPr/>
        </p:nvSpPr>
        <p:spPr>
          <a:xfrm flipH="1">
            <a:off x="7053480" y="1430496"/>
            <a:ext cx="1153133"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T</a:t>
            </a:r>
            <a:r>
              <a:rPr lang="en-IN" sz="1400" baseline="-25000" dirty="0">
                <a:solidFill>
                  <a:schemeClr val="tx1"/>
                </a:solidFill>
              </a:rPr>
              <a:t>0 </a:t>
            </a:r>
            <a:r>
              <a:rPr lang="en-IN" sz="1400" dirty="0">
                <a:solidFill>
                  <a:schemeClr val="tx1"/>
                </a:solidFill>
              </a:rPr>
              <a:t>+ 30 days</a:t>
            </a:r>
          </a:p>
        </p:txBody>
      </p:sp>
      <p:sp>
        <p:nvSpPr>
          <p:cNvPr id="47" name="Rectangle: Rounded Corners 46">
            <a:extLst>
              <a:ext uri="{FF2B5EF4-FFF2-40B4-BE49-F238E27FC236}">
                <a16:creationId xmlns:a16="http://schemas.microsoft.com/office/drawing/2014/main" id="{B3C5B568-9CC4-42B1-95CF-8133E8D18064}"/>
              </a:ext>
            </a:extLst>
          </p:cNvPr>
          <p:cNvSpPr/>
          <p:nvPr/>
        </p:nvSpPr>
        <p:spPr>
          <a:xfrm flipH="1">
            <a:off x="6851481" y="2013405"/>
            <a:ext cx="1480314" cy="10009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No Communication from BO</a:t>
            </a:r>
          </a:p>
        </p:txBody>
      </p:sp>
      <p:sp>
        <p:nvSpPr>
          <p:cNvPr id="48" name="Rectangle: Rounded Corners 47">
            <a:extLst>
              <a:ext uri="{FF2B5EF4-FFF2-40B4-BE49-F238E27FC236}">
                <a16:creationId xmlns:a16="http://schemas.microsoft.com/office/drawing/2014/main" id="{156BF3AF-807C-4669-8259-D36E79C683F4}"/>
              </a:ext>
            </a:extLst>
          </p:cNvPr>
          <p:cNvSpPr/>
          <p:nvPr/>
        </p:nvSpPr>
        <p:spPr>
          <a:xfrm flipH="1">
            <a:off x="8223029" y="1449654"/>
            <a:ext cx="1153133"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600" dirty="0">
                <a:solidFill>
                  <a:schemeClr val="tx1"/>
                </a:solidFill>
              </a:rPr>
              <a:t>T₃</a:t>
            </a:r>
            <a:endParaRPr lang="en-IN" sz="4400" dirty="0">
              <a:solidFill>
                <a:schemeClr val="tx1"/>
              </a:solidFill>
            </a:endParaRPr>
          </a:p>
        </p:txBody>
      </p:sp>
      <p:sp>
        <p:nvSpPr>
          <p:cNvPr id="49" name="Rectangle: Rounded Corners 48">
            <a:extLst>
              <a:ext uri="{FF2B5EF4-FFF2-40B4-BE49-F238E27FC236}">
                <a16:creationId xmlns:a16="http://schemas.microsoft.com/office/drawing/2014/main" id="{E3D853EE-D64E-4A8B-8A8E-7DA5D86E09BD}"/>
              </a:ext>
            </a:extLst>
          </p:cNvPr>
          <p:cNvSpPr/>
          <p:nvPr/>
        </p:nvSpPr>
        <p:spPr>
          <a:xfrm flipH="1">
            <a:off x="8114873" y="2149185"/>
            <a:ext cx="1403660" cy="87612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Notify BO about no communication </a:t>
            </a:r>
            <a:endParaRPr lang="en-IN" sz="3200" dirty="0">
              <a:solidFill>
                <a:schemeClr val="tx1"/>
              </a:solidFill>
            </a:endParaRPr>
          </a:p>
        </p:txBody>
      </p:sp>
      <p:sp>
        <p:nvSpPr>
          <p:cNvPr id="50" name="Oval 49">
            <a:extLst>
              <a:ext uri="{FF2B5EF4-FFF2-40B4-BE49-F238E27FC236}">
                <a16:creationId xmlns:a16="http://schemas.microsoft.com/office/drawing/2014/main" id="{EE1722E4-E730-4CFB-AC9F-B7288DC48880}"/>
              </a:ext>
            </a:extLst>
          </p:cNvPr>
          <p:cNvSpPr/>
          <p:nvPr/>
        </p:nvSpPr>
        <p:spPr>
          <a:xfrm>
            <a:off x="8664129" y="1945472"/>
            <a:ext cx="270934"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1" name="Oval 50">
            <a:extLst>
              <a:ext uri="{FF2B5EF4-FFF2-40B4-BE49-F238E27FC236}">
                <a16:creationId xmlns:a16="http://schemas.microsoft.com/office/drawing/2014/main" id="{CAD22038-1A3B-4D68-9160-114E028362B0}"/>
              </a:ext>
            </a:extLst>
          </p:cNvPr>
          <p:cNvSpPr/>
          <p:nvPr/>
        </p:nvSpPr>
        <p:spPr>
          <a:xfrm flipH="1">
            <a:off x="9813703" y="1941145"/>
            <a:ext cx="246878"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400"/>
          </a:p>
        </p:txBody>
      </p:sp>
      <p:sp>
        <p:nvSpPr>
          <p:cNvPr id="52" name="Rectangle: Rounded Corners 51">
            <a:extLst>
              <a:ext uri="{FF2B5EF4-FFF2-40B4-BE49-F238E27FC236}">
                <a16:creationId xmlns:a16="http://schemas.microsoft.com/office/drawing/2014/main" id="{4082396C-4277-4DF3-A44E-F78F6854578D}"/>
              </a:ext>
            </a:extLst>
          </p:cNvPr>
          <p:cNvSpPr/>
          <p:nvPr/>
        </p:nvSpPr>
        <p:spPr>
          <a:xfrm flipH="1">
            <a:off x="9280369" y="2604319"/>
            <a:ext cx="1403659" cy="58480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No Communication after notification</a:t>
            </a:r>
            <a:endParaRPr lang="en-IN" sz="3200" dirty="0">
              <a:solidFill>
                <a:schemeClr val="tx1"/>
              </a:solidFill>
            </a:endParaRPr>
          </a:p>
        </p:txBody>
      </p:sp>
      <p:sp>
        <p:nvSpPr>
          <p:cNvPr id="53" name="Rectangle: Rounded Corners 52">
            <a:extLst>
              <a:ext uri="{FF2B5EF4-FFF2-40B4-BE49-F238E27FC236}">
                <a16:creationId xmlns:a16="http://schemas.microsoft.com/office/drawing/2014/main" id="{A10B8B1D-4652-4213-BF9C-336BA9B990DA}"/>
              </a:ext>
            </a:extLst>
          </p:cNvPr>
          <p:cNvSpPr/>
          <p:nvPr/>
        </p:nvSpPr>
        <p:spPr>
          <a:xfrm flipH="1">
            <a:off x="9405633" y="1448618"/>
            <a:ext cx="1153133"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T₃ + 15 days</a:t>
            </a:r>
          </a:p>
        </p:txBody>
      </p:sp>
      <p:sp>
        <p:nvSpPr>
          <p:cNvPr id="54" name="Rectangle: Rounded Corners 53">
            <a:extLst>
              <a:ext uri="{FF2B5EF4-FFF2-40B4-BE49-F238E27FC236}">
                <a16:creationId xmlns:a16="http://schemas.microsoft.com/office/drawing/2014/main" id="{C39B45EE-910C-4EE8-8797-A6C923AB7174}"/>
              </a:ext>
            </a:extLst>
          </p:cNvPr>
          <p:cNvSpPr/>
          <p:nvPr/>
        </p:nvSpPr>
        <p:spPr>
          <a:xfrm flipH="1">
            <a:off x="10558766" y="2477935"/>
            <a:ext cx="1153133" cy="44025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IN" sz="1400" dirty="0">
                <a:solidFill>
                  <a:schemeClr val="tx1"/>
                </a:solidFill>
              </a:rPr>
              <a:t>Deemed Approval</a:t>
            </a:r>
          </a:p>
        </p:txBody>
      </p:sp>
      <p:sp>
        <p:nvSpPr>
          <p:cNvPr id="55" name="Oval 54">
            <a:extLst>
              <a:ext uri="{FF2B5EF4-FFF2-40B4-BE49-F238E27FC236}">
                <a16:creationId xmlns:a16="http://schemas.microsoft.com/office/drawing/2014/main" id="{175DABD8-93CE-4375-8D30-5F89670863D3}"/>
              </a:ext>
            </a:extLst>
          </p:cNvPr>
          <p:cNvSpPr/>
          <p:nvPr/>
        </p:nvSpPr>
        <p:spPr>
          <a:xfrm flipH="1">
            <a:off x="10888454" y="1927740"/>
            <a:ext cx="246878" cy="2540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400"/>
          </a:p>
        </p:txBody>
      </p:sp>
    </p:spTree>
    <p:extLst>
      <p:ext uri="{BB962C8B-B14F-4D97-AF65-F5344CB8AC3E}">
        <p14:creationId xmlns:p14="http://schemas.microsoft.com/office/powerpoint/2010/main" val="4212187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sp>
        <p:nvSpPr>
          <p:cNvPr id="7" name="TextBox 6">
            <a:extLst>
              <a:ext uri="{FF2B5EF4-FFF2-40B4-BE49-F238E27FC236}">
                <a16:creationId xmlns:a16="http://schemas.microsoft.com/office/drawing/2014/main" id="{BCCA33E8-38B1-4309-8FC8-7285740D8E05}"/>
              </a:ext>
            </a:extLst>
          </p:cNvPr>
          <p:cNvSpPr txBox="1"/>
          <p:nvPr/>
        </p:nvSpPr>
        <p:spPr>
          <a:xfrm>
            <a:off x="397325" y="987947"/>
            <a:ext cx="11142742" cy="4814460"/>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3.4 Penalties and Violations</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BO is empowered to undertake following actions against person who contravenes any of the provisions of these regulations - </a:t>
            </a:r>
          </a:p>
          <a:p>
            <a:pPr marL="742950" lvl="1" indent="-285750">
              <a:lnSpc>
                <a:spcPct val="120000"/>
              </a:lnSpc>
              <a:spcBef>
                <a:spcPts val="600"/>
              </a:spcBef>
              <a:spcAft>
                <a:spcPts val="3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Levy penalty </a:t>
            </a:r>
          </a:p>
          <a:p>
            <a:pPr marL="742950" lvl="1" indent="-285750">
              <a:lnSpc>
                <a:spcPct val="120000"/>
              </a:lnSpc>
              <a:spcBef>
                <a:spcPts val="600"/>
              </a:spcBef>
              <a:spcAft>
                <a:spcPts val="3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Seal and demolish or bring within limits </a:t>
            </a:r>
          </a:p>
          <a:p>
            <a:pPr marL="742950" lvl="1" indent="-285750">
              <a:lnSpc>
                <a:spcPct val="120000"/>
              </a:lnSpc>
              <a:spcBef>
                <a:spcPts val="600"/>
              </a:spcBef>
              <a:spcAft>
                <a:spcPts val="3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Cancel registration of the concerned RBP or make such recommendation to the statutory body governing such profession</a:t>
            </a:r>
          </a:p>
          <a:p>
            <a:pPr marL="742950" lvl="1" indent="-285750">
              <a:lnSpc>
                <a:spcPct val="120000"/>
              </a:lnSpc>
              <a:spcBef>
                <a:spcPts val="600"/>
              </a:spcBef>
              <a:spcAft>
                <a:spcPts val="3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Any other appropriate actions as provided in law </a:t>
            </a:r>
          </a:p>
          <a:p>
            <a:pPr marL="285750" indent="-285750">
              <a:lnSpc>
                <a:spcPct val="120000"/>
              </a:lnSpc>
              <a:spcBef>
                <a:spcPts val="600"/>
              </a:spcBef>
              <a:spcAft>
                <a:spcPts val="6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All expenses shall be borne by the applicant and if not paid on demand, the BO shall recover the same as revenue arrears</a:t>
            </a:r>
          </a:p>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3.5 Unsafe buildings</a:t>
            </a:r>
          </a:p>
          <a:p>
            <a:pPr>
              <a:lnSpc>
                <a:spcPct val="120000"/>
              </a:lnSpc>
              <a:spcBef>
                <a:spcPts val="600"/>
              </a:spcBef>
              <a:spcAft>
                <a:spcPts val="600"/>
              </a:spcAft>
            </a:pPr>
            <a:r>
              <a:rPr lang="en-IN" sz="1400" dirty="0">
                <a:latin typeface="Arial" panose="020B0604020202020204" pitchFamily="34" charset="0"/>
                <a:ea typeface="Calibri" panose="020F0502020204030204" pitchFamily="34" charset="0"/>
              </a:rPr>
              <a:t>Unsafe buildings shall be dealt in the following manner, after their examination – </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Serving a legal notice to the applicant or occupier of any unsafe building stating time period to vacate the building or complete specified repairs/improvements or demolish and remove the building or portion thereof.</a:t>
            </a:r>
          </a:p>
          <a:p>
            <a:pPr marL="285750" marR="0" lvl="0" indent="-285750" fontAlgn="base">
              <a:lnSpc>
                <a:spcPct val="120000"/>
              </a:lnSpc>
              <a:spcBef>
                <a:spcPts val="600"/>
              </a:spcBef>
              <a:spcAft>
                <a:spcPts val="600"/>
              </a:spcAft>
              <a:buClrTx/>
              <a:buSzTx/>
              <a:buFont typeface="Arial" panose="020B0604020202020204" pitchFamily="34" charset="0"/>
              <a:buChar char="•"/>
              <a:tabLst/>
            </a:pPr>
            <a:r>
              <a:rPr lang="en-US" altLang="en-US" sz="1400" dirty="0">
                <a:latin typeface="Arial" panose="020B0604020202020204" pitchFamily="34" charset="0"/>
              </a:rPr>
              <a:t>BO vacating the building to remove the </a:t>
            </a:r>
            <a:r>
              <a:rPr lang="en-IN" altLang="en-US" sz="1400" dirty="0">
                <a:latin typeface="Arial" panose="020B0604020202020204" pitchFamily="34" charset="0"/>
              </a:rPr>
              <a:t>danger by repair or demolition of the building or portion thereof.</a:t>
            </a:r>
            <a:r>
              <a:rPr lang="en-US" altLang="en-US" sz="1400" dirty="0">
                <a:latin typeface="Arial" panose="020B0604020202020204" pitchFamily="34" charset="0"/>
              </a:rPr>
              <a:t> </a:t>
            </a:r>
            <a:r>
              <a:rPr lang="en-IN" altLang="en-US" sz="1400" dirty="0">
                <a:latin typeface="Arial" panose="020B0604020202020204" pitchFamily="34" charset="0"/>
              </a:rPr>
              <a:t>All expenses shall be borne by the owner/occupier and if not paid on demand, BO shall recover as revenue arrears. </a:t>
            </a:r>
            <a:endParaRPr lang="en-US" altLang="en-US" sz="1400" dirty="0">
              <a:latin typeface="Arial" panose="020B0604020202020204" pitchFamily="34" charset="0"/>
            </a:endParaRPr>
          </a:p>
        </p:txBody>
      </p:sp>
      <p:sp>
        <p:nvSpPr>
          <p:cNvPr id="2" name="Slide Number Placeholder 1">
            <a:extLst>
              <a:ext uri="{FF2B5EF4-FFF2-40B4-BE49-F238E27FC236}">
                <a16:creationId xmlns:a16="http://schemas.microsoft.com/office/drawing/2014/main" id="{E29A0262-84A9-417F-AE28-DAE87F160F12}"/>
              </a:ext>
            </a:extLst>
          </p:cNvPr>
          <p:cNvSpPr>
            <a:spLocks noGrp="1"/>
          </p:cNvSpPr>
          <p:nvPr>
            <p:ph type="sldNum" sz="quarter" idx="12"/>
          </p:nvPr>
        </p:nvSpPr>
        <p:spPr/>
        <p:txBody>
          <a:bodyPr/>
          <a:lstStyle/>
          <a:p>
            <a:fld id="{FA56B037-56A4-43C0-AD17-E9CBE293F6E9}" type="slidenum">
              <a:rPr lang="en-IN"/>
              <a:t>15</a:t>
            </a:fld>
            <a:endParaRPr lang="en-IN"/>
          </a:p>
        </p:txBody>
      </p:sp>
    </p:spTree>
    <p:extLst>
      <p:ext uri="{BB962C8B-B14F-4D97-AF65-F5344CB8AC3E}">
        <p14:creationId xmlns:p14="http://schemas.microsoft.com/office/powerpoint/2010/main" val="2122523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sp>
        <p:nvSpPr>
          <p:cNvPr id="7" name="TextBox 6">
            <a:extLst>
              <a:ext uri="{FF2B5EF4-FFF2-40B4-BE49-F238E27FC236}">
                <a16:creationId xmlns:a16="http://schemas.microsoft.com/office/drawing/2014/main" id="{BCCA33E8-38B1-4309-8FC8-7285740D8E05}"/>
              </a:ext>
            </a:extLst>
          </p:cNvPr>
          <p:cNvSpPr txBox="1"/>
          <p:nvPr/>
        </p:nvSpPr>
        <p:spPr>
          <a:xfrm>
            <a:off x="397325" y="987947"/>
            <a:ext cx="11142742" cy="5628529"/>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3.6 Third Party Audit </a:t>
            </a:r>
          </a:p>
          <a:p>
            <a:pPr>
              <a:lnSpc>
                <a:spcPct val="120000"/>
              </a:lnSpc>
              <a:spcBef>
                <a:spcPts val="600"/>
              </a:spcBef>
              <a:spcAft>
                <a:spcPts val="600"/>
              </a:spcAft>
            </a:pPr>
            <a:r>
              <a:rPr lang="en-IN" sz="1400" dirty="0">
                <a:latin typeface="Arial" panose="020B0604020202020204" pitchFamily="34" charset="0"/>
                <a:ea typeface="Calibri" panose="020F0502020204030204" pitchFamily="34" charset="0"/>
              </a:rPr>
              <a:t>Appointment of third-party technical audit agency (TPTAA) and/or third-party quality assurance (TPQA) by BO for </a:t>
            </a:r>
            <a:r>
              <a:rPr lang="en-IN" sz="1400" dirty="0" err="1">
                <a:latin typeface="Arial" panose="020B0604020202020204" pitchFamily="34" charset="0"/>
                <a:ea typeface="Calibri" panose="020F0502020204030204" pitchFamily="34" charset="0"/>
              </a:rPr>
              <a:t>highrise</a:t>
            </a:r>
            <a:r>
              <a:rPr lang="en-IN" sz="1400" dirty="0">
                <a:latin typeface="Arial" panose="020B0604020202020204" pitchFamily="34" charset="0"/>
                <a:ea typeface="Calibri" panose="020F0502020204030204" pitchFamily="34" charset="0"/>
              </a:rPr>
              <a:t> and special buildings. Following in context of these agencies is detailed- </a:t>
            </a:r>
          </a:p>
          <a:p>
            <a:pPr marL="285750" indent="-285750">
              <a:lnSpc>
                <a:spcPct val="120000"/>
              </a:lnSpc>
              <a:spcBef>
                <a:spcPts val="600"/>
              </a:spcBef>
              <a:spcAft>
                <a:spcPts val="3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Selection criteria of TPTAA to be based on experience of similar works, conflict of interest, etc.</a:t>
            </a:r>
          </a:p>
          <a:p>
            <a:pPr marL="285750" indent="-285750">
              <a:lnSpc>
                <a:spcPct val="120000"/>
              </a:lnSpc>
              <a:spcBef>
                <a:spcPts val="600"/>
              </a:spcBef>
              <a:spcAft>
                <a:spcPts val="3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Objectives of TPTAA include review of project implementation and procurement process, statutory clearances, quality monitoring plan; examination of documentation with respect to sanctioned covenants; preparation of detailed reports and their follow up, etc.</a:t>
            </a:r>
          </a:p>
          <a:p>
            <a:pPr marL="285750" indent="-285750">
              <a:lnSpc>
                <a:spcPct val="120000"/>
              </a:lnSpc>
              <a:spcBef>
                <a:spcPts val="600"/>
              </a:spcBef>
              <a:spcAft>
                <a:spcPts val="3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Process flow for appointment of TPTAA by the applicant and their audit at various stages of development and/ or construction works</a:t>
            </a:r>
          </a:p>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3.7 Demolition of a building</a:t>
            </a:r>
          </a:p>
          <a:p>
            <a:pPr>
              <a:lnSpc>
                <a:spcPct val="120000"/>
              </a:lnSpc>
              <a:spcBef>
                <a:spcPts val="600"/>
              </a:spcBef>
              <a:spcAft>
                <a:spcPts val="600"/>
              </a:spcAft>
            </a:pPr>
            <a:r>
              <a:rPr lang="en-IN" sz="1400" dirty="0">
                <a:latin typeface="Arial" panose="020B0604020202020204" pitchFamily="34" charset="0"/>
                <a:ea typeface="Calibri" panose="020F0502020204030204" pitchFamily="34" charset="0"/>
              </a:rPr>
              <a:t>Provisions for demolition of a building include - </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Applicability and procedure for seeking demolition permit</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Safety provisions during demolition as per Chapter 7 of these regulations, Part 4 and Part 7 of NBC 2016 and waste disposal provisions during demolition as per Chapter 12 of these regulations</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Notification to concerned departments/agencies related to utilities having service connections within the building, such as water, electricity, gas, sewer and other connections and obtain an NOC related to their disconnection; </a:t>
            </a:r>
          </a:p>
          <a:p>
            <a:pPr marL="285750" indent="-285750">
              <a:lnSpc>
                <a:spcPct val="120000"/>
              </a:lnSpc>
              <a:spcBef>
                <a:spcPts val="600"/>
              </a:spcBef>
              <a:spcAft>
                <a:spcPts val="600"/>
              </a:spcAft>
              <a:buFont typeface="Arial" panose="020B0604020202020204" pitchFamily="34" charset="0"/>
              <a:buChar char="•"/>
            </a:pPr>
            <a:r>
              <a:rPr lang="en-IN" altLang="en-US" sz="1400" dirty="0">
                <a:latin typeface="Arial" panose="020B0604020202020204" pitchFamily="34" charset="0"/>
              </a:rPr>
              <a:t>Plan of procedure for the demolition work to be prepared by RBP ensuring </a:t>
            </a:r>
            <a:r>
              <a:rPr lang="en-US" altLang="en-US" sz="1400" dirty="0">
                <a:latin typeface="Arial" panose="020B0604020202020204" pitchFamily="34" charset="0"/>
              </a:rPr>
              <a:t>structural integrity of the adjacent / adjoining building, safe methods, lifting, handling, storing arrangements, safe access and working area, disposal of waste, risk assessment plan, etc. </a:t>
            </a:r>
          </a:p>
        </p:txBody>
      </p:sp>
      <p:sp>
        <p:nvSpPr>
          <p:cNvPr id="2" name="Slide Number Placeholder 1">
            <a:extLst>
              <a:ext uri="{FF2B5EF4-FFF2-40B4-BE49-F238E27FC236}">
                <a16:creationId xmlns:a16="http://schemas.microsoft.com/office/drawing/2014/main" id="{E29A0262-84A9-417F-AE28-DAE87F160F12}"/>
              </a:ext>
            </a:extLst>
          </p:cNvPr>
          <p:cNvSpPr>
            <a:spLocks noGrp="1"/>
          </p:cNvSpPr>
          <p:nvPr>
            <p:ph type="sldNum" sz="quarter" idx="12"/>
          </p:nvPr>
        </p:nvSpPr>
        <p:spPr/>
        <p:txBody>
          <a:bodyPr/>
          <a:lstStyle/>
          <a:p>
            <a:fld id="{FA56B037-56A4-43C0-AD17-E9CBE293F6E9}" type="slidenum">
              <a:rPr lang="en-IN"/>
              <a:t>16</a:t>
            </a:fld>
            <a:endParaRPr lang="en-IN" dirty="0"/>
          </a:p>
        </p:txBody>
      </p:sp>
    </p:spTree>
    <p:extLst>
      <p:ext uri="{BB962C8B-B14F-4D97-AF65-F5344CB8AC3E}">
        <p14:creationId xmlns:p14="http://schemas.microsoft.com/office/powerpoint/2010/main" val="456460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sp>
        <p:nvSpPr>
          <p:cNvPr id="7" name="TextBox 6">
            <a:extLst>
              <a:ext uri="{FF2B5EF4-FFF2-40B4-BE49-F238E27FC236}">
                <a16:creationId xmlns:a16="http://schemas.microsoft.com/office/drawing/2014/main" id="{BCCA33E8-38B1-4309-8FC8-7285740D8E05}"/>
              </a:ext>
            </a:extLst>
          </p:cNvPr>
          <p:cNvSpPr txBox="1"/>
          <p:nvPr/>
        </p:nvSpPr>
        <p:spPr>
          <a:xfrm>
            <a:off x="397325" y="987947"/>
            <a:ext cx="11142742" cy="3626442"/>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3.8 Permit for signage</a:t>
            </a:r>
          </a:p>
          <a:p>
            <a:pPr>
              <a:lnSpc>
                <a:spcPct val="120000"/>
              </a:lnSpc>
              <a:spcBef>
                <a:spcPts val="600"/>
              </a:spcBef>
              <a:spcAft>
                <a:spcPts val="600"/>
              </a:spcAft>
            </a:pPr>
            <a:r>
              <a:rPr lang="en-IN" sz="1400" dirty="0">
                <a:latin typeface="Arial" panose="020B0604020202020204" pitchFamily="34" charset="0"/>
                <a:ea typeface="Calibri" panose="020F0502020204030204" pitchFamily="34" charset="0"/>
              </a:rPr>
              <a:t>Applicant shall erect, alter or maintain a sign after obtaining a permit. Provisions in terms of the following are detailed - </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Process for application including steps, documents, validity, approval, deemed approval and cancellation/ revoke of permit</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Placement of signages (including accessible signages for public buildings)</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Content and display of signages (conforming to Part 10 , Section 2 of NBC 2016)</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Structural safety (conforming to Part 6 of NBC 2016</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Existing advertising signages</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Exemptions</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Unsafe and Unlawful signages</a:t>
            </a:r>
          </a:p>
        </p:txBody>
      </p:sp>
      <p:sp>
        <p:nvSpPr>
          <p:cNvPr id="2" name="Slide Number Placeholder 1">
            <a:extLst>
              <a:ext uri="{FF2B5EF4-FFF2-40B4-BE49-F238E27FC236}">
                <a16:creationId xmlns:a16="http://schemas.microsoft.com/office/drawing/2014/main" id="{E29A0262-84A9-417F-AE28-DAE87F160F12}"/>
              </a:ext>
            </a:extLst>
          </p:cNvPr>
          <p:cNvSpPr>
            <a:spLocks noGrp="1"/>
          </p:cNvSpPr>
          <p:nvPr>
            <p:ph type="sldNum" sz="quarter" idx="12"/>
          </p:nvPr>
        </p:nvSpPr>
        <p:spPr/>
        <p:txBody>
          <a:bodyPr/>
          <a:lstStyle/>
          <a:p>
            <a:fld id="{FA56B037-56A4-43C0-AD17-E9CBE293F6E9}" type="slidenum">
              <a:rPr lang="en-IN"/>
              <a:t>17</a:t>
            </a:fld>
            <a:endParaRPr lang="en-IN" dirty="0"/>
          </a:p>
        </p:txBody>
      </p:sp>
    </p:spTree>
    <p:extLst>
      <p:ext uri="{BB962C8B-B14F-4D97-AF65-F5344CB8AC3E}">
        <p14:creationId xmlns:p14="http://schemas.microsoft.com/office/powerpoint/2010/main" val="3668345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sp>
        <p:nvSpPr>
          <p:cNvPr id="7" name="TextBox 6">
            <a:extLst>
              <a:ext uri="{FF2B5EF4-FFF2-40B4-BE49-F238E27FC236}">
                <a16:creationId xmlns:a16="http://schemas.microsoft.com/office/drawing/2014/main" id="{BCCA33E8-38B1-4309-8FC8-7285740D8E05}"/>
              </a:ext>
            </a:extLst>
          </p:cNvPr>
          <p:cNvSpPr txBox="1"/>
          <p:nvPr/>
        </p:nvSpPr>
        <p:spPr>
          <a:xfrm>
            <a:off x="397325" y="987947"/>
            <a:ext cx="11142742" cy="5683544"/>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3.9 Online building permits</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rPr>
              <a:t>Functions for permits that may be performed through an online approval system with the use of electronic forms such as - </a:t>
            </a:r>
          </a:p>
          <a:p>
            <a:pPr marL="742950" lvl="1" indent="-285750">
              <a:lnSpc>
                <a:spcPct val="115000"/>
              </a:lnSpc>
              <a:spcBef>
                <a:spcPts val="600"/>
              </a:spcBef>
              <a:spcAft>
                <a:spcPts val="3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Receipt or acknowledgement of applications (</a:t>
            </a:r>
            <a:r>
              <a:rPr lang="en-IN" sz="1400" i="1" dirty="0">
                <a:effectLst/>
                <a:latin typeface="Arial" panose="020B0604020202020204" pitchFamily="34" charset="0"/>
                <a:ea typeface="Calibri" panose="020F0502020204030204" pitchFamily="34" charset="0"/>
              </a:rPr>
              <a:t>see</a:t>
            </a:r>
            <a:r>
              <a:rPr lang="en-IN" sz="1400" dirty="0">
                <a:effectLst/>
                <a:latin typeface="Arial" panose="020B0604020202020204" pitchFamily="34" charset="0"/>
                <a:ea typeface="Calibri" panose="020F0502020204030204" pitchFamily="34" charset="0"/>
              </a:rPr>
              <a:t> Note 1) and payments;</a:t>
            </a:r>
          </a:p>
          <a:p>
            <a:pPr marL="742950" lvl="1" indent="-285750">
              <a:lnSpc>
                <a:spcPct val="115000"/>
              </a:lnSpc>
              <a:spcBef>
                <a:spcPts val="600"/>
              </a:spcBef>
              <a:spcAft>
                <a:spcPts val="3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issue of notices, permits, orders or directions;</a:t>
            </a:r>
          </a:p>
          <a:p>
            <a:pPr marL="742950" lvl="1" indent="-285750">
              <a:lnSpc>
                <a:spcPct val="115000"/>
              </a:lnSpc>
              <a:spcBef>
                <a:spcPts val="600"/>
              </a:spcBef>
              <a:spcAft>
                <a:spcPts val="3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scrutiny, enquiry or correspondence for grant of sanction/refusal of permits,</a:t>
            </a:r>
          </a:p>
          <a:p>
            <a:pPr marL="742950" lvl="1" indent="-285750">
              <a:lnSpc>
                <a:spcPct val="115000"/>
              </a:lnSpc>
              <a:spcBef>
                <a:spcPts val="600"/>
              </a:spcBef>
              <a:spcAft>
                <a:spcPts val="3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filing of documents;</a:t>
            </a:r>
          </a:p>
          <a:p>
            <a:pPr marL="742950" lvl="1" indent="-285750">
              <a:lnSpc>
                <a:spcPct val="115000"/>
              </a:lnSpc>
              <a:spcBef>
                <a:spcPts val="600"/>
              </a:spcBef>
              <a:spcAft>
                <a:spcPts val="3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calculation and payment of fees and any charges;</a:t>
            </a:r>
          </a:p>
          <a:p>
            <a:pPr marL="742950" lvl="1" indent="-285750">
              <a:lnSpc>
                <a:spcPct val="115000"/>
              </a:lnSpc>
              <a:spcBef>
                <a:spcPts val="600"/>
              </a:spcBef>
              <a:spcAft>
                <a:spcPts val="3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maintenance of registers and records; </a:t>
            </a:r>
          </a:p>
          <a:p>
            <a:pPr marL="742950" lvl="1" indent="-285750">
              <a:lnSpc>
                <a:spcPct val="115000"/>
              </a:lnSpc>
              <a:spcBef>
                <a:spcPts val="600"/>
              </a:spcBef>
              <a:spcAft>
                <a:spcPts val="3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any other function that the Authority may deem fit in public interest; and</a:t>
            </a:r>
          </a:p>
          <a:p>
            <a:pPr marL="742950" lvl="1" indent="-285750">
              <a:lnSpc>
                <a:spcPct val="115000"/>
              </a:lnSpc>
              <a:spcBef>
                <a:spcPts val="600"/>
              </a:spcBef>
              <a:spcAft>
                <a:spcPts val="3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communication with the applicant .</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rPr>
              <a:t>Additional requirements for an online single window approval system are in terms of– </a:t>
            </a:r>
          </a:p>
          <a:p>
            <a:pPr marL="742950" lvl="1" indent="-285750">
              <a:lnSpc>
                <a:spcPct val="115000"/>
              </a:lnSpc>
              <a:spcBef>
                <a:spcPts val="600"/>
              </a:spcBef>
              <a:spcAft>
                <a:spcPts val="300"/>
              </a:spcAft>
              <a:buFont typeface="Arial" panose="020B0604020202020204" pitchFamily="34" charset="0"/>
              <a:buChar char="•"/>
            </a:pPr>
            <a:r>
              <a:rPr lang="en-IN" sz="1400" dirty="0">
                <a:latin typeface="Arial" panose="020B0604020202020204" pitchFamily="34" charset="0"/>
              </a:rPr>
              <a:t>unique identification number for each application</a:t>
            </a:r>
          </a:p>
          <a:p>
            <a:pPr marL="742950" lvl="1" indent="-285750">
              <a:lnSpc>
                <a:spcPct val="115000"/>
              </a:lnSpc>
              <a:spcBef>
                <a:spcPts val="600"/>
              </a:spcBef>
              <a:spcAft>
                <a:spcPts val="300"/>
              </a:spcAft>
              <a:buFont typeface="Arial" panose="020B0604020202020204" pitchFamily="34" charset="0"/>
              <a:buChar char="•"/>
            </a:pPr>
            <a:r>
              <a:rPr lang="en-IN" sz="1400" dirty="0">
                <a:latin typeface="Arial" panose="020B0604020202020204" pitchFamily="34" charset="0"/>
              </a:rPr>
              <a:t>status of the approval, stage of development, observations, etc to be posted on the website and made available through SMS</a:t>
            </a:r>
          </a:p>
          <a:p>
            <a:pPr marL="742950" lvl="1" indent="-285750">
              <a:lnSpc>
                <a:spcPct val="115000"/>
              </a:lnSpc>
              <a:spcBef>
                <a:spcPts val="600"/>
              </a:spcBef>
              <a:spcAft>
                <a:spcPts val="300"/>
              </a:spcAft>
              <a:buFont typeface="Arial" panose="020B0604020202020204" pitchFamily="34" charset="0"/>
              <a:buChar char="•"/>
            </a:pPr>
            <a:r>
              <a:rPr lang="en-IN" sz="1400" dirty="0">
                <a:latin typeface="Arial" panose="020B0604020202020204" pitchFamily="34" charset="0"/>
              </a:rPr>
              <a:t>In cases where an online system is still in the process of being adopted, application status to be constantly updated to the Applicant, forms to be signed and accepted in triplicate, multiple payment options for online transaction/ Demand Draft/  Cheque and cash.</a:t>
            </a:r>
          </a:p>
        </p:txBody>
      </p:sp>
      <p:sp>
        <p:nvSpPr>
          <p:cNvPr id="5" name="Slide Number Placeholder 1">
            <a:extLst>
              <a:ext uri="{FF2B5EF4-FFF2-40B4-BE49-F238E27FC236}">
                <a16:creationId xmlns:a16="http://schemas.microsoft.com/office/drawing/2014/main" id="{C92AEDF5-AB56-43C2-8517-BBC43BC6E69D}"/>
              </a:ext>
            </a:extLst>
          </p:cNvPr>
          <p:cNvSpPr>
            <a:spLocks noGrp="1"/>
          </p:cNvSpPr>
          <p:nvPr>
            <p:ph type="sldNum" sz="quarter" idx="12"/>
          </p:nvPr>
        </p:nvSpPr>
        <p:spPr>
          <a:xfrm>
            <a:off x="8610600" y="6356350"/>
            <a:ext cx="2743200" cy="365125"/>
          </a:xfrm>
        </p:spPr>
        <p:txBody>
          <a:bodyPr/>
          <a:lstStyle/>
          <a:p>
            <a:fld id="{FA56B037-56A4-43C0-AD17-E9CBE293F6E9}" type="slidenum">
              <a:rPr lang="en-IN"/>
              <a:t>18</a:t>
            </a:fld>
            <a:endParaRPr lang="en-IN" dirty="0"/>
          </a:p>
        </p:txBody>
      </p:sp>
    </p:spTree>
    <p:extLst>
      <p:ext uri="{BB962C8B-B14F-4D97-AF65-F5344CB8AC3E}">
        <p14:creationId xmlns:p14="http://schemas.microsoft.com/office/powerpoint/2010/main" val="3226329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0B6FC04-F267-4D10-8815-202BBAB38DD0}"/>
              </a:ext>
            </a:extLst>
          </p:cNvPr>
          <p:cNvSpPr/>
          <p:nvPr/>
        </p:nvSpPr>
        <p:spPr>
          <a:xfrm>
            <a:off x="397325" y="871605"/>
            <a:ext cx="11139545" cy="207400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2 Administration</a:t>
            </a:r>
          </a:p>
        </p:txBody>
      </p:sp>
      <p:sp>
        <p:nvSpPr>
          <p:cNvPr id="19" name="TextBox 18">
            <a:extLst>
              <a:ext uri="{FF2B5EF4-FFF2-40B4-BE49-F238E27FC236}">
                <a16:creationId xmlns:a16="http://schemas.microsoft.com/office/drawing/2014/main" id="{3A8C0B5F-C5CC-4A36-81FB-28B3456AA4E6}"/>
              </a:ext>
            </a:extLst>
          </p:cNvPr>
          <p:cNvSpPr txBox="1"/>
          <p:nvPr/>
        </p:nvSpPr>
        <p:spPr>
          <a:xfrm>
            <a:off x="478920" y="1231601"/>
            <a:ext cx="10976354" cy="1102674"/>
          </a:xfrm>
          <a:prstGeom prst="rect">
            <a:avLst/>
          </a:prstGeom>
          <a:noFill/>
        </p:spPr>
        <p:txBody>
          <a:bodyPr wrap="square">
            <a:spAutoFit/>
          </a:bodyPr>
          <a:lstStyle/>
          <a:p>
            <a:pPr marL="0" marR="0" lvl="0" indent="0" algn="l" defTabSz="914400" rtl="0" eaLnBrk="1" fontAlgn="auto" latinLnBrk="0" hangingPunct="1">
              <a:lnSpc>
                <a:spcPct val="120000"/>
              </a:lnSpc>
              <a:spcBef>
                <a:spcPts val="600"/>
              </a:spcBef>
              <a:spcAft>
                <a:spcPts val="600"/>
              </a:spcAft>
              <a:buClrTx/>
              <a:buSzTx/>
              <a:buFontTx/>
              <a:buNone/>
              <a:tabLst/>
              <a:defRPr/>
            </a:pPr>
            <a:r>
              <a:rPr kumimoji="0" lang="en-IN" sz="1400" b="0"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This chapter outlines the administrative set up required for regulating land development or redevelopment, building construction or reconstruction, alteration and demolition activities by an Urban Local Body (ULB)/ Authority which is conferred with relevant powers through legal statute. The chapter is divided into three key sections as depicted below. Each section provides powers and duties of BO, Applicant and the RBP.</a:t>
            </a:r>
          </a:p>
        </p:txBody>
      </p:sp>
      <p:sp>
        <p:nvSpPr>
          <p:cNvPr id="20" name="TextBox 19">
            <a:extLst>
              <a:ext uri="{FF2B5EF4-FFF2-40B4-BE49-F238E27FC236}">
                <a16:creationId xmlns:a16="http://schemas.microsoft.com/office/drawing/2014/main" id="{167D4C2F-5476-4154-9CAC-29EAA1E4CF72}"/>
              </a:ext>
            </a:extLst>
          </p:cNvPr>
          <p:cNvSpPr txBox="1"/>
          <p:nvPr/>
        </p:nvSpPr>
        <p:spPr>
          <a:xfrm>
            <a:off x="478920" y="917103"/>
            <a:ext cx="10976354" cy="360612"/>
          </a:xfrm>
          <a:prstGeom prst="rect">
            <a:avLst/>
          </a:prstGeom>
          <a:noFill/>
        </p:spPr>
        <p:txBody>
          <a:bodyPr wrap="square">
            <a:spAutoFit/>
          </a:bodyPr>
          <a:lstStyle/>
          <a:p>
            <a:pPr marL="0" marR="0" lvl="0" indent="0" algn="l" defTabSz="914400" rtl="0" eaLnBrk="1" fontAlgn="auto" latinLnBrk="0" hangingPunct="1">
              <a:lnSpc>
                <a:spcPct val="120000"/>
              </a:lnSpc>
              <a:spcBef>
                <a:spcPts val="600"/>
              </a:spcBef>
              <a:spcAft>
                <a:spcPts val="600"/>
              </a:spcAft>
              <a:buClrTx/>
              <a:buSzTx/>
              <a:buFontTx/>
              <a:buNone/>
              <a:tabLst/>
              <a:defRPr/>
            </a:pPr>
            <a:r>
              <a:rPr kumimoji="0" lang="en-IN" sz="16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About</a:t>
            </a:r>
          </a:p>
        </p:txBody>
      </p:sp>
      <p:sp>
        <p:nvSpPr>
          <p:cNvPr id="7" name="TextBox 6">
            <a:extLst>
              <a:ext uri="{FF2B5EF4-FFF2-40B4-BE49-F238E27FC236}">
                <a16:creationId xmlns:a16="http://schemas.microsoft.com/office/drawing/2014/main" id="{AD072E33-C7CD-463D-849B-AFE2DCA508D1}"/>
              </a:ext>
            </a:extLst>
          </p:cNvPr>
          <p:cNvSpPr txBox="1"/>
          <p:nvPr/>
        </p:nvSpPr>
        <p:spPr>
          <a:xfrm>
            <a:off x="397325" y="3059668"/>
            <a:ext cx="3337553"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2.1 Building Official (BO)</a:t>
            </a:r>
            <a:endParaRPr kumimoji="0" lang="en-IN"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 name="TextBox 7">
            <a:extLst>
              <a:ext uri="{FF2B5EF4-FFF2-40B4-BE49-F238E27FC236}">
                <a16:creationId xmlns:a16="http://schemas.microsoft.com/office/drawing/2014/main" id="{E27BDE25-5C17-4792-925C-1847097B5810}"/>
              </a:ext>
            </a:extLst>
          </p:cNvPr>
          <p:cNvSpPr txBox="1"/>
          <p:nvPr/>
        </p:nvSpPr>
        <p:spPr>
          <a:xfrm>
            <a:off x="3995900" y="3034291"/>
            <a:ext cx="355728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2.2</a:t>
            </a:r>
            <a:r>
              <a:rPr kumimoji="0" lang="en-IN" sz="1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 </a:t>
            </a:r>
            <a:r>
              <a:rPr kumimoji="0" lang="en-IN" sz="18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Applicant</a:t>
            </a:r>
            <a:endParaRPr kumimoji="0" lang="en-IN"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7BCBE5FB-227B-4672-BF0A-29CDA485FFEC}"/>
              </a:ext>
            </a:extLst>
          </p:cNvPr>
          <p:cNvSpPr txBox="1"/>
          <p:nvPr/>
        </p:nvSpPr>
        <p:spPr>
          <a:xfrm>
            <a:off x="7814201" y="3034291"/>
            <a:ext cx="3930601"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2.3 </a:t>
            </a:r>
            <a:r>
              <a:rPr kumimoji="0" lang="en-IN" sz="18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Registered Building Professional (RBP)</a:t>
            </a:r>
            <a:endParaRPr kumimoji="0" lang="en-IN"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0" name="TextBox 9">
            <a:extLst>
              <a:ext uri="{FF2B5EF4-FFF2-40B4-BE49-F238E27FC236}">
                <a16:creationId xmlns:a16="http://schemas.microsoft.com/office/drawing/2014/main" id="{13C32DFD-83DE-4AAA-A948-5B503CD3386F}"/>
              </a:ext>
            </a:extLst>
          </p:cNvPr>
          <p:cNvSpPr txBox="1"/>
          <p:nvPr/>
        </p:nvSpPr>
        <p:spPr>
          <a:xfrm>
            <a:off x="397325" y="3700477"/>
            <a:ext cx="3403361" cy="2136803"/>
          </a:xfrm>
          <a:prstGeom prst="rect">
            <a:avLst/>
          </a:prstGeom>
          <a:noFill/>
        </p:spPr>
        <p:txBody>
          <a:bodyPr wrap="square">
            <a:spAutoFit/>
          </a:bodyPr>
          <a:lstStyle/>
          <a:p>
            <a:pPr marL="0" marR="0" lvl="0" indent="0" algn="l" defTabSz="914400" rtl="0" eaLnBrk="1" fontAlgn="auto" latinLnBrk="0" hangingPunct="1">
              <a:lnSpc>
                <a:spcPct val="120000"/>
              </a:lnSpc>
              <a:spcBef>
                <a:spcPts val="600"/>
              </a:spcBef>
              <a:spcAft>
                <a:spcPts val="600"/>
              </a:spcAft>
              <a:buClrTx/>
              <a:buSzTx/>
              <a:buFontTx/>
              <a:buNone/>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Any land development or redevelopment, building construction or reconstruction, alteration and demolition activity shall be carried out only after obtaining permission from the Authority where a Competent Official (CO) or a delegated official of the Authority may act as the BO.</a:t>
            </a:r>
          </a:p>
        </p:txBody>
      </p:sp>
      <p:sp>
        <p:nvSpPr>
          <p:cNvPr id="11" name="TextBox 10">
            <a:extLst>
              <a:ext uri="{FF2B5EF4-FFF2-40B4-BE49-F238E27FC236}">
                <a16:creationId xmlns:a16="http://schemas.microsoft.com/office/drawing/2014/main" id="{4AE8F356-EA3E-4568-8E04-E32179938332}"/>
              </a:ext>
            </a:extLst>
          </p:cNvPr>
          <p:cNvSpPr txBox="1"/>
          <p:nvPr/>
        </p:nvSpPr>
        <p:spPr>
          <a:xfrm>
            <a:off x="4036445" y="3700477"/>
            <a:ext cx="3557280" cy="1878271"/>
          </a:xfrm>
          <a:prstGeom prst="rect">
            <a:avLst/>
          </a:prstGeom>
          <a:noFill/>
        </p:spPr>
        <p:txBody>
          <a:bodyPr wrap="square">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Applicant is fully responsible for compliance with these regulations, master plan/development plan/zonal plan and other relevant acts/regulations applicable on the development/ construction/ demolition/ alteration activity being undertaken by them. </a:t>
            </a:r>
          </a:p>
        </p:txBody>
      </p:sp>
      <p:sp>
        <p:nvSpPr>
          <p:cNvPr id="12" name="TextBox 11">
            <a:extLst>
              <a:ext uri="{FF2B5EF4-FFF2-40B4-BE49-F238E27FC236}">
                <a16:creationId xmlns:a16="http://schemas.microsoft.com/office/drawing/2014/main" id="{E6B45D3E-A29A-446E-81E9-7EF7B6C9ACD5}"/>
              </a:ext>
            </a:extLst>
          </p:cNvPr>
          <p:cNvSpPr txBox="1"/>
          <p:nvPr/>
        </p:nvSpPr>
        <p:spPr>
          <a:xfrm>
            <a:off x="7826476" y="3700477"/>
            <a:ext cx="4365523" cy="3288272"/>
          </a:xfrm>
          <a:prstGeom prst="rect">
            <a:avLst/>
          </a:prstGeom>
          <a:noFill/>
        </p:spPr>
        <p:txBody>
          <a:bodyPr wrap="square">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All plans for development or redevelopment, building construction or reconstruction and alteration and demolition shall be prepared and signed by a qualified RBP. </a:t>
            </a:r>
          </a:p>
          <a:p>
            <a:pPr marL="285750" marR="0" lvl="0" indent="-28575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10 types of RBP, to be engaged by Applicant - </a:t>
            </a:r>
            <a:r>
              <a:rPr kumimoji="0" lang="en-IN" sz="1200" b="0"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Architect, Civil engineer, Structural engineer, Geotechnical engineer, Town Planner, Supervisor, Landscape architect, Urban designer, Engineer for utility services and Building constructor </a:t>
            </a:r>
            <a:endPar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endParaRPr>
          </a:p>
          <a:p>
            <a:pPr marL="285750" marR="0" lvl="0" indent="-28575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Engagement of RBP basis type of development/ construction activity, minimum qualification competence criteria of each RBP is in </a:t>
            </a:r>
            <a:r>
              <a:rPr kumimoji="0" lang="en-IN"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Annex A</a:t>
            </a:r>
            <a:endPar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endParaRPr>
          </a:p>
          <a:p>
            <a:pPr marL="0" marR="0" lvl="0" indent="0" algn="l" defTabSz="914400" rtl="0" eaLnBrk="1" fontAlgn="auto" latinLnBrk="0" hangingPunct="1">
              <a:lnSpc>
                <a:spcPct val="120000"/>
              </a:lnSpc>
              <a:spcBef>
                <a:spcPts val="0"/>
              </a:spcBef>
              <a:spcAft>
                <a:spcPts val="0"/>
              </a:spcAft>
              <a:buClrTx/>
              <a:buSzTx/>
              <a:buFontTx/>
              <a:buNone/>
              <a:tabLst/>
              <a:defRPr/>
            </a:pPr>
            <a:endParaRPr kumimoji="0" lang="en-IN"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18BC684-48A3-4E57-83D6-93DD4EE22BF4}"/>
              </a:ext>
            </a:extLst>
          </p:cNvPr>
          <p:cNvSpPr/>
          <p:nvPr/>
        </p:nvSpPr>
        <p:spPr>
          <a:xfrm rot="16200000">
            <a:off x="-1064955" y="4099246"/>
            <a:ext cx="2585884" cy="4559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IN" b="1" dirty="0">
                <a:solidFill>
                  <a:schemeClr val="bg2"/>
                </a:solidFill>
                <a:latin typeface="Arial" panose="020B0604020202020204" pitchFamily="34" charset="0"/>
                <a:cs typeface="Arial" panose="020B0604020202020204" pitchFamily="34" charset="0"/>
              </a:rPr>
              <a:t>Table of contents</a:t>
            </a:r>
          </a:p>
        </p:txBody>
      </p:sp>
      <p:sp>
        <p:nvSpPr>
          <p:cNvPr id="14" name="TextBox 13">
            <a:extLst>
              <a:ext uri="{FF2B5EF4-FFF2-40B4-BE49-F238E27FC236}">
                <a16:creationId xmlns:a16="http://schemas.microsoft.com/office/drawing/2014/main" id="{F45BDA51-4F33-48A9-AB9A-C9EC36F8688C}"/>
              </a:ext>
            </a:extLst>
          </p:cNvPr>
          <p:cNvSpPr txBox="1"/>
          <p:nvPr/>
        </p:nvSpPr>
        <p:spPr>
          <a:xfrm>
            <a:off x="478920" y="2279331"/>
            <a:ext cx="10976354" cy="622543"/>
          </a:xfrm>
          <a:prstGeom prst="rect">
            <a:avLst/>
          </a:prstGeom>
          <a:noFill/>
        </p:spPr>
        <p:txBody>
          <a:bodyPr wrap="square">
            <a:spAutoFit/>
          </a:bodyPr>
          <a:lstStyle/>
          <a:p>
            <a:pPr marL="0" marR="0" lvl="0" indent="0" algn="l" defTabSz="914400" rtl="0" eaLnBrk="1" fontAlgn="auto" latinLnBrk="0" hangingPunct="1">
              <a:lnSpc>
                <a:spcPct val="120000"/>
              </a:lnSpc>
              <a:spcBef>
                <a:spcPts val="600"/>
              </a:spcBef>
              <a:spcAft>
                <a:spcPts val="600"/>
              </a:spcAft>
              <a:buClrTx/>
              <a:buSzTx/>
              <a:buFontTx/>
              <a:buNone/>
              <a:tabLst/>
              <a:defRPr/>
            </a:pPr>
            <a:r>
              <a:rPr lang="en-IN" sz="1600" b="1" dirty="0">
                <a:solidFill>
                  <a:prstClr val="black"/>
                </a:solidFill>
                <a:latin typeface="Arial" panose="020B0604020202020204" pitchFamily="34" charset="0"/>
                <a:ea typeface="Calibri" panose="020F0502020204030204" pitchFamily="34" charset="0"/>
              </a:rPr>
              <a:t>Key H</a:t>
            </a:r>
            <a:r>
              <a:rPr kumimoji="0" lang="en-IN" sz="1600" b="1" i="0" u="none" strike="noStrike" kern="1200" cap="none" spc="0" normalizeH="0" baseline="0" noProof="0" dirty="0" err="1">
                <a:ln>
                  <a:noFill/>
                </a:ln>
                <a:solidFill>
                  <a:prstClr val="black"/>
                </a:solidFill>
                <a:effectLst/>
                <a:uLnTx/>
                <a:uFillTx/>
                <a:latin typeface="Arial" panose="020B0604020202020204" pitchFamily="34" charset="0"/>
                <a:ea typeface="Calibri" panose="020F0502020204030204" pitchFamily="34" charset="0"/>
                <a:cs typeface="+mn-cs"/>
              </a:rPr>
              <a:t>ighlights</a:t>
            </a:r>
            <a:r>
              <a:rPr kumimoji="0" lang="en-IN" sz="16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 – </a:t>
            </a:r>
            <a:r>
              <a:rPr kumimoji="0" lang="en-IN" sz="1400"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clear documentation of roles, exhaustive listing and identification of RBPs (10 in total) involved in development and/ or construction work along with their qualification and competence criteria, guidelines for manual process of permits</a:t>
            </a:r>
            <a:endParaRPr kumimoji="0" lang="en-IN" sz="1600"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endParaRPr>
          </a:p>
        </p:txBody>
      </p:sp>
    </p:spTree>
    <p:extLst>
      <p:ext uri="{BB962C8B-B14F-4D97-AF65-F5344CB8AC3E}">
        <p14:creationId xmlns:p14="http://schemas.microsoft.com/office/powerpoint/2010/main" val="184380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2 Administration</a:t>
            </a:r>
          </a:p>
        </p:txBody>
      </p:sp>
      <p:sp>
        <p:nvSpPr>
          <p:cNvPr id="28" name="TextBox 27">
            <a:extLst>
              <a:ext uri="{FF2B5EF4-FFF2-40B4-BE49-F238E27FC236}">
                <a16:creationId xmlns:a16="http://schemas.microsoft.com/office/drawing/2014/main" id="{D64F68F1-66A1-4BEB-BCFF-E04204EFCC09}"/>
              </a:ext>
            </a:extLst>
          </p:cNvPr>
          <p:cNvSpPr txBox="1"/>
          <p:nvPr/>
        </p:nvSpPr>
        <p:spPr>
          <a:xfrm>
            <a:off x="397325" y="1034746"/>
            <a:ext cx="3905167" cy="5837817"/>
          </a:xfrm>
          <a:prstGeom prst="rect">
            <a:avLst/>
          </a:prstGeom>
          <a:noFill/>
        </p:spPr>
        <p:txBody>
          <a:bodyPr wrap="square">
            <a:spAutoFit/>
          </a:bodyPr>
          <a:lstStyle/>
          <a:p>
            <a:pPr marL="0" marR="0" lvl="0" indent="0" algn="l" defTabSz="914400" rtl="0" eaLnBrk="1" fontAlgn="auto" latinLnBrk="0" hangingPunct="1">
              <a:lnSpc>
                <a:spcPct val="120000"/>
              </a:lnSpc>
              <a:spcBef>
                <a:spcPts val="600"/>
              </a:spcBef>
              <a:spcAft>
                <a:spcPts val="600"/>
              </a:spcAft>
              <a:buClrTx/>
              <a:buSzTx/>
              <a:buFontTx/>
              <a:buNone/>
              <a:tabLst/>
              <a:defRPr/>
            </a:pPr>
            <a:r>
              <a:rPr kumimoji="0" lang="en-IN"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2.1 Building Official (BO)</a:t>
            </a:r>
          </a:p>
          <a:p>
            <a:pPr marL="0" marR="0" lvl="0" indent="0" algn="l" defTabSz="914400" rtl="0" eaLnBrk="1" fontAlgn="auto" latinLnBrk="0" hangingPunct="1">
              <a:lnSpc>
                <a:spcPct val="120000"/>
              </a:lnSpc>
              <a:spcBef>
                <a:spcPts val="600"/>
              </a:spcBef>
              <a:spcAft>
                <a:spcPts val="600"/>
              </a:spcAft>
              <a:buClrTx/>
              <a:buSzTx/>
              <a:buFontTx/>
              <a:buNone/>
              <a:tabLst/>
              <a:defRPr/>
            </a:pPr>
            <a:r>
              <a:rPr kumimoji="0" lang="en-IN" sz="1400" b="0" i="0" u="sng"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Key responsibilities of a BO include –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Receive applications</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Undertake scrutiny, inspections, etc</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ea typeface="Calibri" panose="020F0502020204030204" pitchFamily="34" charset="0"/>
              </a:rPr>
              <a:t>I</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Calibri" panose="020F0502020204030204" pitchFamily="34" charset="0"/>
                <a:cs typeface="+mn-cs"/>
              </a:rPr>
              <a:t>ssue</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 notices</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ea typeface="Calibri" panose="020F0502020204030204" pitchFamily="34" charset="0"/>
              </a:rPr>
              <a:t>S</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Calibri" panose="020F0502020204030204" pitchFamily="34" charset="0"/>
                <a:cs typeface="+mn-cs"/>
              </a:rPr>
              <a:t>anction</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 any compoundable development in accordance with these or any prevalent regulations,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ea typeface="Calibri" panose="020F0502020204030204" pitchFamily="34" charset="0"/>
              </a:rPr>
              <a:t>E</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Calibri" panose="020F0502020204030204" pitchFamily="34" charset="0"/>
                <a:cs typeface="+mn-cs"/>
              </a:rPr>
              <a:t>nsure</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 compliance for allotment of land and </a:t>
            </a:r>
            <a:r>
              <a:rPr lang="en-IN" sz="1400" dirty="0">
                <a:effectLst/>
                <a:latin typeface="Arial" panose="020B0604020202020204" pitchFamily="34" charset="0"/>
                <a:ea typeface="Calibri" panose="020F0502020204030204" pitchFamily="34" charset="0"/>
              </a:rPr>
              <a:t>relevant acts</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 such as RERA</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ea typeface="Calibri" panose="020F0502020204030204" pitchFamily="34" charset="0"/>
              </a:rPr>
              <a:t>I</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Calibri" panose="020F0502020204030204" pitchFamily="34" charset="0"/>
                <a:cs typeface="+mn-cs"/>
              </a:rPr>
              <a:t>ssue</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 permits for land development or redevelopment, building construction or reconstruction, alteration and demolition activity,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ea typeface="Calibri" panose="020F0502020204030204" pitchFamily="34" charset="0"/>
              </a:rPr>
              <a:t>I</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Calibri" panose="020F0502020204030204" pitchFamily="34" charset="0"/>
                <a:cs typeface="+mn-cs"/>
              </a:rPr>
              <a:t>ssue</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 occupancy permit and maintain records of all applications</a:t>
            </a:r>
          </a:p>
          <a:p>
            <a:pPr marL="285750" indent="-285750">
              <a:lnSpc>
                <a:spcPct val="120000"/>
              </a:lnSpc>
              <a:spcBef>
                <a:spcPts val="600"/>
              </a:spcBef>
              <a:spcAft>
                <a:spcPts val="300"/>
              </a:spcAft>
              <a:buFont typeface="Arial" panose="020B0604020202020204" pitchFamily="34" charset="0"/>
              <a:buChar char="•"/>
              <a:defRPr/>
            </a:pPr>
            <a:r>
              <a:rPr lang="en-IN" sz="1400" dirty="0">
                <a:solidFill>
                  <a:prstClr val="black"/>
                </a:solidFill>
                <a:latin typeface="Arial" panose="020B0604020202020204" pitchFamily="34" charset="0"/>
                <a:ea typeface="Calibri" panose="020F0502020204030204" pitchFamily="34" charset="0"/>
              </a:rPr>
              <a:t>S</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tall work on site </a:t>
            </a:r>
            <a:r>
              <a:rPr lang="en-IN" sz="1400" dirty="0">
                <a:solidFill>
                  <a:prstClr val="black"/>
                </a:solidFill>
                <a:latin typeface="Arial" panose="020B0604020202020204" pitchFamily="34" charset="0"/>
                <a:ea typeface="Calibri" panose="020F0502020204030204" pitchFamily="34" charset="0"/>
              </a:rPr>
              <a:t>for </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non-permissible development and/or construction</a:t>
            </a:r>
          </a:p>
        </p:txBody>
      </p:sp>
      <p:sp>
        <p:nvSpPr>
          <p:cNvPr id="7" name="TextBox 6">
            <a:extLst>
              <a:ext uri="{FF2B5EF4-FFF2-40B4-BE49-F238E27FC236}">
                <a16:creationId xmlns:a16="http://schemas.microsoft.com/office/drawing/2014/main" id="{FC9E2E95-BE0C-4514-9398-512FA21808AF}"/>
              </a:ext>
            </a:extLst>
          </p:cNvPr>
          <p:cNvSpPr txBox="1"/>
          <p:nvPr/>
        </p:nvSpPr>
        <p:spPr>
          <a:xfrm>
            <a:off x="4152900" y="1034746"/>
            <a:ext cx="4080523" cy="5683928"/>
          </a:xfrm>
          <a:prstGeom prst="rect">
            <a:avLst/>
          </a:prstGeom>
          <a:noFill/>
        </p:spPr>
        <p:txBody>
          <a:bodyPr wrap="square">
            <a:spAutoFit/>
          </a:bodyPr>
          <a:lstStyle/>
          <a:p>
            <a:pPr marL="0" marR="0" lvl="0" indent="0" algn="l" defTabSz="914400" rtl="0" eaLnBrk="1" fontAlgn="auto" latinLnBrk="0" hangingPunct="1">
              <a:lnSpc>
                <a:spcPct val="120000"/>
              </a:lnSpc>
              <a:spcBef>
                <a:spcPts val="600"/>
              </a:spcBef>
              <a:spcAft>
                <a:spcPts val="600"/>
              </a:spcAft>
              <a:buClrTx/>
              <a:buSzTx/>
              <a:buFontTx/>
              <a:buNone/>
              <a:tabLst/>
              <a:defRPr/>
            </a:pPr>
            <a:r>
              <a:rPr kumimoji="0" lang="en-IN"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2.12 Applicant</a:t>
            </a:r>
          </a:p>
          <a:p>
            <a:pPr marL="0" marR="0" lvl="0" indent="0" algn="l" defTabSz="914400" rtl="0" eaLnBrk="1" fontAlgn="auto" latinLnBrk="0" hangingPunct="1">
              <a:lnSpc>
                <a:spcPct val="120000"/>
              </a:lnSpc>
              <a:spcBef>
                <a:spcPts val="600"/>
              </a:spcBef>
              <a:spcAft>
                <a:spcPts val="600"/>
              </a:spcAft>
              <a:buClrTx/>
              <a:buSzTx/>
              <a:buFontTx/>
              <a:buNone/>
              <a:tabLst/>
              <a:defRPr/>
            </a:pPr>
            <a:r>
              <a:rPr kumimoji="0" lang="en-IN" sz="1400" b="0" i="0" u="sng"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Key responsibilities of an Applicant include –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Obtain necessary permit(s), NOCs and approvals,</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rPr>
              <a:t>U</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ndertake</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development/ construction in accordance with sanctioned plans,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rPr>
              <a:t>E</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ngage</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RBPs, comply with BO in inspection and scrutiny,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rPr>
              <a:t>N</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otify</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BO at various stages of development and construction,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rPr>
              <a:t>E</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nsure</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no development/ construction is undertaken during lapsed or revoked permit,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rPr>
              <a:t>E</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nsure</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safety on site, safeguards for environment protection and maintain the building in accordance with Part 12, ‘Asset and Facility Management’ of NBC 2016,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rPr>
              <a:t>M</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aintain</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permit records for at least 1 year after completion of construction.</a:t>
            </a:r>
          </a:p>
        </p:txBody>
      </p:sp>
      <p:sp>
        <p:nvSpPr>
          <p:cNvPr id="8" name="TextBox 7">
            <a:extLst>
              <a:ext uri="{FF2B5EF4-FFF2-40B4-BE49-F238E27FC236}">
                <a16:creationId xmlns:a16="http://schemas.microsoft.com/office/drawing/2014/main" id="{C158B72A-2155-4462-A61A-2279764BF297}"/>
              </a:ext>
            </a:extLst>
          </p:cNvPr>
          <p:cNvSpPr txBox="1"/>
          <p:nvPr/>
        </p:nvSpPr>
        <p:spPr>
          <a:xfrm>
            <a:off x="8233424" y="1034746"/>
            <a:ext cx="3827032" cy="5491568"/>
          </a:xfrm>
          <a:prstGeom prst="rect">
            <a:avLst/>
          </a:prstGeom>
          <a:noFill/>
        </p:spPr>
        <p:txBody>
          <a:bodyPr wrap="square">
            <a:spAutoFit/>
          </a:bodyPr>
          <a:lstStyle/>
          <a:p>
            <a:pPr marL="0" marR="0" lvl="0" indent="0" algn="l" defTabSz="914400" rtl="0" eaLnBrk="1" fontAlgn="auto" latinLnBrk="0" hangingPunct="1">
              <a:lnSpc>
                <a:spcPct val="120000"/>
              </a:lnSpc>
              <a:spcBef>
                <a:spcPts val="600"/>
              </a:spcBef>
              <a:spcAft>
                <a:spcPts val="600"/>
              </a:spcAft>
              <a:buClrTx/>
              <a:buSzTx/>
              <a:buFontTx/>
              <a:buNone/>
              <a:tabLst/>
              <a:defRPr/>
            </a:pPr>
            <a:r>
              <a:rPr kumimoji="0" lang="en-IN" sz="1400" b="1"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2.3 Registered Building Professional (RBP)</a:t>
            </a:r>
          </a:p>
          <a:p>
            <a:pPr marL="0" marR="0" lvl="0" indent="0" algn="l" defTabSz="914400" rtl="0" eaLnBrk="1" fontAlgn="auto" latinLnBrk="0" hangingPunct="1">
              <a:lnSpc>
                <a:spcPct val="120000"/>
              </a:lnSpc>
              <a:spcBef>
                <a:spcPts val="600"/>
              </a:spcBef>
              <a:spcAft>
                <a:spcPts val="600"/>
              </a:spcAft>
              <a:buClrTx/>
              <a:buSzTx/>
              <a:buFontTx/>
              <a:buNone/>
              <a:tabLst/>
              <a:defRPr/>
            </a:pPr>
            <a:r>
              <a:rPr kumimoji="0" lang="en-IN" sz="1400" b="0" i="0" u="sng"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Key responsibilities of an RBP include –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Study and be conversant with state and local rules, regulations, orders and other instructions,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rPr>
              <a:t>P</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repare</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all plans in accordance with regulations,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rPr>
              <a:t>U</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pload</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the documents on Authority’s portal, ensure submission of correct details intimate applicant the corrections/ changes suggested by BO, </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rPr>
              <a:t>C</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arry</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out work on site, ensure accessibility requirements as per these regulations and Rights of Persons with Disabilities Act, 2016, as amended from time to time</a:t>
            </a:r>
          </a:p>
          <a:p>
            <a:pPr marL="285750" marR="0" lvl="0" indent="-285750" algn="l" defTabSz="914400" rtl="0" eaLnBrk="1" fontAlgn="auto" latinLnBrk="0" hangingPunct="1">
              <a:lnSpc>
                <a:spcPct val="120000"/>
              </a:lnSpc>
              <a:spcBef>
                <a:spcPts val="600"/>
              </a:spcBef>
              <a:spcAft>
                <a:spcPts val="300"/>
              </a:spcAft>
              <a:buClrTx/>
              <a:buSzTx/>
              <a:buFont typeface="Arial" panose="020B0604020202020204" pitchFamily="34" charset="0"/>
              <a:buChar char="•"/>
              <a:tabLst/>
              <a:defRPr/>
            </a:pPr>
            <a:r>
              <a:rPr lang="en-IN" sz="1400" dirty="0">
                <a:solidFill>
                  <a:prstClr val="black"/>
                </a:solidFill>
                <a:latin typeface="Arial" panose="020B0604020202020204" pitchFamily="34" charset="0"/>
              </a:rPr>
              <a:t>I</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nform</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BO of their employment/ assignment/ resignation for any work</a:t>
            </a:r>
          </a:p>
        </p:txBody>
      </p:sp>
    </p:spTree>
    <p:extLst>
      <p:ext uri="{BB962C8B-B14F-4D97-AF65-F5344CB8AC3E}">
        <p14:creationId xmlns:p14="http://schemas.microsoft.com/office/powerpoint/2010/main" val="4235046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2 Administration</a:t>
            </a:r>
          </a:p>
        </p:txBody>
      </p:sp>
      <p:sp>
        <p:nvSpPr>
          <p:cNvPr id="9" name="TextBox 8">
            <a:extLst>
              <a:ext uri="{FF2B5EF4-FFF2-40B4-BE49-F238E27FC236}">
                <a16:creationId xmlns:a16="http://schemas.microsoft.com/office/drawing/2014/main" id="{F674B707-E6AF-41B6-A62D-B6DDFB17B2B7}"/>
              </a:ext>
            </a:extLst>
          </p:cNvPr>
          <p:cNvSpPr txBox="1"/>
          <p:nvPr/>
        </p:nvSpPr>
        <p:spPr>
          <a:xfrm>
            <a:off x="397325" y="1009631"/>
            <a:ext cx="11578365" cy="3010889"/>
          </a:xfrm>
          <a:prstGeom prst="rect">
            <a:avLst/>
          </a:prstGeom>
          <a:noFill/>
          <a:ln>
            <a:solidFill>
              <a:schemeClr val="tx1"/>
            </a:solidFill>
          </a:ln>
        </p:spPr>
        <p:txBody>
          <a:bodyPr wrap="square">
            <a:spAutoFit/>
          </a:bodyPr>
          <a:lstStyle/>
          <a:p>
            <a:pPr>
              <a:lnSpc>
                <a:spcPct val="120000"/>
              </a:lnSpc>
              <a:spcBef>
                <a:spcPts val="600"/>
              </a:spcBef>
              <a:spcAft>
                <a:spcPts val="600"/>
              </a:spcAft>
            </a:pPr>
            <a:r>
              <a:rPr lang="en-IN" sz="1400" b="1" i="1" dirty="0">
                <a:effectLst/>
                <a:latin typeface="Arial" panose="020B0604020202020204" pitchFamily="34" charset="0"/>
                <a:ea typeface="Calibri" panose="020F0502020204030204" pitchFamily="34" charset="0"/>
              </a:rPr>
              <a:t>Note: Guidelines for manual process for Permit</a:t>
            </a:r>
          </a:p>
          <a:p>
            <a:pPr>
              <a:lnSpc>
                <a:spcPct val="120000"/>
              </a:lnSpc>
              <a:spcBef>
                <a:spcPts val="600"/>
              </a:spcBef>
              <a:spcAft>
                <a:spcPts val="600"/>
              </a:spcAft>
            </a:pPr>
            <a:r>
              <a:rPr lang="en-IN" sz="1400" dirty="0">
                <a:latin typeface="Arial" panose="020B0604020202020204" pitchFamily="34" charset="0"/>
                <a:ea typeface="Calibri" panose="020F0502020204030204" pitchFamily="34" charset="0"/>
              </a:rPr>
              <a:t>The regulations do not encourage manual process of permit. However, </a:t>
            </a:r>
            <a:r>
              <a:rPr lang="en-IN" sz="1400" dirty="0">
                <a:effectLst/>
                <a:latin typeface="Arial" panose="020B0604020202020204" pitchFamily="34" charset="0"/>
                <a:ea typeface="Calibri" panose="020F0502020204030204" pitchFamily="34" charset="0"/>
              </a:rPr>
              <a:t>in case the authority is still adapting to the online permit process, additional responsibilities and duties for obtaining permits (through a manual process) shall be as follows: </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 BO - E</a:t>
            </a:r>
            <a:r>
              <a:rPr lang="en-IN" sz="1400" dirty="0">
                <a:effectLst/>
                <a:latin typeface="Arial" panose="020B0604020202020204" pitchFamily="34" charset="0"/>
                <a:ea typeface="Calibri" panose="020F0502020204030204" pitchFamily="34" charset="0"/>
              </a:rPr>
              <a:t>nsure availability of all the required forms, inform the applicant and RBP about any modifications/objections/grant or refusal, accept scanned copies of updated plans, documents and application</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Applicant - </a:t>
            </a:r>
            <a:r>
              <a:rPr lang="en-IN" sz="1400" dirty="0">
                <a:effectLst/>
                <a:latin typeface="Arial" panose="020B0604020202020204" pitchFamily="34" charset="0"/>
                <a:ea typeface="Calibri" panose="020F0502020204030204" pitchFamily="34" charset="0"/>
              </a:rPr>
              <a:t>Ensure signature of documents/ plans before submission, provide correct details of communication to BO, inform BO abou</a:t>
            </a:r>
            <a:r>
              <a:rPr lang="en-IN" sz="1400" dirty="0">
                <a:latin typeface="Arial" panose="020B0604020202020204" pitchFamily="34" charset="0"/>
                <a:ea typeface="Calibri" panose="020F0502020204030204" pitchFamily="34" charset="0"/>
              </a:rPr>
              <a:t>t revisions in plan submission </a:t>
            </a:r>
          </a:p>
          <a:p>
            <a:pPr marL="285750" indent="-285750">
              <a:lnSpc>
                <a:spcPct val="120000"/>
              </a:lnSpc>
              <a:spcBef>
                <a:spcPts val="600"/>
              </a:spcBef>
              <a:spcAft>
                <a:spcPts val="6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RBP – Prepare plans in re</a:t>
            </a:r>
            <a:r>
              <a:rPr lang="en-IN" sz="1400" dirty="0">
                <a:latin typeface="Arial" panose="020B0604020202020204" pitchFamily="34" charset="0"/>
                <a:ea typeface="Calibri" panose="020F0502020204030204" pitchFamily="34" charset="0"/>
              </a:rPr>
              <a:t>quired legible formats, sign the plans as per their competence along with their full name, registration no, contact no and address</a:t>
            </a:r>
            <a:endParaRPr lang="en-IN" sz="14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4198466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0B6FC04-F267-4D10-8815-202BBAB38DD0}"/>
              </a:ext>
            </a:extLst>
          </p:cNvPr>
          <p:cNvSpPr/>
          <p:nvPr/>
        </p:nvSpPr>
        <p:spPr>
          <a:xfrm>
            <a:off x="397325" y="871606"/>
            <a:ext cx="11139545" cy="203874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sp>
        <p:nvSpPr>
          <p:cNvPr id="19" name="TextBox 18">
            <a:extLst>
              <a:ext uri="{FF2B5EF4-FFF2-40B4-BE49-F238E27FC236}">
                <a16:creationId xmlns:a16="http://schemas.microsoft.com/office/drawing/2014/main" id="{3A8C0B5F-C5CC-4A36-81FB-28B3456AA4E6}"/>
              </a:ext>
            </a:extLst>
          </p:cNvPr>
          <p:cNvSpPr txBox="1"/>
          <p:nvPr/>
        </p:nvSpPr>
        <p:spPr>
          <a:xfrm>
            <a:off x="478920" y="1231601"/>
            <a:ext cx="10976354" cy="1552028"/>
          </a:xfrm>
          <a:prstGeom prst="rect">
            <a:avLst/>
          </a:prstGeom>
          <a:noFill/>
        </p:spPr>
        <p:txBody>
          <a:bodyPr wrap="square">
            <a:spAutoFit/>
          </a:bodyPr>
          <a:lstStyle/>
          <a:p>
            <a:pPr>
              <a:lnSpc>
                <a:spcPct val="120000"/>
              </a:lnSpc>
              <a:spcBef>
                <a:spcPts val="600"/>
              </a:spcBef>
              <a:spcAft>
                <a:spcPts val="600"/>
              </a:spcAft>
            </a:pPr>
            <a:r>
              <a:rPr lang="en-IN" sz="1400" i="1" dirty="0">
                <a:effectLst/>
                <a:latin typeface="Arial" panose="020B0604020202020204" pitchFamily="34" charset="0"/>
                <a:ea typeface="Calibri" panose="020F0502020204030204" pitchFamily="34" charset="0"/>
              </a:rPr>
              <a:t>This chapter details out the process for obtaining </a:t>
            </a:r>
            <a:r>
              <a:rPr lang="en-IN" sz="1400" b="1" i="1" dirty="0">
                <a:effectLst/>
                <a:latin typeface="Arial" panose="020B0604020202020204" pitchFamily="34" charset="0"/>
                <a:ea typeface="Calibri" panose="020F0502020204030204" pitchFamily="34" charset="0"/>
              </a:rPr>
              <a:t>Development Permit, Building Permit, Occupancy Permit and Demolition Permit</a:t>
            </a:r>
            <a:r>
              <a:rPr lang="en-IN" sz="1400" b="1" i="1" dirty="0">
                <a:latin typeface="Arial" panose="020B0604020202020204" pitchFamily="34" charset="0"/>
                <a:ea typeface="Calibri" panose="020F0502020204030204" pitchFamily="34" charset="0"/>
              </a:rPr>
              <a:t> </a:t>
            </a:r>
            <a:r>
              <a:rPr lang="en-IN" sz="1400" i="1" dirty="0">
                <a:latin typeface="Arial" panose="020B0604020202020204" pitchFamily="34" charset="0"/>
                <a:ea typeface="Calibri" panose="020F0502020204030204" pitchFamily="34" charset="0"/>
              </a:rPr>
              <a:t>a</a:t>
            </a:r>
            <a:r>
              <a:rPr lang="en-IN" sz="1400" i="1" dirty="0">
                <a:effectLst/>
                <a:latin typeface="Arial" panose="020B0604020202020204" pitchFamily="34" charset="0"/>
                <a:ea typeface="Calibri" panose="020F0502020204030204" pitchFamily="34" charset="0"/>
              </a:rPr>
              <a:t>cross </a:t>
            </a:r>
            <a:r>
              <a:rPr lang="en-IN" sz="1400" b="1" i="1" dirty="0">
                <a:effectLst/>
                <a:latin typeface="Arial" panose="020B0604020202020204" pitchFamily="34" charset="0"/>
                <a:ea typeface="Calibri" panose="020F0502020204030204" pitchFamily="34" charset="0"/>
              </a:rPr>
              <a:t>nine sections </a:t>
            </a:r>
            <a:r>
              <a:rPr lang="en-IN" sz="1400" i="1" dirty="0">
                <a:effectLst/>
                <a:latin typeface="Arial" panose="020B0604020202020204" pitchFamily="34" charset="0"/>
                <a:ea typeface="Calibri" panose="020F0502020204030204" pitchFamily="34" charset="0"/>
              </a:rPr>
              <a:t>as depicted below</a:t>
            </a:r>
          </a:p>
          <a:p>
            <a:pPr>
              <a:lnSpc>
                <a:spcPct val="120000"/>
              </a:lnSpc>
              <a:spcBef>
                <a:spcPts val="600"/>
              </a:spcBef>
              <a:spcAft>
                <a:spcPts val="600"/>
              </a:spcAft>
            </a:pPr>
            <a:r>
              <a:rPr lang="en-IN" sz="1600" b="1" i="1" dirty="0">
                <a:effectLst/>
                <a:latin typeface="Arial" panose="020B0604020202020204" pitchFamily="34" charset="0"/>
                <a:ea typeface="Calibri" panose="020F0502020204030204" pitchFamily="34" charset="0"/>
              </a:rPr>
              <a:t>Key highlights </a:t>
            </a:r>
            <a:r>
              <a:rPr lang="en-IN" sz="1600" i="1" dirty="0">
                <a:effectLst/>
                <a:latin typeface="Arial" panose="020B0604020202020204" pitchFamily="34" charset="0"/>
                <a:ea typeface="Calibri" panose="020F0502020204030204" pitchFamily="34" charset="0"/>
              </a:rPr>
              <a:t>–</a:t>
            </a:r>
            <a:r>
              <a:rPr lang="en-IN" sz="1400" i="1" dirty="0">
                <a:effectLst/>
                <a:latin typeface="Arial" panose="020B0604020202020204" pitchFamily="34" charset="0"/>
                <a:ea typeface="Calibri" panose="020F0502020204030204" pitchFamily="34" charset="0"/>
              </a:rPr>
              <a:t>process documentation aligned to sequential flow of development, flowchart representation for processes, tabular representation for list of </a:t>
            </a:r>
            <a:r>
              <a:rPr lang="en-IN" sz="1400" i="1" dirty="0">
                <a:latin typeface="Arial" panose="020B0604020202020204" pitchFamily="34" charset="0"/>
                <a:ea typeface="Calibri" panose="020F0502020204030204" pitchFamily="34" charset="0"/>
              </a:rPr>
              <a:t>documents, </a:t>
            </a:r>
            <a:r>
              <a:rPr lang="en-IN" sz="1400" i="1" dirty="0">
                <a:effectLst/>
                <a:latin typeface="Arial" panose="020B0604020202020204" pitchFamily="34" charset="0"/>
                <a:ea typeface="Calibri" panose="020F0502020204030204" pitchFamily="34" charset="0"/>
              </a:rPr>
              <a:t>standard templates for all forms/ approvals/ permits/ orders, functions for single window approval system</a:t>
            </a:r>
            <a:r>
              <a:rPr lang="en-IN" sz="1400" i="1" dirty="0">
                <a:latin typeface="Arial" panose="020B0604020202020204" pitchFamily="34" charset="0"/>
                <a:ea typeface="Calibri" panose="020F0502020204030204" pitchFamily="34" charset="0"/>
              </a:rPr>
              <a:t> - </a:t>
            </a:r>
            <a:r>
              <a:rPr lang="en-IN" sz="1400" i="1" dirty="0">
                <a:effectLst/>
                <a:latin typeface="Arial" panose="020B0604020202020204" pitchFamily="34" charset="0"/>
                <a:ea typeface="Calibri" panose="020F0502020204030204" pitchFamily="34" charset="0"/>
              </a:rPr>
              <a:t>all of which can be readily embedded into an online plan approval system </a:t>
            </a:r>
          </a:p>
        </p:txBody>
      </p:sp>
      <p:sp>
        <p:nvSpPr>
          <p:cNvPr id="20" name="TextBox 19">
            <a:extLst>
              <a:ext uri="{FF2B5EF4-FFF2-40B4-BE49-F238E27FC236}">
                <a16:creationId xmlns:a16="http://schemas.microsoft.com/office/drawing/2014/main" id="{167D4C2F-5476-4154-9CAC-29EAA1E4CF72}"/>
              </a:ext>
            </a:extLst>
          </p:cNvPr>
          <p:cNvSpPr txBox="1"/>
          <p:nvPr/>
        </p:nvSpPr>
        <p:spPr>
          <a:xfrm>
            <a:off x="478920" y="917103"/>
            <a:ext cx="10976354" cy="360612"/>
          </a:xfrm>
          <a:prstGeom prst="rect">
            <a:avLst/>
          </a:prstGeom>
          <a:noFill/>
        </p:spPr>
        <p:txBody>
          <a:bodyPr wrap="square">
            <a:spAutoFit/>
          </a:bodyPr>
          <a:lstStyle/>
          <a:p>
            <a:pPr>
              <a:lnSpc>
                <a:spcPct val="120000"/>
              </a:lnSpc>
              <a:spcBef>
                <a:spcPts val="600"/>
              </a:spcBef>
              <a:spcAft>
                <a:spcPts val="600"/>
              </a:spcAft>
            </a:pPr>
            <a:r>
              <a:rPr lang="en-IN" sz="1600" b="1" dirty="0">
                <a:effectLst/>
                <a:latin typeface="Arial" panose="020B0604020202020204" pitchFamily="34" charset="0"/>
                <a:ea typeface="Calibri" panose="020F0502020204030204" pitchFamily="34" charset="0"/>
              </a:rPr>
              <a:t>About</a:t>
            </a:r>
          </a:p>
        </p:txBody>
      </p:sp>
      <p:sp>
        <p:nvSpPr>
          <p:cNvPr id="28" name="TextBox 27">
            <a:extLst>
              <a:ext uri="{FF2B5EF4-FFF2-40B4-BE49-F238E27FC236}">
                <a16:creationId xmlns:a16="http://schemas.microsoft.com/office/drawing/2014/main" id="{D64F68F1-66A1-4BEB-BCFF-E04204EFCC09}"/>
              </a:ext>
            </a:extLst>
          </p:cNvPr>
          <p:cNvSpPr txBox="1"/>
          <p:nvPr/>
        </p:nvSpPr>
        <p:spPr>
          <a:xfrm>
            <a:off x="397326" y="2905293"/>
            <a:ext cx="3908906" cy="3884974"/>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3.1 Applicability</a:t>
            </a:r>
            <a:endParaRPr lang="en-IN" sz="1400" i="1" dirty="0">
              <a:latin typeface="Arial" panose="020B0604020202020204" pitchFamily="34" charset="0"/>
              <a:ea typeface="Calibri" panose="020F0502020204030204" pitchFamily="34" charset="0"/>
            </a:endParaRPr>
          </a:p>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3.2 Development Permit and/or Building Permit Issued Prior to These Regulations</a:t>
            </a:r>
          </a:p>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3.3 Permit Process</a:t>
            </a:r>
          </a:p>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3.4 Violations and Penalties</a:t>
            </a:r>
          </a:p>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3.5 Unsafe buildings</a:t>
            </a:r>
          </a:p>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3.6 Third Party Audit</a:t>
            </a:r>
          </a:p>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3.7 Demolition for building</a:t>
            </a:r>
          </a:p>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3.8 Permit for signage</a:t>
            </a:r>
            <a:r>
              <a:rPr lang="en-IN" sz="1400" b="1" i="1" dirty="0">
                <a:latin typeface="Arial" panose="020B0604020202020204" pitchFamily="34" charset="0"/>
                <a:ea typeface="Calibri" panose="020F0502020204030204" pitchFamily="34" charset="0"/>
              </a:rPr>
              <a:t> </a:t>
            </a:r>
          </a:p>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3.9 Online single window clearance system</a:t>
            </a:r>
          </a:p>
        </p:txBody>
      </p:sp>
      <p:sp>
        <p:nvSpPr>
          <p:cNvPr id="2" name="Slide Number Placeholder 1">
            <a:extLst>
              <a:ext uri="{FF2B5EF4-FFF2-40B4-BE49-F238E27FC236}">
                <a16:creationId xmlns:a16="http://schemas.microsoft.com/office/drawing/2014/main" id="{54A30791-86F4-4A5C-9738-B8589DDBBF14}"/>
              </a:ext>
            </a:extLst>
          </p:cNvPr>
          <p:cNvSpPr>
            <a:spLocks noGrp="1"/>
          </p:cNvSpPr>
          <p:nvPr>
            <p:ph type="sldNum" sz="quarter" idx="12"/>
          </p:nvPr>
        </p:nvSpPr>
        <p:spPr/>
        <p:txBody>
          <a:bodyPr/>
          <a:lstStyle/>
          <a:p>
            <a:fld id="{FA56B037-56A4-43C0-AD17-E9CBE293F6E9}" type="slidenum">
              <a:rPr lang="en-IN"/>
              <a:t>5</a:t>
            </a:fld>
            <a:endParaRPr lang="en-IN"/>
          </a:p>
        </p:txBody>
      </p:sp>
      <p:sp>
        <p:nvSpPr>
          <p:cNvPr id="10" name="TextBox 9">
            <a:extLst>
              <a:ext uri="{FF2B5EF4-FFF2-40B4-BE49-F238E27FC236}">
                <a16:creationId xmlns:a16="http://schemas.microsoft.com/office/drawing/2014/main" id="{919D1812-A9CE-45D3-99CC-620790707108}"/>
              </a:ext>
            </a:extLst>
          </p:cNvPr>
          <p:cNvSpPr txBox="1"/>
          <p:nvPr/>
        </p:nvSpPr>
        <p:spPr>
          <a:xfrm>
            <a:off x="4404853" y="2911120"/>
            <a:ext cx="3724386" cy="4106958"/>
          </a:xfrm>
          <a:prstGeom prst="rect">
            <a:avLst/>
          </a:prstGeom>
          <a:noFill/>
        </p:spPr>
        <p:txBody>
          <a:bodyPr wrap="square">
            <a:spAutoFit/>
          </a:bodyPr>
          <a:lstStyle/>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B - </a:t>
            </a:r>
            <a:r>
              <a:rPr lang="en-IN" sz="1200" dirty="0">
                <a:latin typeface="Arial" panose="020B0604020202020204" pitchFamily="34" charset="0"/>
                <a:ea typeface="Calibri" panose="020F0502020204030204" pitchFamily="34" charset="0"/>
              </a:rPr>
              <a:t>certificate for engagement of RBP</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C - </a:t>
            </a:r>
            <a:r>
              <a:rPr lang="en-IN" sz="1200" dirty="0">
                <a:latin typeface="Arial" panose="020B0604020202020204" pitchFamily="34" charset="0"/>
                <a:ea typeface="Calibri" panose="020F0502020204030204" pitchFamily="34" charset="0"/>
              </a:rPr>
              <a:t>application for development / building permit</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D - </a:t>
            </a:r>
            <a:r>
              <a:rPr lang="en-IN" sz="1200" dirty="0">
                <a:latin typeface="Arial" panose="020B0604020202020204" pitchFamily="34" charset="0"/>
                <a:ea typeface="Calibri" panose="020F0502020204030204" pitchFamily="34" charset="0"/>
              </a:rPr>
              <a:t>indicative list of NOCs/ approvals</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E - </a:t>
            </a:r>
            <a:r>
              <a:rPr lang="en-IN" sz="1200" dirty="0">
                <a:latin typeface="Arial" panose="020B0604020202020204" pitchFamily="34" charset="0"/>
                <a:ea typeface="Calibri" panose="020F0502020204030204" pitchFamily="34" charset="0"/>
              </a:rPr>
              <a:t>certificate for structural design sufficiency</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F - </a:t>
            </a:r>
            <a:r>
              <a:rPr lang="en-IN" sz="1200" dirty="0">
                <a:latin typeface="Arial" panose="020B0604020202020204" pitchFamily="34" charset="0"/>
                <a:ea typeface="Calibri" panose="020F0502020204030204" pitchFamily="34" charset="0"/>
              </a:rPr>
              <a:t>indemnity bond 1</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G - </a:t>
            </a:r>
            <a:r>
              <a:rPr lang="en-IN" sz="1200" dirty="0">
                <a:latin typeface="Arial" panose="020B0604020202020204" pitchFamily="34" charset="0"/>
                <a:ea typeface="Calibri" panose="020F0502020204030204" pitchFamily="34" charset="0"/>
              </a:rPr>
              <a:t>indemnity bond 2</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H - </a:t>
            </a:r>
            <a:r>
              <a:rPr lang="en-IN" sz="1200" dirty="0">
                <a:latin typeface="Arial" panose="020B0604020202020204" pitchFamily="34" charset="0"/>
                <a:ea typeface="Calibri" panose="020F0502020204030204" pitchFamily="34" charset="0"/>
              </a:rPr>
              <a:t>fees and charges</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I - </a:t>
            </a:r>
            <a:r>
              <a:rPr lang="en-IN" sz="1200" dirty="0">
                <a:latin typeface="Arial" panose="020B0604020202020204" pitchFamily="34" charset="0"/>
                <a:ea typeface="Calibri" panose="020F0502020204030204" pitchFamily="34" charset="0"/>
              </a:rPr>
              <a:t>description of list of documents </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J - </a:t>
            </a:r>
            <a:r>
              <a:rPr lang="en-IN" sz="1200" dirty="0">
                <a:latin typeface="Arial" panose="020B0604020202020204" pitchFamily="34" charset="0"/>
                <a:ea typeface="Calibri" panose="020F0502020204030204" pitchFamily="34" charset="0"/>
              </a:rPr>
              <a:t>application for demolition permit</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K - </a:t>
            </a:r>
            <a:r>
              <a:rPr lang="en-IN" sz="1200" dirty="0">
                <a:latin typeface="Arial" panose="020B0604020202020204" pitchFamily="34" charset="0"/>
                <a:ea typeface="Calibri" panose="020F0502020204030204" pitchFamily="34" charset="0"/>
              </a:rPr>
              <a:t>certificate for subsurface investigation</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L- </a:t>
            </a:r>
            <a:r>
              <a:rPr lang="en-IN" sz="1200" dirty="0">
                <a:latin typeface="Arial" panose="020B0604020202020204" pitchFamily="34" charset="0"/>
                <a:ea typeface="Calibri" panose="020F0502020204030204" pitchFamily="34" charset="0"/>
              </a:rPr>
              <a:t>grant of sanction/refusal of development permit/building permit</a:t>
            </a:r>
          </a:p>
        </p:txBody>
      </p:sp>
      <p:sp>
        <p:nvSpPr>
          <p:cNvPr id="11" name="TextBox 10">
            <a:extLst>
              <a:ext uri="{FF2B5EF4-FFF2-40B4-BE49-F238E27FC236}">
                <a16:creationId xmlns:a16="http://schemas.microsoft.com/office/drawing/2014/main" id="{80DD3AF7-6005-421D-9651-6CCAD656055F}"/>
              </a:ext>
            </a:extLst>
          </p:cNvPr>
          <p:cNvSpPr txBox="1"/>
          <p:nvPr/>
        </p:nvSpPr>
        <p:spPr>
          <a:xfrm>
            <a:off x="8367133" y="2858028"/>
            <a:ext cx="4011680" cy="4213141"/>
          </a:xfrm>
          <a:prstGeom prst="rect">
            <a:avLst/>
          </a:prstGeom>
          <a:noFill/>
        </p:spPr>
        <p:txBody>
          <a:bodyPr wrap="square">
            <a:spAutoFit/>
          </a:bodyPr>
          <a:lstStyle/>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M - </a:t>
            </a:r>
            <a:r>
              <a:rPr lang="en-IN" sz="1200" dirty="0">
                <a:latin typeface="Arial" panose="020B0604020202020204" pitchFamily="34" charset="0"/>
                <a:ea typeface="Calibri" panose="020F0502020204030204" pitchFamily="34" charset="0"/>
              </a:rPr>
              <a:t>notice for commencement of development/construction/demolition </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N - </a:t>
            </a:r>
            <a:r>
              <a:rPr lang="en-IN" sz="1200" dirty="0">
                <a:latin typeface="Arial" panose="020B0604020202020204" pitchFamily="34" charset="0"/>
                <a:ea typeface="Calibri" panose="020F0502020204030204" pitchFamily="34" charset="0"/>
              </a:rPr>
              <a:t>notice of completion/partial completion</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O - </a:t>
            </a:r>
            <a:r>
              <a:rPr lang="en-IN" sz="1200" dirty="0">
                <a:latin typeface="Arial" panose="020B0604020202020204" pitchFamily="34" charset="0"/>
                <a:ea typeface="Calibri" panose="020F0502020204030204" pitchFamily="34" charset="0"/>
              </a:rPr>
              <a:t>certificate for supervision of work</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P - </a:t>
            </a:r>
            <a:r>
              <a:rPr lang="en-IN" sz="1200" dirty="0">
                <a:latin typeface="Arial" panose="020B0604020202020204" pitchFamily="34" charset="0"/>
                <a:ea typeface="Calibri" panose="020F0502020204030204" pitchFamily="34" charset="0"/>
              </a:rPr>
              <a:t>certificate for completed work by building constructor</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Q - </a:t>
            </a:r>
            <a:r>
              <a:rPr lang="en-IN" sz="1200" dirty="0">
                <a:latin typeface="Arial" panose="020B0604020202020204" pitchFamily="34" charset="0"/>
                <a:ea typeface="Calibri" panose="020F0502020204030204" pitchFamily="34" charset="0"/>
              </a:rPr>
              <a:t>occupancy permit</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R - </a:t>
            </a:r>
            <a:r>
              <a:rPr lang="en-IN" sz="1200" dirty="0">
                <a:latin typeface="Arial" panose="020B0604020202020204" pitchFamily="34" charset="0"/>
                <a:ea typeface="Calibri" panose="020F0502020204030204" pitchFamily="34" charset="0"/>
              </a:rPr>
              <a:t>part occupancy permit</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S, S1 - </a:t>
            </a:r>
            <a:r>
              <a:rPr lang="en-IN" sz="1200" dirty="0">
                <a:latin typeface="Arial" panose="020B0604020202020204" pitchFamily="34" charset="0"/>
                <a:ea typeface="Calibri" panose="020F0502020204030204" pitchFamily="34" charset="0"/>
              </a:rPr>
              <a:t>quality assurance inspection form, detailed</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T- </a:t>
            </a:r>
            <a:r>
              <a:rPr lang="en-IN" sz="1200" dirty="0">
                <a:latin typeface="Arial" panose="020B0604020202020204" pitchFamily="34" charset="0"/>
                <a:ea typeface="Calibri" panose="020F0502020204030204" pitchFamily="34" charset="0"/>
              </a:rPr>
              <a:t>demolition permit</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U - </a:t>
            </a:r>
            <a:r>
              <a:rPr lang="en-IN" sz="1200" dirty="0">
                <a:latin typeface="Arial" panose="020B0604020202020204" pitchFamily="34" charset="0"/>
                <a:ea typeface="Calibri" panose="020F0502020204030204" pitchFamily="34" charset="0"/>
              </a:rPr>
              <a:t>application for permit to erect, re-erect or alter advertising sign</a:t>
            </a:r>
          </a:p>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V - </a:t>
            </a:r>
            <a:r>
              <a:rPr lang="en-IN" sz="1200" dirty="0">
                <a:latin typeface="Arial" panose="020B0604020202020204" pitchFamily="34" charset="0"/>
                <a:ea typeface="Calibri" panose="020F0502020204030204" pitchFamily="34" charset="0"/>
              </a:rPr>
              <a:t>colouring of plans</a:t>
            </a:r>
          </a:p>
        </p:txBody>
      </p:sp>
      <p:sp>
        <p:nvSpPr>
          <p:cNvPr id="3" name="Rectangle 2">
            <a:extLst>
              <a:ext uri="{FF2B5EF4-FFF2-40B4-BE49-F238E27FC236}">
                <a16:creationId xmlns:a16="http://schemas.microsoft.com/office/drawing/2014/main" id="{2A857A2D-3505-44AE-8ACF-4AE8D19009E7}"/>
              </a:ext>
            </a:extLst>
          </p:cNvPr>
          <p:cNvSpPr/>
          <p:nvPr/>
        </p:nvSpPr>
        <p:spPr>
          <a:xfrm rot="16200000">
            <a:off x="-1055123" y="3719666"/>
            <a:ext cx="2585884" cy="4559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bg2"/>
                </a:solidFill>
                <a:latin typeface="Arial" panose="020B0604020202020204" pitchFamily="34" charset="0"/>
                <a:cs typeface="Arial" panose="020B0604020202020204" pitchFamily="34" charset="0"/>
              </a:rPr>
              <a:t>Table of contents</a:t>
            </a:r>
          </a:p>
        </p:txBody>
      </p:sp>
    </p:spTree>
    <p:extLst>
      <p:ext uri="{BB962C8B-B14F-4D97-AF65-F5344CB8AC3E}">
        <p14:creationId xmlns:p14="http://schemas.microsoft.com/office/powerpoint/2010/main" val="184380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sp>
        <p:nvSpPr>
          <p:cNvPr id="28" name="TextBox 27">
            <a:extLst>
              <a:ext uri="{FF2B5EF4-FFF2-40B4-BE49-F238E27FC236}">
                <a16:creationId xmlns:a16="http://schemas.microsoft.com/office/drawing/2014/main" id="{D64F68F1-66A1-4BEB-BCFF-E04204EFCC09}"/>
              </a:ext>
            </a:extLst>
          </p:cNvPr>
          <p:cNvSpPr txBox="1"/>
          <p:nvPr/>
        </p:nvSpPr>
        <p:spPr>
          <a:xfrm>
            <a:off x="397325" y="963361"/>
            <a:ext cx="11637359" cy="1668983"/>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3.1 Applicability</a:t>
            </a:r>
          </a:p>
          <a:p>
            <a:pPr marL="285750" indent="-285750">
              <a:lnSpc>
                <a:spcPct val="120000"/>
              </a:lnSpc>
              <a:spcBef>
                <a:spcPts val="600"/>
              </a:spcBef>
              <a:spcAft>
                <a:spcPts val="6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Any development or redevelopment of land, construction or reconstruction, alteration and demolition activity and occupation of any building or its part shall be carried out only after obtaining permission from the BO of the Authority. </a:t>
            </a:r>
          </a:p>
          <a:p>
            <a:pPr marL="285750" indent="-285750">
              <a:lnSpc>
                <a:spcPct val="120000"/>
              </a:lnSpc>
              <a:spcBef>
                <a:spcPts val="600"/>
              </a:spcBef>
              <a:spcAft>
                <a:spcPts val="6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Exemptions for c</a:t>
            </a:r>
            <a:r>
              <a:rPr lang="en-IN" sz="1400" dirty="0">
                <a:latin typeface="Arial" panose="020B0604020202020204" pitchFamily="34" charset="0"/>
                <a:ea typeface="Calibri" panose="020F0502020204030204" pitchFamily="34" charset="0"/>
              </a:rPr>
              <a:t>ertain activities such as alterations (plastering, flooring, internal partitioning, gardening, public art, etc.), operational construction/ installations of government services from taking permit, provided they conform to all clauses of these regulations </a:t>
            </a:r>
          </a:p>
        </p:txBody>
      </p:sp>
      <p:sp>
        <p:nvSpPr>
          <p:cNvPr id="2" name="Slide Number Placeholder 1">
            <a:extLst>
              <a:ext uri="{FF2B5EF4-FFF2-40B4-BE49-F238E27FC236}">
                <a16:creationId xmlns:a16="http://schemas.microsoft.com/office/drawing/2014/main" id="{54A30791-86F4-4A5C-9738-B8589DDBBF14}"/>
              </a:ext>
            </a:extLst>
          </p:cNvPr>
          <p:cNvSpPr>
            <a:spLocks noGrp="1"/>
          </p:cNvSpPr>
          <p:nvPr>
            <p:ph type="sldNum" sz="quarter" idx="12"/>
          </p:nvPr>
        </p:nvSpPr>
        <p:spPr/>
        <p:txBody>
          <a:bodyPr/>
          <a:lstStyle/>
          <a:p>
            <a:fld id="{FA56B037-56A4-43C0-AD17-E9CBE293F6E9}" type="slidenum">
              <a:rPr lang="en-IN"/>
              <a:t>6</a:t>
            </a:fld>
            <a:endParaRPr lang="en-IN"/>
          </a:p>
        </p:txBody>
      </p:sp>
      <p:sp>
        <p:nvSpPr>
          <p:cNvPr id="9" name="TextBox 8">
            <a:extLst>
              <a:ext uri="{FF2B5EF4-FFF2-40B4-BE49-F238E27FC236}">
                <a16:creationId xmlns:a16="http://schemas.microsoft.com/office/drawing/2014/main" id="{3846B5F6-9881-4A54-B373-D5E4A1D586A0}"/>
              </a:ext>
            </a:extLst>
          </p:cNvPr>
          <p:cNvSpPr txBox="1"/>
          <p:nvPr/>
        </p:nvSpPr>
        <p:spPr>
          <a:xfrm>
            <a:off x="397325" y="3134303"/>
            <a:ext cx="11139545" cy="2389180"/>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3.2 Development Permit and/or Building Permit Issued Prior to These Regulations </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D</a:t>
            </a:r>
            <a:r>
              <a:rPr lang="en-IN" sz="1400" dirty="0">
                <a:effectLst/>
                <a:latin typeface="Arial" panose="020B0604020202020204" pitchFamily="34" charset="0"/>
                <a:ea typeface="Calibri" panose="020F0502020204030204" pitchFamily="34" charset="0"/>
              </a:rPr>
              <a:t>evelopment and/or building permit has been issued before the notification of these regulations. Following cases are included – </a:t>
            </a:r>
          </a:p>
          <a:p>
            <a:pPr marL="742950" lvl="1" indent="-285750">
              <a:lnSpc>
                <a:spcPct val="120000"/>
              </a:lnSpc>
              <a:spcBef>
                <a:spcPts val="600"/>
              </a:spcBef>
              <a:spcAft>
                <a:spcPts val="6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where the sanctioned activity is not completed within the validity period of permit</a:t>
            </a:r>
          </a:p>
          <a:p>
            <a:pPr marL="742950" lvl="1" indent="-285750">
              <a:lnSpc>
                <a:spcPct val="120000"/>
              </a:lnSpc>
              <a:spcBef>
                <a:spcPts val="600"/>
              </a:spcBef>
              <a:spcAft>
                <a:spcPts val="6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where the validity of permit has expired, and the work has not commenced</a:t>
            </a:r>
            <a:endParaRPr lang="en-IN" sz="1400" dirty="0">
              <a:latin typeface="Arial" panose="020B0604020202020204" pitchFamily="34" charset="0"/>
              <a:ea typeface="Calibri" panose="020F0502020204030204" pitchFamily="34" charset="0"/>
            </a:endParaRPr>
          </a:p>
          <a:p>
            <a:pPr marL="742950" lvl="1" indent="-285750">
              <a:lnSpc>
                <a:spcPct val="120000"/>
              </a:lnSpc>
              <a:spcBef>
                <a:spcPts val="600"/>
              </a:spcBef>
              <a:spcAft>
                <a:spcPts val="6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a plot or a building is allotted/leased by any government department or Authority with specific provisions</a:t>
            </a:r>
            <a:endParaRPr lang="en-IN" sz="1400" dirty="0">
              <a:latin typeface="Arial" panose="020B0604020202020204" pitchFamily="34" charset="0"/>
              <a:ea typeface="Calibri" panose="020F0502020204030204" pitchFamily="34" charset="0"/>
            </a:endParaRPr>
          </a:p>
          <a:p>
            <a:pPr marL="742950" lvl="1" indent="-285750">
              <a:lnSpc>
                <a:spcPct val="120000"/>
              </a:lnSpc>
              <a:spcBef>
                <a:spcPts val="600"/>
              </a:spcBef>
              <a:spcAft>
                <a:spcPts val="600"/>
              </a:spcAft>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where the validity of permit has not expired and the sanctioned activity is in progress</a:t>
            </a:r>
          </a:p>
        </p:txBody>
      </p:sp>
    </p:spTree>
    <p:extLst>
      <p:ext uri="{BB962C8B-B14F-4D97-AF65-F5344CB8AC3E}">
        <p14:creationId xmlns:p14="http://schemas.microsoft.com/office/powerpoint/2010/main" val="1750149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sp>
        <p:nvSpPr>
          <p:cNvPr id="7" name="TextBox 6">
            <a:extLst>
              <a:ext uri="{FF2B5EF4-FFF2-40B4-BE49-F238E27FC236}">
                <a16:creationId xmlns:a16="http://schemas.microsoft.com/office/drawing/2014/main" id="{BCCA33E8-38B1-4309-8FC8-7285740D8E05}"/>
              </a:ext>
            </a:extLst>
          </p:cNvPr>
          <p:cNvSpPr txBox="1"/>
          <p:nvPr/>
        </p:nvSpPr>
        <p:spPr>
          <a:xfrm>
            <a:off x="397325" y="987947"/>
            <a:ext cx="11155578" cy="5348452"/>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3.3 Permit process</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Permit process to be followed for any land development or redevelopment, building construction or reconstruction, alteration and demolition activity (including occupancy and part occupancy permit) through following steps.</a:t>
            </a:r>
          </a:p>
          <a:p>
            <a:pPr marL="742950" lvl="1" indent="-285750">
              <a:lnSpc>
                <a:spcPct val="120000"/>
              </a:lnSpc>
              <a:spcBef>
                <a:spcPts val="300"/>
              </a:spcBef>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Submission of application</a:t>
            </a:r>
          </a:p>
          <a:p>
            <a:pPr marL="742950" lvl="1" indent="-285750">
              <a:lnSpc>
                <a:spcPct val="120000"/>
              </a:lnSpc>
              <a:spcBef>
                <a:spcPts val="300"/>
              </a:spcBef>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Scrutiny of application</a:t>
            </a:r>
          </a:p>
          <a:p>
            <a:pPr marL="742950" lvl="1" indent="-285750">
              <a:lnSpc>
                <a:spcPct val="120000"/>
              </a:lnSpc>
              <a:spcBef>
                <a:spcPts val="300"/>
              </a:spcBef>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Sanction or Refusal of Development Permit and/or Building</a:t>
            </a:r>
          </a:p>
          <a:p>
            <a:pPr marL="742950" lvl="1" indent="-285750">
              <a:lnSpc>
                <a:spcPct val="120000"/>
              </a:lnSpc>
              <a:spcBef>
                <a:spcPts val="300"/>
              </a:spcBef>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Deemed Approval in Case of Development and/or Building Permit</a:t>
            </a:r>
          </a:p>
          <a:p>
            <a:pPr marL="742950" lvl="1" indent="-285750">
              <a:lnSpc>
                <a:spcPct val="120000"/>
              </a:lnSpc>
              <a:spcBef>
                <a:spcPts val="300"/>
              </a:spcBef>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Addition and/or Change in Sanctioned Development and/or Building or Sanctioned Demolition Plan</a:t>
            </a:r>
          </a:p>
          <a:p>
            <a:pPr marL="742950" lvl="1" indent="-285750">
              <a:lnSpc>
                <a:spcPct val="120000"/>
              </a:lnSpc>
              <a:spcBef>
                <a:spcPts val="300"/>
              </a:spcBef>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Withdrawal of Application</a:t>
            </a:r>
          </a:p>
          <a:p>
            <a:pPr marL="742950" lvl="1" indent="-285750">
              <a:lnSpc>
                <a:spcPct val="120000"/>
              </a:lnSpc>
              <a:spcBef>
                <a:spcPts val="300"/>
              </a:spcBef>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Procedure During Development and/or Construction </a:t>
            </a:r>
          </a:p>
          <a:p>
            <a:pPr marL="742950" lvl="1" indent="-285750">
              <a:lnSpc>
                <a:spcPct val="120000"/>
              </a:lnSpc>
              <a:spcBef>
                <a:spcPts val="300"/>
              </a:spcBef>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Validity and Extension of Time </a:t>
            </a:r>
          </a:p>
          <a:p>
            <a:pPr marL="742950" lvl="1" indent="-285750">
              <a:lnSpc>
                <a:spcPct val="120000"/>
              </a:lnSpc>
              <a:spcBef>
                <a:spcPts val="300"/>
              </a:spcBef>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Notice of Completion </a:t>
            </a:r>
          </a:p>
          <a:p>
            <a:pPr marL="742950" lvl="1" indent="-285750">
              <a:lnSpc>
                <a:spcPct val="120000"/>
              </a:lnSpc>
              <a:spcBef>
                <a:spcPts val="300"/>
              </a:spcBef>
              <a:buFont typeface="Arial" panose="020B0604020202020204" pitchFamily="34" charset="0"/>
              <a:buChar char="•"/>
            </a:pPr>
            <a:r>
              <a:rPr lang="en-IN" sz="1400" dirty="0">
                <a:latin typeface="Arial" panose="020B0604020202020204" pitchFamily="34" charset="0"/>
              </a:rPr>
              <a:t>Inspection for Occupancy Permit </a:t>
            </a:r>
            <a:endParaRPr lang="en-IN" sz="1400" dirty="0">
              <a:effectLst/>
              <a:latin typeface="Arial" panose="020B0604020202020204" pitchFamily="34" charset="0"/>
              <a:ea typeface="Calibri" panose="020F0502020204030204" pitchFamily="34" charset="0"/>
            </a:endParaRPr>
          </a:p>
          <a:p>
            <a:pPr marL="742950" lvl="1" indent="-285750">
              <a:lnSpc>
                <a:spcPct val="120000"/>
              </a:lnSpc>
              <a:spcBef>
                <a:spcPts val="300"/>
              </a:spcBef>
              <a:buFont typeface="Arial" panose="020B0604020202020204" pitchFamily="34" charset="0"/>
              <a:buChar char="•"/>
            </a:pPr>
            <a:r>
              <a:rPr lang="en-IN" sz="1400" dirty="0">
                <a:effectLst/>
                <a:latin typeface="Arial" panose="020B0604020202020204" pitchFamily="34" charset="0"/>
                <a:ea typeface="Calibri" panose="020F0502020204030204" pitchFamily="34" charset="0"/>
              </a:rPr>
              <a:t>Grant or Refusal of Occupancy Permit</a:t>
            </a:r>
            <a:endParaRPr lang="en-IN" sz="1400" dirty="0">
              <a:latin typeface="Arial" panose="020B0604020202020204" pitchFamily="34" charset="0"/>
              <a:ea typeface="Calibri" panose="020F0502020204030204" pitchFamily="34" charset="0"/>
            </a:endParaRP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ea typeface="Calibri" panose="020F0502020204030204" pitchFamily="34" charset="0"/>
              </a:rPr>
              <a:t>Each process step details timelines, documents, responsibilities, flow of information, output, etc. represented through an individual flowchart. </a:t>
            </a:r>
          </a:p>
          <a:p>
            <a:pPr marL="285750" indent="-285750">
              <a:lnSpc>
                <a:spcPct val="120000"/>
              </a:lnSpc>
              <a:spcBef>
                <a:spcPts val="600"/>
              </a:spcBef>
              <a:spcAft>
                <a:spcPts val="600"/>
              </a:spcAft>
              <a:buFont typeface="Arial" panose="020B0604020202020204" pitchFamily="34" charset="0"/>
              <a:buChar char="•"/>
            </a:pPr>
            <a:endParaRPr lang="en-IN" sz="1400" dirty="0">
              <a:effectLst/>
              <a:latin typeface="Arial" panose="020B0604020202020204" pitchFamily="34" charset="0"/>
              <a:ea typeface="Calibri" panose="020F0502020204030204" pitchFamily="34" charset="0"/>
            </a:endParaRPr>
          </a:p>
        </p:txBody>
      </p:sp>
      <p:sp>
        <p:nvSpPr>
          <p:cNvPr id="2" name="Slide Number Placeholder 1">
            <a:extLst>
              <a:ext uri="{FF2B5EF4-FFF2-40B4-BE49-F238E27FC236}">
                <a16:creationId xmlns:a16="http://schemas.microsoft.com/office/drawing/2014/main" id="{E29A0262-84A9-417F-AE28-DAE87F160F12}"/>
              </a:ext>
            </a:extLst>
          </p:cNvPr>
          <p:cNvSpPr>
            <a:spLocks noGrp="1"/>
          </p:cNvSpPr>
          <p:nvPr>
            <p:ph type="sldNum" sz="quarter" idx="12"/>
          </p:nvPr>
        </p:nvSpPr>
        <p:spPr/>
        <p:txBody>
          <a:bodyPr/>
          <a:lstStyle/>
          <a:p>
            <a:fld id="{FA56B037-56A4-43C0-AD17-E9CBE293F6E9}" type="slidenum">
              <a:rPr lang="en-IN"/>
              <a:t>7</a:t>
            </a:fld>
            <a:endParaRPr lang="en-IN" dirty="0"/>
          </a:p>
        </p:txBody>
      </p:sp>
    </p:spTree>
    <p:extLst>
      <p:ext uri="{BB962C8B-B14F-4D97-AF65-F5344CB8AC3E}">
        <p14:creationId xmlns:p14="http://schemas.microsoft.com/office/powerpoint/2010/main" val="1189653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sp>
        <p:nvSpPr>
          <p:cNvPr id="7" name="TextBox 6">
            <a:extLst>
              <a:ext uri="{FF2B5EF4-FFF2-40B4-BE49-F238E27FC236}">
                <a16:creationId xmlns:a16="http://schemas.microsoft.com/office/drawing/2014/main" id="{BCCA33E8-38B1-4309-8FC8-7285740D8E05}"/>
              </a:ext>
            </a:extLst>
          </p:cNvPr>
          <p:cNvSpPr txBox="1"/>
          <p:nvPr/>
        </p:nvSpPr>
        <p:spPr>
          <a:xfrm>
            <a:off x="397325" y="987947"/>
            <a:ext cx="5865823" cy="585610"/>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List of Documents to be Provided along with the Application of Permit (except for Demolition Permit)</a:t>
            </a:r>
          </a:p>
        </p:txBody>
      </p:sp>
      <p:sp>
        <p:nvSpPr>
          <p:cNvPr id="2" name="Slide Number Placeholder 1">
            <a:extLst>
              <a:ext uri="{FF2B5EF4-FFF2-40B4-BE49-F238E27FC236}">
                <a16:creationId xmlns:a16="http://schemas.microsoft.com/office/drawing/2014/main" id="{E29A0262-84A9-417F-AE28-DAE87F160F12}"/>
              </a:ext>
            </a:extLst>
          </p:cNvPr>
          <p:cNvSpPr>
            <a:spLocks noGrp="1"/>
          </p:cNvSpPr>
          <p:nvPr>
            <p:ph type="sldNum" sz="quarter" idx="12"/>
          </p:nvPr>
        </p:nvSpPr>
        <p:spPr/>
        <p:txBody>
          <a:bodyPr/>
          <a:lstStyle/>
          <a:p>
            <a:fld id="{FA56B037-56A4-43C0-AD17-E9CBE293F6E9}" type="slidenum">
              <a:rPr lang="en-IN"/>
              <a:t>8</a:t>
            </a:fld>
            <a:endParaRPr lang="en-IN"/>
          </a:p>
        </p:txBody>
      </p:sp>
      <p:sp>
        <p:nvSpPr>
          <p:cNvPr id="8" name="TextBox 7">
            <a:extLst>
              <a:ext uri="{FF2B5EF4-FFF2-40B4-BE49-F238E27FC236}">
                <a16:creationId xmlns:a16="http://schemas.microsoft.com/office/drawing/2014/main" id="{C0206289-98EC-4AC9-861B-6BD9AEF7BA00}"/>
              </a:ext>
            </a:extLst>
          </p:cNvPr>
          <p:cNvSpPr txBox="1"/>
          <p:nvPr/>
        </p:nvSpPr>
        <p:spPr>
          <a:xfrm>
            <a:off x="7052837" y="965239"/>
            <a:ext cx="4824531" cy="585610"/>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List of Documents to be Provided along with Application for Demolition Permit</a:t>
            </a:r>
          </a:p>
        </p:txBody>
      </p:sp>
      <p:graphicFrame>
        <p:nvGraphicFramePr>
          <p:cNvPr id="9" name="Table 8">
            <a:extLst>
              <a:ext uri="{FF2B5EF4-FFF2-40B4-BE49-F238E27FC236}">
                <a16:creationId xmlns:a16="http://schemas.microsoft.com/office/drawing/2014/main" id="{833C0863-E460-4544-88A6-AD5F78107BAE}"/>
              </a:ext>
            </a:extLst>
          </p:cNvPr>
          <p:cNvGraphicFramePr>
            <a:graphicFrameLocks noGrp="1"/>
          </p:cNvGraphicFramePr>
          <p:nvPr>
            <p:extLst>
              <p:ext uri="{D42A27DB-BD31-4B8C-83A1-F6EECF244321}">
                <p14:modId xmlns:p14="http://schemas.microsoft.com/office/powerpoint/2010/main" val="2866630949"/>
              </p:ext>
            </p:extLst>
          </p:nvPr>
        </p:nvGraphicFramePr>
        <p:xfrm>
          <a:off x="431800" y="1827350"/>
          <a:ext cx="6004325" cy="4671770"/>
        </p:xfrm>
        <a:graphic>
          <a:graphicData uri="http://schemas.openxmlformats.org/drawingml/2006/table">
            <a:tbl>
              <a:tblPr firstRow="1" firstCol="1" bandRow="1">
                <a:tableStyleId>{7E9639D4-E3E2-4D34-9284-5A2195B3D0D7}</a:tableStyleId>
              </a:tblPr>
              <a:tblGrid>
                <a:gridCol w="4386006">
                  <a:extLst>
                    <a:ext uri="{9D8B030D-6E8A-4147-A177-3AD203B41FA5}">
                      <a16:colId xmlns:a16="http://schemas.microsoft.com/office/drawing/2014/main" val="1167917714"/>
                    </a:ext>
                  </a:extLst>
                </a:gridCol>
                <a:gridCol w="855407">
                  <a:extLst>
                    <a:ext uri="{9D8B030D-6E8A-4147-A177-3AD203B41FA5}">
                      <a16:colId xmlns:a16="http://schemas.microsoft.com/office/drawing/2014/main" val="164409256"/>
                    </a:ext>
                  </a:extLst>
                </a:gridCol>
                <a:gridCol w="762912">
                  <a:extLst>
                    <a:ext uri="{9D8B030D-6E8A-4147-A177-3AD203B41FA5}">
                      <a16:colId xmlns:a16="http://schemas.microsoft.com/office/drawing/2014/main" val="1090055257"/>
                    </a:ext>
                  </a:extLst>
                </a:gridCol>
              </a:tblGrid>
              <a:tr h="436537">
                <a:tc>
                  <a:txBody>
                    <a:bodyPr/>
                    <a:lstStyle/>
                    <a:p>
                      <a:pPr algn="ct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Documents</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Development permit</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Building permit</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0014396"/>
                  </a:ext>
                </a:extLst>
              </a:tr>
              <a:tr h="514015">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Engagement of RBP (ANNEX B)</a:t>
                      </a:r>
                    </a:p>
                  </a:txBody>
                  <a:tcPr marL="68580" marR="68580" marT="0" marB="0"/>
                </a:tc>
                <a:tc>
                  <a:txBody>
                    <a:bodyPr/>
                    <a:lstStyle/>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Y </a:t>
                      </a:r>
                    </a:p>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 </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tabLst>
                          <a:tab pos="693420" algn="l"/>
                        </a:tabLst>
                      </a:pPr>
                      <a:r>
                        <a:rPr lang="en-IN" sz="1100" dirty="0">
                          <a:effectLst/>
                          <a:latin typeface="Arial" panose="020B0604020202020204" pitchFamily="34" charset="0"/>
                          <a:cs typeface="Arial" panose="020B0604020202020204" pitchFamily="34" charset="0"/>
                        </a:rPr>
                        <a:t>Y </a:t>
                      </a:r>
                    </a:p>
                    <a:p>
                      <a:pP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 </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191486112"/>
                  </a:ext>
                </a:extLst>
              </a:tr>
              <a:tr h="426074">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Application for obtaining development permit/building permit  (ANNEX C)</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Y</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Y</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616184980"/>
                  </a:ext>
                </a:extLst>
              </a:tr>
              <a:tr h="203583">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Subdivision/layout plan </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Y</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NA</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86462653"/>
                  </a:ext>
                </a:extLst>
              </a:tr>
              <a:tr h="203583">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Key plan </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Y</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1780671"/>
                  </a:ext>
                </a:extLst>
              </a:tr>
              <a:tr h="203583">
                <a:tc>
                  <a:txBody>
                    <a:bodyPr/>
                    <a:lstStyle/>
                    <a:p>
                      <a:pPr>
                        <a:lnSpc>
                          <a:spcPct val="115000"/>
                        </a:lnSpc>
                        <a:spcBef>
                          <a:spcPts val="300"/>
                        </a:spcBef>
                        <a:spcAft>
                          <a:spcPts val="300"/>
                        </a:spcAft>
                      </a:pPr>
                      <a:r>
                        <a:rPr lang="en-IN" sz="1100" b="0">
                          <a:effectLst/>
                          <a:latin typeface="Arial" panose="020B0604020202020204" pitchFamily="34" charset="0"/>
                          <a:cs typeface="Arial" panose="020B0604020202020204" pitchFamily="34" charset="0"/>
                        </a:rPr>
                        <a:t>Site plan </a:t>
                      </a:r>
                      <a:endParaRPr lang="en-IN" sz="1100" b="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Y</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Y</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989761329"/>
                  </a:ext>
                </a:extLst>
              </a:tr>
              <a:tr h="203583">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Building plan </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NA</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Y</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855751612"/>
                  </a:ext>
                </a:extLst>
              </a:tr>
              <a:tr h="203583">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Services plans</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Y</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Y</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364129"/>
                  </a:ext>
                </a:extLst>
              </a:tr>
              <a:tr h="203583">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Specifications</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146418007"/>
                  </a:ext>
                </a:extLst>
              </a:tr>
              <a:tr h="203583">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Applicant/ownership documents </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tabLst>
                          <a:tab pos="693420" algn="l"/>
                        </a:tabLst>
                      </a:pPr>
                      <a:r>
                        <a:rPr lang="en-IN" sz="1100">
                          <a:effectLst/>
                          <a:latin typeface="Arial" panose="020B0604020202020204" pitchFamily="34" charset="0"/>
                          <a:cs typeface="Arial" panose="020B0604020202020204" pitchFamily="34" charset="0"/>
                        </a:rPr>
                        <a:t>Y</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48844723"/>
                  </a:ext>
                </a:extLst>
              </a:tr>
              <a:tr h="203583">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Certificate of structural design sufficiency  (ANNEX D)</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a:effectLst/>
                          <a:latin typeface="Arial" panose="020B0604020202020204" pitchFamily="34" charset="0"/>
                          <a:cs typeface="Arial" panose="020B0604020202020204" pitchFamily="34" charset="0"/>
                        </a:rPr>
                        <a:t>NA</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tabLst>
                          <a:tab pos="693420" algn="l"/>
                        </a:tabLs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100947168"/>
                  </a:ext>
                </a:extLst>
              </a:tr>
              <a:tr h="203583">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NOCs (as per requirement); (ANNEX E) </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tabLst>
                          <a:tab pos="693420" algn="l"/>
                        </a:tabLst>
                      </a:pPr>
                      <a:r>
                        <a:rPr lang="en-IN" sz="1100">
                          <a:effectLst/>
                          <a:latin typeface="Arial" panose="020B0604020202020204" pitchFamily="34" charset="0"/>
                          <a:cs typeface="Arial" panose="020B0604020202020204" pitchFamily="34" charset="0"/>
                        </a:rPr>
                        <a:t>Y</a:t>
                      </a:r>
                      <a:endParaRPr lang="en-IN"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270345985"/>
                  </a:ext>
                </a:extLst>
              </a:tr>
              <a:tr h="203583">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Indemnity Bonds (ANNEX F and ANNEX G) </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tabLst>
                          <a:tab pos="693420" algn="l"/>
                        </a:tabLs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387305080"/>
                  </a:ext>
                </a:extLst>
              </a:tr>
              <a:tr h="203583">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Valid time extension (wherever applicable) </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tabLst>
                          <a:tab pos="693420" algn="l"/>
                        </a:tabLs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586578840"/>
                  </a:ext>
                </a:extLst>
              </a:tr>
              <a:tr h="203583">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Photographs of the site with date-time stamp</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tabLst>
                          <a:tab pos="693420" algn="l"/>
                        </a:tabLs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074958696"/>
                  </a:ext>
                </a:extLst>
              </a:tr>
              <a:tr h="426074">
                <a:tc>
                  <a:txBody>
                    <a:bodyPr/>
                    <a:lstStyle/>
                    <a:p>
                      <a:pPr>
                        <a:lnSpc>
                          <a:spcPct val="115000"/>
                        </a:lnSpc>
                        <a:spcBef>
                          <a:spcPts val="300"/>
                        </a:spcBef>
                        <a:spcAft>
                          <a:spcPts val="300"/>
                        </a:spcAft>
                      </a:pPr>
                      <a:r>
                        <a:rPr lang="en-IN" sz="1100" b="0" dirty="0">
                          <a:effectLst/>
                          <a:latin typeface="Arial" panose="020B0604020202020204" pitchFamily="34" charset="0"/>
                          <a:cs typeface="Arial" panose="020B0604020202020204" pitchFamily="34" charset="0"/>
                        </a:rPr>
                        <a:t>Receipts of all applicable fees and charges including labour cess (ANNEX H)</a:t>
                      </a:r>
                      <a:endParaRPr lang="en-IN" sz="11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Bef>
                          <a:spcPts val="300"/>
                        </a:spcBef>
                        <a:spcAft>
                          <a:spcPts val="300"/>
                        </a:spcAf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tabLst>
                          <a:tab pos="693420" algn="l"/>
                        </a:tabLst>
                      </a:pPr>
                      <a:r>
                        <a:rPr lang="en-IN" sz="1100" dirty="0">
                          <a:effectLst/>
                          <a:latin typeface="Arial" panose="020B060402020202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187821835"/>
                  </a:ext>
                </a:extLst>
              </a:tr>
              <a:tr h="426074">
                <a:tc>
                  <a:txBody>
                    <a:bodyPr/>
                    <a:lstStyle/>
                    <a:p>
                      <a:pPr>
                        <a:lnSpc>
                          <a:spcPct val="115000"/>
                        </a:lnSpc>
                        <a:spcBef>
                          <a:spcPts val="300"/>
                        </a:spcBef>
                        <a:spcAft>
                          <a:spcPts val="300"/>
                        </a:spcAft>
                      </a:pPr>
                      <a:r>
                        <a:rPr lang="en-IN" sz="1100" b="0" dirty="0">
                          <a:effectLst/>
                          <a:latin typeface="Arial" panose="020B0604020202020204" pitchFamily="34" charset="0"/>
                          <a:ea typeface="Calibri" panose="020F0502020204030204" pitchFamily="34" charset="0"/>
                          <a:cs typeface="Arial" panose="020B0604020202020204" pitchFamily="34" charset="0"/>
                        </a:rPr>
                        <a:t>Energy Efficiency Compliance Report from BEE certified professional, wherever applicable as per ECBC Rules</a:t>
                      </a:r>
                    </a:p>
                  </a:txBody>
                  <a:tcPr marL="68580" marR="68580" marT="0" marB="0"/>
                </a:tc>
                <a:tc>
                  <a:txBody>
                    <a:bodyPr/>
                    <a:lstStyle/>
                    <a:p>
                      <a:pPr>
                        <a:lnSpc>
                          <a:spcPct val="115000"/>
                        </a:lnSpc>
                        <a:spcBef>
                          <a:spcPts val="300"/>
                        </a:spcBef>
                        <a:spcAft>
                          <a:spcPts val="300"/>
                        </a:spcAft>
                      </a:pPr>
                      <a:r>
                        <a:rPr lang="en-US" sz="1100" dirty="0">
                          <a:effectLst/>
                          <a:latin typeface="Arial" panose="020B0604020202020204" pitchFamily="34" charset="0"/>
                          <a:ea typeface="Calibri" panose="020F0502020204030204" pitchFamily="34" charset="0"/>
                          <a:cs typeface="Arial" panose="020B0604020202020204" pitchFamily="34" charset="0"/>
                        </a:rPr>
                        <a:t>NA</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Bef>
                          <a:spcPts val="300"/>
                        </a:spcBef>
                        <a:spcAft>
                          <a:spcPts val="300"/>
                        </a:spcAft>
                        <a:tabLst>
                          <a:tab pos="693420" algn="l"/>
                        </a:tabLst>
                      </a:pPr>
                      <a:r>
                        <a:rPr lang="en-US" sz="1100" dirty="0">
                          <a:effectLst/>
                          <a:latin typeface="Arial" panose="020B0604020202020204" pitchFamily="34" charset="0"/>
                          <a:ea typeface="Calibri" panose="020F0502020204030204" pitchFamily="34" charset="0"/>
                          <a:cs typeface="Arial" panose="020B0604020202020204" pitchFamily="34" charset="0"/>
                        </a:rPr>
                        <a:t>Y</a:t>
                      </a:r>
                      <a:endParaRPr lang="en-IN"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812629788"/>
                  </a:ext>
                </a:extLst>
              </a:tr>
            </a:tbl>
          </a:graphicData>
        </a:graphic>
      </p:graphicFrame>
      <p:graphicFrame>
        <p:nvGraphicFramePr>
          <p:cNvPr id="10" name="Table 9">
            <a:extLst>
              <a:ext uri="{FF2B5EF4-FFF2-40B4-BE49-F238E27FC236}">
                <a16:creationId xmlns:a16="http://schemas.microsoft.com/office/drawing/2014/main" id="{460761AF-DA38-4D67-A5A7-C6BD0CE8A1CB}"/>
              </a:ext>
            </a:extLst>
          </p:cNvPr>
          <p:cNvGraphicFramePr>
            <a:graphicFrameLocks noGrp="1"/>
          </p:cNvGraphicFramePr>
          <p:nvPr>
            <p:extLst>
              <p:ext uri="{D42A27DB-BD31-4B8C-83A1-F6EECF244321}">
                <p14:modId xmlns:p14="http://schemas.microsoft.com/office/powerpoint/2010/main" val="1124992564"/>
              </p:ext>
            </p:extLst>
          </p:nvPr>
        </p:nvGraphicFramePr>
        <p:xfrm>
          <a:off x="6934850" y="1827350"/>
          <a:ext cx="4942518" cy="4671771"/>
        </p:xfrm>
        <a:graphic>
          <a:graphicData uri="http://schemas.openxmlformats.org/drawingml/2006/table">
            <a:tbl>
              <a:tblPr firstRow="1" firstCol="1" bandRow="1">
                <a:tableStyleId>{7E9639D4-E3E2-4D34-9284-5A2195B3D0D7}</a:tableStyleId>
              </a:tblPr>
              <a:tblGrid>
                <a:gridCol w="4942518">
                  <a:extLst>
                    <a:ext uri="{9D8B030D-6E8A-4147-A177-3AD203B41FA5}">
                      <a16:colId xmlns:a16="http://schemas.microsoft.com/office/drawing/2014/main" val="1596966424"/>
                    </a:ext>
                  </a:extLst>
                </a:gridCol>
              </a:tblGrid>
              <a:tr h="579004">
                <a:tc>
                  <a:txBody>
                    <a:bodyPr/>
                    <a:lstStyle/>
                    <a:p>
                      <a:pPr marL="0" algn="ctr" defTabSz="914400" rtl="0" eaLnBrk="1" latinLnBrk="0" hangingPunct="1">
                        <a:lnSpc>
                          <a:spcPct val="115000"/>
                        </a:lnSpc>
                        <a:spcBef>
                          <a:spcPts val="300"/>
                        </a:spcBef>
                        <a:spcAft>
                          <a:spcPts val="300"/>
                        </a:spcAft>
                      </a:pPr>
                      <a:r>
                        <a:rPr lang="en-IN" sz="1100" b="1" kern="1200" dirty="0">
                          <a:solidFill>
                            <a:schemeClr val="bg1"/>
                          </a:solidFill>
                          <a:effectLst/>
                          <a:latin typeface="Arial" panose="020B0604020202020204" pitchFamily="34" charset="0"/>
                          <a:ea typeface="+mn-ea"/>
                          <a:cs typeface="Arial" panose="020B0604020202020204" pitchFamily="34" charset="0"/>
                        </a:rPr>
                        <a:t>Documents</a:t>
                      </a:r>
                    </a:p>
                  </a:txBody>
                  <a:tcPr marL="68580" marR="68580" marT="0" marB="0" anchor="ctr"/>
                </a:tc>
                <a:extLst>
                  <a:ext uri="{0D108BD9-81ED-4DB2-BD59-A6C34878D82A}">
                    <a16:rowId xmlns:a16="http://schemas.microsoft.com/office/drawing/2014/main" val="3616914129"/>
                  </a:ext>
                </a:extLst>
              </a:tr>
              <a:tr h="579004">
                <a:tc>
                  <a:txBody>
                    <a:bodyPr/>
                    <a:lstStyle/>
                    <a:p>
                      <a:pPr algn="just">
                        <a:lnSpc>
                          <a:spcPct val="115000"/>
                        </a:lnSpc>
                        <a:spcBef>
                          <a:spcPts val="600"/>
                        </a:spcBef>
                        <a:spcAft>
                          <a:spcPts val="600"/>
                        </a:spcAft>
                      </a:pPr>
                      <a:r>
                        <a:rPr lang="en-IN" sz="1400" b="0" dirty="0">
                          <a:effectLst/>
                          <a:latin typeface="Arial" panose="020B0604020202020204" pitchFamily="34" charset="0"/>
                          <a:cs typeface="Arial" panose="020B0604020202020204" pitchFamily="34" charset="0"/>
                        </a:rPr>
                        <a:t>Engagement of RBP (ANNEX B)</a:t>
                      </a:r>
                      <a:endParaRPr lang="en-IN" sz="14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21085666"/>
                  </a:ext>
                </a:extLst>
              </a:tr>
              <a:tr h="579004">
                <a:tc>
                  <a:txBody>
                    <a:bodyPr/>
                    <a:lstStyle/>
                    <a:p>
                      <a:pPr algn="just">
                        <a:lnSpc>
                          <a:spcPct val="115000"/>
                        </a:lnSpc>
                        <a:spcBef>
                          <a:spcPts val="600"/>
                        </a:spcBef>
                        <a:spcAft>
                          <a:spcPts val="600"/>
                        </a:spcAft>
                      </a:pPr>
                      <a:r>
                        <a:rPr lang="en-IN" sz="1400" b="0" dirty="0">
                          <a:effectLst/>
                          <a:latin typeface="Arial" panose="020B0604020202020204" pitchFamily="34" charset="0"/>
                          <a:cs typeface="Arial" panose="020B0604020202020204" pitchFamily="34" charset="0"/>
                        </a:rPr>
                        <a:t>Application for obtaining demolition permit (ANNEX J)</a:t>
                      </a:r>
                      <a:endParaRPr lang="en-IN" sz="14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25174578"/>
                  </a:ext>
                </a:extLst>
              </a:tr>
              <a:tr h="579004">
                <a:tc>
                  <a:txBody>
                    <a:bodyPr/>
                    <a:lstStyle/>
                    <a:p>
                      <a:pPr algn="just">
                        <a:lnSpc>
                          <a:spcPct val="115000"/>
                        </a:lnSpc>
                        <a:spcBef>
                          <a:spcPts val="600"/>
                        </a:spcBef>
                        <a:spcAft>
                          <a:spcPts val="600"/>
                        </a:spcAft>
                      </a:pPr>
                      <a:r>
                        <a:rPr lang="en-IN" sz="1400" b="0">
                          <a:effectLst/>
                          <a:latin typeface="Arial" panose="020B0604020202020204" pitchFamily="34" charset="0"/>
                          <a:cs typeface="Arial" panose="020B0604020202020204" pitchFamily="34" charset="0"/>
                        </a:rPr>
                        <a:t>An engineering survey of the structures/buildings prepared by RBP.</a:t>
                      </a:r>
                      <a:endParaRPr lang="en-IN" sz="1400" b="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429373367"/>
                  </a:ext>
                </a:extLst>
              </a:tr>
              <a:tr h="579004">
                <a:tc>
                  <a:txBody>
                    <a:bodyPr/>
                    <a:lstStyle/>
                    <a:p>
                      <a:pPr algn="just">
                        <a:lnSpc>
                          <a:spcPct val="115000"/>
                        </a:lnSpc>
                        <a:spcBef>
                          <a:spcPts val="600"/>
                        </a:spcBef>
                        <a:spcAft>
                          <a:spcPts val="600"/>
                        </a:spcAft>
                      </a:pPr>
                      <a:r>
                        <a:rPr lang="en-IN" sz="1400" b="0" dirty="0">
                          <a:effectLst/>
                          <a:latin typeface="Arial" panose="020B0604020202020204" pitchFamily="34" charset="0"/>
                          <a:cs typeface="Arial" panose="020B0604020202020204" pitchFamily="34" charset="0"/>
                        </a:rPr>
                        <a:t>Demolition plan as described in 3.7.5 of these regulations</a:t>
                      </a:r>
                      <a:endParaRPr lang="en-IN" sz="14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236075773"/>
                  </a:ext>
                </a:extLst>
              </a:tr>
              <a:tr h="1197747">
                <a:tc>
                  <a:txBody>
                    <a:bodyPr/>
                    <a:lstStyle/>
                    <a:p>
                      <a:pPr algn="just">
                        <a:lnSpc>
                          <a:spcPct val="115000"/>
                        </a:lnSpc>
                        <a:spcBef>
                          <a:spcPts val="600"/>
                        </a:spcBef>
                        <a:spcAft>
                          <a:spcPts val="600"/>
                        </a:spcAft>
                      </a:pPr>
                      <a:r>
                        <a:rPr lang="en-IN" sz="1400" b="0" dirty="0">
                          <a:effectLst/>
                          <a:latin typeface="Arial" panose="020B0604020202020204" pitchFamily="34" charset="0"/>
                          <a:cs typeface="Arial" panose="020B0604020202020204" pitchFamily="34" charset="0"/>
                        </a:rPr>
                        <a:t>NOC from all essential utility services (supply of gas, water, sewerage, telecommunications, electricity). (ANNEX E)</a:t>
                      </a:r>
                      <a:endParaRPr lang="en-IN" sz="14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813109050"/>
                  </a:ext>
                </a:extLst>
              </a:tr>
              <a:tr h="579004">
                <a:tc>
                  <a:txBody>
                    <a:bodyPr/>
                    <a:lstStyle/>
                    <a:p>
                      <a:pPr>
                        <a:lnSpc>
                          <a:spcPct val="115000"/>
                        </a:lnSpc>
                        <a:spcBef>
                          <a:spcPts val="600"/>
                        </a:spcBef>
                        <a:spcAft>
                          <a:spcPts val="600"/>
                        </a:spcAft>
                      </a:pPr>
                      <a:r>
                        <a:rPr lang="en-IN" sz="1400" b="0" dirty="0">
                          <a:effectLst/>
                          <a:latin typeface="Arial" panose="020B0604020202020204" pitchFamily="34" charset="0"/>
                          <a:cs typeface="Arial" panose="020B0604020202020204" pitchFamily="34" charset="0"/>
                        </a:rPr>
                        <a:t>Receipts of all applicable fees and charges (ANNEX H)</a:t>
                      </a:r>
                      <a:endParaRPr lang="en-IN" sz="14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97889556"/>
                  </a:ext>
                </a:extLst>
              </a:tr>
            </a:tbl>
          </a:graphicData>
        </a:graphic>
      </p:graphicFrame>
    </p:spTree>
    <p:extLst>
      <p:ext uri="{BB962C8B-B14F-4D97-AF65-F5344CB8AC3E}">
        <p14:creationId xmlns:p14="http://schemas.microsoft.com/office/powerpoint/2010/main" val="2165077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Chapter 3 Permits</a:t>
            </a:r>
          </a:p>
        </p:txBody>
      </p:sp>
      <p:sp>
        <p:nvSpPr>
          <p:cNvPr id="14" name="Rectangle 13">
            <a:extLst>
              <a:ext uri="{FF2B5EF4-FFF2-40B4-BE49-F238E27FC236}">
                <a16:creationId xmlns:a16="http://schemas.microsoft.com/office/drawing/2014/main" id="{203E7D6D-354C-47FC-8795-EAA9EED01D95}"/>
              </a:ext>
            </a:extLst>
          </p:cNvPr>
          <p:cNvSpPr/>
          <p:nvPr/>
        </p:nvSpPr>
        <p:spPr>
          <a:xfrm>
            <a:off x="9444245" y="126299"/>
            <a:ext cx="2747755" cy="571718"/>
          </a:xfrm>
          <a:prstGeom prst="rect">
            <a:avLst/>
          </a:prstGeom>
          <a:no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IN" sz="1100" dirty="0">
                <a:solidFill>
                  <a:schemeClr val="tx1"/>
                </a:solidFill>
              </a:rPr>
              <a:t>Key</a:t>
            </a:r>
          </a:p>
        </p:txBody>
      </p:sp>
      <p:sp>
        <p:nvSpPr>
          <p:cNvPr id="15" name="Flowchart: Process 14">
            <a:extLst>
              <a:ext uri="{FF2B5EF4-FFF2-40B4-BE49-F238E27FC236}">
                <a16:creationId xmlns:a16="http://schemas.microsoft.com/office/drawing/2014/main" id="{A65844EC-0C1D-4331-BC10-9589D941018B}"/>
              </a:ext>
            </a:extLst>
          </p:cNvPr>
          <p:cNvSpPr/>
          <p:nvPr/>
        </p:nvSpPr>
        <p:spPr>
          <a:xfrm>
            <a:off x="9784319" y="310549"/>
            <a:ext cx="961010" cy="252041"/>
          </a:xfrm>
          <a:prstGeom prst="flowChart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Applicant </a:t>
            </a:r>
          </a:p>
        </p:txBody>
      </p:sp>
      <p:sp>
        <p:nvSpPr>
          <p:cNvPr id="16" name="Flowchart: Process 15">
            <a:extLst>
              <a:ext uri="{FF2B5EF4-FFF2-40B4-BE49-F238E27FC236}">
                <a16:creationId xmlns:a16="http://schemas.microsoft.com/office/drawing/2014/main" id="{9E7C7191-93A9-45CD-AFAB-5B7E5311EC81}"/>
              </a:ext>
            </a:extLst>
          </p:cNvPr>
          <p:cNvSpPr/>
          <p:nvPr/>
        </p:nvSpPr>
        <p:spPr>
          <a:xfrm>
            <a:off x="10804855" y="310545"/>
            <a:ext cx="1219369" cy="260704"/>
          </a:xfrm>
          <a:prstGeom prst="flowChartProcess">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CO / Authority</a:t>
            </a:r>
          </a:p>
        </p:txBody>
      </p:sp>
      <p:sp>
        <p:nvSpPr>
          <p:cNvPr id="17" name="TextBox 16">
            <a:extLst>
              <a:ext uri="{FF2B5EF4-FFF2-40B4-BE49-F238E27FC236}">
                <a16:creationId xmlns:a16="http://schemas.microsoft.com/office/drawing/2014/main" id="{CA02BB6F-1D44-458C-8BA4-5A7397E0EBB2}"/>
              </a:ext>
            </a:extLst>
          </p:cNvPr>
          <p:cNvSpPr txBox="1"/>
          <p:nvPr/>
        </p:nvSpPr>
        <p:spPr>
          <a:xfrm>
            <a:off x="354857" y="762894"/>
            <a:ext cx="7403650" cy="327077"/>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ea typeface="Calibri" panose="020F0502020204030204" pitchFamily="34" charset="0"/>
              </a:rPr>
              <a:t>Process flow for obtaining Development Permit and/or Building Permit (illustrative)</a:t>
            </a:r>
          </a:p>
        </p:txBody>
      </p:sp>
      <p:sp>
        <p:nvSpPr>
          <p:cNvPr id="111" name="Rectangle 110">
            <a:extLst>
              <a:ext uri="{FF2B5EF4-FFF2-40B4-BE49-F238E27FC236}">
                <a16:creationId xmlns:a16="http://schemas.microsoft.com/office/drawing/2014/main" id="{E52F506D-A883-4B27-8FD3-F6ED67C2BE64}"/>
              </a:ext>
            </a:extLst>
          </p:cNvPr>
          <p:cNvSpPr/>
          <p:nvPr/>
        </p:nvSpPr>
        <p:spPr>
          <a:xfrm>
            <a:off x="5795883" y="1081081"/>
            <a:ext cx="5963509" cy="2409825"/>
          </a:xfrm>
          <a:prstGeom prst="rect">
            <a:avLst/>
          </a:prstGeom>
          <a:solidFill>
            <a:srgbClr val="4472C4">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2" name="Rectangle 111">
            <a:extLst>
              <a:ext uri="{FF2B5EF4-FFF2-40B4-BE49-F238E27FC236}">
                <a16:creationId xmlns:a16="http://schemas.microsoft.com/office/drawing/2014/main" id="{4B34D917-6D84-46B1-A735-40A25EBDD0E6}"/>
              </a:ext>
            </a:extLst>
          </p:cNvPr>
          <p:cNvSpPr/>
          <p:nvPr/>
        </p:nvSpPr>
        <p:spPr>
          <a:xfrm>
            <a:off x="129653" y="1582317"/>
            <a:ext cx="5647409" cy="5228674"/>
          </a:xfrm>
          <a:prstGeom prst="rect">
            <a:avLst/>
          </a:prstGeom>
          <a:solidFill>
            <a:srgbClr val="4472C4">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3" name="TextBox 112">
            <a:extLst>
              <a:ext uri="{FF2B5EF4-FFF2-40B4-BE49-F238E27FC236}">
                <a16:creationId xmlns:a16="http://schemas.microsoft.com/office/drawing/2014/main" id="{4B123E74-64A9-424B-AA0E-BC346898A7B7}"/>
              </a:ext>
            </a:extLst>
          </p:cNvPr>
          <p:cNvSpPr txBox="1"/>
          <p:nvPr/>
        </p:nvSpPr>
        <p:spPr>
          <a:xfrm>
            <a:off x="2061022" y="4843668"/>
            <a:ext cx="436241" cy="246221"/>
          </a:xfrm>
          <a:prstGeom prst="rect">
            <a:avLst/>
          </a:prstGeom>
          <a:noFill/>
        </p:spPr>
        <p:txBody>
          <a:bodyPr wrap="square" rtlCol="0">
            <a:spAutoFit/>
          </a:bodyPr>
          <a:lstStyle/>
          <a:p>
            <a:r>
              <a:rPr lang="en-IN" sz="1000" dirty="0"/>
              <a:t>Yes</a:t>
            </a:r>
          </a:p>
        </p:txBody>
      </p:sp>
      <p:sp>
        <p:nvSpPr>
          <p:cNvPr id="114" name="Flowchart: Document 113">
            <a:extLst>
              <a:ext uri="{FF2B5EF4-FFF2-40B4-BE49-F238E27FC236}">
                <a16:creationId xmlns:a16="http://schemas.microsoft.com/office/drawing/2014/main" id="{044BF255-B30E-417D-AFF5-34FA9399CFCD}"/>
              </a:ext>
            </a:extLst>
          </p:cNvPr>
          <p:cNvSpPr/>
          <p:nvPr/>
        </p:nvSpPr>
        <p:spPr>
          <a:xfrm>
            <a:off x="2621101" y="1618280"/>
            <a:ext cx="1744648" cy="800524"/>
          </a:xfrm>
          <a:prstGeom prst="flowChartDocumen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IN" sz="1000" dirty="0">
                <a:solidFill>
                  <a:prstClr val="white"/>
                </a:solidFill>
              </a:rPr>
              <a:t> Submission of application </a:t>
            </a:r>
          </a:p>
          <a:p>
            <a:pPr marL="228603" indent="-228603">
              <a:buAutoNum type="arabicPeriod"/>
            </a:pPr>
            <a:r>
              <a:rPr lang="en-IN" sz="1000" dirty="0">
                <a:solidFill>
                  <a:prstClr val="white"/>
                </a:solidFill>
              </a:rPr>
              <a:t>Documents/drawings</a:t>
            </a:r>
          </a:p>
          <a:p>
            <a:pPr marL="228603" indent="-228603">
              <a:buAutoNum type="arabicPeriod"/>
            </a:pPr>
            <a:r>
              <a:rPr lang="en-IN" sz="1000" dirty="0">
                <a:solidFill>
                  <a:prstClr val="white"/>
                </a:solidFill>
              </a:rPr>
              <a:t>NOCs related to site </a:t>
            </a:r>
          </a:p>
          <a:p>
            <a:pPr marL="228603" indent="-228603">
              <a:buAutoNum type="arabicPeriod"/>
            </a:pPr>
            <a:r>
              <a:rPr lang="en-IN" sz="1000" dirty="0">
                <a:solidFill>
                  <a:prstClr val="white"/>
                </a:solidFill>
              </a:rPr>
              <a:t>Fees (as applicable)</a:t>
            </a:r>
          </a:p>
        </p:txBody>
      </p:sp>
      <p:sp>
        <p:nvSpPr>
          <p:cNvPr id="115" name="Flowchart: Process 114">
            <a:extLst>
              <a:ext uri="{FF2B5EF4-FFF2-40B4-BE49-F238E27FC236}">
                <a16:creationId xmlns:a16="http://schemas.microsoft.com/office/drawing/2014/main" id="{BE4136A1-7350-4B70-AA34-CE5861D92D7F}"/>
              </a:ext>
            </a:extLst>
          </p:cNvPr>
          <p:cNvSpPr/>
          <p:nvPr/>
        </p:nvSpPr>
        <p:spPr>
          <a:xfrm>
            <a:off x="2828529" y="2694237"/>
            <a:ext cx="1342007" cy="520667"/>
          </a:xfrm>
          <a:prstGeom prst="flowChart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Validate completion of application</a:t>
            </a:r>
          </a:p>
        </p:txBody>
      </p:sp>
      <p:sp>
        <p:nvSpPr>
          <p:cNvPr id="116" name="Flowchart: Decision 115">
            <a:extLst>
              <a:ext uri="{FF2B5EF4-FFF2-40B4-BE49-F238E27FC236}">
                <a16:creationId xmlns:a16="http://schemas.microsoft.com/office/drawing/2014/main" id="{6DBB155F-D859-4FC8-9D45-B2D741207C03}"/>
              </a:ext>
            </a:extLst>
          </p:cNvPr>
          <p:cNvSpPr/>
          <p:nvPr/>
        </p:nvSpPr>
        <p:spPr>
          <a:xfrm>
            <a:off x="2595194" y="3480823"/>
            <a:ext cx="1806220" cy="655129"/>
          </a:xfrm>
          <a:prstGeom prst="flowChartDecisi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All required documents exist</a:t>
            </a:r>
          </a:p>
        </p:txBody>
      </p:sp>
      <p:sp>
        <p:nvSpPr>
          <p:cNvPr id="117" name="Flowchart: Process 116">
            <a:extLst>
              <a:ext uri="{FF2B5EF4-FFF2-40B4-BE49-F238E27FC236}">
                <a16:creationId xmlns:a16="http://schemas.microsoft.com/office/drawing/2014/main" id="{945CEAE6-09A9-4868-9F11-C646FFDA36BC}"/>
              </a:ext>
            </a:extLst>
          </p:cNvPr>
          <p:cNvSpPr/>
          <p:nvPr/>
        </p:nvSpPr>
        <p:spPr>
          <a:xfrm>
            <a:off x="4490243" y="4882124"/>
            <a:ext cx="1342007" cy="326832"/>
          </a:xfrm>
          <a:prstGeom prst="flowChart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Site Inspection </a:t>
            </a:r>
          </a:p>
        </p:txBody>
      </p:sp>
      <p:sp>
        <p:nvSpPr>
          <p:cNvPr id="118" name="Flowchart: Terminator 117">
            <a:extLst>
              <a:ext uri="{FF2B5EF4-FFF2-40B4-BE49-F238E27FC236}">
                <a16:creationId xmlns:a16="http://schemas.microsoft.com/office/drawing/2014/main" id="{2BE17C3A-4908-4E54-BB6E-31BB062F3973}"/>
              </a:ext>
            </a:extLst>
          </p:cNvPr>
          <p:cNvSpPr/>
          <p:nvPr/>
        </p:nvSpPr>
        <p:spPr>
          <a:xfrm>
            <a:off x="2988903" y="1047292"/>
            <a:ext cx="1009044" cy="312972"/>
          </a:xfrm>
          <a:prstGeom prst="flowChartTermina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START</a:t>
            </a:r>
          </a:p>
        </p:txBody>
      </p:sp>
      <p:sp>
        <p:nvSpPr>
          <p:cNvPr id="119" name="Flowchart: Decision 118">
            <a:extLst>
              <a:ext uri="{FF2B5EF4-FFF2-40B4-BE49-F238E27FC236}">
                <a16:creationId xmlns:a16="http://schemas.microsoft.com/office/drawing/2014/main" id="{8C5AF741-BF6D-4000-974F-64C2B34821A7}"/>
              </a:ext>
            </a:extLst>
          </p:cNvPr>
          <p:cNvSpPr/>
          <p:nvPr/>
        </p:nvSpPr>
        <p:spPr>
          <a:xfrm>
            <a:off x="4273290" y="5763319"/>
            <a:ext cx="1806221" cy="714730"/>
          </a:xfrm>
          <a:prstGeom prst="flowChartDecisi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Is the status of the site verified</a:t>
            </a:r>
          </a:p>
        </p:txBody>
      </p:sp>
      <p:cxnSp>
        <p:nvCxnSpPr>
          <p:cNvPr id="120" name="Straight Arrow Connector 119">
            <a:extLst>
              <a:ext uri="{FF2B5EF4-FFF2-40B4-BE49-F238E27FC236}">
                <a16:creationId xmlns:a16="http://schemas.microsoft.com/office/drawing/2014/main" id="{9360496B-B392-455B-9A4B-85D1CA408D7D}"/>
              </a:ext>
            </a:extLst>
          </p:cNvPr>
          <p:cNvCxnSpPr>
            <a:cxnSpLocks/>
            <a:stCxn id="118" idx="2"/>
            <a:endCxn id="114" idx="0"/>
          </p:cNvCxnSpPr>
          <p:nvPr/>
        </p:nvCxnSpPr>
        <p:spPr>
          <a:xfrm>
            <a:off x="3493425" y="1360264"/>
            <a:ext cx="0" cy="258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1" name="Straight Arrow Connector 120">
            <a:extLst>
              <a:ext uri="{FF2B5EF4-FFF2-40B4-BE49-F238E27FC236}">
                <a16:creationId xmlns:a16="http://schemas.microsoft.com/office/drawing/2014/main" id="{447B7104-8F7B-412C-AD30-FD69B3411486}"/>
              </a:ext>
            </a:extLst>
          </p:cNvPr>
          <p:cNvCxnSpPr>
            <a:cxnSpLocks/>
            <a:stCxn id="117" idx="2"/>
            <a:endCxn id="119" idx="0"/>
          </p:cNvCxnSpPr>
          <p:nvPr/>
        </p:nvCxnSpPr>
        <p:spPr>
          <a:xfrm>
            <a:off x="5161247" y="5208956"/>
            <a:ext cx="15154" cy="5543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2" name="Flowchart: Decision 121">
            <a:extLst>
              <a:ext uri="{FF2B5EF4-FFF2-40B4-BE49-F238E27FC236}">
                <a16:creationId xmlns:a16="http://schemas.microsoft.com/office/drawing/2014/main" id="{6FC6CF0B-8B45-482B-A8D0-E2B04A9782A1}"/>
              </a:ext>
            </a:extLst>
          </p:cNvPr>
          <p:cNvSpPr/>
          <p:nvPr/>
        </p:nvSpPr>
        <p:spPr>
          <a:xfrm>
            <a:off x="354857" y="2533882"/>
            <a:ext cx="1821271" cy="850152"/>
          </a:xfrm>
          <a:prstGeom prst="flowChartDecisi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Resubmission made as per timelines </a:t>
            </a:r>
          </a:p>
        </p:txBody>
      </p:sp>
      <p:sp>
        <p:nvSpPr>
          <p:cNvPr id="123" name="Flowchart: Process 122">
            <a:extLst>
              <a:ext uri="{FF2B5EF4-FFF2-40B4-BE49-F238E27FC236}">
                <a16:creationId xmlns:a16="http://schemas.microsoft.com/office/drawing/2014/main" id="{4AF2FFCC-04E3-4078-905F-06750361026A}"/>
              </a:ext>
            </a:extLst>
          </p:cNvPr>
          <p:cNvSpPr/>
          <p:nvPr/>
        </p:nvSpPr>
        <p:spPr>
          <a:xfrm>
            <a:off x="2279932" y="5918017"/>
            <a:ext cx="1352934" cy="405334"/>
          </a:xfrm>
          <a:prstGeom prst="flowChart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Notice to Applicant</a:t>
            </a:r>
          </a:p>
        </p:txBody>
      </p:sp>
      <p:cxnSp>
        <p:nvCxnSpPr>
          <p:cNvPr id="124" name="Connector: Elbow 123">
            <a:extLst>
              <a:ext uri="{FF2B5EF4-FFF2-40B4-BE49-F238E27FC236}">
                <a16:creationId xmlns:a16="http://schemas.microsoft.com/office/drawing/2014/main" id="{1FC4343F-9F7B-4027-9D20-AEFF37CE6CE2}"/>
              </a:ext>
            </a:extLst>
          </p:cNvPr>
          <p:cNvCxnSpPr>
            <a:cxnSpLocks/>
            <a:stCxn id="122" idx="0"/>
          </p:cNvCxnSpPr>
          <p:nvPr/>
        </p:nvCxnSpPr>
        <p:spPr>
          <a:xfrm rot="5400000" flipH="1" flipV="1">
            <a:off x="1741886" y="1674749"/>
            <a:ext cx="382740" cy="133552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7B54FEFE-6A66-464C-A1A1-4EFD1CEEA922}"/>
              </a:ext>
            </a:extLst>
          </p:cNvPr>
          <p:cNvSpPr txBox="1"/>
          <p:nvPr/>
        </p:nvSpPr>
        <p:spPr>
          <a:xfrm>
            <a:off x="963044" y="2293808"/>
            <a:ext cx="436241" cy="246221"/>
          </a:xfrm>
          <a:prstGeom prst="rect">
            <a:avLst/>
          </a:prstGeom>
          <a:noFill/>
        </p:spPr>
        <p:txBody>
          <a:bodyPr wrap="square" rtlCol="0">
            <a:spAutoFit/>
          </a:bodyPr>
          <a:lstStyle/>
          <a:p>
            <a:r>
              <a:rPr lang="en-IN" sz="1000" dirty="0"/>
              <a:t>No</a:t>
            </a:r>
          </a:p>
        </p:txBody>
      </p:sp>
      <p:cxnSp>
        <p:nvCxnSpPr>
          <p:cNvPr id="126" name="Straight Arrow Connector 125">
            <a:extLst>
              <a:ext uri="{FF2B5EF4-FFF2-40B4-BE49-F238E27FC236}">
                <a16:creationId xmlns:a16="http://schemas.microsoft.com/office/drawing/2014/main" id="{2226C131-C11C-4243-B78E-DCFD973259C6}"/>
              </a:ext>
            </a:extLst>
          </p:cNvPr>
          <p:cNvCxnSpPr>
            <a:cxnSpLocks/>
            <a:stCxn id="115" idx="2"/>
            <a:endCxn id="116" idx="0"/>
          </p:cNvCxnSpPr>
          <p:nvPr/>
        </p:nvCxnSpPr>
        <p:spPr>
          <a:xfrm flipH="1">
            <a:off x="3498304" y="3214904"/>
            <a:ext cx="1229" cy="2659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7" name="Flowchart: Process 126">
            <a:extLst>
              <a:ext uri="{FF2B5EF4-FFF2-40B4-BE49-F238E27FC236}">
                <a16:creationId xmlns:a16="http://schemas.microsoft.com/office/drawing/2014/main" id="{0210331B-681A-4C5A-A02C-AD534634338E}"/>
              </a:ext>
            </a:extLst>
          </p:cNvPr>
          <p:cNvSpPr/>
          <p:nvPr/>
        </p:nvSpPr>
        <p:spPr>
          <a:xfrm>
            <a:off x="450296" y="5919600"/>
            <a:ext cx="1399502" cy="405334"/>
          </a:xfrm>
          <a:prstGeom prst="flowChartProcess">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Submit required modifications</a:t>
            </a:r>
          </a:p>
        </p:txBody>
      </p:sp>
      <p:sp>
        <p:nvSpPr>
          <p:cNvPr id="128" name="Flowchart: Decision 127">
            <a:extLst>
              <a:ext uri="{FF2B5EF4-FFF2-40B4-BE49-F238E27FC236}">
                <a16:creationId xmlns:a16="http://schemas.microsoft.com/office/drawing/2014/main" id="{1D959D03-193D-4011-AAAD-4FD11BB23FCD}"/>
              </a:ext>
            </a:extLst>
          </p:cNvPr>
          <p:cNvSpPr/>
          <p:nvPr/>
        </p:nvSpPr>
        <p:spPr>
          <a:xfrm>
            <a:off x="129653" y="4661970"/>
            <a:ext cx="1784871" cy="842506"/>
          </a:xfrm>
          <a:prstGeom prst="flowChartDecision">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Modifications submitted as per timelines</a:t>
            </a:r>
          </a:p>
        </p:txBody>
      </p:sp>
      <p:sp>
        <p:nvSpPr>
          <p:cNvPr id="129" name="Flowchart: Decision 128">
            <a:extLst>
              <a:ext uri="{FF2B5EF4-FFF2-40B4-BE49-F238E27FC236}">
                <a16:creationId xmlns:a16="http://schemas.microsoft.com/office/drawing/2014/main" id="{2F2533C1-B874-40BA-AEA3-E3213524BB2C}"/>
              </a:ext>
            </a:extLst>
          </p:cNvPr>
          <p:cNvSpPr/>
          <p:nvPr/>
        </p:nvSpPr>
        <p:spPr>
          <a:xfrm>
            <a:off x="2335115" y="4721630"/>
            <a:ext cx="1798819" cy="655129"/>
          </a:xfrm>
          <a:prstGeom prst="flowChartDecision">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All modifications made?</a:t>
            </a:r>
          </a:p>
        </p:txBody>
      </p:sp>
      <p:sp>
        <p:nvSpPr>
          <p:cNvPr id="130" name="Flowchart: Terminator 129">
            <a:extLst>
              <a:ext uri="{FF2B5EF4-FFF2-40B4-BE49-F238E27FC236}">
                <a16:creationId xmlns:a16="http://schemas.microsoft.com/office/drawing/2014/main" id="{66DB6983-D069-40CA-ADAF-73EA2D22DB64}"/>
              </a:ext>
            </a:extLst>
          </p:cNvPr>
          <p:cNvSpPr/>
          <p:nvPr/>
        </p:nvSpPr>
        <p:spPr>
          <a:xfrm>
            <a:off x="1549124" y="4159433"/>
            <a:ext cx="1399684" cy="376630"/>
          </a:xfrm>
          <a:prstGeom prst="flowChartTermina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Application stands cancelled </a:t>
            </a:r>
          </a:p>
        </p:txBody>
      </p:sp>
      <p:cxnSp>
        <p:nvCxnSpPr>
          <p:cNvPr id="131" name="Connector: Elbow 130">
            <a:extLst>
              <a:ext uri="{FF2B5EF4-FFF2-40B4-BE49-F238E27FC236}">
                <a16:creationId xmlns:a16="http://schemas.microsoft.com/office/drawing/2014/main" id="{F8DA4F92-2194-4058-8DFB-A6262E767D8D}"/>
              </a:ext>
            </a:extLst>
          </p:cNvPr>
          <p:cNvCxnSpPr>
            <a:cxnSpLocks/>
            <a:stCxn id="129" idx="0"/>
            <a:endCxn id="130" idx="3"/>
          </p:cNvCxnSpPr>
          <p:nvPr/>
        </p:nvCxnSpPr>
        <p:spPr>
          <a:xfrm rot="16200000" flipV="1">
            <a:off x="2904726" y="4391830"/>
            <a:ext cx="373882" cy="28571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2" name="Straight Arrow Connector 131">
            <a:extLst>
              <a:ext uri="{FF2B5EF4-FFF2-40B4-BE49-F238E27FC236}">
                <a16:creationId xmlns:a16="http://schemas.microsoft.com/office/drawing/2014/main" id="{428F5BC6-318D-49F3-A7E8-823241284231}"/>
              </a:ext>
            </a:extLst>
          </p:cNvPr>
          <p:cNvCxnSpPr>
            <a:cxnSpLocks/>
            <a:stCxn id="114" idx="2"/>
            <a:endCxn id="115" idx="0"/>
          </p:cNvCxnSpPr>
          <p:nvPr/>
        </p:nvCxnSpPr>
        <p:spPr>
          <a:xfrm>
            <a:off x="3493425" y="2365880"/>
            <a:ext cx="6108" cy="3283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3" name="Straight Arrow Connector 132">
            <a:extLst>
              <a:ext uri="{FF2B5EF4-FFF2-40B4-BE49-F238E27FC236}">
                <a16:creationId xmlns:a16="http://schemas.microsoft.com/office/drawing/2014/main" id="{E5E03392-4199-4595-B064-1BC425E3FE6B}"/>
              </a:ext>
            </a:extLst>
          </p:cNvPr>
          <p:cNvCxnSpPr>
            <a:cxnSpLocks/>
            <a:stCxn id="116" idx="1"/>
            <a:endCxn id="137" idx="3"/>
          </p:cNvCxnSpPr>
          <p:nvPr/>
        </p:nvCxnSpPr>
        <p:spPr>
          <a:xfrm flipH="1" flipV="1">
            <a:off x="2075974" y="3807318"/>
            <a:ext cx="519220" cy="10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4" name="Straight Arrow Connector 133">
            <a:extLst>
              <a:ext uri="{FF2B5EF4-FFF2-40B4-BE49-F238E27FC236}">
                <a16:creationId xmlns:a16="http://schemas.microsoft.com/office/drawing/2014/main" id="{84F15FA1-7EE7-42A8-B48F-6810857ADC1C}"/>
              </a:ext>
            </a:extLst>
          </p:cNvPr>
          <p:cNvCxnSpPr>
            <a:cxnSpLocks/>
            <a:endCxn id="122" idx="2"/>
          </p:cNvCxnSpPr>
          <p:nvPr/>
        </p:nvCxnSpPr>
        <p:spPr>
          <a:xfrm flipV="1">
            <a:off x="1265493" y="3384034"/>
            <a:ext cx="0" cy="2186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5" name="Straight Arrow Connector 134">
            <a:extLst>
              <a:ext uri="{FF2B5EF4-FFF2-40B4-BE49-F238E27FC236}">
                <a16:creationId xmlns:a16="http://schemas.microsoft.com/office/drawing/2014/main" id="{DE73A06E-FD6D-4AA6-9422-AC72CA78501B}"/>
              </a:ext>
            </a:extLst>
          </p:cNvPr>
          <p:cNvCxnSpPr>
            <a:cxnSpLocks/>
            <a:stCxn id="122" idx="3"/>
            <a:endCxn id="115" idx="1"/>
          </p:cNvCxnSpPr>
          <p:nvPr/>
        </p:nvCxnSpPr>
        <p:spPr>
          <a:xfrm flipV="1">
            <a:off x="2176128" y="2954571"/>
            <a:ext cx="652401" cy="43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6" name="TextBox 135">
            <a:extLst>
              <a:ext uri="{FF2B5EF4-FFF2-40B4-BE49-F238E27FC236}">
                <a16:creationId xmlns:a16="http://schemas.microsoft.com/office/drawing/2014/main" id="{2C1AD4FA-CA5E-434A-8FE1-87F7531FC2C7}"/>
              </a:ext>
            </a:extLst>
          </p:cNvPr>
          <p:cNvSpPr txBox="1"/>
          <p:nvPr/>
        </p:nvSpPr>
        <p:spPr>
          <a:xfrm>
            <a:off x="2382900" y="2742256"/>
            <a:ext cx="436241" cy="246221"/>
          </a:xfrm>
          <a:prstGeom prst="rect">
            <a:avLst/>
          </a:prstGeom>
          <a:noFill/>
        </p:spPr>
        <p:txBody>
          <a:bodyPr wrap="square" rtlCol="0">
            <a:spAutoFit/>
          </a:bodyPr>
          <a:lstStyle/>
          <a:p>
            <a:r>
              <a:rPr lang="en-IN" sz="1000" dirty="0"/>
              <a:t>Yes</a:t>
            </a:r>
          </a:p>
        </p:txBody>
      </p:sp>
      <p:sp>
        <p:nvSpPr>
          <p:cNvPr id="137" name="Flowchart: Document 136">
            <a:extLst>
              <a:ext uri="{FF2B5EF4-FFF2-40B4-BE49-F238E27FC236}">
                <a16:creationId xmlns:a16="http://schemas.microsoft.com/office/drawing/2014/main" id="{6EB80DC0-DF93-4F51-8421-46C6F1A43122}"/>
              </a:ext>
            </a:extLst>
          </p:cNvPr>
          <p:cNvSpPr/>
          <p:nvPr/>
        </p:nvSpPr>
        <p:spPr>
          <a:xfrm>
            <a:off x="628846" y="3610199"/>
            <a:ext cx="1447128" cy="394237"/>
          </a:xfrm>
          <a:prstGeom prst="flowChartDocument">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Notice to Applicant indicating deficiencies </a:t>
            </a:r>
          </a:p>
        </p:txBody>
      </p:sp>
      <p:sp>
        <p:nvSpPr>
          <p:cNvPr id="138" name="TextBox 137">
            <a:extLst>
              <a:ext uri="{FF2B5EF4-FFF2-40B4-BE49-F238E27FC236}">
                <a16:creationId xmlns:a16="http://schemas.microsoft.com/office/drawing/2014/main" id="{E8C0D39F-344B-44B0-ADFE-DEEA29F4A2EF}"/>
              </a:ext>
            </a:extLst>
          </p:cNvPr>
          <p:cNvSpPr txBox="1"/>
          <p:nvPr/>
        </p:nvSpPr>
        <p:spPr>
          <a:xfrm>
            <a:off x="2310861" y="3568416"/>
            <a:ext cx="436241" cy="246221"/>
          </a:xfrm>
          <a:prstGeom prst="rect">
            <a:avLst/>
          </a:prstGeom>
          <a:noFill/>
        </p:spPr>
        <p:txBody>
          <a:bodyPr wrap="square" rtlCol="0">
            <a:spAutoFit/>
          </a:bodyPr>
          <a:lstStyle/>
          <a:p>
            <a:r>
              <a:rPr lang="en-IN" sz="1000" dirty="0"/>
              <a:t>No</a:t>
            </a:r>
          </a:p>
        </p:txBody>
      </p:sp>
      <p:cxnSp>
        <p:nvCxnSpPr>
          <p:cNvPr id="139" name="Straight Arrow Connector 138">
            <a:extLst>
              <a:ext uri="{FF2B5EF4-FFF2-40B4-BE49-F238E27FC236}">
                <a16:creationId xmlns:a16="http://schemas.microsoft.com/office/drawing/2014/main" id="{BFA51192-F966-402A-B948-62D7F6AF242E}"/>
              </a:ext>
            </a:extLst>
          </p:cNvPr>
          <p:cNvCxnSpPr>
            <a:cxnSpLocks/>
            <a:stCxn id="119" idx="1"/>
            <a:endCxn id="123" idx="3"/>
          </p:cNvCxnSpPr>
          <p:nvPr/>
        </p:nvCxnSpPr>
        <p:spPr>
          <a:xfrm flipH="1">
            <a:off x="3632866" y="6120684"/>
            <a:ext cx="6404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0" name="Straight Arrow Connector 139">
            <a:extLst>
              <a:ext uri="{FF2B5EF4-FFF2-40B4-BE49-F238E27FC236}">
                <a16:creationId xmlns:a16="http://schemas.microsoft.com/office/drawing/2014/main" id="{0894CF00-EC03-450A-892F-E0A2166FB7F8}"/>
              </a:ext>
            </a:extLst>
          </p:cNvPr>
          <p:cNvCxnSpPr>
            <a:cxnSpLocks/>
            <a:stCxn id="123" idx="1"/>
            <a:endCxn id="127" idx="3"/>
          </p:cNvCxnSpPr>
          <p:nvPr/>
        </p:nvCxnSpPr>
        <p:spPr>
          <a:xfrm flipH="1">
            <a:off x="1849798" y="6120688"/>
            <a:ext cx="430134" cy="15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1" name="Straight Arrow Connector 140">
            <a:extLst>
              <a:ext uri="{FF2B5EF4-FFF2-40B4-BE49-F238E27FC236}">
                <a16:creationId xmlns:a16="http://schemas.microsoft.com/office/drawing/2014/main" id="{11BD7D1F-B201-4545-82DD-3CA64BA730AB}"/>
              </a:ext>
            </a:extLst>
          </p:cNvPr>
          <p:cNvCxnSpPr>
            <a:cxnSpLocks/>
            <a:stCxn id="127" idx="0"/>
          </p:cNvCxnSpPr>
          <p:nvPr/>
        </p:nvCxnSpPr>
        <p:spPr>
          <a:xfrm flipV="1">
            <a:off x="1150047" y="5502359"/>
            <a:ext cx="0" cy="4172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2" name="Straight Arrow Connector 141">
            <a:extLst>
              <a:ext uri="{FF2B5EF4-FFF2-40B4-BE49-F238E27FC236}">
                <a16:creationId xmlns:a16="http://schemas.microsoft.com/office/drawing/2014/main" id="{CA688BAA-8246-4458-AE5E-C543F241319E}"/>
              </a:ext>
            </a:extLst>
          </p:cNvPr>
          <p:cNvCxnSpPr>
            <a:cxnSpLocks/>
            <a:stCxn id="128" idx="3"/>
            <a:endCxn id="129" idx="1"/>
          </p:cNvCxnSpPr>
          <p:nvPr/>
        </p:nvCxnSpPr>
        <p:spPr>
          <a:xfrm flipV="1">
            <a:off x="1914524" y="5049195"/>
            <a:ext cx="420591" cy="340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3" name="Connector: Elbow 142">
            <a:extLst>
              <a:ext uri="{FF2B5EF4-FFF2-40B4-BE49-F238E27FC236}">
                <a16:creationId xmlns:a16="http://schemas.microsoft.com/office/drawing/2014/main" id="{25631848-4817-4E91-B7A0-813F60922378}"/>
              </a:ext>
            </a:extLst>
          </p:cNvPr>
          <p:cNvCxnSpPr>
            <a:cxnSpLocks/>
            <a:stCxn id="128" idx="0"/>
            <a:endCxn id="130" idx="1"/>
          </p:cNvCxnSpPr>
          <p:nvPr/>
        </p:nvCxnSpPr>
        <p:spPr>
          <a:xfrm rot="5400000" flipH="1" flipV="1">
            <a:off x="1128495" y="4241342"/>
            <a:ext cx="314222" cy="52703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4" name="Straight Arrow Connector 143">
            <a:extLst>
              <a:ext uri="{FF2B5EF4-FFF2-40B4-BE49-F238E27FC236}">
                <a16:creationId xmlns:a16="http://schemas.microsoft.com/office/drawing/2014/main" id="{A902C53A-A6DF-4409-80EB-D63E8FB5E2F8}"/>
              </a:ext>
            </a:extLst>
          </p:cNvPr>
          <p:cNvCxnSpPr>
            <a:cxnSpLocks/>
            <a:stCxn id="129" idx="3"/>
            <a:endCxn id="117" idx="1"/>
          </p:cNvCxnSpPr>
          <p:nvPr/>
        </p:nvCxnSpPr>
        <p:spPr>
          <a:xfrm flipV="1">
            <a:off x="4133934" y="5045540"/>
            <a:ext cx="356309" cy="36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5" name="Connector: Elbow 144">
            <a:extLst>
              <a:ext uri="{FF2B5EF4-FFF2-40B4-BE49-F238E27FC236}">
                <a16:creationId xmlns:a16="http://schemas.microsoft.com/office/drawing/2014/main" id="{AEB9DE2F-F679-4C8C-9539-BE8D39D1D189}"/>
              </a:ext>
            </a:extLst>
          </p:cNvPr>
          <p:cNvCxnSpPr>
            <a:cxnSpLocks/>
            <a:stCxn id="116" idx="3"/>
          </p:cNvCxnSpPr>
          <p:nvPr/>
        </p:nvCxnSpPr>
        <p:spPr>
          <a:xfrm>
            <a:off x="4401414" y="3808388"/>
            <a:ext cx="391384" cy="1024264"/>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46" name="TextBox 145">
            <a:extLst>
              <a:ext uri="{FF2B5EF4-FFF2-40B4-BE49-F238E27FC236}">
                <a16:creationId xmlns:a16="http://schemas.microsoft.com/office/drawing/2014/main" id="{20EA3717-AFBF-409B-80C6-43296B18E993}"/>
              </a:ext>
            </a:extLst>
          </p:cNvPr>
          <p:cNvSpPr txBox="1"/>
          <p:nvPr/>
        </p:nvSpPr>
        <p:spPr>
          <a:xfrm>
            <a:off x="4260396" y="3591407"/>
            <a:ext cx="436241" cy="246221"/>
          </a:xfrm>
          <a:prstGeom prst="rect">
            <a:avLst/>
          </a:prstGeom>
          <a:noFill/>
        </p:spPr>
        <p:txBody>
          <a:bodyPr wrap="square" rtlCol="0">
            <a:spAutoFit/>
          </a:bodyPr>
          <a:lstStyle/>
          <a:p>
            <a:r>
              <a:rPr lang="en-IN" sz="1000" dirty="0"/>
              <a:t>Yes</a:t>
            </a:r>
          </a:p>
        </p:txBody>
      </p:sp>
      <p:sp>
        <p:nvSpPr>
          <p:cNvPr id="147" name="TextBox 146">
            <a:extLst>
              <a:ext uri="{FF2B5EF4-FFF2-40B4-BE49-F238E27FC236}">
                <a16:creationId xmlns:a16="http://schemas.microsoft.com/office/drawing/2014/main" id="{F5DE490A-EC92-4BFF-BB69-BB3AADA2A3A6}"/>
              </a:ext>
            </a:extLst>
          </p:cNvPr>
          <p:cNvSpPr txBox="1"/>
          <p:nvPr/>
        </p:nvSpPr>
        <p:spPr>
          <a:xfrm>
            <a:off x="4141339" y="4843668"/>
            <a:ext cx="436241" cy="246221"/>
          </a:xfrm>
          <a:prstGeom prst="rect">
            <a:avLst/>
          </a:prstGeom>
          <a:noFill/>
        </p:spPr>
        <p:txBody>
          <a:bodyPr wrap="square" rtlCol="0">
            <a:spAutoFit/>
          </a:bodyPr>
          <a:lstStyle/>
          <a:p>
            <a:r>
              <a:rPr lang="en-IN" sz="1000" dirty="0"/>
              <a:t>Yes</a:t>
            </a:r>
          </a:p>
        </p:txBody>
      </p:sp>
      <p:sp>
        <p:nvSpPr>
          <p:cNvPr id="148" name="TextBox 147">
            <a:extLst>
              <a:ext uri="{FF2B5EF4-FFF2-40B4-BE49-F238E27FC236}">
                <a16:creationId xmlns:a16="http://schemas.microsoft.com/office/drawing/2014/main" id="{B8CEB874-0E61-49A7-BADA-734C51753302}"/>
              </a:ext>
            </a:extLst>
          </p:cNvPr>
          <p:cNvSpPr txBox="1"/>
          <p:nvPr/>
        </p:nvSpPr>
        <p:spPr>
          <a:xfrm>
            <a:off x="687034" y="4443364"/>
            <a:ext cx="436241" cy="246221"/>
          </a:xfrm>
          <a:prstGeom prst="rect">
            <a:avLst/>
          </a:prstGeom>
          <a:noFill/>
        </p:spPr>
        <p:txBody>
          <a:bodyPr wrap="square" rtlCol="0">
            <a:spAutoFit/>
          </a:bodyPr>
          <a:lstStyle/>
          <a:p>
            <a:r>
              <a:rPr lang="en-IN" sz="1000" dirty="0"/>
              <a:t>No</a:t>
            </a:r>
          </a:p>
        </p:txBody>
      </p:sp>
      <p:sp>
        <p:nvSpPr>
          <p:cNvPr id="149" name="TextBox 148">
            <a:extLst>
              <a:ext uri="{FF2B5EF4-FFF2-40B4-BE49-F238E27FC236}">
                <a16:creationId xmlns:a16="http://schemas.microsoft.com/office/drawing/2014/main" id="{D8982226-7FA4-4B73-B53C-1918A3ECF4E1}"/>
              </a:ext>
            </a:extLst>
          </p:cNvPr>
          <p:cNvSpPr txBox="1"/>
          <p:nvPr/>
        </p:nvSpPr>
        <p:spPr>
          <a:xfrm>
            <a:off x="3225103" y="4526343"/>
            <a:ext cx="436241" cy="246221"/>
          </a:xfrm>
          <a:prstGeom prst="rect">
            <a:avLst/>
          </a:prstGeom>
          <a:noFill/>
        </p:spPr>
        <p:txBody>
          <a:bodyPr wrap="square" rtlCol="0">
            <a:spAutoFit/>
          </a:bodyPr>
          <a:lstStyle/>
          <a:p>
            <a:r>
              <a:rPr lang="en-IN" sz="1000" dirty="0"/>
              <a:t>No</a:t>
            </a:r>
          </a:p>
        </p:txBody>
      </p:sp>
      <p:sp>
        <p:nvSpPr>
          <p:cNvPr id="150" name="TextBox 149">
            <a:extLst>
              <a:ext uri="{FF2B5EF4-FFF2-40B4-BE49-F238E27FC236}">
                <a16:creationId xmlns:a16="http://schemas.microsoft.com/office/drawing/2014/main" id="{4DC44201-E40C-4786-AEC8-50DD3BB1F739}"/>
              </a:ext>
            </a:extLst>
          </p:cNvPr>
          <p:cNvSpPr txBox="1"/>
          <p:nvPr/>
        </p:nvSpPr>
        <p:spPr>
          <a:xfrm>
            <a:off x="4027252" y="5926458"/>
            <a:ext cx="436241" cy="246221"/>
          </a:xfrm>
          <a:prstGeom prst="rect">
            <a:avLst/>
          </a:prstGeom>
          <a:noFill/>
        </p:spPr>
        <p:txBody>
          <a:bodyPr wrap="square" rtlCol="0">
            <a:spAutoFit/>
          </a:bodyPr>
          <a:lstStyle/>
          <a:p>
            <a:r>
              <a:rPr lang="en-IN" sz="1000" dirty="0"/>
              <a:t>No</a:t>
            </a:r>
          </a:p>
        </p:txBody>
      </p:sp>
      <p:grpSp>
        <p:nvGrpSpPr>
          <p:cNvPr id="151" name="Group 150">
            <a:extLst>
              <a:ext uri="{FF2B5EF4-FFF2-40B4-BE49-F238E27FC236}">
                <a16:creationId xmlns:a16="http://schemas.microsoft.com/office/drawing/2014/main" id="{9A99B774-78C3-4363-B528-BAF5D4A527E2}"/>
              </a:ext>
            </a:extLst>
          </p:cNvPr>
          <p:cNvGrpSpPr/>
          <p:nvPr/>
        </p:nvGrpSpPr>
        <p:grpSpPr>
          <a:xfrm>
            <a:off x="5749038" y="1116215"/>
            <a:ext cx="5945640" cy="2337367"/>
            <a:chOff x="147052" y="6577195"/>
            <a:chExt cx="5945640" cy="2337367"/>
          </a:xfrm>
        </p:grpSpPr>
        <p:sp>
          <p:nvSpPr>
            <p:cNvPr id="152" name="Flowchart: Process 151">
              <a:extLst>
                <a:ext uri="{FF2B5EF4-FFF2-40B4-BE49-F238E27FC236}">
                  <a16:creationId xmlns:a16="http://schemas.microsoft.com/office/drawing/2014/main" id="{D88A6185-69F0-4706-9AA1-88DE6663B739}"/>
                </a:ext>
              </a:extLst>
            </p:cNvPr>
            <p:cNvSpPr/>
            <p:nvPr/>
          </p:nvSpPr>
          <p:spPr>
            <a:xfrm>
              <a:off x="4518577" y="7192800"/>
              <a:ext cx="1342007" cy="554275"/>
            </a:xfrm>
            <a:prstGeom prst="flowChart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Technical scrutiny of submitted plans /documents</a:t>
              </a:r>
            </a:p>
          </p:txBody>
        </p:sp>
        <p:sp>
          <p:nvSpPr>
            <p:cNvPr id="153" name="Flowchart: Decision 152">
              <a:extLst>
                <a:ext uri="{FF2B5EF4-FFF2-40B4-BE49-F238E27FC236}">
                  <a16:creationId xmlns:a16="http://schemas.microsoft.com/office/drawing/2014/main" id="{9BFF8C8C-3D82-4725-949C-9EEF84E5C938}"/>
                </a:ext>
              </a:extLst>
            </p:cNvPr>
            <p:cNvSpPr/>
            <p:nvPr/>
          </p:nvSpPr>
          <p:spPr>
            <a:xfrm>
              <a:off x="4286471" y="7972983"/>
              <a:ext cx="1806221" cy="941579"/>
            </a:xfrm>
            <a:prstGeom prst="flowChartDecisi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Submitted plans confirm to Regulations</a:t>
              </a:r>
            </a:p>
          </p:txBody>
        </p:sp>
        <p:cxnSp>
          <p:nvCxnSpPr>
            <p:cNvPr id="154" name="Straight Arrow Connector 153">
              <a:extLst>
                <a:ext uri="{FF2B5EF4-FFF2-40B4-BE49-F238E27FC236}">
                  <a16:creationId xmlns:a16="http://schemas.microsoft.com/office/drawing/2014/main" id="{B58DFFA0-5162-449E-B51D-4B557D3459EA}"/>
                </a:ext>
              </a:extLst>
            </p:cNvPr>
            <p:cNvCxnSpPr>
              <a:cxnSpLocks/>
              <a:stCxn id="152" idx="2"/>
              <a:endCxn id="153" idx="0"/>
            </p:cNvCxnSpPr>
            <p:nvPr/>
          </p:nvCxnSpPr>
          <p:spPr>
            <a:xfrm>
              <a:off x="5189581" y="7747075"/>
              <a:ext cx="1" cy="2259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5" name="Flowchart: Process 154">
              <a:extLst>
                <a:ext uri="{FF2B5EF4-FFF2-40B4-BE49-F238E27FC236}">
                  <a16:creationId xmlns:a16="http://schemas.microsoft.com/office/drawing/2014/main" id="{7167386B-15BD-4442-9838-D5BBED6E9844}"/>
                </a:ext>
              </a:extLst>
            </p:cNvPr>
            <p:cNvSpPr/>
            <p:nvPr/>
          </p:nvSpPr>
          <p:spPr>
            <a:xfrm>
              <a:off x="2282553" y="8251498"/>
              <a:ext cx="1352934" cy="405334"/>
            </a:xfrm>
            <a:prstGeom prst="flowChart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Notice to Applicant</a:t>
              </a:r>
            </a:p>
          </p:txBody>
        </p:sp>
        <p:sp>
          <p:nvSpPr>
            <p:cNvPr id="156" name="Flowchart: Process 155">
              <a:extLst>
                <a:ext uri="{FF2B5EF4-FFF2-40B4-BE49-F238E27FC236}">
                  <a16:creationId xmlns:a16="http://schemas.microsoft.com/office/drawing/2014/main" id="{72E72683-1902-4780-B637-DFA0D4B4E957}"/>
                </a:ext>
              </a:extLst>
            </p:cNvPr>
            <p:cNvSpPr/>
            <p:nvPr/>
          </p:nvSpPr>
          <p:spPr>
            <a:xfrm>
              <a:off x="458158" y="8247344"/>
              <a:ext cx="1399502" cy="405334"/>
            </a:xfrm>
            <a:prstGeom prst="flowChartProcess">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Submit required modifications</a:t>
              </a:r>
            </a:p>
          </p:txBody>
        </p:sp>
        <p:sp>
          <p:nvSpPr>
            <p:cNvPr id="157" name="Flowchart: Decision 156">
              <a:extLst>
                <a:ext uri="{FF2B5EF4-FFF2-40B4-BE49-F238E27FC236}">
                  <a16:creationId xmlns:a16="http://schemas.microsoft.com/office/drawing/2014/main" id="{F1BF3CDF-55F8-44DF-8ADB-F5A518AE5345}"/>
                </a:ext>
              </a:extLst>
            </p:cNvPr>
            <p:cNvSpPr/>
            <p:nvPr/>
          </p:nvSpPr>
          <p:spPr>
            <a:xfrm>
              <a:off x="147052" y="7043297"/>
              <a:ext cx="2024154" cy="842506"/>
            </a:xfrm>
            <a:prstGeom prst="flowChartDecision">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Modifications submitted as per timelines</a:t>
              </a:r>
            </a:p>
          </p:txBody>
        </p:sp>
        <p:sp>
          <p:nvSpPr>
            <p:cNvPr id="158" name="Flowchart: Decision 157">
              <a:extLst>
                <a:ext uri="{FF2B5EF4-FFF2-40B4-BE49-F238E27FC236}">
                  <a16:creationId xmlns:a16="http://schemas.microsoft.com/office/drawing/2014/main" id="{C2BB0CAE-03D7-456D-AE2A-29549AE830A6}"/>
                </a:ext>
              </a:extLst>
            </p:cNvPr>
            <p:cNvSpPr/>
            <p:nvPr/>
          </p:nvSpPr>
          <p:spPr>
            <a:xfrm>
              <a:off x="2359289" y="7139388"/>
              <a:ext cx="1926876" cy="655129"/>
            </a:xfrm>
            <a:prstGeom prst="flowChartDecision">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All modifications made?</a:t>
              </a:r>
            </a:p>
          </p:txBody>
        </p:sp>
        <p:sp>
          <p:nvSpPr>
            <p:cNvPr id="159" name="Flowchart: Terminator 158">
              <a:extLst>
                <a:ext uri="{FF2B5EF4-FFF2-40B4-BE49-F238E27FC236}">
                  <a16:creationId xmlns:a16="http://schemas.microsoft.com/office/drawing/2014/main" id="{A3A77CC3-BEDF-487E-BEE2-2C34197EF50F}"/>
                </a:ext>
              </a:extLst>
            </p:cNvPr>
            <p:cNvSpPr/>
            <p:nvPr/>
          </p:nvSpPr>
          <p:spPr>
            <a:xfrm>
              <a:off x="1573298" y="6577195"/>
              <a:ext cx="1399684" cy="376630"/>
            </a:xfrm>
            <a:prstGeom prst="flowChartTermina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Application stands cancelled </a:t>
              </a:r>
            </a:p>
          </p:txBody>
        </p:sp>
        <p:cxnSp>
          <p:nvCxnSpPr>
            <p:cNvPr id="160" name="Connector: Elbow 159">
              <a:extLst>
                <a:ext uri="{FF2B5EF4-FFF2-40B4-BE49-F238E27FC236}">
                  <a16:creationId xmlns:a16="http://schemas.microsoft.com/office/drawing/2014/main" id="{F252AF9F-3CD7-4642-87F9-E76F3E4750A0}"/>
                </a:ext>
              </a:extLst>
            </p:cNvPr>
            <p:cNvCxnSpPr>
              <a:cxnSpLocks/>
              <a:stCxn id="158" idx="0"/>
              <a:endCxn id="159" idx="3"/>
            </p:cNvCxnSpPr>
            <p:nvPr/>
          </p:nvCxnSpPr>
          <p:spPr>
            <a:xfrm rot="16200000" flipV="1">
              <a:off x="2960916" y="6777576"/>
              <a:ext cx="373878" cy="34974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1" name="Straight Arrow Connector 160">
              <a:extLst>
                <a:ext uri="{FF2B5EF4-FFF2-40B4-BE49-F238E27FC236}">
                  <a16:creationId xmlns:a16="http://schemas.microsoft.com/office/drawing/2014/main" id="{6DBBC0A4-7635-4C29-B3AA-8EE966683375}"/>
                </a:ext>
              </a:extLst>
            </p:cNvPr>
            <p:cNvCxnSpPr>
              <a:cxnSpLocks/>
              <a:stCxn id="153" idx="1"/>
              <a:endCxn id="155" idx="3"/>
            </p:cNvCxnSpPr>
            <p:nvPr/>
          </p:nvCxnSpPr>
          <p:spPr>
            <a:xfrm flipH="1">
              <a:off x="3635487" y="8443773"/>
              <a:ext cx="650984" cy="103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2" name="Straight Arrow Connector 161">
              <a:extLst>
                <a:ext uri="{FF2B5EF4-FFF2-40B4-BE49-F238E27FC236}">
                  <a16:creationId xmlns:a16="http://schemas.microsoft.com/office/drawing/2014/main" id="{288C3B91-28FE-4D53-8A28-B4CD79DB0D21}"/>
                </a:ext>
              </a:extLst>
            </p:cNvPr>
            <p:cNvCxnSpPr>
              <a:stCxn id="155" idx="1"/>
              <a:endCxn id="156" idx="3"/>
            </p:cNvCxnSpPr>
            <p:nvPr/>
          </p:nvCxnSpPr>
          <p:spPr>
            <a:xfrm flipH="1" flipV="1">
              <a:off x="1857660" y="8450011"/>
              <a:ext cx="424893" cy="41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3" name="Straight Arrow Connector 162">
              <a:extLst>
                <a:ext uri="{FF2B5EF4-FFF2-40B4-BE49-F238E27FC236}">
                  <a16:creationId xmlns:a16="http://schemas.microsoft.com/office/drawing/2014/main" id="{EA092B11-0FF6-45D8-A66F-D3705C221914}"/>
                </a:ext>
              </a:extLst>
            </p:cNvPr>
            <p:cNvCxnSpPr>
              <a:cxnSpLocks/>
              <a:stCxn id="156" idx="0"/>
              <a:endCxn id="157" idx="2"/>
            </p:cNvCxnSpPr>
            <p:nvPr/>
          </p:nvCxnSpPr>
          <p:spPr>
            <a:xfrm flipV="1">
              <a:off x="1157909" y="7885803"/>
              <a:ext cx="1220" cy="3615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4" name="Straight Arrow Connector 163">
              <a:extLst>
                <a:ext uri="{FF2B5EF4-FFF2-40B4-BE49-F238E27FC236}">
                  <a16:creationId xmlns:a16="http://schemas.microsoft.com/office/drawing/2014/main" id="{D37819FC-4292-4694-A550-DD3ACEF4100B}"/>
                </a:ext>
              </a:extLst>
            </p:cNvPr>
            <p:cNvCxnSpPr>
              <a:cxnSpLocks/>
              <a:stCxn id="157" idx="3"/>
              <a:endCxn id="158" idx="1"/>
            </p:cNvCxnSpPr>
            <p:nvPr/>
          </p:nvCxnSpPr>
          <p:spPr>
            <a:xfrm>
              <a:off x="2171206" y="7464550"/>
              <a:ext cx="188083" cy="24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5" name="Connector: Elbow 164">
              <a:extLst>
                <a:ext uri="{FF2B5EF4-FFF2-40B4-BE49-F238E27FC236}">
                  <a16:creationId xmlns:a16="http://schemas.microsoft.com/office/drawing/2014/main" id="{C11F7624-2215-427E-B3D7-9DFF84E50EC8}"/>
                </a:ext>
              </a:extLst>
            </p:cNvPr>
            <p:cNvCxnSpPr>
              <a:stCxn id="157" idx="0"/>
              <a:endCxn id="159" idx="1"/>
            </p:cNvCxnSpPr>
            <p:nvPr/>
          </p:nvCxnSpPr>
          <p:spPr>
            <a:xfrm rot="5400000" flipH="1" flipV="1">
              <a:off x="1227320" y="6697320"/>
              <a:ext cx="277787" cy="41416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66" name="TextBox 165">
              <a:extLst>
                <a:ext uri="{FF2B5EF4-FFF2-40B4-BE49-F238E27FC236}">
                  <a16:creationId xmlns:a16="http://schemas.microsoft.com/office/drawing/2014/main" id="{F410283D-73B7-47C5-990B-3F70D8C9728D}"/>
                </a:ext>
              </a:extLst>
            </p:cNvPr>
            <p:cNvSpPr txBox="1"/>
            <p:nvPr/>
          </p:nvSpPr>
          <p:spPr>
            <a:xfrm>
              <a:off x="2085195" y="7246942"/>
              <a:ext cx="436241" cy="246221"/>
            </a:xfrm>
            <a:prstGeom prst="rect">
              <a:avLst/>
            </a:prstGeom>
            <a:noFill/>
          </p:spPr>
          <p:txBody>
            <a:bodyPr wrap="square" rtlCol="0">
              <a:spAutoFit/>
            </a:bodyPr>
            <a:lstStyle/>
            <a:p>
              <a:r>
                <a:rPr lang="en-IN" sz="1000" dirty="0"/>
                <a:t>Yes</a:t>
              </a:r>
            </a:p>
          </p:txBody>
        </p:sp>
        <p:sp>
          <p:nvSpPr>
            <p:cNvPr id="167" name="TextBox 166">
              <a:extLst>
                <a:ext uri="{FF2B5EF4-FFF2-40B4-BE49-F238E27FC236}">
                  <a16:creationId xmlns:a16="http://schemas.microsoft.com/office/drawing/2014/main" id="{72C1E2BA-710C-47FB-B186-4343EAFA4696}"/>
                </a:ext>
              </a:extLst>
            </p:cNvPr>
            <p:cNvSpPr txBox="1"/>
            <p:nvPr/>
          </p:nvSpPr>
          <p:spPr>
            <a:xfrm>
              <a:off x="4150959" y="7209428"/>
              <a:ext cx="436241" cy="246221"/>
            </a:xfrm>
            <a:prstGeom prst="rect">
              <a:avLst/>
            </a:prstGeom>
            <a:noFill/>
          </p:spPr>
          <p:txBody>
            <a:bodyPr wrap="square" rtlCol="0">
              <a:spAutoFit/>
            </a:bodyPr>
            <a:lstStyle/>
            <a:p>
              <a:r>
                <a:rPr lang="en-IN" sz="1000" dirty="0"/>
                <a:t>Yes</a:t>
              </a:r>
            </a:p>
          </p:txBody>
        </p:sp>
        <p:sp>
          <p:nvSpPr>
            <p:cNvPr id="168" name="TextBox 167">
              <a:extLst>
                <a:ext uri="{FF2B5EF4-FFF2-40B4-BE49-F238E27FC236}">
                  <a16:creationId xmlns:a16="http://schemas.microsoft.com/office/drawing/2014/main" id="{4FAF95B3-D921-4C28-AF86-44CB0D7B5FC5}"/>
                </a:ext>
              </a:extLst>
            </p:cNvPr>
            <p:cNvSpPr txBox="1"/>
            <p:nvPr/>
          </p:nvSpPr>
          <p:spPr>
            <a:xfrm>
              <a:off x="882654" y="6861122"/>
              <a:ext cx="436241" cy="246221"/>
            </a:xfrm>
            <a:prstGeom prst="rect">
              <a:avLst/>
            </a:prstGeom>
            <a:noFill/>
          </p:spPr>
          <p:txBody>
            <a:bodyPr wrap="square" rtlCol="0">
              <a:spAutoFit/>
            </a:bodyPr>
            <a:lstStyle/>
            <a:p>
              <a:r>
                <a:rPr lang="en-IN" sz="1000" dirty="0"/>
                <a:t>No</a:t>
              </a:r>
            </a:p>
          </p:txBody>
        </p:sp>
        <p:sp>
          <p:nvSpPr>
            <p:cNvPr id="169" name="TextBox 168">
              <a:extLst>
                <a:ext uri="{FF2B5EF4-FFF2-40B4-BE49-F238E27FC236}">
                  <a16:creationId xmlns:a16="http://schemas.microsoft.com/office/drawing/2014/main" id="{0FE12539-D594-4542-85BB-DF2EDF6E9C76}"/>
                </a:ext>
              </a:extLst>
            </p:cNvPr>
            <p:cNvSpPr txBox="1"/>
            <p:nvPr/>
          </p:nvSpPr>
          <p:spPr>
            <a:xfrm>
              <a:off x="3249273" y="6944101"/>
              <a:ext cx="436241" cy="246221"/>
            </a:xfrm>
            <a:prstGeom prst="rect">
              <a:avLst/>
            </a:prstGeom>
            <a:noFill/>
          </p:spPr>
          <p:txBody>
            <a:bodyPr wrap="square" rtlCol="0">
              <a:spAutoFit/>
            </a:bodyPr>
            <a:lstStyle/>
            <a:p>
              <a:r>
                <a:rPr lang="en-IN" sz="1000" dirty="0"/>
                <a:t>No</a:t>
              </a:r>
            </a:p>
          </p:txBody>
        </p:sp>
        <p:sp>
          <p:nvSpPr>
            <p:cNvPr id="170" name="TextBox 169">
              <a:extLst>
                <a:ext uri="{FF2B5EF4-FFF2-40B4-BE49-F238E27FC236}">
                  <a16:creationId xmlns:a16="http://schemas.microsoft.com/office/drawing/2014/main" id="{36E20B0A-4797-4A87-8CCF-1BD3CD0A42D5}"/>
                </a:ext>
              </a:extLst>
            </p:cNvPr>
            <p:cNvSpPr txBox="1"/>
            <p:nvPr/>
          </p:nvSpPr>
          <p:spPr>
            <a:xfrm>
              <a:off x="3842259" y="8159968"/>
              <a:ext cx="436241" cy="246221"/>
            </a:xfrm>
            <a:prstGeom prst="rect">
              <a:avLst/>
            </a:prstGeom>
            <a:noFill/>
          </p:spPr>
          <p:txBody>
            <a:bodyPr wrap="square" rtlCol="0">
              <a:spAutoFit/>
            </a:bodyPr>
            <a:lstStyle/>
            <a:p>
              <a:r>
                <a:rPr lang="en-IN" sz="1000" dirty="0"/>
                <a:t>No</a:t>
              </a:r>
            </a:p>
          </p:txBody>
        </p:sp>
      </p:grpSp>
      <p:cxnSp>
        <p:nvCxnSpPr>
          <p:cNvPr id="171" name="Straight Arrow Connector 170">
            <a:extLst>
              <a:ext uri="{FF2B5EF4-FFF2-40B4-BE49-F238E27FC236}">
                <a16:creationId xmlns:a16="http://schemas.microsoft.com/office/drawing/2014/main" id="{7D054844-7562-4C9F-BF38-7DD943E3B178}"/>
              </a:ext>
            </a:extLst>
          </p:cNvPr>
          <p:cNvCxnSpPr>
            <a:cxnSpLocks/>
            <a:endCxn id="152" idx="0"/>
          </p:cNvCxnSpPr>
          <p:nvPr/>
        </p:nvCxnSpPr>
        <p:spPr>
          <a:xfrm>
            <a:off x="10790338" y="1304525"/>
            <a:ext cx="1229" cy="4272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2" name="TextBox 171">
            <a:extLst>
              <a:ext uri="{FF2B5EF4-FFF2-40B4-BE49-F238E27FC236}">
                <a16:creationId xmlns:a16="http://schemas.microsoft.com/office/drawing/2014/main" id="{327A7F9A-1A31-42A1-A9F9-FD701FB3FC8A}"/>
              </a:ext>
            </a:extLst>
          </p:cNvPr>
          <p:cNvSpPr txBox="1"/>
          <p:nvPr/>
        </p:nvSpPr>
        <p:spPr>
          <a:xfrm>
            <a:off x="10806881" y="3444056"/>
            <a:ext cx="436241" cy="246221"/>
          </a:xfrm>
          <a:prstGeom prst="rect">
            <a:avLst/>
          </a:prstGeom>
          <a:noFill/>
        </p:spPr>
        <p:txBody>
          <a:bodyPr wrap="square" rtlCol="0">
            <a:spAutoFit/>
          </a:bodyPr>
          <a:lstStyle/>
          <a:p>
            <a:r>
              <a:rPr lang="en-IN" sz="1000" dirty="0"/>
              <a:t>Yes</a:t>
            </a:r>
          </a:p>
        </p:txBody>
      </p:sp>
      <p:sp>
        <p:nvSpPr>
          <p:cNvPr id="173" name="Oval 172">
            <a:extLst>
              <a:ext uri="{FF2B5EF4-FFF2-40B4-BE49-F238E27FC236}">
                <a16:creationId xmlns:a16="http://schemas.microsoft.com/office/drawing/2014/main" id="{D9F98A39-4B09-4CF1-9DF5-05A9965BA301}"/>
              </a:ext>
            </a:extLst>
          </p:cNvPr>
          <p:cNvSpPr/>
          <p:nvPr/>
        </p:nvSpPr>
        <p:spPr>
          <a:xfrm>
            <a:off x="2788064" y="1020587"/>
            <a:ext cx="369713" cy="35244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solidFill>
                  <a:schemeClr val="tx1"/>
                </a:solidFill>
              </a:rPr>
              <a:t>A</a:t>
            </a:r>
          </a:p>
        </p:txBody>
      </p:sp>
      <p:cxnSp>
        <p:nvCxnSpPr>
          <p:cNvPr id="174" name="Connector: Elbow 173">
            <a:extLst>
              <a:ext uri="{FF2B5EF4-FFF2-40B4-BE49-F238E27FC236}">
                <a16:creationId xmlns:a16="http://schemas.microsoft.com/office/drawing/2014/main" id="{15756E77-BFBE-4D29-A926-3C32AB13B1FD}"/>
              </a:ext>
            </a:extLst>
          </p:cNvPr>
          <p:cNvCxnSpPr>
            <a:cxnSpLocks/>
            <a:stCxn id="206" idx="1"/>
            <a:endCxn id="208" idx="3"/>
          </p:cNvCxnSpPr>
          <p:nvPr/>
        </p:nvCxnSpPr>
        <p:spPr>
          <a:xfrm rot="10800000">
            <a:off x="5295723" y="2561871"/>
            <a:ext cx="1448592" cy="1610569"/>
          </a:xfrm>
          <a:prstGeom prst="bentConnector3">
            <a:avLst>
              <a:gd name="adj1" fmla="val 8056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5" name="Straight Arrow Connector 174">
            <a:extLst>
              <a:ext uri="{FF2B5EF4-FFF2-40B4-BE49-F238E27FC236}">
                <a16:creationId xmlns:a16="http://schemas.microsoft.com/office/drawing/2014/main" id="{A5E70024-036E-4FBE-9089-8708840F3389}"/>
              </a:ext>
            </a:extLst>
          </p:cNvPr>
          <p:cNvCxnSpPr>
            <a:cxnSpLocks/>
            <a:stCxn id="153" idx="2"/>
            <a:endCxn id="176" idx="0"/>
          </p:cNvCxnSpPr>
          <p:nvPr/>
        </p:nvCxnSpPr>
        <p:spPr>
          <a:xfrm flipH="1">
            <a:off x="10790338" y="3453582"/>
            <a:ext cx="1230" cy="2599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6" name="Flowchart: Decision 175">
            <a:extLst>
              <a:ext uri="{FF2B5EF4-FFF2-40B4-BE49-F238E27FC236}">
                <a16:creationId xmlns:a16="http://schemas.microsoft.com/office/drawing/2014/main" id="{A8A76AF7-FA2C-4B11-B99D-FF84966E14BE}"/>
              </a:ext>
            </a:extLst>
          </p:cNvPr>
          <p:cNvSpPr/>
          <p:nvPr/>
        </p:nvSpPr>
        <p:spPr>
          <a:xfrm>
            <a:off x="9887227" y="3713484"/>
            <a:ext cx="1806221" cy="941579"/>
          </a:xfrm>
          <a:prstGeom prst="flowChartDecisi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Is the application for a high rise/special building?</a:t>
            </a:r>
          </a:p>
        </p:txBody>
      </p:sp>
      <p:sp>
        <p:nvSpPr>
          <p:cNvPr id="177" name="Flowchart: Process 176">
            <a:extLst>
              <a:ext uri="{FF2B5EF4-FFF2-40B4-BE49-F238E27FC236}">
                <a16:creationId xmlns:a16="http://schemas.microsoft.com/office/drawing/2014/main" id="{E790D4D3-FB02-4BE0-8E3E-036D203C4814}"/>
              </a:ext>
            </a:extLst>
          </p:cNvPr>
          <p:cNvSpPr/>
          <p:nvPr/>
        </p:nvSpPr>
        <p:spPr>
          <a:xfrm>
            <a:off x="6298618" y="6292785"/>
            <a:ext cx="1247439" cy="51820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Procedure during development and/or construction  </a:t>
            </a:r>
          </a:p>
        </p:txBody>
      </p:sp>
      <p:sp>
        <p:nvSpPr>
          <p:cNvPr id="178" name="Flowchart: Process 177">
            <a:extLst>
              <a:ext uri="{FF2B5EF4-FFF2-40B4-BE49-F238E27FC236}">
                <a16:creationId xmlns:a16="http://schemas.microsoft.com/office/drawing/2014/main" id="{849BB3F0-AE20-4895-91EE-68B39C21E695}"/>
              </a:ext>
            </a:extLst>
          </p:cNvPr>
          <p:cNvSpPr/>
          <p:nvPr/>
        </p:nvSpPr>
        <p:spPr>
          <a:xfrm>
            <a:off x="7991892" y="6292785"/>
            <a:ext cx="1245581" cy="51820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Validity and Extension of time for Permit</a:t>
            </a:r>
          </a:p>
        </p:txBody>
      </p:sp>
      <p:sp>
        <p:nvSpPr>
          <p:cNvPr id="179" name="Flowchart: Process 178">
            <a:extLst>
              <a:ext uri="{FF2B5EF4-FFF2-40B4-BE49-F238E27FC236}">
                <a16:creationId xmlns:a16="http://schemas.microsoft.com/office/drawing/2014/main" id="{612ABC1D-3FC1-4174-AC0A-56681D9ADF8D}"/>
              </a:ext>
            </a:extLst>
          </p:cNvPr>
          <p:cNvSpPr/>
          <p:nvPr/>
        </p:nvSpPr>
        <p:spPr>
          <a:xfrm>
            <a:off x="9908921" y="4964558"/>
            <a:ext cx="1806527" cy="399378"/>
          </a:xfrm>
          <a:prstGeom prst="flowChart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Obtain NOCs on technically scrutinized plans</a:t>
            </a:r>
          </a:p>
        </p:txBody>
      </p:sp>
      <p:sp>
        <p:nvSpPr>
          <p:cNvPr id="180" name="Flowchart: Decision 179">
            <a:extLst>
              <a:ext uri="{FF2B5EF4-FFF2-40B4-BE49-F238E27FC236}">
                <a16:creationId xmlns:a16="http://schemas.microsoft.com/office/drawing/2014/main" id="{9FBD9243-3A70-46B6-8087-E55D42303943}"/>
              </a:ext>
            </a:extLst>
          </p:cNvPr>
          <p:cNvSpPr/>
          <p:nvPr/>
        </p:nvSpPr>
        <p:spPr>
          <a:xfrm>
            <a:off x="9985267" y="5516567"/>
            <a:ext cx="1653520" cy="681807"/>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Have all NOCs been received?</a:t>
            </a:r>
          </a:p>
        </p:txBody>
      </p:sp>
      <p:sp>
        <p:nvSpPr>
          <p:cNvPr id="181" name="Flowchart: Decision 180">
            <a:extLst>
              <a:ext uri="{FF2B5EF4-FFF2-40B4-BE49-F238E27FC236}">
                <a16:creationId xmlns:a16="http://schemas.microsoft.com/office/drawing/2014/main" id="{0D1BDFA3-9C88-4C21-B038-4AEAAA63CF75}"/>
              </a:ext>
            </a:extLst>
          </p:cNvPr>
          <p:cNvSpPr/>
          <p:nvPr/>
        </p:nvSpPr>
        <p:spPr>
          <a:xfrm>
            <a:off x="7015497" y="4748764"/>
            <a:ext cx="1806221" cy="77289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Have all NOCs been granted?</a:t>
            </a:r>
          </a:p>
        </p:txBody>
      </p:sp>
      <p:sp>
        <p:nvSpPr>
          <p:cNvPr id="182" name="Flowchart: Terminator 181">
            <a:extLst>
              <a:ext uri="{FF2B5EF4-FFF2-40B4-BE49-F238E27FC236}">
                <a16:creationId xmlns:a16="http://schemas.microsoft.com/office/drawing/2014/main" id="{164B4921-2995-4EC4-A95F-659C5CCCA4D3}"/>
              </a:ext>
            </a:extLst>
          </p:cNvPr>
          <p:cNvSpPr/>
          <p:nvPr/>
        </p:nvSpPr>
        <p:spPr>
          <a:xfrm>
            <a:off x="6699561" y="5578812"/>
            <a:ext cx="1147614" cy="340140"/>
          </a:xfrm>
          <a:prstGeom prst="flowChartTermina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Grant of Permit</a:t>
            </a:r>
          </a:p>
        </p:txBody>
      </p:sp>
      <p:sp>
        <p:nvSpPr>
          <p:cNvPr id="183" name="Flowchart: Terminator 182">
            <a:extLst>
              <a:ext uri="{FF2B5EF4-FFF2-40B4-BE49-F238E27FC236}">
                <a16:creationId xmlns:a16="http://schemas.microsoft.com/office/drawing/2014/main" id="{F7BD99C6-2C1D-4DC1-A463-2C532776A806}"/>
              </a:ext>
            </a:extLst>
          </p:cNvPr>
          <p:cNvSpPr/>
          <p:nvPr/>
        </p:nvSpPr>
        <p:spPr>
          <a:xfrm>
            <a:off x="8543375" y="5611035"/>
            <a:ext cx="1147614" cy="340140"/>
          </a:xfrm>
          <a:prstGeom prst="flowChartTerminator">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Refusal of Permit</a:t>
            </a:r>
          </a:p>
        </p:txBody>
      </p:sp>
      <p:sp>
        <p:nvSpPr>
          <p:cNvPr id="184" name="Flowchart: Process 183">
            <a:extLst>
              <a:ext uri="{FF2B5EF4-FFF2-40B4-BE49-F238E27FC236}">
                <a16:creationId xmlns:a16="http://schemas.microsoft.com/office/drawing/2014/main" id="{96F341BA-30E4-405A-B5F4-0BF65EFE181A}"/>
              </a:ext>
            </a:extLst>
          </p:cNvPr>
          <p:cNvSpPr/>
          <p:nvPr/>
        </p:nvSpPr>
        <p:spPr>
          <a:xfrm>
            <a:off x="11000454" y="6351001"/>
            <a:ext cx="1150356" cy="374849"/>
          </a:xfrm>
          <a:prstGeom prst="flowChartProcess">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Intimate Applicant</a:t>
            </a:r>
          </a:p>
        </p:txBody>
      </p:sp>
      <p:cxnSp>
        <p:nvCxnSpPr>
          <p:cNvPr id="185" name="Straight Arrow Connector 184">
            <a:extLst>
              <a:ext uri="{FF2B5EF4-FFF2-40B4-BE49-F238E27FC236}">
                <a16:creationId xmlns:a16="http://schemas.microsoft.com/office/drawing/2014/main" id="{AA9E7BF5-0568-445E-AAA1-ABCACC4E1314}"/>
              </a:ext>
            </a:extLst>
          </p:cNvPr>
          <p:cNvCxnSpPr>
            <a:stCxn id="179" idx="2"/>
            <a:endCxn id="180" idx="0"/>
          </p:cNvCxnSpPr>
          <p:nvPr/>
        </p:nvCxnSpPr>
        <p:spPr>
          <a:xfrm flipH="1">
            <a:off x="10812027" y="5363940"/>
            <a:ext cx="154" cy="1526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6" name="Connector: Elbow 185">
            <a:extLst>
              <a:ext uri="{FF2B5EF4-FFF2-40B4-BE49-F238E27FC236}">
                <a16:creationId xmlns:a16="http://schemas.microsoft.com/office/drawing/2014/main" id="{296399E1-4270-431E-8248-6994C738B54B}"/>
              </a:ext>
            </a:extLst>
          </p:cNvPr>
          <p:cNvCxnSpPr>
            <a:cxnSpLocks/>
            <a:stCxn id="181" idx="1"/>
          </p:cNvCxnSpPr>
          <p:nvPr/>
        </p:nvCxnSpPr>
        <p:spPr>
          <a:xfrm rot="10800000" flipV="1">
            <a:off x="7015497" y="5135208"/>
            <a:ext cx="1" cy="41825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7" name="Connector: Elbow 186">
            <a:extLst>
              <a:ext uri="{FF2B5EF4-FFF2-40B4-BE49-F238E27FC236}">
                <a16:creationId xmlns:a16="http://schemas.microsoft.com/office/drawing/2014/main" id="{E451CD47-C99E-4337-88F8-E489B3C77713}"/>
              </a:ext>
            </a:extLst>
          </p:cNvPr>
          <p:cNvCxnSpPr>
            <a:cxnSpLocks/>
            <a:stCxn id="181" idx="3"/>
            <a:endCxn id="183" idx="0"/>
          </p:cNvCxnSpPr>
          <p:nvPr/>
        </p:nvCxnSpPr>
        <p:spPr>
          <a:xfrm>
            <a:off x="8821718" y="5135209"/>
            <a:ext cx="295464" cy="47582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8" name="Connector: Elbow 187">
            <a:extLst>
              <a:ext uri="{FF2B5EF4-FFF2-40B4-BE49-F238E27FC236}">
                <a16:creationId xmlns:a16="http://schemas.microsoft.com/office/drawing/2014/main" id="{7D385F20-B6FA-4223-A5A3-67F93D7B4090}"/>
              </a:ext>
            </a:extLst>
          </p:cNvPr>
          <p:cNvCxnSpPr>
            <a:cxnSpLocks/>
            <a:stCxn id="180" idx="1"/>
            <a:endCxn id="181" idx="0"/>
          </p:cNvCxnSpPr>
          <p:nvPr/>
        </p:nvCxnSpPr>
        <p:spPr>
          <a:xfrm rot="10800000">
            <a:off x="7918609" y="4748765"/>
            <a:ext cx="2066659" cy="1108707"/>
          </a:xfrm>
          <a:prstGeom prst="bentConnector4">
            <a:avLst>
              <a:gd name="adj1" fmla="val 10636"/>
              <a:gd name="adj2" fmla="val 120619"/>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9" name="Connector: Elbow 188">
            <a:extLst>
              <a:ext uri="{FF2B5EF4-FFF2-40B4-BE49-F238E27FC236}">
                <a16:creationId xmlns:a16="http://schemas.microsoft.com/office/drawing/2014/main" id="{28C54845-84B5-40FA-87F6-E51952F9580A}"/>
              </a:ext>
            </a:extLst>
          </p:cNvPr>
          <p:cNvCxnSpPr>
            <a:cxnSpLocks/>
            <a:stCxn id="180" idx="3"/>
          </p:cNvCxnSpPr>
          <p:nvPr/>
        </p:nvCxnSpPr>
        <p:spPr>
          <a:xfrm>
            <a:off x="11638787" y="5857471"/>
            <a:ext cx="154965" cy="465880"/>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0" name="Connector: Elbow 189">
            <a:extLst>
              <a:ext uri="{FF2B5EF4-FFF2-40B4-BE49-F238E27FC236}">
                <a16:creationId xmlns:a16="http://schemas.microsoft.com/office/drawing/2014/main" id="{64FAE863-5656-4173-8EAE-5AE025572AFA}"/>
              </a:ext>
            </a:extLst>
          </p:cNvPr>
          <p:cNvCxnSpPr>
            <a:cxnSpLocks/>
            <a:stCxn id="182" idx="1"/>
            <a:endCxn id="196" idx="0"/>
          </p:cNvCxnSpPr>
          <p:nvPr/>
        </p:nvCxnSpPr>
        <p:spPr>
          <a:xfrm rot="10800000" flipV="1">
            <a:off x="6293333" y="5748881"/>
            <a:ext cx="406229" cy="36543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1" name="Connector: Elbow 190">
            <a:extLst>
              <a:ext uri="{FF2B5EF4-FFF2-40B4-BE49-F238E27FC236}">
                <a16:creationId xmlns:a16="http://schemas.microsoft.com/office/drawing/2014/main" id="{388F6A80-4DE6-42FD-B086-CDCE49731A87}"/>
              </a:ext>
            </a:extLst>
          </p:cNvPr>
          <p:cNvCxnSpPr>
            <a:cxnSpLocks/>
            <a:stCxn id="182" idx="3"/>
            <a:endCxn id="197" idx="0"/>
          </p:cNvCxnSpPr>
          <p:nvPr/>
        </p:nvCxnSpPr>
        <p:spPr>
          <a:xfrm>
            <a:off x="7847175" y="5748882"/>
            <a:ext cx="127121" cy="36543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92" name="TextBox 191">
            <a:extLst>
              <a:ext uri="{FF2B5EF4-FFF2-40B4-BE49-F238E27FC236}">
                <a16:creationId xmlns:a16="http://schemas.microsoft.com/office/drawing/2014/main" id="{B2463DD9-9291-4162-8424-9B52CBF14BE0}"/>
              </a:ext>
            </a:extLst>
          </p:cNvPr>
          <p:cNvSpPr txBox="1"/>
          <p:nvPr/>
        </p:nvSpPr>
        <p:spPr>
          <a:xfrm>
            <a:off x="9709257" y="5649748"/>
            <a:ext cx="436241" cy="246221"/>
          </a:xfrm>
          <a:prstGeom prst="rect">
            <a:avLst/>
          </a:prstGeom>
          <a:noFill/>
        </p:spPr>
        <p:txBody>
          <a:bodyPr wrap="square" rtlCol="0">
            <a:spAutoFit/>
          </a:bodyPr>
          <a:lstStyle/>
          <a:p>
            <a:r>
              <a:rPr lang="en-IN" sz="1000" dirty="0"/>
              <a:t>Yes</a:t>
            </a:r>
          </a:p>
        </p:txBody>
      </p:sp>
      <p:sp>
        <p:nvSpPr>
          <p:cNvPr id="193" name="TextBox 192">
            <a:extLst>
              <a:ext uri="{FF2B5EF4-FFF2-40B4-BE49-F238E27FC236}">
                <a16:creationId xmlns:a16="http://schemas.microsoft.com/office/drawing/2014/main" id="{E8F94DB9-41B6-47C6-AB47-C4F26CFB67B3}"/>
              </a:ext>
            </a:extLst>
          </p:cNvPr>
          <p:cNvSpPr txBox="1"/>
          <p:nvPr/>
        </p:nvSpPr>
        <p:spPr>
          <a:xfrm>
            <a:off x="6758379" y="4912351"/>
            <a:ext cx="436241" cy="246221"/>
          </a:xfrm>
          <a:prstGeom prst="rect">
            <a:avLst/>
          </a:prstGeom>
          <a:noFill/>
        </p:spPr>
        <p:txBody>
          <a:bodyPr wrap="square" rtlCol="0">
            <a:spAutoFit/>
          </a:bodyPr>
          <a:lstStyle/>
          <a:p>
            <a:r>
              <a:rPr lang="en-IN" sz="1000" dirty="0"/>
              <a:t>Yes</a:t>
            </a:r>
          </a:p>
        </p:txBody>
      </p:sp>
      <p:sp>
        <p:nvSpPr>
          <p:cNvPr id="194" name="TextBox 193">
            <a:extLst>
              <a:ext uri="{FF2B5EF4-FFF2-40B4-BE49-F238E27FC236}">
                <a16:creationId xmlns:a16="http://schemas.microsoft.com/office/drawing/2014/main" id="{AAF817EE-4FA1-4801-905F-1590D630C63A}"/>
              </a:ext>
            </a:extLst>
          </p:cNvPr>
          <p:cNvSpPr txBox="1"/>
          <p:nvPr/>
        </p:nvSpPr>
        <p:spPr>
          <a:xfrm>
            <a:off x="11575632" y="5645263"/>
            <a:ext cx="436241" cy="246221"/>
          </a:xfrm>
          <a:prstGeom prst="rect">
            <a:avLst/>
          </a:prstGeom>
          <a:noFill/>
        </p:spPr>
        <p:txBody>
          <a:bodyPr wrap="square" rtlCol="0">
            <a:spAutoFit/>
          </a:bodyPr>
          <a:lstStyle/>
          <a:p>
            <a:r>
              <a:rPr lang="en-IN" sz="1000" dirty="0"/>
              <a:t>No</a:t>
            </a:r>
          </a:p>
        </p:txBody>
      </p:sp>
      <p:sp>
        <p:nvSpPr>
          <p:cNvPr id="195" name="TextBox 194">
            <a:extLst>
              <a:ext uri="{FF2B5EF4-FFF2-40B4-BE49-F238E27FC236}">
                <a16:creationId xmlns:a16="http://schemas.microsoft.com/office/drawing/2014/main" id="{24975AF6-46C6-4867-B222-20D4EF5F04B8}"/>
              </a:ext>
            </a:extLst>
          </p:cNvPr>
          <p:cNvSpPr txBox="1"/>
          <p:nvPr/>
        </p:nvSpPr>
        <p:spPr>
          <a:xfrm>
            <a:off x="8727725" y="4906091"/>
            <a:ext cx="436241" cy="246221"/>
          </a:xfrm>
          <a:prstGeom prst="rect">
            <a:avLst/>
          </a:prstGeom>
          <a:noFill/>
        </p:spPr>
        <p:txBody>
          <a:bodyPr wrap="square" rtlCol="0">
            <a:spAutoFit/>
          </a:bodyPr>
          <a:lstStyle/>
          <a:p>
            <a:r>
              <a:rPr lang="en-IN" sz="1000" dirty="0"/>
              <a:t>No</a:t>
            </a:r>
          </a:p>
        </p:txBody>
      </p:sp>
      <p:sp>
        <p:nvSpPr>
          <p:cNvPr id="196" name="Oval 195">
            <a:extLst>
              <a:ext uri="{FF2B5EF4-FFF2-40B4-BE49-F238E27FC236}">
                <a16:creationId xmlns:a16="http://schemas.microsoft.com/office/drawing/2014/main" id="{DCD709A8-AC43-42C3-82A6-8E99EADCC7DE}"/>
              </a:ext>
            </a:extLst>
          </p:cNvPr>
          <p:cNvSpPr/>
          <p:nvPr/>
        </p:nvSpPr>
        <p:spPr>
          <a:xfrm>
            <a:off x="6108475" y="6114319"/>
            <a:ext cx="369713" cy="35244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solidFill>
                  <a:schemeClr val="tx1"/>
                </a:solidFill>
              </a:rPr>
              <a:t>B</a:t>
            </a:r>
          </a:p>
        </p:txBody>
      </p:sp>
      <p:sp>
        <p:nvSpPr>
          <p:cNvPr id="197" name="Oval 196">
            <a:extLst>
              <a:ext uri="{FF2B5EF4-FFF2-40B4-BE49-F238E27FC236}">
                <a16:creationId xmlns:a16="http://schemas.microsoft.com/office/drawing/2014/main" id="{54B963ED-417A-4171-B46D-E229C2D87948}"/>
              </a:ext>
            </a:extLst>
          </p:cNvPr>
          <p:cNvSpPr/>
          <p:nvPr/>
        </p:nvSpPr>
        <p:spPr>
          <a:xfrm>
            <a:off x="7789439" y="6114319"/>
            <a:ext cx="369713" cy="35244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solidFill>
                  <a:schemeClr val="tx1"/>
                </a:solidFill>
              </a:rPr>
              <a:t>C</a:t>
            </a:r>
          </a:p>
        </p:txBody>
      </p:sp>
      <p:sp>
        <p:nvSpPr>
          <p:cNvPr id="198" name="TextBox 197">
            <a:extLst>
              <a:ext uri="{FF2B5EF4-FFF2-40B4-BE49-F238E27FC236}">
                <a16:creationId xmlns:a16="http://schemas.microsoft.com/office/drawing/2014/main" id="{D3AB42C2-70A0-4DDD-9D23-D4736D1E3F58}"/>
              </a:ext>
            </a:extLst>
          </p:cNvPr>
          <p:cNvSpPr txBox="1"/>
          <p:nvPr/>
        </p:nvSpPr>
        <p:spPr>
          <a:xfrm>
            <a:off x="10804854" y="4682667"/>
            <a:ext cx="436241" cy="246221"/>
          </a:xfrm>
          <a:prstGeom prst="rect">
            <a:avLst/>
          </a:prstGeom>
          <a:noFill/>
        </p:spPr>
        <p:txBody>
          <a:bodyPr wrap="square" rtlCol="0">
            <a:spAutoFit/>
          </a:bodyPr>
          <a:lstStyle/>
          <a:p>
            <a:r>
              <a:rPr lang="en-IN" sz="1000" dirty="0"/>
              <a:t>No</a:t>
            </a:r>
          </a:p>
        </p:txBody>
      </p:sp>
      <p:cxnSp>
        <p:nvCxnSpPr>
          <p:cNvPr id="199" name="Straight Arrow Connector 198">
            <a:extLst>
              <a:ext uri="{FF2B5EF4-FFF2-40B4-BE49-F238E27FC236}">
                <a16:creationId xmlns:a16="http://schemas.microsoft.com/office/drawing/2014/main" id="{8C729471-02DB-4C9D-A678-7A6AEA7A96C8}"/>
              </a:ext>
            </a:extLst>
          </p:cNvPr>
          <p:cNvCxnSpPr>
            <a:cxnSpLocks/>
          </p:cNvCxnSpPr>
          <p:nvPr/>
        </p:nvCxnSpPr>
        <p:spPr>
          <a:xfrm>
            <a:off x="10797448" y="4659530"/>
            <a:ext cx="0" cy="3050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0" name="TextBox 199">
            <a:extLst>
              <a:ext uri="{FF2B5EF4-FFF2-40B4-BE49-F238E27FC236}">
                <a16:creationId xmlns:a16="http://schemas.microsoft.com/office/drawing/2014/main" id="{D5115CC8-EB8B-4CFB-B20D-74C792E9D2E7}"/>
              </a:ext>
            </a:extLst>
          </p:cNvPr>
          <p:cNvSpPr txBox="1"/>
          <p:nvPr/>
        </p:nvSpPr>
        <p:spPr>
          <a:xfrm>
            <a:off x="9254748" y="3926218"/>
            <a:ext cx="436241" cy="246221"/>
          </a:xfrm>
          <a:prstGeom prst="rect">
            <a:avLst/>
          </a:prstGeom>
          <a:noFill/>
        </p:spPr>
        <p:txBody>
          <a:bodyPr wrap="square" rtlCol="0">
            <a:spAutoFit/>
          </a:bodyPr>
          <a:lstStyle/>
          <a:p>
            <a:r>
              <a:rPr lang="en-IN" sz="1000" dirty="0"/>
              <a:t>Yes</a:t>
            </a:r>
          </a:p>
        </p:txBody>
      </p:sp>
      <p:cxnSp>
        <p:nvCxnSpPr>
          <p:cNvPr id="201" name="Straight Arrow Connector 200">
            <a:extLst>
              <a:ext uri="{FF2B5EF4-FFF2-40B4-BE49-F238E27FC236}">
                <a16:creationId xmlns:a16="http://schemas.microsoft.com/office/drawing/2014/main" id="{1791B8F9-CD4F-484B-9402-A7F3813F915C}"/>
              </a:ext>
            </a:extLst>
          </p:cNvPr>
          <p:cNvCxnSpPr>
            <a:cxnSpLocks/>
            <a:stCxn id="176" idx="1"/>
            <a:endCxn id="206" idx="3"/>
          </p:cNvCxnSpPr>
          <p:nvPr/>
        </p:nvCxnSpPr>
        <p:spPr>
          <a:xfrm flipH="1" flipV="1">
            <a:off x="8347798" y="4172439"/>
            <a:ext cx="1539429" cy="118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2" name="Straight Arrow Connector 201">
            <a:extLst>
              <a:ext uri="{FF2B5EF4-FFF2-40B4-BE49-F238E27FC236}">
                <a16:creationId xmlns:a16="http://schemas.microsoft.com/office/drawing/2014/main" id="{D71714B8-8185-4A72-8971-DF0FDAD03829}"/>
              </a:ext>
            </a:extLst>
          </p:cNvPr>
          <p:cNvCxnSpPr>
            <a:cxnSpLocks/>
            <a:stCxn id="158" idx="3"/>
            <a:endCxn id="152" idx="1"/>
          </p:cNvCxnSpPr>
          <p:nvPr/>
        </p:nvCxnSpPr>
        <p:spPr>
          <a:xfrm>
            <a:off x="9888151" y="2005973"/>
            <a:ext cx="232412" cy="2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3" name="Straight Arrow Connector 202">
            <a:extLst>
              <a:ext uri="{FF2B5EF4-FFF2-40B4-BE49-F238E27FC236}">
                <a16:creationId xmlns:a16="http://schemas.microsoft.com/office/drawing/2014/main" id="{84DA32EA-900E-432B-B417-32C3C5367CB2}"/>
              </a:ext>
            </a:extLst>
          </p:cNvPr>
          <p:cNvCxnSpPr>
            <a:cxnSpLocks/>
          </p:cNvCxnSpPr>
          <p:nvPr/>
        </p:nvCxnSpPr>
        <p:spPr>
          <a:xfrm flipH="1">
            <a:off x="5168824" y="6502569"/>
            <a:ext cx="7576" cy="2389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4" name="TextBox 203">
            <a:extLst>
              <a:ext uri="{FF2B5EF4-FFF2-40B4-BE49-F238E27FC236}">
                <a16:creationId xmlns:a16="http://schemas.microsoft.com/office/drawing/2014/main" id="{2730B472-F74A-4D46-822D-71FA9AB52780}"/>
              </a:ext>
            </a:extLst>
          </p:cNvPr>
          <p:cNvSpPr txBox="1"/>
          <p:nvPr/>
        </p:nvSpPr>
        <p:spPr>
          <a:xfrm>
            <a:off x="6145839" y="3942544"/>
            <a:ext cx="436241" cy="246221"/>
          </a:xfrm>
          <a:prstGeom prst="rect">
            <a:avLst/>
          </a:prstGeom>
          <a:noFill/>
        </p:spPr>
        <p:txBody>
          <a:bodyPr wrap="square" rtlCol="0">
            <a:spAutoFit/>
          </a:bodyPr>
          <a:lstStyle/>
          <a:p>
            <a:r>
              <a:rPr lang="en-IN" sz="1000" dirty="0"/>
              <a:t>No</a:t>
            </a:r>
          </a:p>
        </p:txBody>
      </p:sp>
      <p:sp>
        <p:nvSpPr>
          <p:cNvPr id="205" name="TextBox 204">
            <a:extLst>
              <a:ext uri="{FF2B5EF4-FFF2-40B4-BE49-F238E27FC236}">
                <a16:creationId xmlns:a16="http://schemas.microsoft.com/office/drawing/2014/main" id="{04810FC2-A77A-415A-826A-670B41BDC537}"/>
              </a:ext>
            </a:extLst>
          </p:cNvPr>
          <p:cNvSpPr txBox="1"/>
          <p:nvPr/>
        </p:nvSpPr>
        <p:spPr>
          <a:xfrm>
            <a:off x="5749926" y="3296062"/>
            <a:ext cx="4549549" cy="246221"/>
          </a:xfrm>
          <a:prstGeom prst="rect">
            <a:avLst/>
          </a:prstGeom>
          <a:noFill/>
        </p:spPr>
        <p:txBody>
          <a:bodyPr wrap="square" rtlCol="0">
            <a:spAutoFit/>
          </a:bodyPr>
          <a:lstStyle/>
          <a:p>
            <a:r>
              <a:rPr lang="en-IN" sz="1000" dirty="0"/>
              <a:t>Repeat the entire process for Stage 1 &amp; 2 (in case of high rise &amp; special buildings) </a:t>
            </a:r>
          </a:p>
        </p:txBody>
      </p:sp>
      <p:sp>
        <p:nvSpPr>
          <p:cNvPr id="206" name="Flowchart: Decision 205">
            <a:extLst>
              <a:ext uri="{FF2B5EF4-FFF2-40B4-BE49-F238E27FC236}">
                <a16:creationId xmlns:a16="http://schemas.microsoft.com/office/drawing/2014/main" id="{B6B63D9F-7133-4015-960C-C6550254D99B}"/>
              </a:ext>
            </a:extLst>
          </p:cNvPr>
          <p:cNvSpPr/>
          <p:nvPr/>
        </p:nvSpPr>
        <p:spPr>
          <a:xfrm>
            <a:off x="6744315" y="3731177"/>
            <a:ext cx="1603483" cy="882524"/>
          </a:xfrm>
          <a:prstGeom prst="flowChartDecisi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1000" dirty="0"/>
              <a:t>Is stage 2 application submission complete?</a:t>
            </a:r>
          </a:p>
        </p:txBody>
      </p:sp>
      <p:sp>
        <p:nvSpPr>
          <p:cNvPr id="207" name="TextBox 206">
            <a:extLst>
              <a:ext uri="{FF2B5EF4-FFF2-40B4-BE49-F238E27FC236}">
                <a16:creationId xmlns:a16="http://schemas.microsoft.com/office/drawing/2014/main" id="{111BF9EC-F825-409E-84C5-E41C12D9EFAF}"/>
              </a:ext>
            </a:extLst>
          </p:cNvPr>
          <p:cNvSpPr txBox="1"/>
          <p:nvPr/>
        </p:nvSpPr>
        <p:spPr>
          <a:xfrm>
            <a:off x="4871506" y="2904923"/>
            <a:ext cx="813706" cy="553998"/>
          </a:xfrm>
          <a:prstGeom prst="rect">
            <a:avLst/>
          </a:prstGeom>
          <a:noFill/>
        </p:spPr>
        <p:txBody>
          <a:bodyPr wrap="square" rtlCol="0">
            <a:spAutoFit/>
          </a:bodyPr>
          <a:lstStyle/>
          <a:p>
            <a:r>
              <a:rPr lang="en-IN" sz="1000" dirty="0"/>
              <a:t>Repeat process for Stage 2</a:t>
            </a:r>
          </a:p>
        </p:txBody>
      </p:sp>
      <p:sp>
        <p:nvSpPr>
          <p:cNvPr id="208" name="Flowchart: Process 207">
            <a:extLst>
              <a:ext uri="{FF2B5EF4-FFF2-40B4-BE49-F238E27FC236}">
                <a16:creationId xmlns:a16="http://schemas.microsoft.com/office/drawing/2014/main" id="{5B0BCA1C-EB07-4490-BE07-40B147C9E9C3}"/>
              </a:ext>
            </a:extLst>
          </p:cNvPr>
          <p:cNvSpPr/>
          <p:nvPr/>
        </p:nvSpPr>
        <p:spPr>
          <a:xfrm>
            <a:off x="4260396" y="2316346"/>
            <a:ext cx="1035327" cy="491047"/>
          </a:xfrm>
          <a:prstGeom prst="flowChartProces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000" dirty="0"/>
              <a:t>Submission of additional documents</a:t>
            </a:r>
          </a:p>
        </p:txBody>
      </p:sp>
      <p:cxnSp>
        <p:nvCxnSpPr>
          <p:cNvPr id="209" name="Straight Arrow Connector 208">
            <a:extLst>
              <a:ext uri="{FF2B5EF4-FFF2-40B4-BE49-F238E27FC236}">
                <a16:creationId xmlns:a16="http://schemas.microsoft.com/office/drawing/2014/main" id="{37B99AE9-A9A1-414F-93AD-E59539695055}"/>
              </a:ext>
            </a:extLst>
          </p:cNvPr>
          <p:cNvCxnSpPr>
            <a:cxnSpLocks/>
          </p:cNvCxnSpPr>
          <p:nvPr/>
        </p:nvCxnSpPr>
        <p:spPr>
          <a:xfrm flipH="1" flipV="1">
            <a:off x="3500701" y="2519602"/>
            <a:ext cx="727084" cy="6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89834"/>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TotalTime>
  <Words>3239</Words>
  <Application>Microsoft Office PowerPoint</Application>
  <PresentationFormat>Widescreen</PresentationFormat>
  <Paragraphs>457</Paragraphs>
  <Slides>18</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Arial MT</vt:lpstr>
      <vt:lpstr>Calibri</vt:lpstr>
      <vt:lpstr>EYInterstate Light</vt:lpstr>
      <vt:lpstr>Custom Design</vt:lpstr>
      <vt:lpstr>Custom Design</vt:lpstr>
      <vt:lpstr>Building Regulatory System: Administration and Permits as per SP 73: 2023 ‘Standardized Development and Building Regulations 2023’ </vt:lpstr>
      <vt:lpstr>Chapter 2 Administration</vt:lpstr>
      <vt:lpstr>Chapter 2 Administration</vt:lpstr>
      <vt:lpstr>Chapter 2 Administration</vt:lpstr>
      <vt:lpstr>Chapter 3 Permits</vt:lpstr>
      <vt:lpstr>Chapter 3 Permits</vt:lpstr>
      <vt:lpstr>Chapter 3 Permits</vt:lpstr>
      <vt:lpstr>Chapter 3 Permits</vt:lpstr>
      <vt:lpstr>Chapter 3 Permits</vt:lpstr>
      <vt:lpstr>Chapter 3 Permits</vt:lpstr>
      <vt:lpstr>Chapter 3 Permits</vt:lpstr>
      <vt:lpstr>Chapter 3 Permits</vt:lpstr>
      <vt:lpstr>Chapter 3 Permits</vt:lpstr>
      <vt:lpstr>Chapter 3 Permits</vt:lpstr>
      <vt:lpstr>Chapter 3 Permits</vt:lpstr>
      <vt:lpstr>Chapter 3 Permits</vt:lpstr>
      <vt:lpstr>Chapter 3 Permits</vt:lpstr>
      <vt:lpstr>Chapter 3 Permits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 Administration</dc:title>
  <dc:creator>Suhani M Shah</dc:creator>
  <cp:lastModifiedBy>VIVEK KUMAR SINGH</cp:lastModifiedBy>
  <cp:revision>3</cp:revision>
  <dcterms:created xsi:type="dcterms:W3CDTF">2022-12-30T07:21:01Z</dcterms:created>
  <dcterms:modified xsi:type="dcterms:W3CDTF">2025-01-13T10:03:24Z</dcterms:modified>
</cp:coreProperties>
</file>