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6"/>
  </p:notesMasterIdLst>
  <p:sldIdLst>
    <p:sldId id="256" r:id="rId2"/>
    <p:sldId id="336" r:id="rId3"/>
    <p:sldId id="337" r:id="rId4"/>
    <p:sldId id="339" r:id="rId5"/>
    <p:sldId id="329" r:id="rId6"/>
    <p:sldId id="257" r:id="rId7"/>
    <p:sldId id="340" r:id="rId8"/>
    <p:sldId id="259" r:id="rId9"/>
    <p:sldId id="284" r:id="rId10"/>
    <p:sldId id="341" r:id="rId11"/>
    <p:sldId id="342" r:id="rId12"/>
    <p:sldId id="343" r:id="rId13"/>
    <p:sldId id="331" r:id="rId14"/>
    <p:sldId id="285" r:id="rId15"/>
    <p:sldId id="344" r:id="rId16"/>
    <p:sldId id="345" r:id="rId17"/>
    <p:sldId id="346" r:id="rId18"/>
    <p:sldId id="348" r:id="rId19"/>
    <p:sldId id="349" r:id="rId20"/>
    <p:sldId id="350" r:id="rId21"/>
    <p:sldId id="314" r:id="rId22"/>
    <p:sldId id="351" r:id="rId23"/>
    <p:sldId id="352" r:id="rId24"/>
    <p:sldId id="353" r:id="rId25"/>
    <p:sldId id="332" r:id="rId26"/>
    <p:sldId id="354" r:id="rId27"/>
    <p:sldId id="355" r:id="rId28"/>
    <p:sldId id="356" r:id="rId29"/>
    <p:sldId id="357" r:id="rId30"/>
    <p:sldId id="358" r:id="rId31"/>
    <p:sldId id="324" r:id="rId32"/>
    <p:sldId id="325" r:id="rId33"/>
    <p:sldId id="335" r:id="rId34"/>
    <p:sldId id="32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6"/>
    <p:restoredTop sz="94586"/>
  </p:normalViewPr>
  <p:slideViewPr>
    <p:cSldViewPr snapToGrid="0">
      <p:cViewPr varScale="1">
        <p:scale>
          <a:sx n="123" d="100"/>
          <a:sy n="123" d="100"/>
        </p:scale>
        <p:origin x="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3E976-46AB-074E-A4A8-D4C01FA54CFD}" type="datetimeFigureOut">
              <a:rPr lang="en-US" smtClean="0"/>
              <a:t>1/10/25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8AC66-B590-0741-B5F4-181AA63270E5}" type="slidenum">
              <a:rPr lang="en-US" smtClean="0"/>
              <a:t>‹#›</a:t>
            </a:fld>
            <a:endParaRPr lang="en-US"/>
          </a:p>
        </p:txBody>
      </p:sp>
    </p:spTree>
    <p:extLst>
      <p:ext uri="{BB962C8B-B14F-4D97-AF65-F5344CB8AC3E}">
        <p14:creationId xmlns:p14="http://schemas.microsoft.com/office/powerpoint/2010/main" val="407842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E98CA6E-390C-A54C-8840-52A6EA6820BF}" type="datetime1">
              <a:rPr lang="en-IN" smtClean="0"/>
              <a:t>10/01/25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78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EA267C-093A-CC49-944D-590254D05A23}" type="datetime1">
              <a:rPr lang="en-IN" smtClean="0"/>
              <a:t>10/01/25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108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EB1DCB-39B4-D347-B6DA-30123BEB7B78}" type="datetime1">
              <a:rPr lang="en-IN" smtClean="0"/>
              <a:t>10/01/25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594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EA4DEB7-501F-7043-8BF4-1F4FC329DF8E}" type="datetime1">
              <a:rPr lang="en-IN" smtClean="0"/>
              <a:t>10/01/25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3406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56497CF-A04F-9E49-8AD6-8805C46E272E}" type="datetime1">
              <a:rPr lang="en-IN" smtClean="0"/>
              <a:t>10/01/25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185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A3F4A2-93B0-4549-83E4-C916BEEDA0AE}" type="datetime1">
              <a:rPr lang="en-IN" smtClean="0"/>
              <a:t>10/01/25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642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086749-0C49-EA43-AE8A-CD5C712405BB}" type="datetime1">
              <a:rPr lang="en-IN" smtClean="0"/>
              <a:t>10/01/25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2142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C03DF9F-7713-854D-95F2-32D2977321A3}" type="datetime1">
              <a:rPr lang="en-IN" smtClean="0"/>
              <a:t>10/01/25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134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9A36DF9-14D6-5449-935D-D26C952393C5}" type="datetime1">
              <a:rPr lang="en-IN" smtClean="0"/>
              <a:t>10/01/25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310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32122-2DEA-DC42-B9B0-45493DFDD180}" type="datetime1">
              <a:rPr lang="en-IN" smtClean="0"/>
              <a:t>10/01/25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03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3EE6726-B134-0A43-B71D-FE89F0A63257}" type="datetime1">
              <a:rPr lang="en-IN" smtClean="0"/>
              <a:t>10/01/25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91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398AC4E-4838-C24E-82B2-89327B2FCF8A}" type="datetime1">
              <a:rPr lang="en-IN" smtClean="0"/>
              <a:t>10/01/25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349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6BF340A-DECB-6042-BFBE-328B73A41A33}" type="datetime1">
              <a:rPr lang="en-IN" smtClean="0"/>
              <a:t>10/01/25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4253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E53F-A0B4-F52A-9E3C-E4CD5EE4C281}"/>
              </a:ext>
            </a:extLst>
          </p:cNvPr>
          <p:cNvSpPr>
            <a:spLocks noGrp="1"/>
          </p:cNvSpPr>
          <p:nvPr>
            <p:ph type="ctrTitle"/>
          </p:nvPr>
        </p:nvSpPr>
        <p:spPr>
          <a:xfrm>
            <a:off x="2250831" y="351692"/>
            <a:ext cx="8804021" cy="2992037"/>
          </a:xfrm>
        </p:spPr>
        <p:txBody>
          <a:bodyPr>
            <a:noAutofit/>
          </a:bodyPr>
          <a:lstStyle/>
          <a:p>
            <a:pPr algn="ctr"/>
            <a:r>
              <a:rPr lang="en-US" sz="3200" dirty="0">
                <a:latin typeface="Verdana" panose="020B0604030504040204" pitchFamily="34" charset="0"/>
                <a:ea typeface="Verdana" panose="020B0604030504040204" pitchFamily="34" charset="0"/>
                <a:cs typeface="Verdana" panose="020B0604030504040204" pitchFamily="34" charset="0"/>
              </a:rPr>
              <a:t>SELECTION OF DISTRIBUTION TRANSFORMERS</a:t>
            </a:r>
            <a:br>
              <a:rPr lang="en-US" sz="3200" dirty="0">
                <a:latin typeface="Verdana" panose="020B0604030504040204" pitchFamily="34" charset="0"/>
                <a:ea typeface="Verdana" panose="020B0604030504040204" pitchFamily="34" charset="0"/>
                <a:cs typeface="Verdana" panose="020B0604030504040204" pitchFamily="34" charset="0"/>
              </a:rPr>
            </a:b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B05103EF-2145-D20A-3700-1A0D90C24378}"/>
              </a:ext>
            </a:extLst>
          </p:cNvPr>
          <p:cNvSpPr>
            <a:spLocks noGrp="1"/>
          </p:cNvSpPr>
          <p:nvPr>
            <p:ph type="subTitle" idx="1"/>
          </p:nvPr>
        </p:nvSpPr>
        <p:spPr/>
        <p:txBody>
          <a:bodyPr/>
          <a:lstStyle/>
          <a:p>
            <a:pPr algn="r"/>
            <a:r>
              <a:rPr lang="en-US" dirty="0">
                <a:latin typeface="Verdana" panose="020B0604030504040204" pitchFamily="34" charset="0"/>
                <a:ea typeface="Verdana" panose="020B0604030504040204" pitchFamily="34" charset="0"/>
                <a:cs typeface="Verdana" panose="020B0604030504040204" pitchFamily="34" charset="0"/>
              </a:rPr>
              <a:t>Electrotechnical Department</a:t>
            </a:r>
          </a:p>
          <a:p>
            <a:pPr algn="r"/>
            <a:r>
              <a:rPr lang="en-US" dirty="0">
                <a:latin typeface="Verdana" panose="020B0604030504040204" pitchFamily="34" charset="0"/>
                <a:ea typeface="Verdana" panose="020B0604030504040204" pitchFamily="34" charset="0"/>
                <a:cs typeface="Verdana" panose="020B0604030504040204" pitchFamily="34" charset="0"/>
              </a:rPr>
              <a:t>Bureau of Indian Standards, New Delhi</a:t>
            </a:r>
          </a:p>
        </p:txBody>
      </p:sp>
      <p:sp>
        <p:nvSpPr>
          <p:cNvPr id="4" name="Slide Number Placeholder 3">
            <a:extLst>
              <a:ext uri="{FF2B5EF4-FFF2-40B4-BE49-F238E27FC236}">
                <a16:creationId xmlns:a16="http://schemas.microsoft.com/office/drawing/2014/main" id="{7C83E6DD-15F4-EA6E-45DC-828CA26B4FC8}"/>
              </a:ext>
            </a:extLst>
          </p:cNvPr>
          <p:cNvSpPr>
            <a:spLocks noGrp="1"/>
          </p:cNvSpPr>
          <p:nvPr>
            <p:ph type="sldNum" sz="quarter" idx="12"/>
          </p:nvPr>
        </p:nvSpPr>
        <p:spPr>
          <a:xfrm>
            <a:off x="5841822" y="5173545"/>
            <a:ext cx="811019" cy="503578"/>
          </a:xfrm>
        </p:spPr>
        <p:txBody>
          <a:bodyPr/>
          <a:lstStyle/>
          <a:p>
            <a:fld id="{6D22F896-40B5-4ADD-8801-0D06FADFA095}" type="slidenum">
              <a:rPr lang="en-US" smtClean="0"/>
              <a:t>1</a:t>
            </a:fld>
            <a:endParaRPr lang="en-US" dirty="0"/>
          </a:p>
        </p:txBody>
      </p:sp>
      <p:pic>
        <p:nvPicPr>
          <p:cNvPr id="5" name="Picture 8">
            <a:extLst>
              <a:ext uri="{FF2B5EF4-FFF2-40B4-BE49-F238E27FC236}">
                <a16:creationId xmlns:a16="http://schemas.microsoft.com/office/drawing/2014/main" id="{7B7B173A-1772-85CA-DA7A-58A452CD7562}"/>
              </a:ext>
            </a:extLst>
          </p:cNvPr>
          <p:cNvPicPr>
            <a:picLocks/>
          </p:cNvPicPr>
          <p:nvPr/>
        </p:nvPicPr>
        <p:blipFill>
          <a:blip r:embed="rId2" cstate="print"/>
          <a:stretch>
            <a:fillRect/>
          </a:stretch>
        </p:blipFill>
        <p:spPr>
          <a:xfrm>
            <a:off x="9902884" y="106326"/>
            <a:ext cx="1977389" cy="1161365"/>
          </a:xfrm>
          <a:prstGeom prst="rect">
            <a:avLst/>
          </a:prstGeom>
        </p:spPr>
      </p:pic>
    </p:spTree>
    <p:extLst>
      <p:ext uri="{BB962C8B-B14F-4D97-AF65-F5344CB8AC3E}">
        <p14:creationId xmlns:p14="http://schemas.microsoft.com/office/powerpoint/2010/main" val="300267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EB544-9E27-7265-D4BB-FD3A9FDF6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A3FEE-2E70-446F-4292-BAC5ED03568E}"/>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Importance of proper INSTALLATION of distribution transformers</a:t>
            </a:r>
          </a:p>
        </p:txBody>
      </p:sp>
      <p:sp>
        <p:nvSpPr>
          <p:cNvPr id="3" name="Content Placeholder 2">
            <a:extLst>
              <a:ext uri="{FF2B5EF4-FFF2-40B4-BE49-F238E27FC236}">
                <a16:creationId xmlns:a16="http://schemas.microsoft.com/office/drawing/2014/main" id="{B471838D-3180-DCA4-F3CB-0033EC7A90E3}"/>
              </a:ext>
            </a:extLst>
          </p:cNvPr>
          <p:cNvSpPr>
            <a:spLocks noGrp="1"/>
          </p:cNvSpPr>
          <p:nvPr>
            <p:ph idx="1"/>
          </p:nvPr>
        </p:nvSpPr>
        <p:spPr/>
        <p:txBody>
          <a:bodyPr/>
          <a:lstStyle/>
          <a:p>
            <a:pPr>
              <a:buFont typeface="Wingdings" pitchFamily="2" charset="2"/>
              <a:buChar char="Ø"/>
            </a:pPr>
            <a:r>
              <a:rPr lang="en-US" dirty="0"/>
              <a:t>Safety Assurance</a:t>
            </a:r>
          </a:p>
          <a:p>
            <a:pPr>
              <a:buFont typeface="Wingdings" pitchFamily="2" charset="2"/>
              <a:buChar char="Ø"/>
            </a:pPr>
            <a:r>
              <a:rPr lang="en-US" dirty="0"/>
              <a:t>Prevention of Electrical and Fire Hazards</a:t>
            </a:r>
          </a:p>
          <a:p>
            <a:pPr>
              <a:buFont typeface="Wingdings" pitchFamily="2" charset="2"/>
              <a:buChar char="Ø"/>
            </a:pPr>
            <a:r>
              <a:rPr lang="en-US" dirty="0"/>
              <a:t>Maintenance Accessibility</a:t>
            </a:r>
          </a:p>
          <a:p>
            <a:pPr>
              <a:buFont typeface="Wingdings" pitchFamily="2" charset="2"/>
              <a:buChar char="Ø"/>
            </a:pPr>
            <a:r>
              <a:rPr lang="en-US" dirty="0"/>
              <a:t>Prevention of Environmental Damage</a:t>
            </a:r>
          </a:p>
        </p:txBody>
      </p:sp>
      <p:sp>
        <p:nvSpPr>
          <p:cNvPr id="4" name="Slide Number Placeholder 3">
            <a:extLst>
              <a:ext uri="{FF2B5EF4-FFF2-40B4-BE49-F238E27FC236}">
                <a16:creationId xmlns:a16="http://schemas.microsoft.com/office/drawing/2014/main" id="{65DB71D6-D71D-5D49-EEE7-EB9777F637E7}"/>
              </a:ext>
            </a:extLst>
          </p:cNvPr>
          <p:cNvSpPr>
            <a:spLocks noGrp="1"/>
          </p:cNvSpPr>
          <p:nvPr>
            <p:ph type="sldNum" sz="quarter" idx="12"/>
          </p:nvPr>
        </p:nvSpPr>
        <p:spPr>
          <a:xfrm>
            <a:off x="5442197" y="5376534"/>
            <a:ext cx="811019" cy="503578"/>
          </a:xfrm>
        </p:spPr>
        <p:txBody>
          <a:bodyPr/>
          <a:lstStyle/>
          <a:p>
            <a:fld id="{6D22F896-40B5-4ADD-8801-0D06FADFA095}" type="slidenum">
              <a:rPr lang="en-US" smtClean="0"/>
              <a:pPr/>
              <a:t>10</a:t>
            </a:fld>
            <a:endParaRPr lang="en-US" dirty="0"/>
          </a:p>
        </p:txBody>
      </p:sp>
      <p:pic>
        <p:nvPicPr>
          <p:cNvPr id="5" name="Picture 8">
            <a:extLst>
              <a:ext uri="{FF2B5EF4-FFF2-40B4-BE49-F238E27FC236}">
                <a16:creationId xmlns:a16="http://schemas.microsoft.com/office/drawing/2014/main" id="{E33AA2CA-15F1-703F-C978-FE9FEC86BB80}"/>
              </a:ext>
            </a:extLst>
          </p:cNvPr>
          <p:cNvPicPr>
            <a:picLocks/>
          </p:cNvPicPr>
          <p:nvPr/>
        </p:nvPicPr>
        <p:blipFill>
          <a:blip r:embed="rId2" cstate="print"/>
          <a:stretch>
            <a:fillRect/>
          </a:stretch>
        </p:blipFill>
        <p:spPr>
          <a:xfrm>
            <a:off x="10740421" y="106326"/>
            <a:ext cx="1151970" cy="698193"/>
          </a:xfrm>
          <a:prstGeom prst="rect">
            <a:avLst/>
          </a:prstGeom>
        </p:spPr>
      </p:pic>
    </p:spTree>
    <p:extLst>
      <p:ext uri="{BB962C8B-B14F-4D97-AF65-F5344CB8AC3E}">
        <p14:creationId xmlns:p14="http://schemas.microsoft.com/office/powerpoint/2010/main" val="144629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7E76-F98E-A2CD-0E26-E6FBB152C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A5171-76E3-5D06-7840-51A81A2DD012}"/>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Impacts/consequences due to improper installation of distribution transformers</a:t>
            </a:r>
          </a:p>
        </p:txBody>
      </p:sp>
      <p:sp>
        <p:nvSpPr>
          <p:cNvPr id="3" name="Content Placeholder 2">
            <a:extLst>
              <a:ext uri="{FF2B5EF4-FFF2-40B4-BE49-F238E27FC236}">
                <a16:creationId xmlns:a16="http://schemas.microsoft.com/office/drawing/2014/main" id="{9B14F64C-B745-BFAC-8A80-8DA8A9759F99}"/>
              </a:ext>
            </a:extLst>
          </p:cNvPr>
          <p:cNvSpPr>
            <a:spLocks noGrp="1"/>
          </p:cNvSpPr>
          <p:nvPr>
            <p:ph idx="1"/>
          </p:nvPr>
        </p:nvSpPr>
        <p:spPr>
          <a:xfrm>
            <a:off x="1451579" y="2015732"/>
            <a:ext cx="10310930" cy="3450613"/>
          </a:xfrm>
        </p:spPr>
        <p:txBody>
          <a:bodyPr>
            <a:normAutofit fontScale="85000" lnSpcReduction="20000"/>
          </a:bodyPr>
          <a:lstStyle/>
          <a:p>
            <a:pPr>
              <a:buFont typeface="Wingdings" pitchFamily="2" charset="2"/>
              <a:buChar char="Ø"/>
            </a:pPr>
            <a:r>
              <a:rPr lang="en-US" dirty="0"/>
              <a:t>Safety Hazards</a:t>
            </a:r>
          </a:p>
          <a:p>
            <a:pPr>
              <a:buFont typeface="Wingdings" pitchFamily="2" charset="2"/>
              <a:buChar char="Ø"/>
            </a:pPr>
            <a:r>
              <a:rPr lang="en-US" dirty="0"/>
              <a:t>Fire Hazards</a:t>
            </a:r>
          </a:p>
          <a:p>
            <a:pPr>
              <a:buFont typeface="Wingdings" pitchFamily="2" charset="2"/>
              <a:buChar char="Ø"/>
            </a:pPr>
            <a:r>
              <a:rPr lang="en-US" dirty="0"/>
              <a:t>Equipment Damage</a:t>
            </a:r>
          </a:p>
          <a:p>
            <a:pPr>
              <a:buFont typeface="Wingdings" pitchFamily="2" charset="2"/>
              <a:buChar char="Ø"/>
            </a:pPr>
            <a:r>
              <a:rPr lang="en-US" dirty="0"/>
              <a:t>Reduced Operational Efficiency</a:t>
            </a:r>
          </a:p>
          <a:p>
            <a:pPr>
              <a:buFont typeface="Wingdings" pitchFamily="2" charset="2"/>
              <a:buChar char="Ø"/>
            </a:pPr>
            <a:r>
              <a:rPr lang="en-US" dirty="0"/>
              <a:t>Electrical Faults</a:t>
            </a:r>
          </a:p>
          <a:p>
            <a:pPr>
              <a:buFont typeface="Wingdings" pitchFamily="2" charset="2"/>
              <a:buChar char="Ø"/>
            </a:pPr>
            <a:r>
              <a:rPr lang="en-US" dirty="0"/>
              <a:t>Environmental Pollution</a:t>
            </a:r>
          </a:p>
          <a:p>
            <a:pPr>
              <a:buFont typeface="Wingdings" pitchFamily="2" charset="2"/>
              <a:buChar char="Ø"/>
            </a:pPr>
            <a:r>
              <a:rPr lang="en-US" dirty="0"/>
              <a:t>Increased Maintenance Cost</a:t>
            </a:r>
          </a:p>
          <a:p>
            <a:pPr>
              <a:buFont typeface="Wingdings" pitchFamily="2" charset="2"/>
              <a:buChar char="Ø"/>
            </a:pPr>
            <a:r>
              <a:rPr lang="en-US" dirty="0"/>
              <a:t>Premature Failure</a:t>
            </a:r>
          </a:p>
          <a:p>
            <a:pPr>
              <a:buFont typeface="Wingdings" pitchFamily="2" charset="2"/>
              <a:buChar char="Ø"/>
            </a:pPr>
            <a:r>
              <a:rPr lang="en-US" dirty="0"/>
              <a:t>Disruptions in Power Supply</a:t>
            </a:r>
          </a:p>
        </p:txBody>
      </p:sp>
      <p:sp>
        <p:nvSpPr>
          <p:cNvPr id="4" name="Slide Number Placeholder 3">
            <a:extLst>
              <a:ext uri="{FF2B5EF4-FFF2-40B4-BE49-F238E27FC236}">
                <a16:creationId xmlns:a16="http://schemas.microsoft.com/office/drawing/2014/main" id="{8DDAA16D-A0B9-1EE0-709F-7B8B0CA040C3}"/>
              </a:ext>
            </a:extLst>
          </p:cNvPr>
          <p:cNvSpPr>
            <a:spLocks noGrp="1"/>
          </p:cNvSpPr>
          <p:nvPr>
            <p:ph type="sldNum" sz="quarter" idx="12"/>
          </p:nvPr>
        </p:nvSpPr>
        <p:spPr>
          <a:xfrm>
            <a:off x="5690490" y="5466345"/>
            <a:ext cx="811019" cy="503578"/>
          </a:xfrm>
        </p:spPr>
        <p:txBody>
          <a:bodyPr/>
          <a:lstStyle/>
          <a:p>
            <a:fld id="{6D22F896-40B5-4ADD-8801-0D06FADFA095}" type="slidenum">
              <a:rPr lang="en-US" smtClean="0"/>
              <a:pPr/>
              <a:t>11</a:t>
            </a:fld>
            <a:endParaRPr lang="en-US" dirty="0"/>
          </a:p>
        </p:txBody>
      </p:sp>
      <p:pic>
        <p:nvPicPr>
          <p:cNvPr id="5" name="Picture 8">
            <a:extLst>
              <a:ext uri="{FF2B5EF4-FFF2-40B4-BE49-F238E27FC236}">
                <a16:creationId xmlns:a16="http://schemas.microsoft.com/office/drawing/2014/main" id="{EA3D9C92-9812-139F-5253-0A40C12EB8BB}"/>
              </a:ext>
            </a:extLst>
          </p:cNvPr>
          <p:cNvPicPr>
            <a:picLocks/>
          </p:cNvPicPr>
          <p:nvPr/>
        </p:nvPicPr>
        <p:blipFill>
          <a:blip r:embed="rId2" cstate="print"/>
          <a:stretch>
            <a:fillRect/>
          </a:stretch>
        </p:blipFill>
        <p:spPr>
          <a:xfrm>
            <a:off x="10767815" y="106326"/>
            <a:ext cx="1151970" cy="698193"/>
          </a:xfrm>
          <a:prstGeom prst="rect">
            <a:avLst/>
          </a:prstGeom>
        </p:spPr>
      </p:pic>
      <p:pic>
        <p:nvPicPr>
          <p:cNvPr id="4100" name="Picture 4" descr="Artistic multicolored explosion of paint in light bulbs simple idea  multicolored light bulb Generative AI | Premium AI-generated image">
            <a:extLst>
              <a:ext uri="{FF2B5EF4-FFF2-40B4-BE49-F238E27FC236}">
                <a16:creationId xmlns:a16="http://schemas.microsoft.com/office/drawing/2014/main" id="{2F4E750D-B107-BCC8-6B3F-91161CF2F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409" y="2101295"/>
            <a:ext cx="3975100" cy="309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8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9F544-328E-BB19-B386-4469E5B5C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E9929-E715-D3A8-6A55-CFD4D6719EFF}"/>
              </a:ext>
            </a:extLst>
          </p:cNvPr>
          <p:cNvSpPr>
            <a:spLocks noGrp="1"/>
          </p:cNvSpPr>
          <p:nvPr>
            <p:ph type="ctrTitle"/>
          </p:nvPr>
        </p:nvSpPr>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Challenges encountered in Installation of transformer</a:t>
            </a:r>
            <a:endParaRPr lang="en-US" sz="2800" dirty="0"/>
          </a:p>
        </p:txBody>
      </p:sp>
      <p:sp>
        <p:nvSpPr>
          <p:cNvPr id="4" name="Slide Number Placeholder 3">
            <a:extLst>
              <a:ext uri="{FF2B5EF4-FFF2-40B4-BE49-F238E27FC236}">
                <a16:creationId xmlns:a16="http://schemas.microsoft.com/office/drawing/2014/main" id="{0D33A65E-24CC-2038-38EF-64D375DF17D7}"/>
              </a:ext>
            </a:extLst>
          </p:cNvPr>
          <p:cNvSpPr>
            <a:spLocks noGrp="1"/>
          </p:cNvSpPr>
          <p:nvPr>
            <p:ph type="sldNum" sz="quarter" idx="12"/>
          </p:nvPr>
        </p:nvSpPr>
        <p:spPr>
          <a:xfrm>
            <a:off x="5999273" y="5454100"/>
            <a:ext cx="811019" cy="503578"/>
          </a:xfrm>
        </p:spPr>
        <p:txBody>
          <a:bodyPr/>
          <a:lstStyle/>
          <a:p>
            <a:fld id="{6D22F896-40B5-4ADD-8801-0D06FADFA095}" type="slidenum">
              <a:rPr lang="en-US" smtClean="0"/>
              <a:t>12</a:t>
            </a:fld>
            <a:endParaRPr lang="en-US" dirty="0"/>
          </a:p>
        </p:txBody>
      </p:sp>
      <p:pic>
        <p:nvPicPr>
          <p:cNvPr id="5" name="Picture 8">
            <a:extLst>
              <a:ext uri="{FF2B5EF4-FFF2-40B4-BE49-F238E27FC236}">
                <a16:creationId xmlns:a16="http://schemas.microsoft.com/office/drawing/2014/main" id="{03ADCDC8-7C9E-B22F-BF18-78FFABFD54A6}"/>
              </a:ext>
            </a:extLst>
          </p:cNvPr>
          <p:cNvPicPr>
            <a:picLocks/>
          </p:cNvPicPr>
          <p:nvPr/>
        </p:nvPicPr>
        <p:blipFill>
          <a:blip r:embed="rId2" cstate="print"/>
          <a:stretch>
            <a:fillRect/>
          </a:stretch>
        </p:blipFill>
        <p:spPr>
          <a:xfrm>
            <a:off x="10422082" y="106326"/>
            <a:ext cx="1458191" cy="1047065"/>
          </a:xfrm>
          <a:prstGeom prst="rect">
            <a:avLst/>
          </a:prstGeom>
        </p:spPr>
      </p:pic>
    </p:spTree>
    <p:extLst>
      <p:ext uri="{BB962C8B-B14F-4D97-AF65-F5344CB8AC3E}">
        <p14:creationId xmlns:p14="http://schemas.microsoft.com/office/powerpoint/2010/main" val="87547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650D-B2DA-D1F2-8E66-29026F257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C1AA0-06A4-5506-9184-1121C0FDD8AD}"/>
              </a:ext>
            </a:extLst>
          </p:cNvPr>
          <p:cNvSpPr>
            <a:spLocks noGrp="1"/>
          </p:cNvSpPr>
          <p:nvPr>
            <p:ph type="title"/>
          </p:nvPr>
        </p:nvSpPr>
        <p:spPr>
          <a:xfrm>
            <a:off x="1451580" y="804520"/>
            <a:ext cx="8669166" cy="911108"/>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Challenges encountered DURING INSTALLATION of transformer</a:t>
            </a:r>
          </a:p>
        </p:txBody>
      </p:sp>
      <p:sp>
        <p:nvSpPr>
          <p:cNvPr id="4" name="Slide Number Placeholder 3">
            <a:extLst>
              <a:ext uri="{FF2B5EF4-FFF2-40B4-BE49-F238E27FC236}">
                <a16:creationId xmlns:a16="http://schemas.microsoft.com/office/drawing/2014/main" id="{1A98DB9C-C607-D65F-AC92-B7B1B2036D00}"/>
              </a:ext>
            </a:extLst>
          </p:cNvPr>
          <p:cNvSpPr>
            <a:spLocks noGrp="1"/>
          </p:cNvSpPr>
          <p:nvPr>
            <p:ph type="sldNum" sz="quarter" idx="12"/>
          </p:nvPr>
        </p:nvSpPr>
        <p:spPr>
          <a:xfrm>
            <a:off x="5981123" y="5549902"/>
            <a:ext cx="811019" cy="503578"/>
          </a:xfrm>
        </p:spPr>
        <p:txBody>
          <a:bodyPr/>
          <a:lstStyle/>
          <a:p>
            <a:fld id="{6D22F896-40B5-4ADD-8801-0D06FADFA095}" type="slidenum">
              <a:rPr lang="en-US" smtClean="0"/>
              <a:t>13</a:t>
            </a:fld>
            <a:endParaRPr lang="en-US" dirty="0"/>
          </a:p>
        </p:txBody>
      </p:sp>
      <p:sp>
        <p:nvSpPr>
          <p:cNvPr id="8" name="TextBox 7">
            <a:extLst>
              <a:ext uri="{FF2B5EF4-FFF2-40B4-BE49-F238E27FC236}">
                <a16:creationId xmlns:a16="http://schemas.microsoft.com/office/drawing/2014/main" id="{E922AE1D-2820-B0A3-04D5-09C6DE93BF5A}"/>
              </a:ext>
            </a:extLst>
          </p:cNvPr>
          <p:cNvSpPr txBox="1"/>
          <p:nvPr/>
        </p:nvSpPr>
        <p:spPr>
          <a:xfrm>
            <a:off x="2441864" y="26185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BD2F4C88-EB35-5CEF-967E-40F9645AEE75}"/>
              </a:ext>
            </a:extLst>
          </p:cNvPr>
          <p:cNvSpPr txBox="1"/>
          <p:nvPr/>
        </p:nvSpPr>
        <p:spPr>
          <a:xfrm>
            <a:off x="1797627" y="2317173"/>
            <a:ext cx="184731" cy="369332"/>
          </a:xfrm>
          <a:prstGeom prst="rect">
            <a:avLst/>
          </a:prstGeom>
          <a:noFill/>
        </p:spPr>
        <p:txBody>
          <a:bodyPr wrap="none" rtlCol="0">
            <a:spAutoFit/>
          </a:bodyPr>
          <a:lstStyle/>
          <a:p>
            <a:endParaRPr lang="en-US" dirty="0"/>
          </a:p>
        </p:txBody>
      </p:sp>
      <p:sp>
        <p:nvSpPr>
          <p:cNvPr id="12" name="Content Placeholder 11">
            <a:extLst>
              <a:ext uri="{FF2B5EF4-FFF2-40B4-BE49-F238E27FC236}">
                <a16:creationId xmlns:a16="http://schemas.microsoft.com/office/drawing/2014/main" id="{B1B5D17D-9AD5-1BD3-F83E-E94B7AB438AC}"/>
              </a:ext>
            </a:extLst>
          </p:cNvPr>
          <p:cNvSpPr>
            <a:spLocks noGrp="1"/>
          </p:cNvSpPr>
          <p:nvPr>
            <p:ph sz="quarter" idx="13"/>
          </p:nvPr>
        </p:nvSpPr>
        <p:spPr>
          <a:xfrm>
            <a:off x="913772" y="1713257"/>
            <a:ext cx="7295045" cy="3932694"/>
          </a:xfrm>
        </p:spPr>
        <p:txBody>
          <a:bodyPr>
            <a:noAutofit/>
          </a:bodyPr>
          <a:lstStyle/>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Site Preparation and Space Constraints</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Transportation and Handling</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Compliance with Electrical and Safety Standards</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Earthing and Grounding Systems</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Connection and Cabling</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Oil Handling and Insulation Testing</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Cooling System Setup</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Testing and Commissioning</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Environmental Conditions</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Fire Safety and Oil Containment</a:t>
            </a:r>
          </a:p>
          <a:p>
            <a:pPr>
              <a:buFont typeface="Wingdings"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Parallel Operation and Synchronization</a:t>
            </a:r>
          </a:p>
        </p:txBody>
      </p:sp>
      <p:pic>
        <p:nvPicPr>
          <p:cNvPr id="7170" name="Picture 2" descr="Installation Photos and Images &amp; Pictures | Shutterstock">
            <a:extLst>
              <a:ext uri="{FF2B5EF4-FFF2-40B4-BE49-F238E27FC236}">
                <a16:creationId xmlns:a16="http://schemas.microsoft.com/office/drawing/2014/main" id="{8A7FEE48-43E9-7B20-1AB5-0C8444604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83"/>
          <a:stretch/>
        </p:blipFill>
        <p:spPr bwMode="auto">
          <a:xfrm>
            <a:off x="8282865" y="2317173"/>
            <a:ext cx="3675762" cy="2958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528D8ACA-F06D-0B79-7996-78FF3A6930A0}"/>
              </a:ext>
            </a:extLst>
          </p:cNvPr>
          <p:cNvPicPr>
            <a:picLocks/>
          </p:cNvPicPr>
          <p:nvPr/>
        </p:nvPicPr>
        <p:blipFill>
          <a:blip r:embed="rId3" cstate="print"/>
          <a:stretch>
            <a:fillRect/>
          </a:stretch>
        </p:blipFill>
        <p:spPr>
          <a:xfrm>
            <a:off x="10422082" y="106326"/>
            <a:ext cx="1458191" cy="1047065"/>
          </a:xfrm>
          <a:prstGeom prst="rect">
            <a:avLst/>
          </a:prstGeom>
        </p:spPr>
      </p:pic>
    </p:spTree>
    <p:extLst>
      <p:ext uri="{BB962C8B-B14F-4D97-AF65-F5344CB8AC3E}">
        <p14:creationId xmlns:p14="http://schemas.microsoft.com/office/powerpoint/2010/main" val="202036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2782-8AA7-B3D3-0CDF-ED022FACF3E8}"/>
              </a:ext>
            </a:extLst>
          </p:cNvPr>
          <p:cNvSpPr>
            <a:spLocks noGrp="1"/>
          </p:cNvSpPr>
          <p:nvPr>
            <p:ph type="title"/>
          </p:nvPr>
        </p:nvSpPr>
        <p:spPr>
          <a:xfrm>
            <a:off x="1451579" y="804519"/>
            <a:ext cx="9603275" cy="792615"/>
          </a:xfrm>
        </p:spPr>
        <p:txBody>
          <a:bodyPr>
            <a:no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Code of practice for installation of distribution transformers-IS 10028 (Part 2)</a:t>
            </a:r>
          </a:p>
        </p:txBody>
      </p:sp>
      <p:sp>
        <p:nvSpPr>
          <p:cNvPr id="3" name="Content Placeholder 2">
            <a:extLst>
              <a:ext uri="{FF2B5EF4-FFF2-40B4-BE49-F238E27FC236}">
                <a16:creationId xmlns:a16="http://schemas.microsoft.com/office/drawing/2014/main" id="{24819B28-02A9-B8A4-9D6E-809EA8D9D2A1}"/>
              </a:ext>
            </a:extLst>
          </p:cNvPr>
          <p:cNvSpPr>
            <a:spLocks noGrp="1"/>
          </p:cNvSpPr>
          <p:nvPr>
            <p:ph idx="1"/>
          </p:nvPr>
        </p:nvSpPr>
        <p:spPr>
          <a:xfrm>
            <a:off x="1451579" y="2015732"/>
            <a:ext cx="9874512" cy="3450613"/>
          </a:xfrm>
        </p:spPr>
        <p:txBody>
          <a:bodyPr/>
          <a:lstStyle/>
          <a:p>
            <a:pPr>
              <a:buFont typeface="Wingdings"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Covers guidelines for Installation of distribution and power transformers covered by IS 1180 (Parts) and IS 2026 (Parts).</a:t>
            </a:r>
          </a:p>
          <a:p>
            <a:pPr>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IS 10028 (Part 2) also refers to the following statutory provisions.</a:t>
            </a:r>
          </a:p>
          <a:p>
            <a:r>
              <a:rPr lang="en-US" dirty="0">
                <a:latin typeface="Verdana" panose="020B0604030504040204" pitchFamily="34" charset="0"/>
                <a:ea typeface="Verdana" panose="020B0604030504040204" pitchFamily="34" charset="0"/>
                <a:cs typeface="Verdana" panose="020B0604030504040204" pitchFamily="34" charset="0"/>
              </a:rPr>
              <a:t>Indian Electricity Rules 1956</a:t>
            </a:r>
          </a:p>
          <a:p>
            <a:r>
              <a:rPr lang="en-US" dirty="0">
                <a:latin typeface="Verdana" panose="020B0604030504040204" pitchFamily="34" charset="0"/>
                <a:ea typeface="Verdana" panose="020B0604030504040204" pitchFamily="34" charset="0"/>
                <a:cs typeface="Verdana" panose="020B0604030504040204" pitchFamily="34" charset="0"/>
              </a:rPr>
              <a:t>The Factories Act, 1948</a:t>
            </a:r>
          </a:p>
          <a:p>
            <a:r>
              <a:rPr lang="en-US" dirty="0">
                <a:latin typeface="Verdana" panose="020B0604030504040204" pitchFamily="34" charset="0"/>
                <a:ea typeface="Verdana" panose="020B0604030504040204" pitchFamily="34" charset="0"/>
                <a:cs typeface="Verdana" panose="020B0604030504040204" pitchFamily="34" charset="0"/>
              </a:rPr>
              <a:t>Fire Insurance Act, 1938</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E0D56EBA-9257-CFF1-D30C-13C02E81717C}"/>
              </a:ext>
            </a:extLst>
          </p:cNvPr>
          <p:cNvSpPr>
            <a:spLocks noGrp="1"/>
          </p:cNvSpPr>
          <p:nvPr>
            <p:ph type="sldNum" sz="quarter" idx="12"/>
          </p:nvPr>
        </p:nvSpPr>
        <p:spPr>
          <a:xfrm>
            <a:off x="5442197" y="5381364"/>
            <a:ext cx="811019" cy="503578"/>
          </a:xfrm>
        </p:spPr>
        <p:txBody>
          <a:bodyPr/>
          <a:lstStyle/>
          <a:p>
            <a:fld id="{6D22F896-40B5-4ADD-8801-0D06FADFA095}" type="slidenum">
              <a:rPr lang="en-US" smtClean="0"/>
              <a:pPr/>
              <a:t>14</a:t>
            </a:fld>
            <a:endParaRPr lang="en-US" dirty="0"/>
          </a:p>
        </p:txBody>
      </p:sp>
      <p:pic>
        <p:nvPicPr>
          <p:cNvPr id="5" name="Picture 8">
            <a:extLst>
              <a:ext uri="{FF2B5EF4-FFF2-40B4-BE49-F238E27FC236}">
                <a16:creationId xmlns:a16="http://schemas.microsoft.com/office/drawing/2014/main" id="{85151AAB-B05F-7C13-0F91-71D3784AB3F4}"/>
              </a:ext>
            </a:extLst>
          </p:cNvPr>
          <p:cNvPicPr>
            <a:picLocks/>
          </p:cNvPicPr>
          <p:nvPr/>
        </p:nvPicPr>
        <p:blipFill>
          <a:blip r:embed="rId2" cstate="print"/>
          <a:stretch>
            <a:fillRect/>
          </a:stretch>
        </p:blipFill>
        <p:spPr>
          <a:xfrm>
            <a:off x="10816936" y="106327"/>
            <a:ext cx="1257300" cy="880810"/>
          </a:xfrm>
          <a:prstGeom prst="rect">
            <a:avLst/>
          </a:prstGeom>
        </p:spPr>
      </p:pic>
    </p:spTree>
    <p:extLst>
      <p:ext uri="{BB962C8B-B14F-4D97-AF65-F5344CB8AC3E}">
        <p14:creationId xmlns:p14="http://schemas.microsoft.com/office/powerpoint/2010/main" val="305066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13B05-96D9-060A-6D96-EDB6C0145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B790F-BCE9-D139-D4FE-167B4698C069}"/>
              </a:ext>
            </a:extLst>
          </p:cNvPr>
          <p:cNvSpPr>
            <a:spLocks noGrp="1"/>
          </p:cNvSpPr>
          <p:nvPr>
            <p:ph type="ctrTitle"/>
          </p:nvPr>
        </p:nvSpPr>
        <p:spPr/>
        <p:txBody>
          <a:bodyPr>
            <a:normAutofit/>
          </a:bodyPr>
          <a:lstStyle/>
          <a:p>
            <a:pPr algn="ctr"/>
            <a:r>
              <a:rPr lang="en-US" sz="2800" dirty="0"/>
              <a:t>OVERVIEW of IS 10028 (Part 2)</a:t>
            </a:r>
          </a:p>
        </p:txBody>
      </p:sp>
      <p:sp>
        <p:nvSpPr>
          <p:cNvPr id="4" name="Slide Number Placeholder 3">
            <a:extLst>
              <a:ext uri="{FF2B5EF4-FFF2-40B4-BE49-F238E27FC236}">
                <a16:creationId xmlns:a16="http://schemas.microsoft.com/office/drawing/2014/main" id="{606DD95D-C0F4-F6AD-162A-9C4BAFF8E655}"/>
              </a:ext>
            </a:extLst>
          </p:cNvPr>
          <p:cNvSpPr>
            <a:spLocks noGrp="1"/>
          </p:cNvSpPr>
          <p:nvPr>
            <p:ph type="sldNum" sz="quarter" idx="12"/>
          </p:nvPr>
        </p:nvSpPr>
        <p:spPr>
          <a:xfrm>
            <a:off x="5999273" y="5454100"/>
            <a:ext cx="811019" cy="503578"/>
          </a:xfrm>
        </p:spPr>
        <p:txBody>
          <a:bodyPr/>
          <a:lstStyle/>
          <a:p>
            <a:fld id="{6D22F896-40B5-4ADD-8801-0D06FADFA095}" type="slidenum">
              <a:rPr lang="en-US" smtClean="0"/>
              <a:t>15</a:t>
            </a:fld>
            <a:endParaRPr lang="en-US" dirty="0"/>
          </a:p>
        </p:txBody>
      </p:sp>
      <p:pic>
        <p:nvPicPr>
          <p:cNvPr id="5" name="Picture 8">
            <a:extLst>
              <a:ext uri="{FF2B5EF4-FFF2-40B4-BE49-F238E27FC236}">
                <a16:creationId xmlns:a16="http://schemas.microsoft.com/office/drawing/2014/main" id="{0B39A041-67C5-5740-1671-2553E63D5A4D}"/>
              </a:ext>
            </a:extLst>
          </p:cNvPr>
          <p:cNvPicPr>
            <a:picLocks/>
          </p:cNvPicPr>
          <p:nvPr/>
        </p:nvPicPr>
        <p:blipFill>
          <a:blip r:embed="rId2" cstate="print"/>
          <a:stretch>
            <a:fillRect/>
          </a:stretch>
        </p:blipFill>
        <p:spPr>
          <a:xfrm>
            <a:off x="10422082" y="106326"/>
            <a:ext cx="1458191" cy="1047065"/>
          </a:xfrm>
          <a:prstGeom prst="rect">
            <a:avLst/>
          </a:prstGeom>
        </p:spPr>
      </p:pic>
    </p:spTree>
    <p:extLst>
      <p:ext uri="{BB962C8B-B14F-4D97-AF65-F5344CB8AC3E}">
        <p14:creationId xmlns:p14="http://schemas.microsoft.com/office/powerpoint/2010/main" val="191170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337E-7FE2-E426-CF5D-022AE3AE69C4}"/>
              </a:ext>
            </a:extLst>
          </p:cNvPr>
          <p:cNvSpPr>
            <a:spLocks noGrp="1"/>
          </p:cNvSpPr>
          <p:nvPr>
            <p:ph type="title"/>
          </p:nvPr>
        </p:nvSpPr>
        <p:spPr>
          <a:xfrm>
            <a:off x="1451579" y="804520"/>
            <a:ext cx="9603275" cy="587136"/>
          </a:xfrm>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installation requirements</a:t>
            </a:r>
          </a:p>
        </p:txBody>
      </p:sp>
      <p:sp>
        <p:nvSpPr>
          <p:cNvPr id="3" name="Content Placeholder 2">
            <a:extLst>
              <a:ext uri="{FF2B5EF4-FFF2-40B4-BE49-F238E27FC236}">
                <a16:creationId xmlns:a16="http://schemas.microsoft.com/office/drawing/2014/main" id="{9B8D3E63-46A4-D935-3401-B6AEE9BAE160}"/>
              </a:ext>
            </a:extLst>
          </p:cNvPr>
          <p:cNvSpPr>
            <a:spLocks noGrp="1"/>
          </p:cNvSpPr>
          <p:nvPr>
            <p:ph idx="1"/>
          </p:nvPr>
        </p:nvSpPr>
        <p:spPr>
          <a:xfrm>
            <a:off x="1368451" y="1851585"/>
            <a:ext cx="10342104" cy="4201895"/>
          </a:xfrm>
        </p:spPr>
        <p:txBody>
          <a:bodyPr>
            <a:noAutofit/>
          </a:bodyPr>
          <a:lstStyle/>
          <a:p>
            <a:pPr marL="0" indent="0">
              <a:buNone/>
            </a:pPr>
            <a:r>
              <a:rPr lang="en-US" sz="1400" dirty="0">
                <a:latin typeface="Verdana" panose="020B0604030504040204" pitchFamily="34" charset="0"/>
                <a:ea typeface="Verdana" panose="020B0604030504040204" pitchFamily="34" charset="0"/>
                <a:cs typeface="Verdana" panose="020B0604030504040204" pitchFamily="34" charset="0"/>
              </a:rPr>
              <a:t>IS 10028 (Part 2) specifies the following key installation Requirements.</a:t>
            </a:r>
          </a:p>
          <a:p>
            <a:pPr>
              <a:buFont typeface="Wingdings" pitchFamily="2" charset="2"/>
              <a:buChar char="Ø"/>
            </a:pPr>
            <a:r>
              <a:rPr lang="en-IN" sz="1400" b="1" dirty="0">
                <a:latin typeface="Verdana" panose="020B0604030504040204" pitchFamily="34" charset="0"/>
                <a:ea typeface="Verdana" panose="020B0604030504040204" pitchFamily="34" charset="0"/>
                <a:cs typeface="Verdana" panose="020B0604030504040204" pitchFamily="34" charset="0"/>
              </a:rPr>
              <a:t>Site Preparation</a:t>
            </a:r>
          </a:p>
          <a:p>
            <a:r>
              <a:rPr lang="en-IN" sz="1400" b="1" dirty="0">
                <a:latin typeface="Verdana" panose="020B0604030504040204" pitchFamily="34" charset="0"/>
                <a:ea typeface="Verdana" panose="020B0604030504040204" pitchFamily="34" charset="0"/>
                <a:cs typeface="Verdana" panose="020B0604030504040204" pitchFamily="34" charset="0"/>
              </a:rPr>
              <a:t>Indoor Installations</a:t>
            </a:r>
          </a:p>
          <a:p>
            <a:pPr marL="0" indent="0">
              <a:buNone/>
            </a:pPr>
            <a:r>
              <a:rPr lang="en-IN" sz="1400" i="1" dirty="0">
                <a:latin typeface="Verdana" panose="020B0604030504040204" pitchFamily="34" charset="0"/>
                <a:ea typeface="Verdana" panose="020B0604030504040204" pitchFamily="34" charset="0"/>
                <a:cs typeface="Verdana" panose="020B0604030504040204" pitchFamily="34" charset="0"/>
              </a:rPr>
              <a:t>Ensure proper ventilation for cooling (inlets near floor, outlets near ceiling).</a:t>
            </a:r>
          </a:p>
          <a:p>
            <a:pPr marL="0" indent="0">
              <a:buNone/>
            </a:pPr>
            <a:r>
              <a:rPr lang="en-IN" sz="1400" i="1" dirty="0">
                <a:latin typeface="Verdana" panose="020B0604030504040204" pitchFamily="34" charset="0"/>
                <a:ea typeface="Verdana" panose="020B0604030504040204" pitchFamily="34" charset="0"/>
                <a:cs typeface="Verdana" panose="020B0604030504040204" pitchFamily="34" charset="0"/>
              </a:rPr>
              <a:t>Maintain clearances from walls for inspection and maintenance.</a:t>
            </a:r>
          </a:p>
          <a:p>
            <a:r>
              <a:rPr lang="en-IN" sz="1400" b="1" dirty="0">
                <a:latin typeface="Verdana" panose="020B0604030504040204" pitchFamily="34" charset="0"/>
                <a:ea typeface="Verdana" panose="020B0604030504040204" pitchFamily="34" charset="0"/>
                <a:cs typeface="Verdana" panose="020B0604030504040204" pitchFamily="34" charset="0"/>
              </a:rPr>
              <a:t>Outdoor Installations</a:t>
            </a:r>
          </a:p>
          <a:p>
            <a:pPr marL="0" indent="0">
              <a:buNone/>
            </a:pPr>
            <a:r>
              <a:rPr lang="en-IN" sz="1400" i="1" dirty="0">
                <a:latin typeface="Verdana" panose="020B0604030504040204" pitchFamily="34" charset="0"/>
                <a:ea typeface="Verdana" panose="020B0604030504040204" pitchFamily="34" charset="0"/>
                <a:cs typeface="Verdana" panose="020B0604030504040204" pitchFamily="34" charset="0"/>
              </a:rPr>
              <a:t>Use of transformers designed for outdoor use; </a:t>
            </a:r>
          </a:p>
          <a:p>
            <a:pPr marL="0" indent="0">
              <a:buNone/>
            </a:pPr>
            <a:r>
              <a:rPr lang="en-IN" sz="1400" i="1" dirty="0">
                <a:latin typeface="Verdana" panose="020B0604030504040204" pitchFamily="34" charset="0"/>
                <a:ea typeface="Verdana" panose="020B0604030504040204" pitchFamily="34" charset="0"/>
                <a:cs typeface="Verdana" panose="020B0604030504040204" pitchFamily="34" charset="0"/>
              </a:rPr>
              <a:t>consider shelters in polluted areas.</a:t>
            </a:r>
          </a:p>
          <a:p>
            <a:pPr>
              <a:buFont typeface="Wingdings" pitchFamily="2" charset="2"/>
              <a:buChar char="Ø"/>
            </a:pPr>
            <a:r>
              <a:rPr lang="en-IN" sz="1400" b="1" dirty="0">
                <a:latin typeface="Verdana" panose="020B0604030504040204" pitchFamily="34" charset="0"/>
                <a:ea typeface="Verdana" panose="020B0604030504040204" pitchFamily="34" charset="0"/>
                <a:cs typeface="Verdana" panose="020B0604030504040204" pitchFamily="34" charset="0"/>
              </a:rPr>
              <a:t>Foundations</a:t>
            </a:r>
          </a:p>
          <a:p>
            <a:r>
              <a:rPr lang="en-IN" sz="1400" i="1" dirty="0">
                <a:latin typeface="Verdana" panose="020B0604030504040204" pitchFamily="34" charset="0"/>
                <a:ea typeface="Verdana" panose="020B0604030504040204" pitchFamily="34" charset="0"/>
                <a:cs typeface="Verdana" panose="020B0604030504040204" pitchFamily="34" charset="0"/>
              </a:rPr>
              <a:t>Level, stable plinths above flood levels.</a:t>
            </a:r>
          </a:p>
          <a:p>
            <a:r>
              <a:rPr lang="en-IN" sz="1400" i="1" dirty="0">
                <a:latin typeface="Verdana" panose="020B0604030504040204" pitchFamily="34" charset="0"/>
                <a:ea typeface="Verdana" panose="020B0604030504040204" pitchFamily="34" charset="0"/>
                <a:cs typeface="Verdana" panose="020B0604030504040204" pitchFamily="34" charset="0"/>
              </a:rPr>
              <a:t>Lock rollers to prevent accidental movement</a:t>
            </a:r>
            <a:r>
              <a:rPr lang="en-IN" sz="1400" dirty="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46396471-910C-3C83-3D26-C3AFDD735191}"/>
              </a:ext>
            </a:extLst>
          </p:cNvPr>
          <p:cNvSpPr>
            <a:spLocks noGrp="1"/>
          </p:cNvSpPr>
          <p:nvPr>
            <p:ph type="sldNum" sz="quarter" idx="12"/>
          </p:nvPr>
        </p:nvSpPr>
        <p:spPr>
          <a:xfrm>
            <a:off x="6096000" y="5652654"/>
            <a:ext cx="562725" cy="400825"/>
          </a:xfrm>
        </p:spPr>
        <p:txBody>
          <a:bodyPr/>
          <a:lstStyle/>
          <a:p>
            <a:fld id="{6D22F896-40B5-4ADD-8801-0D06FADFA095}" type="slidenum">
              <a:rPr lang="en-US" smtClean="0"/>
              <a:pPr/>
              <a:t>16</a:t>
            </a:fld>
            <a:endParaRPr lang="en-US" dirty="0"/>
          </a:p>
        </p:txBody>
      </p:sp>
      <p:pic>
        <p:nvPicPr>
          <p:cNvPr id="5" name="Picture 8">
            <a:extLst>
              <a:ext uri="{FF2B5EF4-FFF2-40B4-BE49-F238E27FC236}">
                <a16:creationId xmlns:a16="http://schemas.microsoft.com/office/drawing/2014/main" id="{72297907-F880-A654-BA7A-037A35686784}"/>
              </a:ext>
            </a:extLst>
          </p:cNvPr>
          <p:cNvPicPr>
            <a:picLocks/>
          </p:cNvPicPr>
          <p:nvPr/>
        </p:nvPicPr>
        <p:blipFill>
          <a:blip r:embed="rId2" cstate="print"/>
          <a:stretch>
            <a:fillRect/>
          </a:stretch>
        </p:blipFill>
        <p:spPr>
          <a:xfrm>
            <a:off x="10650682" y="0"/>
            <a:ext cx="1293767" cy="1047065"/>
          </a:xfrm>
          <a:prstGeom prst="rect">
            <a:avLst/>
          </a:prstGeom>
        </p:spPr>
      </p:pic>
    </p:spTree>
    <p:extLst>
      <p:ext uri="{BB962C8B-B14F-4D97-AF65-F5344CB8AC3E}">
        <p14:creationId xmlns:p14="http://schemas.microsoft.com/office/powerpoint/2010/main" val="59525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26FB-D31D-464D-188C-E5ED74CCFEA0}"/>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Safety and risk mitigation</a:t>
            </a:r>
          </a:p>
        </p:txBody>
      </p:sp>
      <p:sp>
        <p:nvSpPr>
          <p:cNvPr id="3" name="Content Placeholder 2">
            <a:extLst>
              <a:ext uri="{FF2B5EF4-FFF2-40B4-BE49-F238E27FC236}">
                <a16:creationId xmlns:a16="http://schemas.microsoft.com/office/drawing/2014/main" id="{84F0A5A2-B245-56E2-4B49-C3A8D85583DB}"/>
              </a:ext>
            </a:extLst>
          </p:cNvPr>
          <p:cNvSpPr>
            <a:spLocks noGrp="1"/>
          </p:cNvSpPr>
          <p:nvPr>
            <p:ph idx="1"/>
          </p:nvPr>
        </p:nvSpPr>
        <p:spPr/>
        <p:txBody>
          <a:bodyPr>
            <a:normAutofit/>
          </a:bodyPr>
          <a:lstStyle/>
          <a:p>
            <a:pPr>
              <a:buFont typeface="Wingdings" pitchFamily="2" charset="2"/>
              <a:buChar char="Ø"/>
            </a:pPr>
            <a:r>
              <a:rPr lang="en-IN" sz="1400" dirty="0">
                <a:latin typeface="Verdana" panose="020B0604030504040204" pitchFamily="34" charset="0"/>
                <a:ea typeface="Verdana" panose="020B0604030504040204" pitchFamily="34" charset="0"/>
                <a:cs typeface="Verdana" panose="020B0604030504040204" pitchFamily="34" charset="0"/>
              </a:rPr>
              <a:t>Safety Measures</a:t>
            </a:r>
          </a:p>
          <a:p>
            <a:r>
              <a:rPr lang="en-IN" sz="1400" b="1" dirty="0">
                <a:latin typeface="Verdana" panose="020B0604030504040204" pitchFamily="34" charset="0"/>
                <a:ea typeface="Verdana" panose="020B0604030504040204" pitchFamily="34" charset="0"/>
                <a:cs typeface="Verdana" panose="020B0604030504040204" pitchFamily="34" charset="0"/>
              </a:rPr>
              <a:t>Fire Safety</a:t>
            </a:r>
          </a:p>
          <a:p>
            <a:pPr marL="0" indent="0">
              <a:buNone/>
            </a:pPr>
            <a:r>
              <a:rPr lang="en-IN" sz="1400" i="1" dirty="0">
                <a:latin typeface="Verdana" panose="020B0604030504040204" pitchFamily="34" charset="0"/>
                <a:ea typeface="Verdana" panose="020B0604030504040204" pitchFamily="34" charset="0"/>
                <a:cs typeface="Verdana" panose="020B0604030504040204" pitchFamily="34" charset="0"/>
              </a:rPr>
              <a:t>Installation of fireproof walls and oil soak pits for transformers &gt;2000L oil capacity.</a:t>
            </a:r>
          </a:p>
          <a:p>
            <a:pPr marL="0" indent="0">
              <a:buNone/>
            </a:pPr>
            <a:r>
              <a:rPr lang="en-IN" sz="1400" i="1" dirty="0">
                <a:latin typeface="Verdana" panose="020B0604030504040204" pitchFamily="34" charset="0"/>
                <a:ea typeface="Verdana" panose="020B0604030504040204" pitchFamily="34" charset="0"/>
                <a:cs typeface="Verdana" panose="020B0604030504040204" pitchFamily="34" charset="0"/>
              </a:rPr>
              <a:t>Use of fire extinguishers and fire-resistant barriers.</a:t>
            </a:r>
          </a:p>
          <a:p>
            <a:pPr>
              <a:buFont typeface="Arial" panose="020B0604020202020204" pitchFamily="34" charset="0"/>
              <a:buChar char="•"/>
            </a:pPr>
            <a:r>
              <a:rPr lang="en-IN" sz="1400" b="1" dirty="0">
                <a:latin typeface="Verdana" panose="020B0604030504040204" pitchFamily="34" charset="0"/>
                <a:ea typeface="Verdana" panose="020B0604030504040204" pitchFamily="34" charset="0"/>
                <a:cs typeface="Verdana" panose="020B0604030504040204" pitchFamily="34" charset="0"/>
              </a:rPr>
              <a:t>Electrical Safety</a:t>
            </a:r>
            <a:r>
              <a:rPr lang="en-IN" sz="1400" dirty="0">
                <a:latin typeface="Verdana" panose="020B0604030504040204" pitchFamily="34" charset="0"/>
                <a:ea typeface="Verdana" panose="020B0604030504040204" pitchFamily="34" charset="0"/>
                <a:cs typeface="Verdana" panose="020B0604030504040204" pitchFamily="34" charset="0"/>
              </a:rPr>
              <a:t>: </a:t>
            </a:r>
          </a:p>
          <a:p>
            <a:pPr>
              <a:buFont typeface="Arial" panose="020B0604020202020204" pitchFamily="34" charset="0"/>
              <a:buChar char="•"/>
            </a:pPr>
            <a:r>
              <a:rPr lang="en-IN" sz="1400" i="1" dirty="0">
                <a:latin typeface="Verdana" panose="020B0604030504040204" pitchFamily="34" charset="0"/>
                <a:ea typeface="Verdana" panose="020B0604030504040204" pitchFamily="34" charset="0"/>
                <a:cs typeface="Verdana" panose="020B0604030504040204" pitchFamily="34" charset="0"/>
              </a:rPr>
              <a:t>Earthing as per IS 3043.</a:t>
            </a:r>
          </a:p>
          <a:p>
            <a:pPr>
              <a:buFont typeface="Arial" panose="020B0604020202020204" pitchFamily="34" charset="0"/>
              <a:buChar char="•"/>
            </a:pPr>
            <a:r>
              <a:rPr lang="en-IN" sz="1400" i="1" dirty="0">
                <a:latin typeface="Verdana" panose="020B0604030504040204" pitchFamily="34" charset="0"/>
                <a:ea typeface="Verdana" panose="020B0604030504040204" pitchFamily="34" charset="0"/>
                <a:cs typeface="Verdana" panose="020B0604030504040204" pitchFamily="34" charset="0"/>
              </a:rPr>
              <a:t>Isolate transformers using circuit breakers or linked switches.</a:t>
            </a:r>
          </a:p>
          <a:p>
            <a:r>
              <a:rPr lang="en-IN" sz="1400" b="1" dirty="0">
                <a:latin typeface="Verdana" panose="020B0604030504040204" pitchFamily="34" charset="0"/>
                <a:ea typeface="Verdana" panose="020B0604030504040204" pitchFamily="34" charset="0"/>
                <a:cs typeface="Verdana" panose="020B0604030504040204" pitchFamily="34" charset="0"/>
              </a:rPr>
              <a:t>Surge Protection</a:t>
            </a:r>
            <a:endParaRPr lang="en-IN"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N" sz="1400" i="1" dirty="0">
                <a:latin typeface="Verdana" panose="020B0604030504040204" pitchFamily="34" charset="0"/>
                <a:ea typeface="Verdana" panose="020B0604030504040204" pitchFamily="34" charset="0"/>
                <a:cs typeface="Verdana" panose="020B0604030504040204" pitchFamily="34" charset="0"/>
              </a:rPr>
              <a:t>Use of lightning arresters as per relevant Indian Standards to protect against voltage surges.</a:t>
            </a:r>
          </a:p>
          <a:p>
            <a:pPr marL="0" indent="0">
              <a:buNone/>
            </a:pPr>
            <a:endParaRPr lang="en-IN" sz="1400"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i="1" dirty="0"/>
          </a:p>
        </p:txBody>
      </p:sp>
      <p:sp>
        <p:nvSpPr>
          <p:cNvPr id="4" name="Slide Number Placeholder 3">
            <a:extLst>
              <a:ext uri="{FF2B5EF4-FFF2-40B4-BE49-F238E27FC236}">
                <a16:creationId xmlns:a16="http://schemas.microsoft.com/office/drawing/2014/main" id="{AB0456A2-6922-00A2-E520-B260C82F9A15}"/>
              </a:ext>
            </a:extLst>
          </p:cNvPr>
          <p:cNvSpPr>
            <a:spLocks noGrp="1"/>
          </p:cNvSpPr>
          <p:nvPr>
            <p:ph type="sldNum" sz="quarter" idx="12"/>
          </p:nvPr>
        </p:nvSpPr>
        <p:spPr>
          <a:xfrm>
            <a:off x="5540433" y="5466345"/>
            <a:ext cx="811019" cy="503578"/>
          </a:xfrm>
        </p:spPr>
        <p:txBody>
          <a:bodyPr/>
          <a:lstStyle/>
          <a:p>
            <a:fld id="{6D22F896-40B5-4ADD-8801-0D06FADFA095}" type="slidenum">
              <a:rPr lang="en-US" smtClean="0"/>
              <a:pPr/>
              <a:t>17</a:t>
            </a:fld>
            <a:endParaRPr lang="en-US" dirty="0"/>
          </a:p>
        </p:txBody>
      </p:sp>
      <p:pic>
        <p:nvPicPr>
          <p:cNvPr id="5" name="Picture 8">
            <a:extLst>
              <a:ext uri="{FF2B5EF4-FFF2-40B4-BE49-F238E27FC236}">
                <a16:creationId xmlns:a16="http://schemas.microsoft.com/office/drawing/2014/main" id="{F9FBCA19-9537-7D9D-5768-BE88D505436A}"/>
              </a:ext>
            </a:extLst>
          </p:cNvPr>
          <p:cNvPicPr>
            <a:picLocks/>
          </p:cNvPicPr>
          <p:nvPr/>
        </p:nvPicPr>
        <p:blipFill>
          <a:blip r:embed="rId2" cstate="print"/>
          <a:stretch>
            <a:fillRect/>
          </a:stretch>
        </p:blipFill>
        <p:spPr>
          <a:xfrm>
            <a:off x="10546773" y="119008"/>
            <a:ext cx="1293767" cy="1047065"/>
          </a:xfrm>
          <a:prstGeom prst="rect">
            <a:avLst/>
          </a:prstGeom>
        </p:spPr>
      </p:pic>
    </p:spTree>
    <p:extLst>
      <p:ext uri="{BB962C8B-B14F-4D97-AF65-F5344CB8AC3E}">
        <p14:creationId xmlns:p14="http://schemas.microsoft.com/office/powerpoint/2010/main" val="398322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6F87-46F1-E172-ACBC-F0A79C303743}"/>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Transportation, installation and handling</a:t>
            </a:r>
            <a:endParaRPr lang="en-US" sz="2400" dirty="0"/>
          </a:p>
        </p:txBody>
      </p:sp>
      <p:sp>
        <p:nvSpPr>
          <p:cNvPr id="3" name="Content Placeholder 2">
            <a:extLst>
              <a:ext uri="{FF2B5EF4-FFF2-40B4-BE49-F238E27FC236}">
                <a16:creationId xmlns:a16="http://schemas.microsoft.com/office/drawing/2014/main" id="{5885375F-93FC-1BE2-E636-B729081D3F48}"/>
              </a:ext>
            </a:extLst>
          </p:cNvPr>
          <p:cNvSpPr>
            <a:spLocks noGrp="1"/>
          </p:cNvSpPr>
          <p:nvPr>
            <p:ph sz="half" idx="1"/>
          </p:nvPr>
        </p:nvSpPr>
        <p:spPr>
          <a:xfrm>
            <a:off x="1447331" y="2010878"/>
            <a:ext cx="4645152" cy="3766467"/>
          </a:xfrm>
        </p:spPr>
        <p:txBody>
          <a:bodyPr>
            <a:normAutofit fontScale="70000" lnSpcReduction="20000"/>
          </a:bodyPr>
          <a:lstStyle/>
          <a:p>
            <a:pPr>
              <a:buFont typeface="Wingdings" pitchFamily="2" charset="2"/>
              <a:buChar char="Ø"/>
            </a:pPr>
            <a:r>
              <a:rPr lang="en-US" b="1" dirty="0">
                <a:latin typeface="Verdana" panose="020B0604030504040204" pitchFamily="34" charset="0"/>
                <a:ea typeface="Verdana" panose="020B0604030504040204" pitchFamily="34" charset="0"/>
                <a:cs typeface="Verdana" panose="020B0604030504040204" pitchFamily="34" charset="0"/>
              </a:rPr>
              <a:t>Transportation</a:t>
            </a:r>
          </a:p>
          <a:p>
            <a:pPr algn="just"/>
            <a:r>
              <a:rPr lang="en-US" dirty="0">
                <a:latin typeface="Verdana" panose="020B0604030504040204" pitchFamily="34" charset="0"/>
                <a:ea typeface="Verdana" panose="020B0604030504040204" pitchFamily="34" charset="0"/>
                <a:cs typeface="Verdana" panose="020B0604030504040204" pitchFamily="34" charset="0"/>
              </a:rPr>
              <a:t>Packing and Dispatch Condition of Distribution Transformers (Dried and completely filled with oil, With oil covering core and coil, balance space filled with dry air or inert gas, Completely filled with dry air or inert gas at a small positive pressure, Removal and packing of External fittings which are liable to be damaged during transport.</a:t>
            </a:r>
          </a:p>
          <a:p>
            <a:pPr>
              <a:buFont typeface="Wingdings" pitchFamily="2" charset="2"/>
              <a:buChar char="Ø"/>
            </a:pPr>
            <a:r>
              <a:rPr lang="en-US" b="1" dirty="0">
                <a:latin typeface="Verdana" panose="020B0604030504040204" pitchFamily="34" charset="0"/>
                <a:ea typeface="Verdana" panose="020B0604030504040204" pitchFamily="34" charset="0"/>
                <a:cs typeface="Verdana" panose="020B0604030504040204" pitchFamily="34" charset="0"/>
              </a:rPr>
              <a:t>Means of Transportation</a:t>
            </a:r>
          </a:p>
          <a:p>
            <a:r>
              <a:rPr lang="en-US" dirty="0">
                <a:latin typeface="Verdana" panose="020B0604030504040204" pitchFamily="34" charset="0"/>
                <a:ea typeface="Verdana" panose="020B0604030504040204" pitchFamily="34" charset="0"/>
                <a:cs typeface="Verdana" panose="020B0604030504040204" pitchFamily="34" charset="0"/>
              </a:rPr>
              <a:t>Rail Transport</a:t>
            </a:r>
          </a:p>
          <a:p>
            <a:r>
              <a:rPr lang="en-US" dirty="0">
                <a:latin typeface="Verdana" panose="020B0604030504040204" pitchFamily="34" charset="0"/>
                <a:ea typeface="Verdana" panose="020B0604030504040204" pitchFamily="34" charset="0"/>
                <a:cs typeface="Verdana" panose="020B0604030504040204" pitchFamily="34" charset="0"/>
              </a:rPr>
              <a:t>Road Transport</a:t>
            </a:r>
          </a:p>
          <a:p>
            <a:r>
              <a:rPr lang="en-US" dirty="0">
                <a:latin typeface="Verdana" panose="020B0604030504040204" pitchFamily="34" charset="0"/>
                <a:ea typeface="Verdana" panose="020B0604030504040204" pitchFamily="34" charset="0"/>
                <a:cs typeface="Verdana" panose="020B0604030504040204" pitchFamily="34" charset="0"/>
              </a:rPr>
              <a:t>Water Transport</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a:extLst>
              <a:ext uri="{FF2B5EF4-FFF2-40B4-BE49-F238E27FC236}">
                <a16:creationId xmlns:a16="http://schemas.microsoft.com/office/drawing/2014/main" id="{DFD0AE95-07BC-2584-D413-EF877FC42F6E}"/>
              </a:ext>
            </a:extLst>
          </p:cNvPr>
          <p:cNvSpPr>
            <a:spLocks noGrp="1"/>
          </p:cNvSpPr>
          <p:nvPr>
            <p:ph sz="half" idx="2"/>
          </p:nvPr>
        </p:nvSpPr>
        <p:spPr>
          <a:xfrm>
            <a:off x="6413771" y="2017343"/>
            <a:ext cx="4645152" cy="3843130"/>
          </a:xfrm>
        </p:spPr>
        <p:txBody>
          <a:bodyPr>
            <a:normAutofit fontScale="70000" lnSpcReduction="20000"/>
          </a:bodyPr>
          <a:lstStyle/>
          <a:p>
            <a:pPr>
              <a:buFont typeface="Wingdings" pitchFamily="2" charset="2"/>
              <a:buChar char="Ø"/>
            </a:pPr>
            <a:r>
              <a:rPr lang="en-US" sz="1800" b="1" dirty="0">
                <a:latin typeface="Verdana" panose="020B0604030504040204" pitchFamily="34" charset="0"/>
                <a:ea typeface="Verdana" panose="020B0604030504040204" pitchFamily="34" charset="0"/>
                <a:cs typeface="Verdana" panose="020B0604030504040204" pitchFamily="34" charset="0"/>
              </a:rPr>
              <a:t>Installation Guidelines</a:t>
            </a:r>
          </a:p>
          <a:p>
            <a:r>
              <a:rPr lang="en-US" sz="1800" b="1" dirty="0">
                <a:latin typeface="Verdana" panose="020B0604030504040204" pitchFamily="34" charset="0"/>
                <a:ea typeface="Verdana" panose="020B0604030504040204" pitchFamily="34" charset="0"/>
                <a:cs typeface="Verdana" panose="020B0604030504040204" pitchFamily="34" charset="0"/>
              </a:rPr>
              <a:t>Handling</a:t>
            </a:r>
          </a:p>
          <a:p>
            <a:pPr marL="0" indent="0">
              <a:buNone/>
            </a:pPr>
            <a:r>
              <a:rPr lang="en-IN" sz="1800" dirty="0">
                <a:latin typeface="Verdana" panose="020B0604030504040204" pitchFamily="34" charset="0"/>
                <a:ea typeface="Verdana" panose="020B0604030504040204" pitchFamily="34" charset="0"/>
                <a:cs typeface="Verdana" panose="020B0604030504040204" pitchFamily="34" charset="0"/>
              </a:rPr>
              <a:t>Use of  lifting lugs and jacks provided by the manufacturer, Avoid contamination or damage during assembly.</a:t>
            </a:r>
          </a:p>
          <a:p>
            <a:r>
              <a:rPr lang="en-IN" sz="1800" b="1" dirty="0">
                <a:latin typeface="Verdana" panose="020B0604030504040204" pitchFamily="34" charset="0"/>
                <a:ea typeface="Verdana" panose="020B0604030504040204" pitchFamily="34" charset="0"/>
                <a:cs typeface="Verdana" panose="020B0604030504040204" pitchFamily="34" charset="0"/>
              </a:rPr>
              <a:t>Cabling</a:t>
            </a:r>
          </a:p>
          <a:p>
            <a:pPr marL="0" indent="0">
              <a:buNone/>
            </a:pPr>
            <a:r>
              <a:rPr lang="en-IN" sz="1800" dirty="0">
                <a:latin typeface="Verdana" panose="020B0604030504040204" pitchFamily="34" charset="0"/>
                <a:ea typeface="Verdana" panose="020B0604030504040204" pitchFamily="34" charset="0"/>
                <a:cs typeface="Verdana" panose="020B0604030504040204" pitchFamily="34" charset="0"/>
              </a:rPr>
              <a:t>Laying of cables in non-inflammable trenches or use clamps and trays, Segregation of control, power, and instrument transformer cables.</a:t>
            </a:r>
          </a:p>
          <a:p>
            <a:r>
              <a:rPr lang="en-IN" sz="1800" b="1" dirty="0">
                <a:latin typeface="Verdana" panose="020B0604030504040204" pitchFamily="34" charset="0"/>
                <a:ea typeface="Verdana" panose="020B0604030504040204" pitchFamily="34" charset="0"/>
                <a:cs typeface="Verdana" panose="020B0604030504040204" pitchFamily="34" charset="0"/>
              </a:rPr>
              <a:t>Oil Management</a:t>
            </a:r>
          </a:p>
          <a:p>
            <a:pPr marL="0" indent="0">
              <a:buNone/>
            </a:pPr>
            <a:r>
              <a:rPr lang="en-IN" sz="1800" dirty="0">
                <a:latin typeface="Verdana" panose="020B0604030504040204" pitchFamily="34" charset="0"/>
                <a:ea typeface="Verdana" panose="020B0604030504040204" pitchFamily="34" charset="0"/>
                <a:cs typeface="Verdana" panose="020B0604030504040204" pitchFamily="34" charset="0"/>
              </a:rPr>
              <a:t>Use of IS 335 compliant oil, air pockets to be prevented during filling and ensure proper filtration.</a:t>
            </a:r>
          </a:p>
          <a:p>
            <a:pPr marL="0" indent="0">
              <a:buNone/>
            </a:pPr>
            <a:r>
              <a:rPr lang="en-US" sz="1800" dirty="0">
                <a:latin typeface="Verdana" panose="020B0604030504040204" pitchFamily="34" charset="0"/>
                <a:ea typeface="Verdana" panose="020B0604030504040204" pitchFamily="34" charset="0"/>
                <a:cs typeface="Verdana" panose="020B0604030504040204" pitchFamily="34" charset="0"/>
              </a:rPr>
              <a:t>IS 1866 to be referred for supervision and maintenance guidance of Mineral Insulating Oil</a:t>
            </a:r>
            <a:endParaRPr lang="en-IN"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a:extLst>
              <a:ext uri="{FF2B5EF4-FFF2-40B4-BE49-F238E27FC236}">
                <a16:creationId xmlns:a16="http://schemas.microsoft.com/office/drawing/2014/main" id="{5ABEB22E-65B4-8BBD-D79F-6DC37A48B7D1}"/>
              </a:ext>
            </a:extLst>
          </p:cNvPr>
          <p:cNvSpPr>
            <a:spLocks noGrp="1"/>
          </p:cNvSpPr>
          <p:nvPr>
            <p:ph type="sldNum" sz="quarter" idx="12"/>
          </p:nvPr>
        </p:nvSpPr>
        <p:spPr>
          <a:xfrm>
            <a:off x="5372720" y="5608684"/>
            <a:ext cx="811019" cy="503578"/>
          </a:xfrm>
        </p:spPr>
        <p:txBody>
          <a:bodyPr/>
          <a:lstStyle/>
          <a:p>
            <a:fld id="{6D22F896-40B5-4ADD-8801-0D06FADFA095}" type="slidenum">
              <a:rPr lang="en-US" smtClean="0"/>
              <a:pPr/>
              <a:t>18</a:t>
            </a:fld>
            <a:endParaRPr lang="en-US" dirty="0"/>
          </a:p>
        </p:txBody>
      </p:sp>
      <p:pic>
        <p:nvPicPr>
          <p:cNvPr id="6" name="Picture 8">
            <a:extLst>
              <a:ext uri="{FF2B5EF4-FFF2-40B4-BE49-F238E27FC236}">
                <a16:creationId xmlns:a16="http://schemas.microsoft.com/office/drawing/2014/main" id="{51592ED1-EFE3-C041-5A7D-2415371C8E0B}"/>
              </a:ext>
            </a:extLst>
          </p:cNvPr>
          <p:cNvPicPr>
            <a:picLocks/>
          </p:cNvPicPr>
          <p:nvPr/>
        </p:nvPicPr>
        <p:blipFill>
          <a:blip r:embed="rId2" cstate="print"/>
          <a:stretch>
            <a:fillRect/>
          </a:stretch>
        </p:blipFill>
        <p:spPr>
          <a:xfrm>
            <a:off x="10546773" y="119008"/>
            <a:ext cx="1293767" cy="805783"/>
          </a:xfrm>
          <a:prstGeom prst="rect">
            <a:avLst/>
          </a:prstGeom>
        </p:spPr>
      </p:pic>
    </p:spTree>
    <p:extLst>
      <p:ext uri="{BB962C8B-B14F-4D97-AF65-F5344CB8AC3E}">
        <p14:creationId xmlns:p14="http://schemas.microsoft.com/office/powerpoint/2010/main" val="117687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A1716-CC5B-315E-511E-4D67D6F09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71CE2-DFA0-7E11-A810-50551D93669F}"/>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Accessibility and Management</a:t>
            </a:r>
          </a:p>
        </p:txBody>
      </p:sp>
      <p:sp>
        <p:nvSpPr>
          <p:cNvPr id="3" name="Content Placeholder 2">
            <a:extLst>
              <a:ext uri="{FF2B5EF4-FFF2-40B4-BE49-F238E27FC236}">
                <a16:creationId xmlns:a16="http://schemas.microsoft.com/office/drawing/2014/main" id="{7F6DBE50-36E3-0440-F0FE-9B3BE2C898C2}"/>
              </a:ext>
            </a:extLst>
          </p:cNvPr>
          <p:cNvSpPr>
            <a:spLocks noGrp="1"/>
          </p:cNvSpPr>
          <p:nvPr>
            <p:ph idx="1"/>
          </p:nvPr>
        </p:nvSpPr>
        <p:spPr/>
        <p:txBody>
          <a:bodyPr>
            <a:normAutofit/>
          </a:bodyPr>
          <a:lstStyle/>
          <a:p>
            <a:pPr>
              <a:buFont typeface="Wingdings" pitchFamily="2" charset="2"/>
              <a:buChar char="Ø"/>
            </a:pPr>
            <a:r>
              <a:rPr lang="en-IN" sz="1400" b="1" dirty="0">
                <a:latin typeface="Verdana" panose="020B0604030504040204" pitchFamily="34" charset="0"/>
                <a:ea typeface="Verdana" panose="020B0604030504040204" pitchFamily="34" charset="0"/>
                <a:cs typeface="Verdana" panose="020B0604030504040204" pitchFamily="34" charset="0"/>
              </a:rPr>
              <a:t>Inspection and Maintenance</a:t>
            </a:r>
          </a:p>
          <a:p>
            <a:r>
              <a:rPr lang="en-IN" sz="1400" dirty="0">
                <a:latin typeface="Verdana" panose="020B0604030504040204" pitchFamily="34" charset="0"/>
                <a:ea typeface="Verdana" panose="020B0604030504040204" pitchFamily="34" charset="0"/>
                <a:cs typeface="Verdana" panose="020B0604030504040204" pitchFamily="34" charset="0"/>
              </a:rPr>
              <a:t>Providing clear access to components like breathers, thermometers, and valves.</a:t>
            </a:r>
          </a:p>
          <a:p>
            <a:r>
              <a:rPr lang="en-IN" sz="1400" dirty="0">
                <a:latin typeface="Verdana" panose="020B0604030504040204" pitchFamily="34" charset="0"/>
                <a:ea typeface="Verdana" panose="020B0604030504040204" pitchFamily="34" charset="0"/>
                <a:cs typeface="Verdana" panose="020B0604030504040204" pitchFamily="34" charset="0"/>
              </a:rPr>
              <a:t>Installation of lifting beams or rails for heavy component removal.</a:t>
            </a:r>
            <a:endParaRPr lang="en-IN" sz="1400" i="1" dirty="0">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Ø"/>
            </a:pPr>
            <a:r>
              <a:rPr lang="en-IN" sz="1400" b="1" dirty="0">
                <a:latin typeface="Verdana" panose="020B0604030504040204" pitchFamily="34" charset="0"/>
                <a:ea typeface="Verdana" panose="020B0604030504040204" pitchFamily="34" charset="0"/>
                <a:cs typeface="Verdana" panose="020B0604030504040204" pitchFamily="34" charset="0"/>
              </a:rPr>
              <a:t>Storage Considerations</a:t>
            </a:r>
            <a:r>
              <a:rPr lang="en-IN" sz="1400" dirty="0">
                <a:latin typeface="Verdana" panose="020B0604030504040204" pitchFamily="34" charset="0"/>
                <a:ea typeface="Verdana" panose="020B0604030504040204" pitchFamily="34" charset="0"/>
                <a:cs typeface="Verdana" panose="020B0604030504040204" pitchFamily="34" charset="0"/>
              </a:rPr>
              <a:t>:</a:t>
            </a:r>
          </a:p>
          <a:p>
            <a:r>
              <a:rPr lang="en-IN" sz="1400" dirty="0">
                <a:latin typeface="Verdana" panose="020B0604030504040204" pitchFamily="34" charset="0"/>
                <a:ea typeface="Verdana" panose="020B0604030504040204" pitchFamily="34" charset="0"/>
                <a:cs typeface="Verdana" panose="020B0604030504040204" pitchFamily="34" charset="0"/>
              </a:rPr>
              <a:t>Storage of unused transformers indoors, filled with oil or nitrogen to prevent moisture ingress.</a:t>
            </a:r>
          </a:p>
          <a:p>
            <a:r>
              <a:rPr lang="en-IN" sz="1400" dirty="0">
                <a:latin typeface="Verdana" panose="020B0604030504040204" pitchFamily="34" charset="0"/>
                <a:ea typeface="Verdana" panose="020B0604030504040204" pitchFamily="34" charset="0"/>
                <a:cs typeface="Verdana" panose="020B0604030504040204" pitchFamily="34" charset="0"/>
              </a:rPr>
              <a:t>Protection of outdoor-stored transformers with covers or inert gas.</a:t>
            </a:r>
          </a:p>
          <a:p>
            <a:pPr marL="0" indent="0">
              <a:buNone/>
            </a:pPr>
            <a:endParaRPr lang="en-US" i="1" dirty="0"/>
          </a:p>
        </p:txBody>
      </p:sp>
      <p:sp>
        <p:nvSpPr>
          <p:cNvPr id="4" name="Slide Number Placeholder 3">
            <a:extLst>
              <a:ext uri="{FF2B5EF4-FFF2-40B4-BE49-F238E27FC236}">
                <a16:creationId xmlns:a16="http://schemas.microsoft.com/office/drawing/2014/main" id="{2B1BA86C-7D48-0B86-86B3-ABE41C105115}"/>
              </a:ext>
            </a:extLst>
          </p:cNvPr>
          <p:cNvSpPr>
            <a:spLocks noGrp="1"/>
          </p:cNvSpPr>
          <p:nvPr>
            <p:ph type="sldNum" sz="quarter" idx="12"/>
          </p:nvPr>
        </p:nvSpPr>
        <p:spPr>
          <a:xfrm>
            <a:off x="5540433" y="5466345"/>
            <a:ext cx="811019" cy="503578"/>
          </a:xfrm>
        </p:spPr>
        <p:txBody>
          <a:bodyPr/>
          <a:lstStyle/>
          <a:p>
            <a:fld id="{6D22F896-40B5-4ADD-8801-0D06FADFA095}" type="slidenum">
              <a:rPr lang="en-US" smtClean="0"/>
              <a:pPr/>
              <a:t>19</a:t>
            </a:fld>
            <a:endParaRPr lang="en-US" dirty="0"/>
          </a:p>
        </p:txBody>
      </p:sp>
      <p:pic>
        <p:nvPicPr>
          <p:cNvPr id="5" name="Picture 8">
            <a:extLst>
              <a:ext uri="{FF2B5EF4-FFF2-40B4-BE49-F238E27FC236}">
                <a16:creationId xmlns:a16="http://schemas.microsoft.com/office/drawing/2014/main" id="{B6BA755E-BEEE-3701-D556-5BE14A459544}"/>
              </a:ext>
            </a:extLst>
          </p:cNvPr>
          <p:cNvPicPr>
            <a:picLocks/>
          </p:cNvPicPr>
          <p:nvPr/>
        </p:nvPicPr>
        <p:blipFill>
          <a:blip r:embed="rId2" cstate="print"/>
          <a:stretch>
            <a:fillRect/>
          </a:stretch>
        </p:blipFill>
        <p:spPr>
          <a:xfrm>
            <a:off x="10546773" y="119008"/>
            <a:ext cx="1293767" cy="1047065"/>
          </a:xfrm>
          <a:prstGeom prst="rect">
            <a:avLst/>
          </a:prstGeom>
        </p:spPr>
      </p:pic>
    </p:spTree>
    <p:extLst>
      <p:ext uri="{BB962C8B-B14F-4D97-AF65-F5344CB8AC3E}">
        <p14:creationId xmlns:p14="http://schemas.microsoft.com/office/powerpoint/2010/main" val="227930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832B-4E67-AD5E-8A78-7FA84E6CDA22}"/>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Importance of proper selection of distribution transformers</a:t>
            </a:r>
          </a:p>
        </p:txBody>
      </p:sp>
      <p:sp>
        <p:nvSpPr>
          <p:cNvPr id="3" name="Content Placeholder 2">
            <a:extLst>
              <a:ext uri="{FF2B5EF4-FFF2-40B4-BE49-F238E27FC236}">
                <a16:creationId xmlns:a16="http://schemas.microsoft.com/office/drawing/2014/main" id="{B8E0F1DC-63AC-75B6-8E4B-93D3C5AD9666}"/>
              </a:ext>
            </a:extLst>
          </p:cNvPr>
          <p:cNvSpPr>
            <a:spLocks noGrp="1"/>
          </p:cNvSpPr>
          <p:nvPr>
            <p:ph idx="1"/>
          </p:nvPr>
        </p:nvSpPr>
        <p:spPr/>
        <p:txBody>
          <a:bodyPr/>
          <a:lstStyle/>
          <a:p>
            <a:pPr>
              <a:buFont typeface="Wingdings" pitchFamily="2" charset="2"/>
              <a:buChar char="Ø"/>
            </a:pPr>
            <a:r>
              <a:rPr lang="en-US" dirty="0"/>
              <a:t>Load Requirements</a:t>
            </a:r>
          </a:p>
          <a:p>
            <a:pPr>
              <a:buFont typeface="Wingdings" pitchFamily="2" charset="2"/>
              <a:buChar char="Ø"/>
            </a:pPr>
            <a:r>
              <a:rPr lang="en-US" dirty="0"/>
              <a:t>Voltage Regulation</a:t>
            </a:r>
          </a:p>
          <a:p>
            <a:pPr>
              <a:buFont typeface="Wingdings" pitchFamily="2" charset="2"/>
              <a:buChar char="Ø"/>
            </a:pPr>
            <a:r>
              <a:rPr lang="en-US" dirty="0"/>
              <a:t>Parallel Operation</a:t>
            </a:r>
          </a:p>
          <a:p>
            <a:pPr>
              <a:buFont typeface="Wingdings" pitchFamily="2" charset="2"/>
              <a:buChar char="Ø"/>
            </a:pPr>
            <a:r>
              <a:rPr lang="en-US" dirty="0"/>
              <a:t>System Configuration</a:t>
            </a:r>
          </a:p>
          <a:p>
            <a:pPr>
              <a:buFont typeface="Wingdings" pitchFamily="2" charset="2"/>
              <a:buChar char="Ø"/>
            </a:pPr>
            <a:r>
              <a:rPr lang="en-US" dirty="0"/>
              <a:t>Cooling and Thermal Considerations</a:t>
            </a:r>
          </a:p>
          <a:p>
            <a:pPr>
              <a:buFont typeface="Wingdings" pitchFamily="2" charset="2"/>
              <a:buChar char="Ø"/>
            </a:pPr>
            <a:r>
              <a:rPr lang="en-US" dirty="0"/>
              <a:t>Safety and Durability</a:t>
            </a:r>
          </a:p>
          <a:p>
            <a:pPr>
              <a:buFont typeface="Wingdings" pitchFamily="2" charset="2"/>
              <a:buChar char="Ø"/>
            </a:pPr>
            <a:r>
              <a:rPr lang="en-US" dirty="0"/>
              <a:t>Efficiency and Cost Effectiveness</a:t>
            </a:r>
          </a:p>
          <a:p>
            <a:pPr marL="0" indent="0">
              <a:buNone/>
            </a:pPr>
            <a:endParaRPr lang="en-US" dirty="0"/>
          </a:p>
        </p:txBody>
      </p:sp>
      <p:sp>
        <p:nvSpPr>
          <p:cNvPr id="4" name="Slide Number Placeholder 3">
            <a:extLst>
              <a:ext uri="{FF2B5EF4-FFF2-40B4-BE49-F238E27FC236}">
                <a16:creationId xmlns:a16="http://schemas.microsoft.com/office/drawing/2014/main" id="{6321C54E-5C82-9D47-8AA6-AF74EEE703AA}"/>
              </a:ext>
            </a:extLst>
          </p:cNvPr>
          <p:cNvSpPr>
            <a:spLocks noGrp="1"/>
          </p:cNvSpPr>
          <p:nvPr>
            <p:ph type="sldNum" sz="quarter" idx="12"/>
          </p:nvPr>
        </p:nvSpPr>
        <p:spPr>
          <a:xfrm>
            <a:off x="5442197" y="5376534"/>
            <a:ext cx="811019" cy="503578"/>
          </a:xfrm>
        </p:spPr>
        <p:txBody>
          <a:bodyPr/>
          <a:lstStyle/>
          <a:p>
            <a:fld id="{6D22F896-40B5-4ADD-8801-0D06FADFA095}" type="slidenum">
              <a:rPr lang="en-US" smtClean="0"/>
              <a:pPr/>
              <a:t>2</a:t>
            </a:fld>
            <a:endParaRPr lang="en-US" dirty="0"/>
          </a:p>
        </p:txBody>
      </p:sp>
      <p:pic>
        <p:nvPicPr>
          <p:cNvPr id="5" name="Picture 8">
            <a:extLst>
              <a:ext uri="{FF2B5EF4-FFF2-40B4-BE49-F238E27FC236}">
                <a16:creationId xmlns:a16="http://schemas.microsoft.com/office/drawing/2014/main" id="{766036AC-B814-402D-41D7-572C15EDA4B1}"/>
              </a:ext>
            </a:extLst>
          </p:cNvPr>
          <p:cNvPicPr>
            <a:picLocks/>
          </p:cNvPicPr>
          <p:nvPr/>
        </p:nvPicPr>
        <p:blipFill>
          <a:blip r:embed="rId2" cstate="print"/>
          <a:stretch>
            <a:fillRect/>
          </a:stretch>
        </p:blipFill>
        <p:spPr>
          <a:xfrm>
            <a:off x="10740421" y="106326"/>
            <a:ext cx="1151970" cy="698193"/>
          </a:xfrm>
          <a:prstGeom prst="rect">
            <a:avLst/>
          </a:prstGeom>
        </p:spPr>
      </p:pic>
    </p:spTree>
    <p:extLst>
      <p:ext uri="{BB962C8B-B14F-4D97-AF65-F5344CB8AC3E}">
        <p14:creationId xmlns:p14="http://schemas.microsoft.com/office/powerpoint/2010/main" val="77559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50EC-38A2-213B-659B-638D66EB20CA}"/>
              </a:ext>
            </a:extLst>
          </p:cNvPr>
          <p:cNvSpPr>
            <a:spLocks noGrp="1"/>
          </p:cNvSpPr>
          <p:nvPr>
            <p:ph type="title"/>
          </p:nvPr>
        </p:nvSpPr>
        <p:spPr>
          <a:xfrm>
            <a:off x="1451579" y="804520"/>
            <a:ext cx="9603275" cy="795392"/>
          </a:xfrm>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Testing and commissioning</a:t>
            </a:r>
          </a:p>
        </p:txBody>
      </p:sp>
      <p:sp>
        <p:nvSpPr>
          <p:cNvPr id="3" name="Content Placeholder 2">
            <a:extLst>
              <a:ext uri="{FF2B5EF4-FFF2-40B4-BE49-F238E27FC236}">
                <a16:creationId xmlns:a16="http://schemas.microsoft.com/office/drawing/2014/main" id="{F6F9B3DE-8F33-E0EC-ABED-147867C1F252}"/>
              </a:ext>
            </a:extLst>
          </p:cNvPr>
          <p:cNvSpPr>
            <a:spLocks noGrp="1"/>
          </p:cNvSpPr>
          <p:nvPr>
            <p:ph idx="1"/>
          </p:nvPr>
        </p:nvSpPr>
        <p:spPr/>
        <p:txBody>
          <a:bodyPr>
            <a:norm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Pre-commissioning Inspection</a:t>
            </a:r>
          </a:p>
          <a:p>
            <a:r>
              <a:rPr lang="en-US" sz="1400" dirty="0">
                <a:latin typeface="Verdana" panose="020B0604030504040204" pitchFamily="34" charset="0"/>
                <a:ea typeface="Verdana" panose="020B0604030504040204" pitchFamily="34" charset="0"/>
                <a:cs typeface="Verdana" panose="020B0604030504040204" pitchFamily="34" charset="0"/>
              </a:rPr>
              <a:t>Dielectric tests</a:t>
            </a:r>
          </a:p>
          <a:p>
            <a:r>
              <a:rPr lang="en-US" sz="1400" dirty="0">
                <a:latin typeface="Verdana" panose="020B0604030504040204" pitchFamily="34" charset="0"/>
                <a:ea typeface="Verdana" panose="020B0604030504040204" pitchFamily="34" charset="0"/>
                <a:cs typeface="Verdana" panose="020B0604030504040204" pitchFamily="34" charset="0"/>
              </a:rPr>
              <a:t>Oil Testing</a:t>
            </a:r>
          </a:p>
          <a:p>
            <a:r>
              <a:rPr lang="en-IN" sz="1400" dirty="0">
                <a:latin typeface="Verdana" panose="020B0604030504040204" pitchFamily="34" charset="0"/>
                <a:ea typeface="Verdana" panose="020B0604030504040204" pitchFamily="34" charset="0"/>
                <a:cs typeface="Verdana" panose="020B0604030504040204" pitchFamily="34" charset="0"/>
              </a:rPr>
              <a:t>Ratio, Polarity, and Vector Group Testing</a:t>
            </a:r>
          </a:p>
          <a:p>
            <a:r>
              <a:rPr lang="en-IN" sz="1400" dirty="0">
                <a:latin typeface="Verdana" panose="020B0604030504040204" pitchFamily="34" charset="0"/>
                <a:ea typeface="Verdana" panose="020B0604030504040204" pitchFamily="34" charset="0"/>
                <a:cs typeface="Verdana" panose="020B0604030504040204" pitchFamily="34" charset="0"/>
              </a:rPr>
              <a:t>Magnetic Balance and Excitation Current Tests</a:t>
            </a:r>
          </a:p>
          <a:p>
            <a:r>
              <a:rPr lang="en-IN" sz="1400" dirty="0">
                <a:latin typeface="Verdana" panose="020B0604030504040204" pitchFamily="34" charset="0"/>
                <a:ea typeface="Verdana" panose="020B0604030504040204" pitchFamily="34" charset="0"/>
                <a:cs typeface="Verdana" panose="020B0604030504040204" pitchFamily="34" charset="0"/>
              </a:rPr>
              <a:t>Functional Testing of Accessories</a:t>
            </a:r>
          </a:p>
          <a:p>
            <a:r>
              <a:rPr lang="en-IN" sz="1400" dirty="0">
                <a:latin typeface="Verdana" panose="020B0604030504040204" pitchFamily="34" charset="0"/>
                <a:ea typeface="Verdana" panose="020B0604030504040204" pitchFamily="34" charset="0"/>
                <a:cs typeface="Verdana" panose="020B0604030504040204" pitchFamily="34" charset="0"/>
              </a:rPr>
              <a:t>Earthing System Verification</a:t>
            </a:r>
          </a:p>
          <a:p>
            <a:r>
              <a:rPr lang="en-US" sz="1400" dirty="0">
                <a:latin typeface="Verdana" panose="020B0604030504040204" pitchFamily="34" charset="0"/>
                <a:ea typeface="Verdana" panose="020B0604030504040204" pitchFamily="34" charset="0"/>
                <a:cs typeface="Verdana" panose="020B0604030504040204" pitchFamily="34" charset="0"/>
              </a:rPr>
              <a:t>Load Test</a:t>
            </a:r>
          </a:p>
          <a:p>
            <a:r>
              <a:rPr lang="en-US" sz="1400" dirty="0">
                <a:latin typeface="Verdana" panose="020B0604030504040204" pitchFamily="34" charset="0"/>
                <a:ea typeface="Verdana" panose="020B0604030504040204" pitchFamily="34" charset="0"/>
                <a:cs typeface="Verdana" panose="020B0604030504040204" pitchFamily="34" charset="0"/>
              </a:rPr>
              <a:t>Safety Checks</a:t>
            </a:r>
          </a:p>
        </p:txBody>
      </p:sp>
      <p:sp>
        <p:nvSpPr>
          <p:cNvPr id="4" name="Slide Number Placeholder 3">
            <a:extLst>
              <a:ext uri="{FF2B5EF4-FFF2-40B4-BE49-F238E27FC236}">
                <a16:creationId xmlns:a16="http://schemas.microsoft.com/office/drawing/2014/main" id="{134E7540-FAF4-A52A-E6EA-8BF2C60DBFF6}"/>
              </a:ext>
            </a:extLst>
          </p:cNvPr>
          <p:cNvSpPr>
            <a:spLocks noGrp="1"/>
          </p:cNvSpPr>
          <p:nvPr>
            <p:ph type="sldNum" sz="quarter" idx="12"/>
          </p:nvPr>
        </p:nvSpPr>
        <p:spPr>
          <a:xfrm>
            <a:off x="5284981" y="5566737"/>
            <a:ext cx="811019" cy="503578"/>
          </a:xfrm>
        </p:spPr>
        <p:txBody>
          <a:bodyPr/>
          <a:lstStyle/>
          <a:p>
            <a:fld id="{6D22F896-40B5-4ADD-8801-0D06FADFA095}" type="slidenum">
              <a:rPr lang="en-US" smtClean="0"/>
              <a:pPr/>
              <a:t>20</a:t>
            </a:fld>
            <a:endParaRPr lang="en-US" dirty="0"/>
          </a:p>
        </p:txBody>
      </p:sp>
      <p:pic>
        <p:nvPicPr>
          <p:cNvPr id="5" name="Picture 8">
            <a:extLst>
              <a:ext uri="{FF2B5EF4-FFF2-40B4-BE49-F238E27FC236}">
                <a16:creationId xmlns:a16="http://schemas.microsoft.com/office/drawing/2014/main" id="{490D24A4-BABC-5B05-B0A3-E4C833C28E37}"/>
              </a:ext>
            </a:extLst>
          </p:cNvPr>
          <p:cNvPicPr>
            <a:picLocks/>
          </p:cNvPicPr>
          <p:nvPr/>
        </p:nvPicPr>
        <p:blipFill>
          <a:blip r:embed="rId2" cstate="print"/>
          <a:stretch>
            <a:fillRect/>
          </a:stretch>
        </p:blipFill>
        <p:spPr>
          <a:xfrm>
            <a:off x="10546773" y="119009"/>
            <a:ext cx="1293767" cy="795392"/>
          </a:xfrm>
          <a:prstGeom prst="rect">
            <a:avLst/>
          </a:prstGeom>
        </p:spPr>
      </p:pic>
      <p:pic>
        <p:nvPicPr>
          <p:cNvPr id="6" name="Content Placeholder 3">
            <a:extLst>
              <a:ext uri="{FF2B5EF4-FFF2-40B4-BE49-F238E27FC236}">
                <a16:creationId xmlns:a16="http://schemas.microsoft.com/office/drawing/2014/main" id="{C8365AA6-7F0F-E385-0643-F55A6DA9F630}"/>
              </a:ext>
            </a:extLst>
          </p:cNvPr>
          <p:cNvPicPr>
            <a:picLocks noChangeAspect="1"/>
          </p:cNvPicPr>
          <p:nvPr/>
        </p:nvPicPr>
        <p:blipFill>
          <a:blip r:embed="rId3"/>
          <a:stretch>
            <a:fillRect/>
          </a:stretch>
        </p:blipFill>
        <p:spPr>
          <a:xfrm>
            <a:off x="5930610" y="2015732"/>
            <a:ext cx="2732809" cy="3617061"/>
          </a:xfrm>
          <a:prstGeom prst="rect">
            <a:avLst/>
          </a:prstGeom>
        </p:spPr>
      </p:pic>
      <p:pic>
        <p:nvPicPr>
          <p:cNvPr id="7" name="Picture 6">
            <a:extLst>
              <a:ext uri="{FF2B5EF4-FFF2-40B4-BE49-F238E27FC236}">
                <a16:creationId xmlns:a16="http://schemas.microsoft.com/office/drawing/2014/main" id="{0DACC328-B7C4-D3B3-7C64-8C5C23207B0C}"/>
              </a:ext>
            </a:extLst>
          </p:cNvPr>
          <p:cNvPicPr>
            <a:picLocks noChangeAspect="1"/>
          </p:cNvPicPr>
          <p:nvPr/>
        </p:nvPicPr>
        <p:blipFill>
          <a:blip r:embed="rId4"/>
          <a:stretch>
            <a:fillRect/>
          </a:stretch>
        </p:blipFill>
        <p:spPr>
          <a:xfrm>
            <a:off x="8739580" y="2007938"/>
            <a:ext cx="2854352" cy="3632647"/>
          </a:xfrm>
          <a:prstGeom prst="rect">
            <a:avLst/>
          </a:prstGeom>
        </p:spPr>
      </p:pic>
    </p:spTree>
    <p:extLst>
      <p:ext uri="{BB962C8B-B14F-4D97-AF65-F5344CB8AC3E}">
        <p14:creationId xmlns:p14="http://schemas.microsoft.com/office/powerpoint/2010/main" val="3793616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39FF-1B2A-AAAF-A6DA-DD39F561D2F8}"/>
              </a:ext>
            </a:extLst>
          </p:cNvPr>
          <p:cNvSpPr>
            <a:spLocks noGrp="1"/>
          </p:cNvSpPr>
          <p:nvPr>
            <p:ph type="ctrTitle"/>
          </p:nvPr>
        </p:nvSpPr>
        <p:spPr/>
        <p:txBody>
          <a:bodyPr>
            <a:normAutofit/>
          </a:bodyPr>
          <a:lstStyle/>
          <a:p>
            <a:pPr algn="ctr"/>
            <a:r>
              <a:rPr lang="en-US" sz="3200" dirty="0">
                <a:latin typeface="Verdana" panose="020B0604030504040204" pitchFamily="34" charset="0"/>
                <a:ea typeface="Verdana" panose="020B0604030504040204" pitchFamily="34" charset="0"/>
                <a:cs typeface="Verdana" panose="020B0604030504040204" pitchFamily="34" charset="0"/>
              </a:rPr>
              <a:t>Maintenance of distribution transformers</a:t>
            </a:r>
            <a:br>
              <a:rPr lang="en-US" sz="3200" dirty="0">
                <a:latin typeface="Verdana" panose="020B0604030504040204" pitchFamily="34" charset="0"/>
                <a:ea typeface="Verdana" panose="020B0604030504040204" pitchFamily="34" charset="0"/>
                <a:cs typeface="Verdana" panose="020B0604030504040204" pitchFamily="34" charset="0"/>
              </a:rPr>
            </a:b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F7F2A8E2-414D-30D1-54BD-22EB4455EBEF}"/>
              </a:ext>
            </a:extLst>
          </p:cNvPr>
          <p:cNvSpPr>
            <a:spLocks noGrp="1"/>
          </p:cNvSpPr>
          <p:nvPr>
            <p:ph type="subTitle" idx="1"/>
          </p:nvPr>
        </p:nvSpPr>
        <p:spPr/>
        <p:txBody>
          <a:bodyPr/>
          <a:lstStyle/>
          <a:p>
            <a:pPr algn="r"/>
            <a:r>
              <a:rPr lang="en-US" dirty="0">
                <a:latin typeface="Verdana" panose="020B0604030504040204" pitchFamily="34" charset="0"/>
                <a:ea typeface="Verdana" panose="020B0604030504040204" pitchFamily="34" charset="0"/>
                <a:cs typeface="Verdana" panose="020B0604030504040204" pitchFamily="34" charset="0"/>
              </a:rPr>
              <a:t>Electrotechnical Department</a:t>
            </a:r>
          </a:p>
          <a:p>
            <a:pPr algn="r"/>
            <a:r>
              <a:rPr lang="en-US" dirty="0">
                <a:latin typeface="Verdana" panose="020B0604030504040204" pitchFamily="34" charset="0"/>
                <a:ea typeface="Verdana" panose="020B0604030504040204" pitchFamily="34" charset="0"/>
                <a:cs typeface="Verdana" panose="020B0604030504040204" pitchFamily="34" charset="0"/>
              </a:rPr>
              <a:t>Bureau of Indian standards, new </a:t>
            </a:r>
            <a:r>
              <a:rPr lang="en-US" dirty="0" err="1">
                <a:latin typeface="Verdana" panose="020B0604030504040204" pitchFamily="34" charset="0"/>
                <a:ea typeface="Verdana" panose="020B0604030504040204" pitchFamily="34" charset="0"/>
                <a:cs typeface="Verdana" panose="020B0604030504040204" pitchFamily="34" charset="0"/>
              </a:rPr>
              <a:t>delhi</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67B79921-6090-12DA-D2DF-391E2DC8220F}"/>
              </a:ext>
            </a:extLst>
          </p:cNvPr>
          <p:cNvSpPr>
            <a:spLocks noGrp="1"/>
          </p:cNvSpPr>
          <p:nvPr>
            <p:ph type="sldNum" sz="quarter" idx="12"/>
          </p:nvPr>
        </p:nvSpPr>
        <p:spPr>
          <a:xfrm>
            <a:off x="5925296" y="5552124"/>
            <a:ext cx="811019" cy="503578"/>
          </a:xfrm>
        </p:spPr>
        <p:txBody>
          <a:bodyPr/>
          <a:lstStyle/>
          <a:p>
            <a:fld id="{6D22F896-40B5-4ADD-8801-0D06FADFA095}" type="slidenum">
              <a:rPr lang="en-US" smtClean="0"/>
              <a:t>21</a:t>
            </a:fld>
            <a:endParaRPr lang="en-US" dirty="0"/>
          </a:p>
        </p:txBody>
      </p:sp>
      <p:pic>
        <p:nvPicPr>
          <p:cNvPr id="5" name="Picture 8">
            <a:extLst>
              <a:ext uri="{FF2B5EF4-FFF2-40B4-BE49-F238E27FC236}">
                <a16:creationId xmlns:a16="http://schemas.microsoft.com/office/drawing/2014/main" id="{8422DCC2-384F-60B8-7E0A-9D0E7C0A8C1E}"/>
              </a:ext>
            </a:extLst>
          </p:cNvPr>
          <p:cNvPicPr>
            <a:picLocks/>
          </p:cNvPicPr>
          <p:nvPr/>
        </p:nvPicPr>
        <p:blipFill>
          <a:blip r:embed="rId2" cstate="print"/>
          <a:stretch>
            <a:fillRect/>
          </a:stretch>
        </p:blipFill>
        <p:spPr>
          <a:xfrm>
            <a:off x="10546773" y="119009"/>
            <a:ext cx="1293767" cy="795392"/>
          </a:xfrm>
          <a:prstGeom prst="rect">
            <a:avLst/>
          </a:prstGeom>
        </p:spPr>
      </p:pic>
    </p:spTree>
    <p:extLst>
      <p:ext uri="{BB962C8B-B14F-4D97-AF65-F5344CB8AC3E}">
        <p14:creationId xmlns:p14="http://schemas.microsoft.com/office/powerpoint/2010/main" val="97868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75A56-571B-D599-BF96-6BE239D72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1F38B-93FF-2B7C-6098-6B2313380AB7}"/>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Importance of maintenance of distribution transformers</a:t>
            </a:r>
          </a:p>
        </p:txBody>
      </p:sp>
      <p:sp>
        <p:nvSpPr>
          <p:cNvPr id="3" name="Content Placeholder 2">
            <a:extLst>
              <a:ext uri="{FF2B5EF4-FFF2-40B4-BE49-F238E27FC236}">
                <a16:creationId xmlns:a16="http://schemas.microsoft.com/office/drawing/2014/main" id="{96EF3A57-E9C4-E204-645D-B756A7A5CBA1}"/>
              </a:ext>
            </a:extLst>
          </p:cNvPr>
          <p:cNvSpPr>
            <a:spLocks noGrp="1"/>
          </p:cNvSpPr>
          <p:nvPr>
            <p:ph idx="1"/>
          </p:nvPr>
        </p:nvSpPr>
        <p:spPr/>
        <p:txBody>
          <a:bodyPr/>
          <a:lstStyle/>
          <a:p>
            <a:pPr>
              <a:buFont typeface="Wingdings" pitchFamily="2" charset="2"/>
              <a:buChar char="Ø"/>
            </a:pPr>
            <a:r>
              <a:rPr lang="en-US" dirty="0"/>
              <a:t>Prevention of Breakdowns</a:t>
            </a:r>
          </a:p>
          <a:p>
            <a:pPr>
              <a:buFont typeface="Wingdings" pitchFamily="2" charset="2"/>
              <a:buChar char="Ø"/>
            </a:pPr>
            <a:r>
              <a:rPr lang="en-US" dirty="0"/>
              <a:t>Ensuring Long Service Life</a:t>
            </a:r>
          </a:p>
          <a:p>
            <a:pPr>
              <a:buFont typeface="Wingdings" pitchFamily="2" charset="2"/>
              <a:buChar char="Ø"/>
            </a:pPr>
            <a:r>
              <a:rPr lang="en-US" dirty="0"/>
              <a:t>Optimization of Performance</a:t>
            </a:r>
          </a:p>
          <a:p>
            <a:pPr>
              <a:buFont typeface="Wingdings" pitchFamily="2" charset="2"/>
              <a:buChar char="Ø"/>
            </a:pPr>
            <a:r>
              <a:rPr lang="en-US" dirty="0"/>
              <a:t>Cost Effectiveness</a:t>
            </a:r>
          </a:p>
          <a:p>
            <a:pPr>
              <a:buFont typeface="Wingdings" pitchFamily="2" charset="2"/>
              <a:buChar char="Ø"/>
            </a:pPr>
            <a:r>
              <a:rPr lang="en-US" dirty="0"/>
              <a:t>Avoidance of Downtime</a:t>
            </a:r>
          </a:p>
          <a:p>
            <a:pPr>
              <a:buFont typeface="Wingdings" pitchFamily="2" charset="2"/>
              <a:buChar char="Ø"/>
            </a:pPr>
            <a:r>
              <a:rPr lang="en-US" dirty="0"/>
              <a:t>Environmental Protection</a:t>
            </a:r>
          </a:p>
        </p:txBody>
      </p:sp>
      <p:sp>
        <p:nvSpPr>
          <p:cNvPr id="4" name="Slide Number Placeholder 3">
            <a:extLst>
              <a:ext uri="{FF2B5EF4-FFF2-40B4-BE49-F238E27FC236}">
                <a16:creationId xmlns:a16="http://schemas.microsoft.com/office/drawing/2014/main" id="{3A05D338-B9C7-DE75-65B0-F1D5B2E5196A}"/>
              </a:ext>
            </a:extLst>
          </p:cNvPr>
          <p:cNvSpPr>
            <a:spLocks noGrp="1"/>
          </p:cNvSpPr>
          <p:nvPr>
            <p:ph type="sldNum" sz="quarter" idx="12"/>
          </p:nvPr>
        </p:nvSpPr>
        <p:spPr>
          <a:xfrm>
            <a:off x="5442197" y="5376534"/>
            <a:ext cx="811019" cy="503578"/>
          </a:xfrm>
        </p:spPr>
        <p:txBody>
          <a:bodyPr/>
          <a:lstStyle/>
          <a:p>
            <a:fld id="{6D22F896-40B5-4ADD-8801-0D06FADFA095}" type="slidenum">
              <a:rPr lang="en-US" smtClean="0"/>
              <a:pPr/>
              <a:t>22</a:t>
            </a:fld>
            <a:endParaRPr lang="en-US" dirty="0"/>
          </a:p>
        </p:txBody>
      </p:sp>
      <p:pic>
        <p:nvPicPr>
          <p:cNvPr id="5" name="Picture 8">
            <a:extLst>
              <a:ext uri="{FF2B5EF4-FFF2-40B4-BE49-F238E27FC236}">
                <a16:creationId xmlns:a16="http://schemas.microsoft.com/office/drawing/2014/main" id="{1230AD01-E943-3CB4-CE0E-2C83498CEB19}"/>
              </a:ext>
            </a:extLst>
          </p:cNvPr>
          <p:cNvPicPr>
            <a:picLocks/>
          </p:cNvPicPr>
          <p:nvPr/>
        </p:nvPicPr>
        <p:blipFill>
          <a:blip r:embed="rId2" cstate="print"/>
          <a:stretch>
            <a:fillRect/>
          </a:stretch>
        </p:blipFill>
        <p:spPr>
          <a:xfrm>
            <a:off x="10740421" y="106326"/>
            <a:ext cx="1151970" cy="698193"/>
          </a:xfrm>
          <a:prstGeom prst="rect">
            <a:avLst/>
          </a:prstGeom>
        </p:spPr>
      </p:pic>
    </p:spTree>
    <p:extLst>
      <p:ext uri="{BB962C8B-B14F-4D97-AF65-F5344CB8AC3E}">
        <p14:creationId xmlns:p14="http://schemas.microsoft.com/office/powerpoint/2010/main" val="103998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1EFD9-9155-B1E6-0E67-CF1D87EB5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08CF8-B2F4-375A-A7BE-621CB035D108}"/>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Impacts/consequences due to improper maintenance of distribution transformers</a:t>
            </a:r>
          </a:p>
        </p:txBody>
      </p:sp>
      <p:sp>
        <p:nvSpPr>
          <p:cNvPr id="3" name="Content Placeholder 2">
            <a:extLst>
              <a:ext uri="{FF2B5EF4-FFF2-40B4-BE49-F238E27FC236}">
                <a16:creationId xmlns:a16="http://schemas.microsoft.com/office/drawing/2014/main" id="{D35C3017-7938-8C35-7419-E6CCC49DBEE3}"/>
              </a:ext>
            </a:extLst>
          </p:cNvPr>
          <p:cNvSpPr>
            <a:spLocks noGrp="1"/>
          </p:cNvSpPr>
          <p:nvPr>
            <p:ph idx="1"/>
          </p:nvPr>
        </p:nvSpPr>
        <p:spPr>
          <a:xfrm>
            <a:off x="1451579" y="2088573"/>
            <a:ext cx="7949779" cy="3688772"/>
          </a:xfrm>
        </p:spPr>
        <p:txBody>
          <a:bodyPr>
            <a:normAutofit/>
          </a:bodyPr>
          <a:lstStyle/>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Transformer Failures</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Reduced Efficiency</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Safety hazards</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Environmental Damage</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Increased Operational Costs</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Decreased Reliability</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Shortened Transformer Life span</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Compromised Performance of Power Systems</a:t>
            </a:r>
          </a:p>
        </p:txBody>
      </p:sp>
      <p:sp>
        <p:nvSpPr>
          <p:cNvPr id="4" name="Slide Number Placeholder 3">
            <a:extLst>
              <a:ext uri="{FF2B5EF4-FFF2-40B4-BE49-F238E27FC236}">
                <a16:creationId xmlns:a16="http://schemas.microsoft.com/office/drawing/2014/main" id="{5AB26433-48F3-304D-E71C-F8A98A162337}"/>
              </a:ext>
            </a:extLst>
          </p:cNvPr>
          <p:cNvSpPr>
            <a:spLocks noGrp="1"/>
          </p:cNvSpPr>
          <p:nvPr>
            <p:ph type="sldNum" sz="quarter" idx="12"/>
          </p:nvPr>
        </p:nvSpPr>
        <p:spPr>
          <a:xfrm>
            <a:off x="5690490" y="5466345"/>
            <a:ext cx="811019" cy="503578"/>
          </a:xfrm>
        </p:spPr>
        <p:txBody>
          <a:bodyPr/>
          <a:lstStyle/>
          <a:p>
            <a:fld id="{6D22F896-40B5-4ADD-8801-0D06FADFA095}" type="slidenum">
              <a:rPr lang="en-US" smtClean="0"/>
              <a:pPr/>
              <a:t>23</a:t>
            </a:fld>
            <a:endParaRPr lang="en-US" dirty="0"/>
          </a:p>
        </p:txBody>
      </p:sp>
      <p:pic>
        <p:nvPicPr>
          <p:cNvPr id="5" name="Picture 8">
            <a:extLst>
              <a:ext uri="{FF2B5EF4-FFF2-40B4-BE49-F238E27FC236}">
                <a16:creationId xmlns:a16="http://schemas.microsoft.com/office/drawing/2014/main" id="{FC0B9498-6E43-ED55-CB81-853E624027B5}"/>
              </a:ext>
            </a:extLst>
          </p:cNvPr>
          <p:cNvPicPr>
            <a:picLocks/>
          </p:cNvPicPr>
          <p:nvPr/>
        </p:nvPicPr>
        <p:blipFill>
          <a:blip r:embed="rId2" cstate="print"/>
          <a:stretch>
            <a:fillRect/>
          </a:stretch>
        </p:blipFill>
        <p:spPr>
          <a:xfrm>
            <a:off x="10767815" y="106326"/>
            <a:ext cx="1151970" cy="698193"/>
          </a:xfrm>
          <a:prstGeom prst="rect">
            <a:avLst/>
          </a:prstGeom>
        </p:spPr>
      </p:pic>
      <p:pic>
        <p:nvPicPr>
          <p:cNvPr id="6150" name="Picture 6" descr="Genius Stock Photos, Images and ...">
            <a:extLst>
              <a:ext uri="{FF2B5EF4-FFF2-40B4-BE49-F238E27FC236}">
                <a16:creationId xmlns:a16="http://schemas.microsoft.com/office/drawing/2014/main" id="{ADDAD43B-F3BB-F2C8-B32F-A15040FB6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358" y="2271334"/>
            <a:ext cx="2732913" cy="273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7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9472-B8C5-9269-2537-F2E0287DF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0DB3A-6C86-F334-826A-67A59E53A1CA}"/>
              </a:ext>
            </a:extLst>
          </p:cNvPr>
          <p:cNvSpPr>
            <a:spLocks noGrp="1"/>
          </p:cNvSpPr>
          <p:nvPr>
            <p:ph type="ctrTitle"/>
          </p:nvPr>
        </p:nvSpPr>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Challenges encountered in Maintenance of Distribution transformer</a:t>
            </a:r>
            <a:endParaRPr lang="en-US" sz="2800" dirty="0"/>
          </a:p>
        </p:txBody>
      </p:sp>
      <p:sp>
        <p:nvSpPr>
          <p:cNvPr id="4" name="Slide Number Placeholder 3">
            <a:extLst>
              <a:ext uri="{FF2B5EF4-FFF2-40B4-BE49-F238E27FC236}">
                <a16:creationId xmlns:a16="http://schemas.microsoft.com/office/drawing/2014/main" id="{14D2FE12-8B7A-508F-7748-D2DC3AEA5FF1}"/>
              </a:ext>
            </a:extLst>
          </p:cNvPr>
          <p:cNvSpPr>
            <a:spLocks noGrp="1"/>
          </p:cNvSpPr>
          <p:nvPr>
            <p:ph type="sldNum" sz="quarter" idx="12"/>
          </p:nvPr>
        </p:nvSpPr>
        <p:spPr>
          <a:xfrm>
            <a:off x="5999273" y="5454100"/>
            <a:ext cx="811019" cy="503578"/>
          </a:xfrm>
        </p:spPr>
        <p:txBody>
          <a:bodyPr/>
          <a:lstStyle/>
          <a:p>
            <a:fld id="{6D22F896-40B5-4ADD-8801-0D06FADFA095}" type="slidenum">
              <a:rPr lang="en-US" smtClean="0"/>
              <a:t>24</a:t>
            </a:fld>
            <a:endParaRPr lang="en-US" dirty="0"/>
          </a:p>
        </p:txBody>
      </p:sp>
      <p:pic>
        <p:nvPicPr>
          <p:cNvPr id="5" name="Picture 8">
            <a:extLst>
              <a:ext uri="{FF2B5EF4-FFF2-40B4-BE49-F238E27FC236}">
                <a16:creationId xmlns:a16="http://schemas.microsoft.com/office/drawing/2014/main" id="{C9B3EC1F-276B-B3BE-85A3-3F3CFA73F8F5}"/>
              </a:ext>
            </a:extLst>
          </p:cNvPr>
          <p:cNvPicPr>
            <a:picLocks/>
          </p:cNvPicPr>
          <p:nvPr/>
        </p:nvPicPr>
        <p:blipFill>
          <a:blip r:embed="rId2" cstate="print"/>
          <a:stretch>
            <a:fillRect/>
          </a:stretch>
        </p:blipFill>
        <p:spPr>
          <a:xfrm>
            <a:off x="10422082" y="106326"/>
            <a:ext cx="1458191" cy="1047065"/>
          </a:xfrm>
          <a:prstGeom prst="rect">
            <a:avLst/>
          </a:prstGeom>
        </p:spPr>
      </p:pic>
    </p:spTree>
    <p:extLst>
      <p:ext uri="{BB962C8B-B14F-4D97-AF65-F5344CB8AC3E}">
        <p14:creationId xmlns:p14="http://schemas.microsoft.com/office/powerpoint/2010/main" val="176526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A3A73-1785-03B3-D7A3-3ACCFBEB8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50C89-F2C4-C238-55A8-608CD9DDF83A}"/>
              </a:ext>
            </a:extLst>
          </p:cNvPr>
          <p:cNvSpPr>
            <a:spLocks noGrp="1"/>
          </p:cNvSpPr>
          <p:nvPr>
            <p:ph type="title"/>
          </p:nvPr>
        </p:nvSpPr>
        <p:spPr>
          <a:xfrm>
            <a:off x="1451580" y="804520"/>
            <a:ext cx="8669166" cy="911108"/>
          </a:xfrm>
        </p:spPr>
        <p:txBody>
          <a:bodyPr>
            <a:normAutofit fontScale="90000"/>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Challenges encountered DURING Maintenance of Distribution transformer</a:t>
            </a:r>
          </a:p>
        </p:txBody>
      </p:sp>
      <p:sp>
        <p:nvSpPr>
          <p:cNvPr id="4" name="Slide Number Placeholder 3">
            <a:extLst>
              <a:ext uri="{FF2B5EF4-FFF2-40B4-BE49-F238E27FC236}">
                <a16:creationId xmlns:a16="http://schemas.microsoft.com/office/drawing/2014/main" id="{8147D859-CD3C-15A7-E72B-738DD2F5C473}"/>
              </a:ext>
            </a:extLst>
          </p:cNvPr>
          <p:cNvSpPr>
            <a:spLocks noGrp="1"/>
          </p:cNvSpPr>
          <p:nvPr>
            <p:ph type="sldNum" sz="quarter" idx="12"/>
          </p:nvPr>
        </p:nvSpPr>
        <p:spPr>
          <a:xfrm>
            <a:off x="5981123" y="5549902"/>
            <a:ext cx="811019" cy="503578"/>
          </a:xfrm>
        </p:spPr>
        <p:txBody>
          <a:bodyPr/>
          <a:lstStyle/>
          <a:p>
            <a:fld id="{6D22F896-40B5-4ADD-8801-0D06FADFA095}" type="slidenum">
              <a:rPr lang="en-US" smtClean="0"/>
              <a:t>25</a:t>
            </a:fld>
            <a:endParaRPr lang="en-US" dirty="0"/>
          </a:p>
        </p:txBody>
      </p:sp>
      <p:sp>
        <p:nvSpPr>
          <p:cNvPr id="8" name="TextBox 7">
            <a:extLst>
              <a:ext uri="{FF2B5EF4-FFF2-40B4-BE49-F238E27FC236}">
                <a16:creationId xmlns:a16="http://schemas.microsoft.com/office/drawing/2014/main" id="{9BE79EF8-E9C5-4EDF-B60C-E6BD389508B3}"/>
              </a:ext>
            </a:extLst>
          </p:cNvPr>
          <p:cNvSpPr txBox="1"/>
          <p:nvPr/>
        </p:nvSpPr>
        <p:spPr>
          <a:xfrm>
            <a:off x="2441864" y="26185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1C65CE7-3B22-39E5-F182-26D539FA7302}"/>
              </a:ext>
            </a:extLst>
          </p:cNvPr>
          <p:cNvSpPr txBox="1"/>
          <p:nvPr/>
        </p:nvSpPr>
        <p:spPr>
          <a:xfrm>
            <a:off x="1797627" y="2317173"/>
            <a:ext cx="184731" cy="369332"/>
          </a:xfrm>
          <a:prstGeom prst="rect">
            <a:avLst/>
          </a:prstGeom>
          <a:noFill/>
        </p:spPr>
        <p:txBody>
          <a:bodyPr wrap="none" rtlCol="0">
            <a:spAutoFit/>
          </a:bodyPr>
          <a:lstStyle/>
          <a:p>
            <a:endParaRPr lang="en-US" dirty="0"/>
          </a:p>
        </p:txBody>
      </p:sp>
      <p:sp>
        <p:nvSpPr>
          <p:cNvPr id="12" name="Content Placeholder 11">
            <a:extLst>
              <a:ext uri="{FF2B5EF4-FFF2-40B4-BE49-F238E27FC236}">
                <a16:creationId xmlns:a16="http://schemas.microsoft.com/office/drawing/2014/main" id="{D158BC1B-B6C1-5EF3-ED45-EB156EF2FCE5}"/>
              </a:ext>
            </a:extLst>
          </p:cNvPr>
          <p:cNvSpPr>
            <a:spLocks noGrp="1"/>
          </p:cNvSpPr>
          <p:nvPr>
            <p:ph sz="quarter" idx="13"/>
          </p:nvPr>
        </p:nvSpPr>
        <p:spPr>
          <a:xfrm>
            <a:off x="913773" y="1713256"/>
            <a:ext cx="6640418" cy="4340223"/>
          </a:xfrm>
        </p:spPr>
        <p:txBody>
          <a:bodyPr>
            <a:noAutofit/>
          </a:bodyPr>
          <a:lstStyle/>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Oil Contamination and Degradation</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Moisture Ingress</a:t>
            </a:r>
          </a:p>
          <a:p>
            <a:pPr>
              <a:buFont typeface="Wingdings" pitchFamily="2" charset="2"/>
              <a:buChar char="Ø"/>
            </a:pPr>
            <a:r>
              <a:rPr lang="en-IN" sz="1600" dirty="0">
                <a:latin typeface="Verdana" panose="020B0604030504040204" pitchFamily="34" charset="0"/>
                <a:ea typeface="Verdana" panose="020B0604030504040204" pitchFamily="34" charset="0"/>
                <a:cs typeface="Verdana" panose="020B0604030504040204" pitchFamily="34" charset="0"/>
              </a:rPr>
              <a:t>Monitoring and Testing Equipment Accuracy</a:t>
            </a:r>
          </a:p>
          <a:p>
            <a:pPr>
              <a:buFont typeface="Wingdings" pitchFamily="2" charset="2"/>
              <a:buChar char="Ø"/>
            </a:pPr>
            <a:r>
              <a:rPr lang="en-IN" sz="1600" dirty="0">
                <a:latin typeface="Verdana" panose="020B0604030504040204" pitchFamily="34" charset="0"/>
                <a:ea typeface="Verdana" panose="020B0604030504040204" pitchFamily="34" charset="0"/>
                <a:cs typeface="Verdana" panose="020B0604030504040204" pitchFamily="34" charset="0"/>
              </a:rPr>
              <a:t>Ageing Components</a:t>
            </a:r>
          </a:p>
          <a:p>
            <a:pPr>
              <a:buFont typeface="Wingdings" pitchFamily="2" charset="2"/>
              <a:buChar char="Ø"/>
            </a:pPr>
            <a:r>
              <a:rPr lang="en-IN" sz="1600" dirty="0">
                <a:latin typeface="Verdana" panose="020B0604030504040204" pitchFamily="34" charset="0"/>
                <a:ea typeface="Verdana" panose="020B0604030504040204" pitchFamily="34" charset="0"/>
                <a:cs typeface="Verdana" panose="020B0604030504040204" pitchFamily="34" charset="0"/>
              </a:rPr>
              <a:t>Safety Risks</a:t>
            </a:r>
          </a:p>
          <a:p>
            <a:pPr>
              <a:buFont typeface="Wingdings" pitchFamily="2" charset="2"/>
              <a:buChar char="Ø"/>
            </a:pPr>
            <a:r>
              <a:rPr lang="en-IN" sz="1600" dirty="0">
                <a:latin typeface="Verdana" panose="020B0604030504040204" pitchFamily="34" charset="0"/>
                <a:ea typeface="Verdana" panose="020B0604030504040204" pitchFamily="34" charset="0"/>
                <a:cs typeface="Verdana" panose="020B0604030504040204" pitchFamily="34" charset="0"/>
              </a:rPr>
              <a:t>Accessibility Issues</a:t>
            </a:r>
          </a:p>
          <a:p>
            <a:pPr>
              <a:buFont typeface="Wingdings" pitchFamily="2" charset="2"/>
              <a:buChar char="Ø"/>
            </a:pPr>
            <a:r>
              <a:rPr lang="en-IN" sz="1600" dirty="0">
                <a:latin typeface="Verdana" panose="020B0604030504040204" pitchFamily="34" charset="0"/>
                <a:ea typeface="Verdana" panose="020B0604030504040204" pitchFamily="34" charset="0"/>
                <a:cs typeface="Verdana" panose="020B0604030504040204" pitchFamily="34" charset="0"/>
              </a:rPr>
              <a:t>Handling and Inspection Complexity</a:t>
            </a:r>
          </a:p>
          <a:p>
            <a:pPr>
              <a:buFont typeface="Wingdings" pitchFamily="2" charset="2"/>
              <a:buChar char="Ø"/>
            </a:pPr>
            <a:r>
              <a:rPr lang="en-IN" sz="1600" dirty="0">
                <a:latin typeface="Verdana" panose="020B0604030504040204" pitchFamily="34" charset="0"/>
                <a:ea typeface="Verdana" panose="020B0604030504040204" pitchFamily="34" charset="0"/>
                <a:cs typeface="Verdana" panose="020B0604030504040204" pitchFamily="34" charset="0"/>
              </a:rPr>
              <a:t>High Maintenance Cost</a:t>
            </a:r>
          </a:p>
          <a:p>
            <a:pPr>
              <a:buFont typeface="Wingdings" pitchFamily="2" charset="2"/>
              <a:buChar char="Ø"/>
            </a:pPr>
            <a:r>
              <a:rPr lang="en-IN" sz="1600" dirty="0">
                <a:latin typeface="Verdana" panose="020B0604030504040204" pitchFamily="34" charset="0"/>
                <a:ea typeface="Verdana" panose="020B0604030504040204" pitchFamily="34" charset="0"/>
                <a:cs typeface="Verdana" panose="020B0604030504040204" pitchFamily="34" charset="0"/>
              </a:rPr>
              <a:t>Non-Availability of Spare Parts</a:t>
            </a:r>
          </a:p>
          <a:p>
            <a:pPr>
              <a:buFont typeface="Wingdings" pitchFamily="2" charset="2"/>
              <a:buChar char="Ø"/>
            </a:pPr>
            <a:r>
              <a:rPr lang="en-IN" sz="1600" dirty="0">
                <a:latin typeface="Verdana" panose="020B0604030504040204" pitchFamily="34" charset="0"/>
                <a:ea typeface="Verdana" panose="020B0604030504040204" pitchFamily="34" charset="0"/>
                <a:cs typeface="Verdana" panose="020B0604030504040204" pitchFamily="34" charset="0"/>
              </a:rPr>
              <a:t>Insufficient Maintenance Planning</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8194" name="Picture 2" descr="5 Greatest Challenges in the Maintenance World">
            <a:extLst>
              <a:ext uri="{FF2B5EF4-FFF2-40B4-BE49-F238E27FC236}">
                <a16:creationId xmlns:a16="http://schemas.microsoft.com/office/drawing/2014/main" id="{780BBC45-7512-9A06-67B1-44168C9C3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277" y="1783183"/>
            <a:ext cx="3979718" cy="36991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941E510C-FD97-CB20-A918-E0F9A2E83B3D}"/>
              </a:ext>
            </a:extLst>
          </p:cNvPr>
          <p:cNvPicPr>
            <a:picLocks/>
          </p:cNvPicPr>
          <p:nvPr/>
        </p:nvPicPr>
        <p:blipFill>
          <a:blip r:embed="rId3" cstate="print"/>
          <a:stretch>
            <a:fillRect/>
          </a:stretch>
        </p:blipFill>
        <p:spPr>
          <a:xfrm>
            <a:off x="10433100" y="99988"/>
            <a:ext cx="1458191" cy="1047065"/>
          </a:xfrm>
          <a:prstGeom prst="rect">
            <a:avLst/>
          </a:prstGeom>
        </p:spPr>
      </p:pic>
    </p:spTree>
    <p:extLst>
      <p:ext uri="{BB962C8B-B14F-4D97-AF65-F5344CB8AC3E}">
        <p14:creationId xmlns:p14="http://schemas.microsoft.com/office/powerpoint/2010/main" val="343083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F326A-8E16-8CF9-C3BF-6D21A385D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459FA-CDA7-C797-4054-37881CAA02C3}"/>
              </a:ext>
            </a:extLst>
          </p:cNvPr>
          <p:cNvSpPr>
            <a:spLocks noGrp="1"/>
          </p:cNvSpPr>
          <p:nvPr>
            <p:ph type="title"/>
          </p:nvPr>
        </p:nvSpPr>
        <p:spPr>
          <a:xfrm>
            <a:off x="1451579" y="804519"/>
            <a:ext cx="9603275" cy="792615"/>
          </a:xfrm>
        </p:spPr>
        <p:txBody>
          <a:bodyPr>
            <a:no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Code of practice for Maintenance of distribution transformers (IS 10028 (Part 3))</a:t>
            </a:r>
          </a:p>
        </p:txBody>
      </p:sp>
      <p:sp>
        <p:nvSpPr>
          <p:cNvPr id="3" name="Content Placeholder 2">
            <a:extLst>
              <a:ext uri="{FF2B5EF4-FFF2-40B4-BE49-F238E27FC236}">
                <a16:creationId xmlns:a16="http://schemas.microsoft.com/office/drawing/2014/main" id="{7CC7986B-17F6-089F-7BED-A98DEA4A8330}"/>
              </a:ext>
            </a:extLst>
          </p:cNvPr>
          <p:cNvSpPr>
            <a:spLocks noGrp="1"/>
          </p:cNvSpPr>
          <p:nvPr>
            <p:ph idx="1"/>
          </p:nvPr>
        </p:nvSpPr>
        <p:spPr>
          <a:xfrm>
            <a:off x="1451579" y="2015732"/>
            <a:ext cx="9874512" cy="3450613"/>
          </a:xfrm>
        </p:spPr>
        <p:txBody>
          <a:bodyPr/>
          <a:lstStyle/>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Covers guidelines for Maintenance of distribution and power transformers covered by IS 1180 (Parts) and IS 2026 (Parts) </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IS 10028 (Part 3) refers to the following statutory provisions.</a:t>
            </a:r>
          </a:p>
          <a:p>
            <a:r>
              <a:rPr lang="en-US" sz="1600" dirty="0">
                <a:latin typeface="Verdana" panose="020B0604030504040204" pitchFamily="34" charset="0"/>
                <a:ea typeface="Verdana" panose="020B0604030504040204" pitchFamily="34" charset="0"/>
                <a:cs typeface="Verdana" panose="020B0604030504040204" pitchFamily="34" charset="0"/>
              </a:rPr>
              <a:t>Indian Electricity Rules 1956</a:t>
            </a:r>
          </a:p>
          <a:p>
            <a:pPr>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IS 10028 (Part 3) provides General Causes of Breakdown of Transformers, Factors Affecting the Life of the Transformers, Maintenance Guidelines, Maintenance Schedules &amp; Trouble Shooting of Distribution Transformers. </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E2112533-2DD3-DE1C-A934-A82B6B9F27B9}"/>
              </a:ext>
            </a:extLst>
          </p:cNvPr>
          <p:cNvSpPr>
            <a:spLocks noGrp="1"/>
          </p:cNvSpPr>
          <p:nvPr>
            <p:ph type="sldNum" sz="quarter" idx="12"/>
          </p:nvPr>
        </p:nvSpPr>
        <p:spPr>
          <a:xfrm>
            <a:off x="5442197" y="5381364"/>
            <a:ext cx="811019" cy="503578"/>
          </a:xfrm>
        </p:spPr>
        <p:txBody>
          <a:bodyPr/>
          <a:lstStyle/>
          <a:p>
            <a:fld id="{6D22F896-40B5-4ADD-8801-0D06FADFA095}" type="slidenum">
              <a:rPr lang="en-US" smtClean="0"/>
              <a:pPr/>
              <a:t>26</a:t>
            </a:fld>
            <a:endParaRPr lang="en-US" dirty="0"/>
          </a:p>
        </p:txBody>
      </p:sp>
      <p:pic>
        <p:nvPicPr>
          <p:cNvPr id="5" name="Picture 8">
            <a:extLst>
              <a:ext uri="{FF2B5EF4-FFF2-40B4-BE49-F238E27FC236}">
                <a16:creationId xmlns:a16="http://schemas.microsoft.com/office/drawing/2014/main" id="{03AEC857-2AEB-7DB0-E78B-399B7FBC6E88}"/>
              </a:ext>
            </a:extLst>
          </p:cNvPr>
          <p:cNvPicPr>
            <a:picLocks/>
          </p:cNvPicPr>
          <p:nvPr/>
        </p:nvPicPr>
        <p:blipFill>
          <a:blip r:embed="rId2" cstate="print"/>
          <a:stretch>
            <a:fillRect/>
          </a:stretch>
        </p:blipFill>
        <p:spPr>
          <a:xfrm>
            <a:off x="10816936" y="106327"/>
            <a:ext cx="1257300" cy="880810"/>
          </a:xfrm>
          <a:prstGeom prst="rect">
            <a:avLst/>
          </a:prstGeom>
        </p:spPr>
      </p:pic>
    </p:spTree>
    <p:extLst>
      <p:ext uri="{BB962C8B-B14F-4D97-AF65-F5344CB8AC3E}">
        <p14:creationId xmlns:p14="http://schemas.microsoft.com/office/powerpoint/2010/main" val="612433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6DFA1-87EF-A2E8-DF54-7CA536D1F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4B5A3-03D6-A16D-F853-5818B258A9C0}"/>
              </a:ext>
            </a:extLst>
          </p:cNvPr>
          <p:cNvSpPr>
            <a:spLocks noGrp="1"/>
          </p:cNvSpPr>
          <p:nvPr>
            <p:ph type="ctrTitle"/>
          </p:nvPr>
        </p:nvSpPr>
        <p:spPr/>
        <p:txBody>
          <a:bodyPr>
            <a:normAutofit/>
          </a:bodyPr>
          <a:lstStyle/>
          <a:p>
            <a:pPr algn="ctr"/>
            <a:r>
              <a:rPr lang="en-US" sz="2800" dirty="0"/>
              <a:t>OVERVIEW of IS 10028 (Part 3)</a:t>
            </a:r>
          </a:p>
        </p:txBody>
      </p:sp>
      <p:sp>
        <p:nvSpPr>
          <p:cNvPr id="4" name="Slide Number Placeholder 3">
            <a:extLst>
              <a:ext uri="{FF2B5EF4-FFF2-40B4-BE49-F238E27FC236}">
                <a16:creationId xmlns:a16="http://schemas.microsoft.com/office/drawing/2014/main" id="{324D29D6-7DB6-B9E8-CFC3-F29270079979}"/>
              </a:ext>
            </a:extLst>
          </p:cNvPr>
          <p:cNvSpPr>
            <a:spLocks noGrp="1"/>
          </p:cNvSpPr>
          <p:nvPr>
            <p:ph type="sldNum" sz="quarter" idx="12"/>
          </p:nvPr>
        </p:nvSpPr>
        <p:spPr>
          <a:xfrm>
            <a:off x="5999273" y="5454100"/>
            <a:ext cx="811019" cy="503578"/>
          </a:xfrm>
        </p:spPr>
        <p:txBody>
          <a:bodyPr/>
          <a:lstStyle/>
          <a:p>
            <a:fld id="{6D22F896-40B5-4ADD-8801-0D06FADFA095}" type="slidenum">
              <a:rPr lang="en-US" smtClean="0"/>
              <a:t>27</a:t>
            </a:fld>
            <a:endParaRPr lang="en-US" dirty="0"/>
          </a:p>
        </p:txBody>
      </p:sp>
      <p:pic>
        <p:nvPicPr>
          <p:cNvPr id="5" name="Picture 8">
            <a:extLst>
              <a:ext uri="{FF2B5EF4-FFF2-40B4-BE49-F238E27FC236}">
                <a16:creationId xmlns:a16="http://schemas.microsoft.com/office/drawing/2014/main" id="{C6A09B3C-5BCC-0F07-A4D2-7A4989EEFACA}"/>
              </a:ext>
            </a:extLst>
          </p:cNvPr>
          <p:cNvPicPr>
            <a:picLocks/>
          </p:cNvPicPr>
          <p:nvPr/>
        </p:nvPicPr>
        <p:blipFill>
          <a:blip r:embed="rId2" cstate="print"/>
          <a:stretch>
            <a:fillRect/>
          </a:stretch>
        </p:blipFill>
        <p:spPr>
          <a:xfrm>
            <a:off x="10422082" y="106326"/>
            <a:ext cx="1458191" cy="1047065"/>
          </a:xfrm>
          <a:prstGeom prst="rect">
            <a:avLst/>
          </a:prstGeom>
        </p:spPr>
      </p:pic>
    </p:spTree>
    <p:extLst>
      <p:ext uri="{BB962C8B-B14F-4D97-AF65-F5344CB8AC3E}">
        <p14:creationId xmlns:p14="http://schemas.microsoft.com/office/powerpoint/2010/main" val="210605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CA73-84AD-FA8C-FF2D-067C9647E368}"/>
              </a:ext>
            </a:extLst>
          </p:cNvPr>
          <p:cNvSpPr>
            <a:spLocks noGrp="1"/>
          </p:cNvSpPr>
          <p:nvPr>
            <p:ph type="title"/>
          </p:nvPr>
        </p:nvSpPr>
        <p:spPr>
          <a:xfrm>
            <a:off x="1451579" y="804520"/>
            <a:ext cx="9603275" cy="795680"/>
          </a:xfrm>
        </p:spPr>
        <p:txBody>
          <a:bodyPr>
            <a:normAutofit/>
          </a:bodyPr>
          <a:lstStyle/>
          <a:p>
            <a:pPr algn="ctr"/>
            <a:r>
              <a:rPr lang="en-IN" sz="2400" dirty="0">
                <a:latin typeface="Verdana" panose="020B0604030504040204" pitchFamily="34" charset="0"/>
                <a:ea typeface="Verdana" panose="020B0604030504040204" pitchFamily="34" charset="0"/>
                <a:cs typeface="Verdana" panose="020B0604030504040204" pitchFamily="34" charset="0"/>
              </a:rPr>
              <a:t>General Maintenance Guidelines as specified in IS 10028 (Part 3)</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BBDBF60F-3FE7-B9DE-A10D-0AFF7E08C135}"/>
              </a:ext>
            </a:extLst>
          </p:cNvPr>
          <p:cNvSpPr>
            <a:spLocks noGrp="1"/>
          </p:cNvSpPr>
          <p:nvPr>
            <p:ph idx="1"/>
          </p:nvPr>
        </p:nvSpPr>
        <p:spPr>
          <a:xfrm>
            <a:off x="1451579" y="2015732"/>
            <a:ext cx="9603275" cy="4037748"/>
          </a:xfrm>
        </p:spPr>
        <p:txBody>
          <a:bodyPr>
            <a:noAutofit/>
          </a:bodyPr>
          <a:lstStyle/>
          <a:p>
            <a:pPr>
              <a:buFont typeface="Wingdings" pitchFamily="2" charset="2"/>
              <a:buChar char="Ø"/>
            </a:pPr>
            <a:r>
              <a:rPr lang="en-IN" sz="1400" b="1" dirty="0">
                <a:latin typeface="Verdana" panose="020B0604030504040204" pitchFamily="34" charset="0"/>
                <a:ea typeface="Verdana" panose="020B0604030504040204" pitchFamily="34" charset="0"/>
                <a:cs typeface="Verdana" panose="020B0604030504040204" pitchFamily="34" charset="0"/>
              </a:rPr>
              <a:t>Essential Maintenance Practices</a:t>
            </a:r>
            <a:endParaRPr lang="en-IN" sz="14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IN" sz="1400" b="1" dirty="0">
                <a:latin typeface="Verdana" panose="020B0604030504040204" pitchFamily="34" charset="0"/>
                <a:ea typeface="Verdana" panose="020B0604030504040204" pitchFamily="34" charset="0"/>
                <a:cs typeface="Verdana" panose="020B0604030504040204" pitchFamily="34" charset="0"/>
              </a:rPr>
              <a:t>Inspection &amp; Testing</a:t>
            </a:r>
          </a:p>
          <a:p>
            <a:pPr>
              <a:buFont typeface="Arial" panose="020B0604020202020204" pitchFamily="34" charset="0"/>
              <a:buChar char="•"/>
            </a:pPr>
            <a:r>
              <a:rPr lang="en-IN" sz="1400" dirty="0">
                <a:latin typeface="Verdana" panose="020B0604030504040204" pitchFamily="34" charset="0"/>
                <a:ea typeface="Verdana" panose="020B0604030504040204" pitchFamily="34" charset="0"/>
                <a:cs typeface="Verdana" panose="020B0604030504040204" pitchFamily="34" charset="0"/>
              </a:rPr>
              <a:t>Regular checks for insulation resistance, oil quality, bushings, and core condition.</a:t>
            </a:r>
          </a:p>
          <a:p>
            <a:pPr>
              <a:buFont typeface="Arial" panose="020B0604020202020204" pitchFamily="34" charset="0"/>
              <a:buChar char="•"/>
            </a:pPr>
            <a:r>
              <a:rPr lang="en-IN" sz="1400" dirty="0">
                <a:latin typeface="Verdana" panose="020B0604030504040204" pitchFamily="34" charset="0"/>
                <a:ea typeface="Verdana" panose="020B0604030504040204" pitchFamily="34" charset="0"/>
                <a:cs typeface="Verdana" panose="020B0604030504040204" pitchFamily="34" charset="0"/>
              </a:rPr>
              <a:t>Preventive maintenance as per specified schedules</a:t>
            </a:r>
          </a:p>
          <a:p>
            <a:r>
              <a:rPr lang="en-IN" sz="1400" b="1" dirty="0">
                <a:latin typeface="Verdana" panose="020B0604030504040204" pitchFamily="34" charset="0"/>
                <a:ea typeface="Verdana" panose="020B0604030504040204" pitchFamily="34" charset="0"/>
                <a:cs typeface="Verdana" panose="020B0604030504040204" pitchFamily="34" charset="0"/>
              </a:rPr>
              <a:t>Oil Management</a:t>
            </a:r>
          </a:p>
          <a:p>
            <a:r>
              <a:rPr lang="en-IN" sz="1400" dirty="0">
                <a:latin typeface="Verdana" panose="020B0604030504040204" pitchFamily="34" charset="0"/>
                <a:ea typeface="Verdana" panose="020B0604030504040204" pitchFamily="34" charset="0"/>
                <a:cs typeface="Verdana" panose="020B0604030504040204" pitchFamily="34" charset="0"/>
              </a:rPr>
              <a:t>Periodic testing for dielectric strength, acidity, and sludge formation.</a:t>
            </a:r>
          </a:p>
          <a:p>
            <a:r>
              <a:rPr lang="en-IN" sz="1400" dirty="0">
                <a:latin typeface="Verdana" panose="020B0604030504040204" pitchFamily="34" charset="0"/>
                <a:ea typeface="Verdana" panose="020B0604030504040204" pitchFamily="34" charset="0"/>
                <a:cs typeface="Verdana" panose="020B0604030504040204" pitchFamily="34" charset="0"/>
              </a:rPr>
              <a:t>Recommends Use of oil compliant with IS 335 and avoid mixing oils from different source.</a:t>
            </a:r>
          </a:p>
          <a:p>
            <a:r>
              <a:rPr lang="en-IN" sz="1400" b="1" dirty="0">
                <a:latin typeface="Verdana" panose="020B0604030504040204" pitchFamily="34" charset="0"/>
                <a:ea typeface="Verdana" panose="020B0604030504040204" pitchFamily="34" charset="0"/>
                <a:cs typeface="Verdana" panose="020B0604030504040204" pitchFamily="34" charset="0"/>
              </a:rPr>
              <a:t>Safety Precautions</a:t>
            </a:r>
          </a:p>
          <a:p>
            <a:r>
              <a:rPr lang="en-IN" sz="1400" dirty="0">
                <a:latin typeface="Verdana" panose="020B0604030504040204" pitchFamily="34" charset="0"/>
                <a:ea typeface="Verdana" panose="020B0604030504040204" pitchFamily="34" charset="0"/>
                <a:cs typeface="Verdana" panose="020B0604030504040204" pitchFamily="34" charset="0"/>
              </a:rPr>
              <a:t>Isolation of transformers and ensure proper earthing before maintenance.</a:t>
            </a:r>
          </a:p>
          <a:p>
            <a:r>
              <a:rPr lang="en-IN" sz="1400" dirty="0">
                <a:latin typeface="Verdana" panose="020B0604030504040204" pitchFamily="34" charset="0"/>
                <a:ea typeface="Verdana" panose="020B0604030504040204" pitchFamily="34" charset="0"/>
                <a:cs typeface="Verdana" panose="020B0604030504040204" pitchFamily="34" charset="0"/>
              </a:rPr>
              <a:t>Use of non-flammable tools and avoid open flames near oil-filled transformers.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2C3581E4-5986-76F4-4AA9-7BB8D2D4FABC}"/>
              </a:ext>
            </a:extLst>
          </p:cNvPr>
          <p:cNvSpPr>
            <a:spLocks noGrp="1"/>
          </p:cNvSpPr>
          <p:nvPr>
            <p:ph type="sldNum" sz="quarter" idx="12"/>
          </p:nvPr>
        </p:nvSpPr>
        <p:spPr>
          <a:xfrm>
            <a:off x="5933209" y="5611091"/>
            <a:ext cx="568300" cy="358832"/>
          </a:xfrm>
        </p:spPr>
        <p:txBody>
          <a:bodyPr/>
          <a:lstStyle/>
          <a:p>
            <a:fld id="{6D22F896-40B5-4ADD-8801-0D06FADFA095}" type="slidenum">
              <a:rPr lang="en-US" smtClean="0"/>
              <a:pPr/>
              <a:t>28</a:t>
            </a:fld>
            <a:endParaRPr lang="en-US" dirty="0"/>
          </a:p>
        </p:txBody>
      </p:sp>
      <p:pic>
        <p:nvPicPr>
          <p:cNvPr id="5" name="Picture 8">
            <a:extLst>
              <a:ext uri="{FF2B5EF4-FFF2-40B4-BE49-F238E27FC236}">
                <a16:creationId xmlns:a16="http://schemas.microsoft.com/office/drawing/2014/main" id="{E7274BD8-7F80-600A-474F-3B30F4760406}"/>
              </a:ext>
            </a:extLst>
          </p:cNvPr>
          <p:cNvPicPr>
            <a:picLocks/>
          </p:cNvPicPr>
          <p:nvPr/>
        </p:nvPicPr>
        <p:blipFill>
          <a:blip r:embed="rId2" cstate="print"/>
          <a:stretch>
            <a:fillRect/>
          </a:stretch>
        </p:blipFill>
        <p:spPr>
          <a:xfrm>
            <a:off x="10848109" y="106326"/>
            <a:ext cx="1032164" cy="795681"/>
          </a:xfrm>
          <a:prstGeom prst="rect">
            <a:avLst/>
          </a:prstGeom>
        </p:spPr>
      </p:pic>
    </p:spTree>
    <p:extLst>
      <p:ext uri="{BB962C8B-B14F-4D97-AF65-F5344CB8AC3E}">
        <p14:creationId xmlns:p14="http://schemas.microsoft.com/office/powerpoint/2010/main" val="3804736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0439-9AB8-1AFA-A95D-7755E2A3C6E6}"/>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Maintenance of Components</a:t>
            </a:r>
          </a:p>
        </p:txBody>
      </p:sp>
      <p:sp>
        <p:nvSpPr>
          <p:cNvPr id="3" name="Content Placeholder 2">
            <a:extLst>
              <a:ext uri="{FF2B5EF4-FFF2-40B4-BE49-F238E27FC236}">
                <a16:creationId xmlns:a16="http://schemas.microsoft.com/office/drawing/2014/main" id="{6EDF53B4-93A0-EE56-82FC-572512F543DD}"/>
              </a:ext>
            </a:extLst>
          </p:cNvPr>
          <p:cNvSpPr>
            <a:spLocks noGrp="1"/>
          </p:cNvSpPr>
          <p:nvPr>
            <p:ph idx="1"/>
          </p:nvPr>
        </p:nvSpPr>
        <p:spPr>
          <a:xfrm>
            <a:off x="997527" y="1943100"/>
            <a:ext cx="10057328" cy="4026823"/>
          </a:xfrm>
        </p:spPr>
        <p:txBody>
          <a:bodyPr>
            <a:normAutofit fontScale="47500" lnSpcReduction="20000"/>
          </a:bodyPr>
          <a:lstStyle/>
          <a:p>
            <a:pPr>
              <a:buFont typeface="Wingdings" pitchFamily="2" charset="2"/>
              <a:buChar char="Ø"/>
            </a:pPr>
            <a:r>
              <a:rPr lang="en-IN" sz="2500" b="1" dirty="0">
                <a:latin typeface="Verdana" panose="020B0604030504040204" pitchFamily="34" charset="0"/>
                <a:ea typeface="Verdana" panose="020B0604030504040204" pitchFamily="34" charset="0"/>
                <a:cs typeface="Verdana" panose="020B0604030504040204" pitchFamily="34" charset="0"/>
              </a:rPr>
              <a:t>Key Components for Maintenance</a:t>
            </a:r>
          </a:p>
          <a:p>
            <a:pPr>
              <a:buFont typeface="Arial" panose="020B0604020202020204" pitchFamily="34" charset="0"/>
              <a:buChar char="•"/>
            </a:pPr>
            <a:r>
              <a:rPr lang="en-IN" sz="2500" b="1" dirty="0">
                <a:latin typeface="Verdana" panose="020B0604030504040204" pitchFamily="34" charset="0"/>
                <a:ea typeface="Verdana" panose="020B0604030504040204" pitchFamily="34" charset="0"/>
                <a:cs typeface="Verdana" panose="020B0604030504040204" pitchFamily="34" charset="0"/>
              </a:rPr>
              <a:t>Bushings</a:t>
            </a:r>
          </a:p>
          <a:p>
            <a:pPr>
              <a:buFont typeface="Arial" panose="020B0604020202020204" pitchFamily="34" charset="0"/>
              <a:buChar char="•"/>
            </a:pPr>
            <a:r>
              <a:rPr lang="en-IN" sz="2500" dirty="0">
                <a:latin typeface="Verdana" panose="020B0604030504040204" pitchFamily="34" charset="0"/>
                <a:ea typeface="Verdana" panose="020B0604030504040204" pitchFamily="34" charset="0"/>
                <a:cs typeface="Verdana" panose="020B0604030504040204" pitchFamily="34" charset="0"/>
              </a:rPr>
              <a:t>Inspection for cracks, chips, and dirt; replace damaged bushings.</a:t>
            </a:r>
          </a:p>
          <a:p>
            <a:pPr>
              <a:buFont typeface="Arial" panose="020B0604020202020204" pitchFamily="34" charset="0"/>
              <a:buChar char="•"/>
            </a:pPr>
            <a:r>
              <a:rPr lang="en-IN" sz="2500" b="1" dirty="0">
                <a:latin typeface="Verdana" panose="020B0604030504040204" pitchFamily="34" charset="0"/>
                <a:ea typeface="Verdana" panose="020B0604030504040204" pitchFamily="34" charset="0"/>
                <a:cs typeface="Verdana" panose="020B0604030504040204" pitchFamily="34" charset="0"/>
              </a:rPr>
              <a:t>Cooling Systems</a:t>
            </a:r>
            <a:endParaRPr lang="en-IN" sz="25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IN" sz="2500" dirty="0">
                <a:latin typeface="Verdana" panose="020B0604030504040204" pitchFamily="34" charset="0"/>
                <a:ea typeface="Verdana" panose="020B0604030504040204" pitchFamily="34" charset="0"/>
                <a:cs typeface="Verdana" panose="020B0604030504040204" pitchFamily="34" charset="0"/>
              </a:rPr>
              <a:t>Cleaning of radiators, checking of  fans for ensure adequate airflow.</a:t>
            </a:r>
          </a:p>
          <a:p>
            <a:pPr>
              <a:buFont typeface="Arial" panose="020B0604020202020204" pitchFamily="34" charset="0"/>
              <a:buChar char="•"/>
            </a:pPr>
            <a:r>
              <a:rPr lang="en-IN" sz="2500" b="1" dirty="0">
                <a:latin typeface="Verdana" panose="020B0604030504040204" pitchFamily="34" charset="0"/>
                <a:ea typeface="Verdana" panose="020B0604030504040204" pitchFamily="34" charset="0"/>
                <a:cs typeface="Verdana" panose="020B0604030504040204" pitchFamily="34" charset="0"/>
              </a:rPr>
              <a:t>Tap Changers</a:t>
            </a:r>
            <a:endParaRPr lang="en-IN" sz="25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IN" sz="2500" dirty="0">
                <a:latin typeface="Verdana" panose="020B0604030504040204" pitchFamily="34" charset="0"/>
                <a:ea typeface="Verdana" panose="020B0604030504040204" pitchFamily="34" charset="0"/>
                <a:cs typeface="Verdana" panose="020B0604030504040204" pitchFamily="34" charset="0"/>
              </a:rPr>
              <a:t>Inspection and servicing of on-load and off-load tap changers.</a:t>
            </a:r>
          </a:p>
          <a:p>
            <a:pPr>
              <a:buFont typeface="Arial" panose="020B0604020202020204" pitchFamily="34" charset="0"/>
              <a:buChar char="•"/>
            </a:pPr>
            <a:r>
              <a:rPr lang="en-IN" sz="2500" b="1" dirty="0">
                <a:latin typeface="Verdana" panose="020B0604030504040204" pitchFamily="34" charset="0"/>
                <a:ea typeface="Verdana" panose="020B0604030504040204" pitchFamily="34" charset="0"/>
                <a:cs typeface="Verdana" panose="020B0604030504040204" pitchFamily="34" charset="0"/>
              </a:rPr>
              <a:t>Breathers &amp; Conservators</a:t>
            </a:r>
            <a:r>
              <a:rPr lang="en-IN" sz="2500" dirty="0">
                <a:latin typeface="Verdana" panose="020B0604030504040204" pitchFamily="34" charset="0"/>
                <a:ea typeface="Verdana" panose="020B0604030504040204" pitchFamily="34" charset="0"/>
                <a:cs typeface="Verdana" panose="020B0604030504040204" pitchFamily="34" charset="0"/>
              </a:rPr>
              <a:t>:</a:t>
            </a:r>
          </a:p>
          <a:p>
            <a:pPr>
              <a:buFont typeface="Arial" panose="020B0604020202020204" pitchFamily="34" charset="0"/>
              <a:buChar char="•"/>
            </a:pPr>
            <a:r>
              <a:rPr lang="en-IN" sz="2500" dirty="0">
                <a:latin typeface="Verdana" panose="020B0604030504040204" pitchFamily="34" charset="0"/>
                <a:ea typeface="Verdana" panose="020B0604030504040204" pitchFamily="34" charset="0"/>
                <a:cs typeface="Verdana" panose="020B0604030504040204" pitchFamily="34" charset="0"/>
              </a:rPr>
              <a:t>Replacement or reactivate silica gel when colour changes to pink.</a:t>
            </a:r>
          </a:p>
          <a:p>
            <a:pPr>
              <a:buFont typeface="Arial" panose="020B0604020202020204" pitchFamily="34" charset="0"/>
              <a:buChar char="•"/>
            </a:pPr>
            <a:r>
              <a:rPr lang="en-IN" sz="2500" dirty="0">
                <a:latin typeface="Verdana" panose="020B0604030504040204" pitchFamily="34" charset="0"/>
                <a:ea typeface="Verdana" panose="020B0604030504040204" pitchFamily="34" charset="0"/>
                <a:cs typeface="Verdana" panose="020B0604030504040204" pitchFamily="34" charset="0"/>
              </a:rPr>
              <a:t>Cleaning of conservators and ensure maintenance of oil level.</a:t>
            </a:r>
          </a:p>
          <a:p>
            <a:pPr>
              <a:buFont typeface="Arial" panose="020B0604020202020204" pitchFamily="34" charset="0"/>
              <a:buChar char="•"/>
            </a:pPr>
            <a:r>
              <a:rPr lang="en-IN" sz="2500" b="1" dirty="0">
                <a:latin typeface="Verdana" panose="020B0604030504040204" pitchFamily="34" charset="0"/>
                <a:ea typeface="Verdana" panose="020B0604030504040204" pitchFamily="34" charset="0"/>
                <a:cs typeface="Verdana" panose="020B0604030504040204" pitchFamily="34" charset="0"/>
              </a:rPr>
              <a:t>Relays &amp; Protective Devices</a:t>
            </a:r>
            <a:r>
              <a:rPr lang="en-IN" sz="2500" dirty="0">
                <a:latin typeface="Verdana" panose="020B0604030504040204" pitchFamily="34" charset="0"/>
                <a:ea typeface="Verdana" panose="020B0604030504040204" pitchFamily="34" charset="0"/>
                <a:cs typeface="Verdana" panose="020B0604030504040204" pitchFamily="34" charset="0"/>
              </a:rPr>
              <a:t>:</a:t>
            </a:r>
          </a:p>
          <a:p>
            <a:pPr>
              <a:buFont typeface="Arial" panose="020B0604020202020204" pitchFamily="34" charset="0"/>
              <a:buChar char="•"/>
            </a:pPr>
            <a:r>
              <a:rPr lang="en-IN" sz="2500" dirty="0">
                <a:latin typeface="Verdana" panose="020B0604030504040204" pitchFamily="34" charset="0"/>
                <a:ea typeface="Verdana" panose="020B0604030504040204" pitchFamily="34" charset="0"/>
                <a:cs typeface="Verdana" panose="020B0604030504040204" pitchFamily="34" charset="0"/>
              </a:rPr>
              <a:t>Testing of Buchholz relay and alarm circuits and  analysis of  collected gases for faults.</a:t>
            </a:r>
          </a:p>
          <a:p>
            <a:pPr marL="0" indent="0">
              <a:buNone/>
            </a:pPr>
            <a:endParaRPr lang="en-US" dirty="0"/>
          </a:p>
        </p:txBody>
      </p:sp>
      <p:sp>
        <p:nvSpPr>
          <p:cNvPr id="4" name="Slide Number Placeholder 3">
            <a:extLst>
              <a:ext uri="{FF2B5EF4-FFF2-40B4-BE49-F238E27FC236}">
                <a16:creationId xmlns:a16="http://schemas.microsoft.com/office/drawing/2014/main" id="{50CB811D-30F3-84F7-A80B-517B5FD47496}"/>
              </a:ext>
            </a:extLst>
          </p:cNvPr>
          <p:cNvSpPr>
            <a:spLocks noGrp="1"/>
          </p:cNvSpPr>
          <p:nvPr>
            <p:ph type="sldNum" sz="quarter" idx="12"/>
          </p:nvPr>
        </p:nvSpPr>
        <p:spPr>
          <a:xfrm>
            <a:off x="5847706" y="5549903"/>
            <a:ext cx="811019" cy="503578"/>
          </a:xfrm>
        </p:spPr>
        <p:txBody>
          <a:bodyPr/>
          <a:lstStyle/>
          <a:p>
            <a:fld id="{6D22F896-40B5-4ADD-8801-0D06FADFA095}" type="slidenum">
              <a:rPr lang="en-US" smtClean="0"/>
              <a:pPr/>
              <a:t>29</a:t>
            </a:fld>
            <a:endParaRPr lang="en-US" dirty="0"/>
          </a:p>
        </p:txBody>
      </p:sp>
      <p:pic>
        <p:nvPicPr>
          <p:cNvPr id="5" name="Picture 8">
            <a:extLst>
              <a:ext uri="{FF2B5EF4-FFF2-40B4-BE49-F238E27FC236}">
                <a16:creationId xmlns:a16="http://schemas.microsoft.com/office/drawing/2014/main" id="{C7423EB2-C8C4-266D-BC11-6984989FDE2B}"/>
              </a:ext>
            </a:extLst>
          </p:cNvPr>
          <p:cNvPicPr>
            <a:picLocks/>
          </p:cNvPicPr>
          <p:nvPr/>
        </p:nvPicPr>
        <p:blipFill>
          <a:blip r:embed="rId2" cstate="print"/>
          <a:stretch>
            <a:fillRect/>
          </a:stretch>
        </p:blipFill>
        <p:spPr>
          <a:xfrm>
            <a:off x="10848109" y="106326"/>
            <a:ext cx="1032164" cy="795681"/>
          </a:xfrm>
          <a:prstGeom prst="rect">
            <a:avLst/>
          </a:prstGeom>
        </p:spPr>
      </p:pic>
    </p:spTree>
    <p:extLst>
      <p:ext uri="{BB962C8B-B14F-4D97-AF65-F5344CB8AC3E}">
        <p14:creationId xmlns:p14="http://schemas.microsoft.com/office/powerpoint/2010/main" val="126403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2F3B-50FC-53ED-38A2-6085B6AD2A16}"/>
              </a:ext>
            </a:extLst>
          </p:cNvPr>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Impacts/consequences due to improper selection of distribution transformers</a:t>
            </a:r>
          </a:p>
        </p:txBody>
      </p:sp>
      <p:sp>
        <p:nvSpPr>
          <p:cNvPr id="3" name="Content Placeholder 2">
            <a:extLst>
              <a:ext uri="{FF2B5EF4-FFF2-40B4-BE49-F238E27FC236}">
                <a16:creationId xmlns:a16="http://schemas.microsoft.com/office/drawing/2014/main" id="{4D774986-2587-530B-0B2D-5F7F8EA29D19}"/>
              </a:ext>
            </a:extLst>
          </p:cNvPr>
          <p:cNvSpPr>
            <a:spLocks noGrp="1"/>
          </p:cNvSpPr>
          <p:nvPr>
            <p:ph idx="1"/>
          </p:nvPr>
        </p:nvSpPr>
        <p:spPr/>
        <p:txBody>
          <a:bodyPr>
            <a:normAutofit fontScale="92500" lnSpcReduction="20000"/>
          </a:bodyPr>
          <a:lstStyle/>
          <a:p>
            <a:pPr>
              <a:buFont typeface="Wingdings" pitchFamily="2" charset="2"/>
              <a:buChar char="Ø"/>
            </a:pPr>
            <a:r>
              <a:rPr lang="en-US" dirty="0"/>
              <a:t>Overloading and Failure</a:t>
            </a:r>
          </a:p>
          <a:p>
            <a:pPr>
              <a:buFont typeface="Wingdings" pitchFamily="2" charset="2"/>
              <a:buChar char="Ø"/>
            </a:pPr>
            <a:r>
              <a:rPr lang="en-US" dirty="0"/>
              <a:t>Inefficiency and Increased Losses</a:t>
            </a:r>
          </a:p>
          <a:p>
            <a:pPr>
              <a:buFont typeface="Wingdings" pitchFamily="2" charset="2"/>
              <a:buChar char="Ø"/>
            </a:pPr>
            <a:r>
              <a:rPr lang="en-US" dirty="0"/>
              <a:t>Voltage Instability</a:t>
            </a:r>
          </a:p>
          <a:p>
            <a:pPr>
              <a:buFont typeface="Wingdings" pitchFamily="2" charset="2"/>
              <a:buChar char="Ø"/>
            </a:pPr>
            <a:r>
              <a:rPr lang="en-US" dirty="0"/>
              <a:t>Operational issues in Parallel Systems</a:t>
            </a:r>
          </a:p>
          <a:p>
            <a:pPr>
              <a:buFont typeface="Wingdings" pitchFamily="2" charset="2"/>
              <a:buChar char="Ø"/>
            </a:pPr>
            <a:r>
              <a:rPr lang="en-US" dirty="0"/>
              <a:t>Safety Hazards</a:t>
            </a:r>
          </a:p>
          <a:p>
            <a:pPr>
              <a:buFont typeface="Wingdings" pitchFamily="2" charset="2"/>
              <a:buChar char="Ø"/>
            </a:pPr>
            <a:r>
              <a:rPr lang="en-US" dirty="0"/>
              <a:t>Increased Maintenance Costs</a:t>
            </a:r>
          </a:p>
          <a:p>
            <a:pPr>
              <a:buFont typeface="Wingdings" pitchFamily="2" charset="2"/>
              <a:buChar char="Ø"/>
            </a:pPr>
            <a:r>
              <a:rPr lang="en-US" dirty="0"/>
              <a:t>System Reliability Issues</a:t>
            </a:r>
          </a:p>
          <a:p>
            <a:pPr>
              <a:buFont typeface="Wingdings" pitchFamily="2" charset="2"/>
              <a:buChar char="Ø"/>
            </a:pPr>
            <a:r>
              <a:rPr lang="en-US" dirty="0"/>
              <a:t>Economic Losses</a:t>
            </a:r>
          </a:p>
        </p:txBody>
      </p:sp>
      <p:sp>
        <p:nvSpPr>
          <p:cNvPr id="4" name="Slide Number Placeholder 3">
            <a:extLst>
              <a:ext uri="{FF2B5EF4-FFF2-40B4-BE49-F238E27FC236}">
                <a16:creationId xmlns:a16="http://schemas.microsoft.com/office/drawing/2014/main" id="{7831083E-CEF6-52DD-D7E7-2ACD88FF5497}"/>
              </a:ext>
            </a:extLst>
          </p:cNvPr>
          <p:cNvSpPr>
            <a:spLocks noGrp="1"/>
          </p:cNvSpPr>
          <p:nvPr>
            <p:ph type="sldNum" sz="quarter" idx="12"/>
          </p:nvPr>
        </p:nvSpPr>
        <p:spPr>
          <a:xfrm>
            <a:off x="5690490" y="5466345"/>
            <a:ext cx="811019" cy="503578"/>
          </a:xfrm>
        </p:spPr>
        <p:txBody>
          <a:bodyPr/>
          <a:lstStyle/>
          <a:p>
            <a:fld id="{6D22F896-40B5-4ADD-8801-0D06FADFA095}" type="slidenum">
              <a:rPr lang="en-US" smtClean="0"/>
              <a:pPr/>
              <a:t>3</a:t>
            </a:fld>
            <a:endParaRPr lang="en-US" dirty="0"/>
          </a:p>
        </p:txBody>
      </p:sp>
      <p:pic>
        <p:nvPicPr>
          <p:cNvPr id="5" name="Picture 8">
            <a:extLst>
              <a:ext uri="{FF2B5EF4-FFF2-40B4-BE49-F238E27FC236}">
                <a16:creationId xmlns:a16="http://schemas.microsoft.com/office/drawing/2014/main" id="{10688AC9-E478-60E1-233C-9735D225A4C1}"/>
              </a:ext>
            </a:extLst>
          </p:cNvPr>
          <p:cNvPicPr>
            <a:picLocks/>
          </p:cNvPicPr>
          <p:nvPr/>
        </p:nvPicPr>
        <p:blipFill>
          <a:blip r:embed="rId2" cstate="print"/>
          <a:stretch>
            <a:fillRect/>
          </a:stretch>
        </p:blipFill>
        <p:spPr>
          <a:xfrm>
            <a:off x="10767815" y="106326"/>
            <a:ext cx="1151970" cy="698193"/>
          </a:xfrm>
          <a:prstGeom prst="rect">
            <a:avLst/>
          </a:prstGeom>
        </p:spPr>
      </p:pic>
      <p:pic>
        <p:nvPicPr>
          <p:cNvPr id="1026" name="Picture 2" descr="1,300+ Glass Hit By A Bullet Stock Photos, Pictures &amp; Royalty-Free Images -  iStock">
            <a:extLst>
              <a:ext uri="{FF2B5EF4-FFF2-40B4-BE49-F238E27FC236}">
                <a16:creationId xmlns:a16="http://schemas.microsoft.com/office/drawing/2014/main" id="{458C5B02-993B-71FD-99C8-2C24F1DE8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509" y="2015733"/>
            <a:ext cx="4266306" cy="284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8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C919-5E0C-0563-63F2-922D9CA5C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DA0D6-14DB-8F4E-CAC0-37F9C63F1BD6}"/>
              </a:ext>
            </a:extLst>
          </p:cNvPr>
          <p:cNvSpPr>
            <a:spLocks noGrp="1"/>
          </p:cNvSpPr>
          <p:nvPr>
            <p:ph type="title"/>
          </p:nvPr>
        </p:nvSpPr>
        <p:spPr/>
        <p:txBody>
          <a:bodyPr>
            <a:normAutofit/>
          </a:bodyPr>
          <a:lstStyle/>
          <a:p>
            <a:pPr algn="ctr"/>
            <a:r>
              <a:rPr lang="en-IN" sz="2400" dirty="0">
                <a:latin typeface="Verdana" panose="020B0604030504040204" pitchFamily="34" charset="0"/>
                <a:ea typeface="Verdana" panose="020B0604030504040204" pitchFamily="34" charset="0"/>
                <a:cs typeface="Verdana" panose="020B0604030504040204" pitchFamily="34" charset="0"/>
              </a:rPr>
              <a:t>Maintenance Schedules &amp; Troubleshooting</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92A847C4-BCB5-DC3C-3A99-EB0347540927}"/>
              </a:ext>
            </a:extLst>
          </p:cNvPr>
          <p:cNvSpPr>
            <a:spLocks noGrp="1"/>
          </p:cNvSpPr>
          <p:nvPr>
            <p:ph idx="1"/>
          </p:nvPr>
        </p:nvSpPr>
        <p:spPr>
          <a:xfrm>
            <a:off x="997527" y="1943100"/>
            <a:ext cx="10057328" cy="4026823"/>
          </a:xfrm>
        </p:spPr>
        <p:txBody>
          <a:bodyPr>
            <a:normAutofit fontScale="85000" lnSpcReduction="20000"/>
          </a:bodyPr>
          <a:lstStyle/>
          <a:p>
            <a:pPr>
              <a:buFont typeface="Wingdings" pitchFamily="2" charset="2"/>
              <a:buChar char="Ø"/>
            </a:pPr>
            <a:r>
              <a:rPr lang="en-IN" b="1" dirty="0"/>
              <a:t>Schedules &amp; Troubleshooting</a:t>
            </a:r>
            <a:endParaRPr lang="en-IN" dirty="0"/>
          </a:p>
          <a:p>
            <a:pPr>
              <a:buFont typeface="Arial" panose="020B0604020202020204" pitchFamily="34" charset="0"/>
              <a:buChar char="•"/>
            </a:pPr>
            <a:r>
              <a:rPr lang="en-IN" b="1" dirty="0"/>
              <a:t>Maintenance Schedules</a:t>
            </a:r>
            <a:r>
              <a:rPr lang="en-IN" dirty="0"/>
              <a:t>:</a:t>
            </a:r>
          </a:p>
          <a:p>
            <a:pPr>
              <a:buFont typeface="Arial" panose="020B0604020202020204" pitchFamily="34" charset="0"/>
              <a:buChar char="•"/>
            </a:pPr>
            <a:r>
              <a:rPr lang="en-IN" dirty="0"/>
              <a:t>Hourly: Check load and temperature.</a:t>
            </a:r>
          </a:p>
          <a:p>
            <a:pPr>
              <a:buFont typeface="Arial" panose="020B0604020202020204" pitchFamily="34" charset="0"/>
              <a:buChar char="•"/>
            </a:pPr>
            <a:r>
              <a:rPr lang="en-IN" dirty="0"/>
              <a:t>Daily: Inspect oil levels and breather condition.</a:t>
            </a:r>
          </a:p>
          <a:p>
            <a:pPr>
              <a:buFont typeface="Arial" panose="020B0604020202020204" pitchFamily="34" charset="0"/>
              <a:buChar char="•"/>
            </a:pPr>
            <a:r>
              <a:rPr lang="en-IN" dirty="0"/>
              <a:t>Quarterly/Yearly: Test oil, inspect windings, and check connections.</a:t>
            </a:r>
          </a:p>
          <a:p>
            <a:pPr>
              <a:buFont typeface="Arial" panose="020B0604020202020204" pitchFamily="34" charset="0"/>
              <a:buChar char="•"/>
            </a:pPr>
            <a:r>
              <a:rPr lang="en-IN" b="1" dirty="0"/>
              <a:t>Troubleshooting</a:t>
            </a:r>
            <a:r>
              <a:rPr lang="en-IN" dirty="0"/>
              <a:t>:</a:t>
            </a:r>
          </a:p>
          <a:p>
            <a:pPr>
              <a:buFont typeface="Arial" panose="020B0604020202020204" pitchFamily="34" charset="0"/>
              <a:buChar char="•"/>
            </a:pPr>
            <a:r>
              <a:rPr lang="en-IN" dirty="0"/>
              <a:t>Address high temperatures, oil leaks, and electrical faults promptly.</a:t>
            </a:r>
          </a:p>
          <a:p>
            <a:pPr>
              <a:buFont typeface="Arial" panose="020B0604020202020204" pitchFamily="34" charset="0"/>
              <a:buChar char="•"/>
            </a:pPr>
            <a:r>
              <a:rPr lang="en-IN" dirty="0"/>
              <a:t>Regularly clean, tighten, and replace faulty parts.</a:t>
            </a:r>
          </a:p>
          <a:p>
            <a:pPr>
              <a:buFont typeface="Arial" panose="020B0604020202020204" pitchFamily="34" charset="0"/>
              <a:buChar char="•"/>
            </a:pPr>
            <a:r>
              <a:rPr lang="en-IN" b="1" dirty="0"/>
              <a:t>Documentation</a:t>
            </a:r>
            <a:r>
              <a:rPr lang="en-IN" dirty="0"/>
              <a:t>:</a:t>
            </a:r>
          </a:p>
          <a:p>
            <a:pPr>
              <a:buFont typeface="Arial" panose="020B0604020202020204" pitchFamily="34" charset="0"/>
              <a:buChar char="•"/>
            </a:pPr>
            <a:r>
              <a:rPr lang="en-IN" dirty="0"/>
              <a:t>Maintain detailed records of inspections, repairs, and testing.</a:t>
            </a:r>
          </a:p>
          <a:p>
            <a:pPr marL="0" indent="0">
              <a:buNone/>
            </a:pPr>
            <a:endParaRPr lang="en-US" dirty="0"/>
          </a:p>
        </p:txBody>
      </p:sp>
      <p:sp>
        <p:nvSpPr>
          <p:cNvPr id="4" name="Slide Number Placeholder 3">
            <a:extLst>
              <a:ext uri="{FF2B5EF4-FFF2-40B4-BE49-F238E27FC236}">
                <a16:creationId xmlns:a16="http://schemas.microsoft.com/office/drawing/2014/main" id="{969C1447-BA5C-C045-6DB6-9E878E23B4C1}"/>
              </a:ext>
            </a:extLst>
          </p:cNvPr>
          <p:cNvSpPr>
            <a:spLocks noGrp="1"/>
          </p:cNvSpPr>
          <p:nvPr>
            <p:ph type="sldNum" sz="quarter" idx="12"/>
          </p:nvPr>
        </p:nvSpPr>
        <p:spPr>
          <a:xfrm>
            <a:off x="5902036" y="5631873"/>
            <a:ext cx="756689" cy="421608"/>
          </a:xfrm>
        </p:spPr>
        <p:txBody>
          <a:bodyPr/>
          <a:lstStyle/>
          <a:p>
            <a:fld id="{6D22F896-40B5-4ADD-8801-0D06FADFA095}" type="slidenum">
              <a:rPr lang="en-US" smtClean="0"/>
              <a:pPr/>
              <a:t>30</a:t>
            </a:fld>
            <a:endParaRPr lang="en-US" dirty="0"/>
          </a:p>
        </p:txBody>
      </p:sp>
      <p:pic>
        <p:nvPicPr>
          <p:cNvPr id="5" name="Picture 8">
            <a:extLst>
              <a:ext uri="{FF2B5EF4-FFF2-40B4-BE49-F238E27FC236}">
                <a16:creationId xmlns:a16="http://schemas.microsoft.com/office/drawing/2014/main" id="{05F0BB70-404E-3E60-D916-D40AADBE8FF4}"/>
              </a:ext>
            </a:extLst>
          </p:cNvPr>
          <p:cNvPicPr>
            <a:picLocks/>
          </p:cNvPicPr>
          <p:nvPr/>
        </p:nvPicPr>
        <p:blipFill>
          <a:blip r:embed="rId2" cstate="print"/>
          <a:stretch>
            <a:fillRect/>
          </a:stretch>
        </p:blipFill>
        <p:spPr>
          <a:xfrm>
            <a:off x="10848109" y="106326"/>
            <a:ext cx="1032164" cy="795681"/>
          </a:xfrm>
          <a:prstGeom prst="rect">
            <a:avLst/>
          </a:prstGeom>
        </p:spPr>
      </p:pic>
    </p:spTree>
    <p:extLst>
      <p:ext uri="{BB962C8B-B14F-4D97-AF65-F5344CB8AC3E}">
        <p14:creationId xmlns:p14="http://schemas.microsoft.com/office/powerpoint/2010/main" val="794088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2F149-14C1-6473-6ABE-BF1E26AC2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A143F-C202-4956-90A6-12098BCFC144}"/>
              </a:ext>
            </a:extLst>
          </p:cNvPr>
          <p:cNvSpPr>
            <a:spLocks noGrp="1"/>
          </p:cNvSpPr>
          <p:nvPr>
            <p:ph type="title"/>
          </p:nvPr>
        </p:nvSpPr>
        <p:spPr>
          <a:xfrm>
            <a:off x="1437724" y="773346"/>
            <a:ext cx="9603275" cy="1049235"/>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Recommended Maintenance Schedule</a:t>
            </a:r>
          </a:p>
        </p:txBody>
      </p:sp>
      <p:pic>
        <p:nvPicPr>
          <p:cNvPr id="4" name="Content Placeholder 3">
            <a:extLst>
              <a:ext uri="{FF2B5EF4-FFF2-40B4-BE49-F238E27FC236}">
                <a16:creationId xmlns:a16="http://schemas.microsoft.com/office/drawing/2014/main" id="{5A02802A-6F6B-34D9-114F-0701481448B0}"/>
              </a:ext>
            </a:extLst>
          </p:cNvPr>
          <p:cNvPicPr>
            <a:picLocks noGrp="1" noChangeAspect="1"/>
          </p:cNvPicPr>
          <p:nvPr>
            <p:ph idx="1"/>
          </p:nvPr>
        </p:nvPicPr>
        <p:blipFill>
          <a:blip r:embed="rId2"/>
          <a:stretch>
            <a:fillRect/>
          </a:stretch>
        </p:blipFill>
        <p:spPr>
          <a:xfrm>
            <a:off x="1555979" y="1932998"/>
            <a:ext cx="3221214" cy="3698876"/>
          </a:xfrm>
          <a:prstGeom prst="rect">
            <a:avLst/>
          </a:prstGeom>
        </p:spPr>
      </p:pic>
      <p:pic>
        <p:nvPicPr>
          <p:cNvPr id="5" name="Picture 4">
            <a:extLst>
              <a:ext uri="{FF2B5EF4-FFF2-40B4-BE49-F238E27FC236}">
                <a16:creationId xmlns:a16="http://schemas.microsoft.com/office/drawing/2014/main" id="{77A1DB9E-C095-CB04-FA4F-9E1997512614}"/>
              </a:ext>
            </a:extLst>
          </p:cNvPr>
          <p:cNvPicPr>
            <a:picLocks noChangeAspect="1"/>
          </p:cNvPicPr>
          <p:nvPr/>
        </p:nvPicPr>
        <p:blipFill>
          <a:blip r:embed="rId3"/>
          <a:stretch>
            <a:fillRect/>
          </a:stretch>
        </p:blipFill>
        <p:spPr>
          <a:xfrm>
            <a:off x="4928868" y="1932997"/>
            <a:ext cx="3159449" cy="3698877"/>
          </a:xfrm>
          <a:prstGeom prst="rect">
            <a:avLst/>
          </a:prstGeom>
        </p:spPr>
      </p:pic>
      <p:pic>
        <p:nvPicPr>
          <p:cNvPr id="6" name="Picture 5">
            <a:extLst>
              <a:ext uri="{FF2B5EF4-FFF2-40B4-BE49-F238E27FC236}">
                <a16:creationId xmlns:a16="http://schemas.microsoft.com/office/drawing/2014/main" id="{AD9210F5-3488-FAA8-41C1-3E78F851DDE5}"/>
              </a:ext>
            </a:extLst>
          </p:cNvPr>
          <p:cNvPicPr>
            <a:picLocks noChangeAspect="1"/>
          </p:cNvPicPr>
          <p:nvPr/>
        </p:nvPicPr>
        <p:blipFill>
          <a:blip r:embed="rId4"/>
          <a:stretch>
            <a:fillRect/>
          </a:stretch>
        </p:blipFill>
        <p:spPr>
          <a:xfrm>
            <a:off x="8239992" y="1905562"/>
            <a:ext cx="2946360" cy="3726312"/>
          </a:xfrm>
          <a:prstGeom prst="rect">
            <a:avLst/>
          </a:prstGeom>
        </p:spPr>
      </p:pic>
      <p:sp>
        <p:nvSpPr>
          <p:cNvPr id="7" name="Slide Number Placeholder 6">
            <a:extLst>
              <a:ext uri="{FF2B5EF4-FFF2-40B4-BE49-F238E27FC236}">
                <a16:creationId xmlns:a16="http://schemas.microsoft.com/office/drawing/2014/main" id="{160BE8C9-E6D3-83F7-5F08-B5573411CC0B}"/>
              </a:ext>
            </a:extLst>
          </p:cNvPr>
          <p:cNvSpPr>
            <a:spLocks noGrp="1"/>
          </p:cNvSpPr>
          <p:nvPr>
            <p:ph type="sldNum" sz="quarter" idx="12"/>
          </p:nvPr>
        </p:nvSpPr>
        <p:spPr>
          <a:xfrm>
            <a:off x="6096000" y="5581076"/>
            <a:ext cx="811019" cy="503578"/>
          </a:xfrm>
        </p:spPr>
        <p:txBody>
          <a:bodyPr/>
          <a:lstStyle/>
          <a:p>
            <a:fld id="{6D22F896-40B5-4ADD-8801-0D06FADFA095}" type="slidenum">
              <a:rPr lang="en-US" smtClean="0"/>
              <a:pPr/>
              <a:t>31</a:t>
            </a:fld>
            <a:endParaRPr lang="en-US" dirty="0"/>
          </a:p>
        </p:txBody>
      </p:sp>
      <p:pic>
        <p:nvPicPr>
          <p:cNvPr id="3" name="Picture 8">
            <a:extLst>
              <a:ext uri="{FF2B5EF4-FFF2-40B4-BE49-F238E27FC236}">
                <a16:creationId xmlns:a16="http://schemas.microsoft.com/office/drawing/2014/main" id="{6FA0B5FA-4E84-95D4-6BAD-7C2F48FB5940}"/>
              </a:ext>
            </a:extLst>
          </p:cNvPr>
          <p:cNvPicPr>
            <a:picLocks/>
          </p:cNvPicPr>
          <p:nvPr/>
        </p:nvPicPr>
        <p:blipFill>
          <a:blip r:embed="rId5" cstate="print"/>
          <a:stretch>
            <a:fillRect/>
          </a:stretch>
        </p:blipFill>
        <p:spPr>
          <a:xfrm>
            <a:off x="10848109" y="106326"/>
            <a:ext cx="1032164" cy="795681"/>
          </a:xfrm>
          <a:prstGeom prst="rect">
            <a:avLst/>
          </a:prstGeom>
        </p:spPr>
      </p:pic>
    </p:spTree>
    <p:extLst>
      <p:ext uri="{BB962C8B-B14F-4D97-AF65-F5344CB8AC3E}">
        <p14:creationId xmlns:p14="http://schemas.microsoft.com/office/powerpoint/2010/main" val="1000057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8CFE-8CC2-978B-06AB-3A50C9847616}"/>
              </a:ext>
            </a:extLst>
          </p:cNvPr>
          <p:cNvSpPr>
            <a:spLocks noGrp="1"/>
          </p:cNvSpPr>
          <p:nvPr>
            <p:ph type="title"/>
          </p:nvPr>
        </p:nvSpPr>
        <p:spPr/>
        <p:txBody>
          <a:bodyPr>
            <a:norm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Trouble-shooting in transformers</a:t>
            </a:r>
          </a:p>
        </p:txBody>
      </p:sp>
      <p:pic>
        <p:nvPicPr>
          <p:cNvPr id="4" name="Content Placeholder 3">
            <a:extLst>
              <a:ext uri="{FF2B5EF4-FFF2-40B4-BE49-F238E27FC236}">
                <a16:creationId xmlns:a16="http://schemas.microsoft.com/office/drawing/2014/main" id="{46250F55-578F-86B8-D3ED-4D276E2C9636}"/>
              </a:ext>
            </a:extLst>
          </p:cNvPr>
          <p:cNvPicPr>
            <a:picLocks noGrp="1" noChangeAspect="1"/>
          </p:cNvPicPr>
          <p:nvPr>
            <p:ph idx="1"/>
          </p:nvPr>
        </p:nvPicPr>
        <p:blipFill>
          <a:blip r:embed="rId2"/>
          <a:stretch>
            <a:fillRect/>
          </a:stretch>
        </p:blipFill>
        <p:spPr>
          <a:xfrm>
            <a:off x="942424" y="1995341"/>
            <a:ext cx="2548510" cy="3397541"/>
          </a:xfrm>
          <a:prstGeom prst="rect">
            <a:avLst/>
          </a:prstGeom>
        </p:spPr>
      </p:pic>
      <p:pic>
        <p:nvPicPr>
          <p:cNvPr id="5" name="Picture 4">
            <a:extLst>
              <a:ext uri="{FF2B5EF4-FFF2-40B4-BE49-F238E27FC236}">
                <a16:creationId xmlns:a16="http://schemas.microsoft.com/office/drawing/2014/main" id="{79F9F2A7-2F11-CAEF-FC40-90446F42FA4D}"/>
              </a:ext>
            </a:extLst>
          </p:cNvPr>
          <p:cNvPicPr>
            <a:picLocks noChangeAspect="1"/>
          </p:cNvPicPr>
          <p:nvPr/>
        </p:nvPicPr>
        <p:blipFill>
          <a:blip r:embed="rId3"/>
          <a:stretch>
            <a:fillRect/>
          </a:stretch>
        </p:blipFill>
        <p:spPr>
          <a:xfrm>
            <a:off x="3704706" y="1995341"/>
            <a:ext cx="2548510" cy="3397541"/>
          </a:xfrm>
          <a:prstGeom prst="rect">
            <a:avLst/>
          </a:prstGeom>
        </p:spPr>
      </p:pic>
      <p:pic>
        <p:nvPicPr>
          <p:cNvPr id="6" name="Picture 5">
            <a:extLst>
              <a:ext uri="{FF2B5EF4-FFF2-40B4-BE49-F238E27FC236}">
                <a16:creationId xmlns:a16="http://schemas.microsoft.com/office/drawing/2014/main" id="{E3D4E040-FC5F-266F-2852-CA33AE3BC204}"/>
              </a:ext>
            </a:extLst>
          </p:cNvPr>
          <p:cNvPicPr>
            <a:picLocks noChangeAspect="1"/>
          </p:cNvPicPr>
          <p:nvPr/>
        </p:nvPicPr>
        <p:blipFill>
          <a:blip r:embed="rId4"/>
          <a:stretch>
            <a:fillRect/>
          </a:stretch>
        </p:blipFill>
        <p:spPr>
          <a:xfrm>
            <a:off x="6466988" y="1995341"/>
            <a:ext cx="2548510" cy="3397541"/>
          </a:xfrm>
          <a:prstGeom prst="rect">
            <a:avLst/>
          </a:prstGeom>
        </p:spPr>
      </p:pic>
      <p:pic>
        <p:nvPicPr>
          <p:cNvPr id="7" name="Picture 6">
            <a:extLst>
              <a:ext uri="{FF2B5EF4-FFF2-40B4-BE49-F238E27FC236}">
                <a16:creationId xmlns:a16="http://schemas.microsoft.com/office/drawing/2014/main" id="{19C48CF5-A32A-EF8C-D88A-0A68D4886F05}"/>
              </a:ext>
            </a:extLst>
          </p:cNvPr>
          <p:cNvPicPr>
            <a:picLocks noChangeAspect="1"/>
          </p:cNvPicPr>
          <p:nvPr/>
        </p:nvPicPr>
        <p:blipFill>
          <a:blip r:embed="rId5"/>
          <a:stretch>
            <a:fillRect/>
          </a:stretch>
        </p:blipFill>
        <p:spPr>
          <a:xfrm>
            <a:off x="9133657" y="1995341"/>
            <a:ext cx="2548510" cy="3397541"/>
          </a:xfrm>
          <a:prstGeom prst="rect">
            <a:avLst/>
          </a:prstGeom>
        </p:spPr>
      </p:pic>
      <p:sp>
        <p:nvSpPr>
          <p:cNvPr id="8" name="Slide Number Placeholder 7">
            <a:extLst>
              <a:ext uri="{FF2B5EF4-FFF2-40B4-BE49-F238E27FC236}">
                <a16:creationId xmlns:a16="http://schemas.microsoft.com/office/drawing/2014/main" id="{1B4EF240-6875-0752-EE24-EBFC049B2E3A}"/>
              </a:ext>
            </a:extLst>
          </p:cNvPr>
          <p:cNvSpPr>
            <a:spLocks noGrp="1"/>
          </p:cNvSpPr>
          <p:nvPr>
            <p:ph type="sldNum" sz="quarter" idx="12"/>
          </p:nvPr>
        </p:nvSpPr>
        <p:spPr>
          <a:xfrm>
            <a:off x="6096000" y="5534469"/>
            <a:ext cx="811019" cy="503578"/>
          </a:xfrm>
        </p:spPr>
        <p:txBody>
          <a:bodyPr/>
          <a:lstStyle/>
          <a:p>
            <a:fld id="{6D22F896-40B5-4ADD-8801-0D06FADFA095}" type="slidenum">
              <a:rPr lang="en-US" smtClean="0"/>
              <a:pPr/>
              <a:t>32</a:t>
            </a:fld>
            <a:endParaRPr lang="en-US" dirty="0"/>
          </a:p>
        </p:txBody>
      </p:sp>
      <p:pic>
        <p:nvPicPr>
          <p:cNvPr id="3" name="Picture 8">
            <a:extLst>
              <a:ext uri="{FF2B5EF4-FFF2-40B4-BE49-F238E27FC236}">
                <a16:creationId xmlns:a16="http://schemas.microsoft.com/office/drawing/2014/main" id="{DFC99EED-8B88-8795-8568-41EE793D952F}"/>
              </a:ext>
            </a:extLst>
          </p:cNvPr>
          <p:cNvPicPr>
            <a:picLocks/>
          </p:cNvPicPr>
          <p:nvPr/>
        </p:nvPicPr>
        <p:blipFill>
          <a:blip r:embed="rId6" cstate="print"/>
          <a:stretch>
            <a:fillRect/>
          </a:stretch>
        </p:blipFill>
        <p:spPr>
          <a:xfrm>
            <a:off x="10848109" y="106326"/>
            <a:ext cx="1032164" cy="795681"/>
          </a:xfrm>
          <a:prstGeom prst="rect">
            <a:avLst/>
          </a:prstGeom>
        </p:spPr>
      </p:pic>
    </p:spTree>
    <p:extLst>
      <p:ext uri="{BB962C8B-B14F-4D97-AF65-F5344CB8AC3E}">
        <p14:creationId xmlns:p14="http://schemas.microsoft.com/office/powerpoint/2010/main" val="926745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A8B3-D6FE-D57F-FA87-BD49701AE79B}"/>
              </a:ext>
            </a:extLst>
          </p:cNvPr>
          <p:cNvSpPr>
            <a:spLocks noGrp="1"/>
          </p:cNvSpPr>
          <p:nvPr>
            <p:ph type="title"/>
          </p:nvPr>
        </p:nvSpPr>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PROJECTS UNDER PROGRESS</a:t>
            </a:r>
          </a:p>
        </p:txBody>
      </p:sp>
      <p:sp>
        <p:nvSpPr>
          <p:cNvPr id="3" name="Content Placeholder 2">
            <a:extLst>
              <a:ext uri="{FF2B5EF4-FFF2-40B4-BE49-F238E27FC236}">
                <a16:creationId xmlns:a16="http://schemas.microsoft.com/office/drawing/2014/main" id="{AF2A0C7A-84B5-23CF-67E5-F11D09FD42BC}"/>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REVISION OF IS 10028 (PART 1): 1985</a:t>
            </a:r>
          </a:p>
          <a:p>
            <a:r>
              <a:rPr lang="en-US" dirty="0">
                <a:latin typeface="Verdana" panose="020B0604030504040204" pitchFamily="34" charset="0"/>
                <a:ea typeface="Verdana" panose="020B0604030504040204" pitchFamily="34" charset="0"/>
                <a:cs typeface="Verdana" panose="020B0604030504040204" pitchFamily="34" charset="0"/>
              </a:rPr>
              <a:t>REVISION OF IS 10028 (PART 2):1981</a:t>
            </a:r>
          </a:p>
          <a:p>
            <a:r>
              <a:rPr lang="en-US" dirty="0">
                <a:latin typeface="Verdana" panose="020B0604030504040204" pitchFamily="34" charset="0"/>
                <a:ea typeface="Verdana" panose="020B0604030504040204" pitchFamily="34" charset="0"/>
                <a:cs typeface="Verdana" panose="020B0604030504040204" pitchFamily="34" charset="0"/>
              </a:rPr>
              <a:t>REVISION OF IS 10028 (PART 3):1981</a:t>
            </a:r>
          </a:p>
        </p:txBody>
      </p:sp>
      <p:sp>
        <p:nvSpPr>
          <p:cNvPr id="4" name="Slide Number Placeholder 3">
            <a:extLst>
              <a:ext uri="{FF2B5EF4-FFF2-40B4-BE49-F238E27FC236}">
                <a16:creationId xmlns:a16="http://schemas.microsoft.com/office/drawing/2014/main" id="{328B6F5B-540C-2903-067F-2E699DF31732}"/>
              </a:ext>
            </a:extLst>
          </p:cNvPr>
          <p:cNvSpPr>
            <a:spLocks noGrp="1"/>
          </p:cNvSpPr>
          <p:nvPr>
            <p:ph type="sldNum" sz="quarter" idx="12"/>
          </p:nvPr>
        </p:nvSpPr>
        <p:spPr>
          <a:xfrm>
            <a:off x="5442197" y="5124745"/>
            <a:ext cx="811019" cy="503578"/>
          </a:xfrm>
        </p:spPr>
        <p:txBody>
          <a:bodyPr/>
          <a:lstStyle/>
          <a:p>
            <a:fld id="{6D22F896-40B5-4ADD-8801-0D06FADFA095}" type="slidenum">
              <a:rPr lang="en-US" smtClean="0"/>
              <a:pPr/>
              <a:t>33</a:t>
            </a:fld>
            <a:endParaRPr lang="en-US" dirty="0"/>
          </a:p>
        </p:txBody>
      </p:sp>
      <p:pic>
        <p:nvPicPr>
          <p:cNvPr id="6" name="Picture 8">
            <a:extLst>
              <a:ext uri="{FF2B5EF4-FFF2-40B4-BE49-F238E27FC236}">
                <a16:creationId xmlns:a16="http://schemas.microsoft.com/office/drawing/2014/main" id="{CBB8228F-B605-3BD1-8A29-24FC97C02617}"/>
              </a:ext>
            </a:extLst>
          </p:cNvPr>
          <p:cNvPicPr>
            <a:picLocks/>
          </p:cNvPicPr>
          <p:nvPr/>
        </p:nvPicPr>
        <p:blipFill>
          <a:blip r:embed="rId2" cstate="print"/>
          <a:stretch>
            <a:fillRect/>
          </a:stretch>
        </p:blipFill>
        <p:spPr>
          <a:xfrm>
            <a:off x="10848109" y="106326"/>
            <a:ext cx="1032164" cy="795681"/>
          </a:xfrm>
          <a:prstGeom prst="rect">
            <a:avLst/>
          </a:prstGeom>
        </p:spPr>
      </p:pic>
    </p:spTree>
    <p:extLst>
      <p:ext uri="{BB962C8B-B14F-4D97-AF65-F5344CB8AC3E}">
        <p14:creationId xmlns:p14="http://schemas.microsoft.com/office/powerpoint/2010/main" val="3308434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16C73-F52C-D2F6-29F5-AD06CF0D5D46}"/>
              </a:ext>
            </a:extLst>
          </p:cNvPr>
          <p:cNvSpPr>
            <a:spLocks noGrp="1"/>
          </p:cNvSpPr>
          <p:nvPr>
            <p:ph type="sldNum" sz="quarter" idx="12"/>
          </p:nvPr>
        </p:nvSpPr>
        <p:spPr>
          <a:xfrm>
            <a:off x="5690490" y="5339800"/>
            <a:ext cx="811019" cy="503578"/>
          </a:xfrm>
        </p:spPr>
        <p:txBody>
          <a:bodyPr/>
          <a:lstStyle/>
          <a:p>
            <a:fld id="{6D22F896-40B5-4ADD-8801-0D06FADFA095}" type="slidenum">
              <a:rPr lang="en-US" smtClean="0"/>
              <a:t>34</a:t>
            </a:fld>
            <a:endParaRPr lang="en-US" dirty="0"/>
          </a:p>
        </p:txBody>
      </p:sp>
      <p:pic>
        <p:nvPicPr>
          <p:cNvPr id="5122" name="Picture 2" descr="Thank You Electricity Royalty-Free Images, Stock Photos ...">
            <a:extLst>
              <a:ext uri="{FF2B5EF4-FFF2-40B4-BE49-F238E27FC236}">
                <a16:creationId xmlns:a16="http://schemas.microsoft.com/office/drawing/2014/main" id="{B8DCCC86-F033-9E50-E53C-43E1F3B74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37"/>
          <a:stretch/>
        </p:blipFill>
        <p:spPr bwMode="auto">
          <a:xfrm>
            <a:off x="1080655" y="238992"/>
            <a:ext cx="9341427" cy="5100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9923CBFB-ABDE-1851-E502-C91C0AE38351}"/>
              </a:ext>
            </a:extLst>
          </p:cNvPr>
          <p:cNvPicPr>
            <a:picLocks/>
          </p:cNvPicPr>
          <p:nvPr/>
        </p:nvPicPr>
        <p:blipFill>
          <a:blip r:embed="rId3" cstate="print"/>
          <a:stretch>
            <a:fillRect/>
          </a:stretch>
        </p:blipFill>
        <p:spPr>
          <a:xfrm>
            <a:off x="10848109" y="106326"/>
            <a:ext cx="1032164" cy="795681"/>
          </a:xfrm>
          <a:prstGeom prst="rect">
            <a:avLst/>
          </a:prstGeom>
        </p:spPr>
      </p:pic>
    </p:spTree>
    <p:extLst>
      <p:ext uri="{BB962C8B-B14F-4D97-AF65-F5344CB8AC3E}">
        <p14:creationId xmlns:p14="http://schemas.microsoft.com/office/powerpoint/2010/main" val="134474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20DF-6E05-39C9-DF80-6FBBAA54FF70}"/>
              </a:ext>
            </a:extLst>
          </p:cNvPr>
          <p:cNvSpPr>
            <a:spLocks noGrp="1"/>
          </p:cNvSpPr>
          <p:nvPr>
            <p:ph type="ctrTitle"/>
          </p:nvPr>
        </p:nvSpPr>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Challenges encountered in selection of DISTRIBUTION transformer</a:t>
            </a:r>
            <a:endParaRPr lang="en-US" sz="2800" dirty="0"/>
          </a:p>
        </p:txBody>
      </p:sp>
      <p:sp>
        <p:nvSpPr>
          <p:cNvPr id="4" name="Slide Number Placeholder 3">
            <a:extLst>
              <a:ext uri="{FF2B5EF4-FFF2-40B4-BE49-F238E27FC236}">
                <a16:creationId xmlns:a16="http://schemas.microsoft.com/office/drawing/2014/main" id="{1CED2991-CFC3-7656-EE4C-B3E98BE41DC0}"/>
              </a:ext>
            </a:extLst>
          </p:cNvPr>
          <p:cNvSpPr>
            <a:spLocks noGrp="1"/>
          </p:cNvSpPr>
          <p:nvPr>
            <p:ph type="sldNum" sz="quarter" idx="12"/>
          </p:nvPr>
        </p:nvSpPr>
        <p:spPr>
          <a:xfrm>
            <a:off x="5999273" y="5454100"/>
            <a:ext cx="811019" cy="503578"/>
          </a:xfrm>
        </p:spPr>
        <p:txBody>
          <a:bodyPr/>
          <a:lstStyle/>
          <a:p>
            <a:fld id="{6D22F896-40B5-4ADD-8801-0D06FADFA095}" type="slidenum">
              <a:rPr lang="en-US" smtClean="0"/>
              <a:t>4</a:t>
            </a:fld>
            <a:endParaRPr lang="en-US" dirty="0"/>
          </a:p>
        </p:txBody>
      </p:sp>
      <p:pic>
        <p:nvPicPr>
          <p:cNvPr id="5" name="Picture 8">
            <a:extLst>
              <a:ext uri="{FF2B5EF4-FFF2-40B4-BE49-F238E27FC236}">
                <a16:creationId xmlns:a16="http://schemas.microsoft.com/office/drawing/2014/main" id="{85EFB3BF-C12A-2B89-C9E4-A3D9D1860555}"/>
              </a:ext>
            </a:extLst>
          </p:cNvPr>
          <p:cNvPicPr>
            <a:picLocks/>
          </p:cNvPicPr>
          <p:nvPr/>
        </p:nvPicPr>
        <p:blipFill>
          <a:blip r:embed="rId2" cstate="print"/>
          <a:stretch>
            <a:fillRect/>
          </a:stretch>
        </p:blipFill>
        <p:spPr>
          <a:xfrm>
            <a:off x="10422082" y="106326"/>
            <a:ext cx="1458191" cy="1047065"/>
          </a:xfrm>
          <a:prstGeom prst="rect">
            <a:avLst/>
          </a:prstGeom>
        </p:spPr>
      </p:pic>
    </p:spTree>
    <p:extLst>
      <p:ext uri="{BB962C8B-B14F-4D97-AF65-F5344CB8AC3E}">
        <p14:creationId xmlns:p14="http://schemas.microsoft.com/office/powerpoint/2010/main" val="423123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491C-3614-A8A7-DCDA-07EE2E28857C}"/>
              </a:ext>
            </a:extLst>
          </p:cNvPr>
          <p:cNvSpPr>
            <a:spLocks noGrp="1"/>
          </p:cNvSpPr>
          <p:nvPr>
            <p:ph type="title"/>
          </p:nvPr>
        </p:nvSpPr>
        <p:spPr>
          <a:xfrm>
            <a:off x="1451580" y="804520"/>
            <a:ext cx="8669166" cy="911108"/>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Challenges encountered in selection of transformer</a:t>
            </a:r>
          </a:p>
        </p:txBody>
      </p:sp>
      <p:sp>
        <p:nvSpPr>
          <p:cNvPr id="4" name="Slide Number Placeholder 3">
            <a:extLst>
              <a:ext uri="{FF2B5EF4-FFF2-40B4-BE49-F238E27FC236}">
                <a16:creationId xmlns:a16="http://schemas.microsoft.com/office/drawing/2014/main" id="{83511B20-4ACF-6E20-D7C9-46F772F05DBA}"/>
              </a:ext>
            </a:extLst>
          </p:cNvPr>
          <p:cNvSpPr>
            <a:spLocks noGrp="1"/>
          </p:cNvSpPr>
          <p:nvPr>
            <p:ph type="sldNum" sz="quarter" idx="12"/>
          </p:nvPr>
        </p:nvSpPr>
        <p:spPr>
          <a:xfrm>
            <a:off x="5690177" y="5142373"/>
            <a:ext cx="811019" cy="503578"/>
          </a:xfrm>
        </p:spPr>
        <p:txBody>
          <a:bodyPr/>
          <a:lstStyle/>
          <a:p>
            <a:fld id="{6D22F896-40B5-4ADD-8801-0D06FADFA095}" type="slidenum">
              <a:rPr lang="en-US" smtClean="0"/>
              <a:t>5</a:t>
            </a:fld>
            <a:endParaRPr lang="en-US" dirty="0"/>
          </a:p>
        </p:txBody>
      </p:sp>
      <p:sp>
        <p:nvSpPr>
          <p:cNvPr id="8" name="TextBox 7">
            <a:extLst>
              <a:ext uri="{FF2B5EF4-FFF2-40B4-BE49-F238E27FC236}">
                <a16:creationId xmlns:a16="http://schemas.microsoft.com/office/drawing/2014/main" id="{D6D9364B-45E1-ED7D-D623-75504C36457F}"/>
              </a:ext>
            </a:extLst>
          </p:cNvPr>
          <p:cNvSpPr txBox="1"/>
          <p:nvPr/>
        </p:nvSpPr>
        <p:spPr>
          <a:xfrm>
            <a:off x="2441864" y="2618509"/>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4EBA30AA-234B-9776-9F91-40E7E47270B0}"/>
              </a:ext>
            </a:extLst>
          </p:cNvPr>
          <p:cNvSpPr txBox="1"/>
          <p:nvPr/>
        </p:nvSpPr>
        <p:spPr>
          <a:xfrm>
            <a:off x="1797627" y="2317173"/>
            <a:ext cx="184731" cy="369332"/>
          </a:xfrm>
          <a:prstGeom prst="rect">
            <a:avLst/>
          </a:prstGeom>
          <a:noFill/>
        </p:spPr>
        <p:txBody>
          <a:bodyPr wrap="none" rtlCol="0">
            <a:spAutoFit/>
          </a:bodyPr>
          <a:lstStyle/>
          <a:p>
            <a:endParaRPr lang="en-US" dirty="0"/>
          </a:p>
        </p:txBody>
      </p:sp>
      <p:sp>
        <p:nvSpPr>
          <p:cNvPr id="12" name="Content Placeholder 11">
            <a:extLst>
              <a:ext uri="{FF2B5EF4-FFF2-40B4-BE49-F238E27FC236}">
                <a16:creationId xmlns:a16="http://schemas.microsoft.com/office/drawing/2014/main" id="{83095999-BE0C-DDF2-4FBA-BC87072F3FC9}"/>
              </a:ext>
            </a:extLst>
          </p:cNvPr>
          <p:cNvSpPr>
            <a:spLocks noGrp="1"/>
          </p:cNvSpPr>
          <p:nvPr>
            <p:ph sz="quarter" idx="13"/>
          </p:nvPr>
        </p:nvSpPr>
        <p:spPr>
          <a:xfrm>
            <a:off x="913773" y="1713257"/>
            <a:ext cx="5182227" cy="3424107"/>
          </a:xfrm>
        </p:spPr>
        <p:txBody>
          <a:bodyPr>
            <a:normAutofit lnSpcReduction="10000"/>
          </a:bodyPr>
          <a:lstStyle/>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Load Requirements and Ratings</a:t>
            </a:r>
          </a:p>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Voltage Levels and Regulation</a:t>
            </a:r>
          </a:p>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Tap Changer Configuration</a:t>
            </a:r>
          </a:p>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Cooling Systems Selection</a:t>
            </a:r>
          </a:p>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Efficiency &amp; Losses</a:t>
            </a:r>
          </a:p>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Impedance and Fault Levels</a:t>
            </a:r>
          </a:p>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Compatibility and Parallel Operation</a:t>
            </a:r>
          </a:p>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Regulatory Compliance</a:t>
            </a:r>
          </a:p>
          <a:p>
            <a:pPr>
              <a:buFont typeface="Wingdings" pitchFamily="2" charset="2"/>
              <a:buChar char="Ø"/>
            </a:pPr>
            <a:endParaRPr lang="en-US" dirty="0"/>
          </a:p>
        </p:txBody>
      </p:sp>
      <p:pic>
        <p:nvPicPr>
          <p:cNvPr id="6156" name="Picture 12" descr="back of businessman getting lost in a maze - business challenge stock pictures, royalty-free photos &amp; images">
            <a:extLst>
              <a:ext uri="{FF2B5EF4-FFF2-40B4-BE49-F238E27FC236}">
                <a16:creationId xmlns:a16="http://schemas.microsoft.com/office/drawing/2014/main" id="{6CD201D2-CF54-6531-7B96-40ECB845E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658" y="1713258"/>
            <a:ext cx="4315804" cy="2947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D72A539B-DCBC-98E1-97FF-A103A75CA974}"/>
              </a:ext>
            </a:extLst>
          </p:cNvPr>
          <p:cNvPicPr>
            <a:picLocks/>
          </p:cNvPicPr>
          <p:nvPr/>
        </p:nvPicPr>
        <p:blipFill>
          <a:blip r:embed="rId3" cstate="print"/>
          <a:stretch>
            <a:fillRect/>
          </a:stretch>
        </p:blipFill>
        <p:spPr>
          <a:xfrm>
            <a:off x="10747031" y="104852"/>
            <a:ext cx="1225779" cy="1006861"/>
          </a:xfrm>
          <a:prstGeom prst="rect">
            <a:avLst/>
          </a:prstGeom>
        </p:spPr>
      </p:pic>
    </p:spTree>
    <p:extLst>
      <p:ext uri="{BB962C8B-B14F-4D97-AF65-F5344CB8AC3E}">
        <p14:creationId xmlns:p14="http://schemas.microsoft.com/office/powerpoint/2010/main" val="222799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8607-6987-75EB-1B01-0C77C4E29923}"/>
              </a:ext>
            </a:extLst>
          </p:cNvPr>
          <p:cNvSpPr>
            <a:spLocks noGrp="1"/>
          </p:cNvSpPr>
          <p:nvPr>
            <p:ph type="title"/>
          </p:nvPr>
        </p:nvSpPr>
        <p:spPr>
          <a:xfrm>
            <a:off x="602673" y="516547"/>
            <a:ext cx="10364451" cy="979744"/>
          </a:xfrm>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Code of practice for selection of transformers</a:t>
            </a:r>
          </a:p>
        </p:txBody>
      </p:sp>
      <p:sp>
        <p:nvSpPr>
          <p:cNvPr id="3" name="Content Placeholder 2">
            <a:extLst>
              <a:ext uri="{FF2B5EF4-FFF2-40B4-BE49-F238E27FC236}">
                <a16:creationId xmlns:a16="http://schemas.microsoft.com/office/drawing/2014/main" id="{52D51668-1BD2-6464-0CAA-1FCDFBCB4916}"/>
              </a:ext>
            </a:extLst>
          </p:cNvPr>
          <p:cNvSpPr>
            <a:spLocks noGrp="1"/>
          </p:cNvSpPr>
          <p:nvPr>
            <p:ph sz="quarter" idx="13"/>
          </p:nvPr>
        </p:nvSpPr>
        <p:spPr>
          <a:xfrm>
            <a:off x="602673" y="1579418"/>
            <a:ext cx="11096959" cy="4299705"/>
          </a:xfrm>
        </p:spPr>
        <p:txBody>
          <a:bodyPr/>
          <a:lstStyle/>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IS 10028 (Part 1) covers guidelines for selection of distribution and power transformers covered by IS 1180 (Parts) and IS 2026 ( Parts 1 to 4 ) respectively  for voltage ratings up to and including 400 kV ( highest system voltage Um = 420 kV).</a:t>
            </a:r>
          </a:p>
          <a:p>
            <a:pPr>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IS 10028 (Part 1) covers the following types of Transformers</a:t>
            </a:r>
          </a:p>
          <a:p>
            <a:r>
              <a:rPr lang="en-US" sz="1800" dirty="0">
                <a:latin typeface="Verdana" panose="020B0604030504040204" pitchFamily="34" charset="0"/>
                <a:ea typeface="Verdana" panose="020B0604030504040204" pitchFamily="34" charset="0"/>
                <a:cs typeface="Verdana" panose="020B0604030504040204" pitchFamily="34" charset="0"/>
              </a:rPr>
              <a:t>Distribution Transformers (up to and including 1600 kVA)</a:t>
            </a:r>
          </a:p>
          <a:p>
            <a:r>
              <a:rPr lang="en-US" sz="1800" dirty="0">
                <a:latin typeface="Verdana" panose="020B0604030504040204" pitchFamily="34" charset="0"/>
                <a:ea typeface="Verdana" panose="020B0604030504040204" pitchFamily="34" charset="0"/>
                <a:cs typeface="Verdana" panose="020B0604030504040204" pitchFamily="34" charset="0"/>
              </a:rPr>
              <a:t>Power Transformers (Above 1600 kVA)</a:t>
            </a:r>
          </a:p>
          <a:p>
            <a:r>
              <a:rPr lang="en-US" sz="1800" dirty="0">
                <a:latin typeface="Verdana" panose="020B0604030504040204" pitchFamily="34" charset="0"/>
                <a:ea typeface="Verdana" panose="020B0604030504040204" pitchFamily="34" charset="0"/>
                <a:cs typeface="Verdana" panose="020B0604030504040204" pitchFamily="34" charset="0"/>
              </a:rPr>
              <a:t>Generator Transformers</a:t>
            </a:r>
          </a:p>
          <a:p>
            <a:r>
              <a:rPr lang="en-US" sz="1800" dirty="0">
                <a:latin typeface="Verdana" panose="020B0604030504040204" pitchFamily="34" charset="0"/>
                <a:ea typeface="Verdana" panose="020B0604030504040204" pitchFamily="34" charset="0"/>
                <a:cs typeface="Verdana" panose="020B0604030504040204" pitchFamily="34" charset="0"/>
              </a:rPr>
              <a:t>Unit Auxiliary and Station Transformers</a:t>
            </a:r>
          </a:p>
          <a:p>
            <a:pPr marL="0" indent="0">
              <a:buNone/>
            </a:pPr>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39C341E1-92F7-9D69-CB2E-FF020EC9D952}"/>
              </a:ext>
            </a:extLst>
          </p:cNvPr>
          <p:cNvSpPr>
            <a:spLocks noGrp="1"/>
          </p:cNvSpPr>
          <p:nvPr>
            <p:ph type="sldNum" sz="quarter" idx="12"/>
          </p:nvPr>
        </p:nvSpPr>
        <p:spPr>
          <a:xfrm>
            <a:off x="5284981" y="4986509"/>
            <a:ext cx="811019" cy="503578"/>
          </a:xfrm>
        </p:spPr>
        <p:txBody>
          <a:bodyPr/>
          <a:lstStyle/>
          <a:p>
            <a:fld id="{6D22F896-40B5-4ADD-8801-0D06FADFA095}" type="slidenum">
              <a:rPr lang="en-US" smtClean="0"/>
              <a:t>6</a:t>
            </a:fld>
            <a:endParaRPr lang="en-US" dirty="0"/>
          </a:p>
        </p:txBody>
      </p:sp>
      <p:pic>
        <p:nvPicPr>
          <p:cNvPr id="5" name="Picture 8">
            <a:extLst>
              <a:ext uri="{FF2B5EF4-FFF2-40B4-BE49-F238E27FC236}">
                <a16:creationId xmlns:a16="http://schemas.microsoft.com/office/drawing/2014/main" id="{51073B63-7574-935E-ED00-CF62C90FE974}"/>
              </a:ext>
            </a:extLst>
          </p:cNvPr>
          <p:cNvPicPr>
            <a:picLocks/>
          </p:cNvPicPr>
          <p:nvPr/>
        </p:nvPicPr>
        <p:blipFill>
          <a:blip r:embed="rId2" cstate="print"/>
          <a:stretch>
            <a:fillRect/>
          </a:stretch>
        </p:blipFill>
        <p:spPr>
          <a:xfrm>
            <a:off x="10747031" y="104852"/>
            <a:ext cx="1225779" cy="1006861"/>
          </a:xfrm>
          <a:prstGeom prst="rect">
            <a:avLst/>
          </a:prstGeom>
        </p:spPr>
      </p:pic>
      <p:pic>
        <p:nvPicPr>
          <p:cNvPr id="7" name="Picture 6" descr="26,088 Distribution Transformer Stock Photos - Free ...">
            <a:extLst>
              <a:ext uri="{FF2B5EF4-FFF2-40B4-BE49-F238E27FC236}">
                <a16:creationId xmlns:a16="http://schemas.microsoft.com/office/drawing/2014/main" id="{228A38E5-E2D8-3B05-FECE-019A4A354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614" y="2575515"/>
            <a:ext cx="2498713" cy="230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1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23F4F-34D8-D6AA-1FD5-BBD27722D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10313-18CC-982C-817C-DD32B4571FF4}"/>
              </a:ext>
            </a:extLst>
          </p:cNvPr>
          <p:cNvSpPr>
            <a:spLocks noGrp="1"/>
          </p:cNvSpPr>
          <p:nvPr>
            <p:ph type="ctrTitle"/>
          </p:nvPr>
        </p:nvSpPr>
        <p:spPr/>
        <p:txBody>
          <a:bodyPr>
            <a:normAutofit/>
          </a:bodyPr>
          <a:lstStyle/>
          <a:p>
            <a:pPr algn="ctr"/>
            <a:r>
              <a:rPr lang="en-US" sz="2800" dirty="0"/>
              <a:t>OVERVIEW of IS 10028 (Part 1)</a:t>
            </a:r>
          </a:p>
        </p:txBody>
      </p:sp>
      <p:sp>
        <p:nvSpPr>
          <p:cNvPr id="4" name="Slide Number Placeholder 3">
            <a:extLst>
              <a:ext uri="{FF2B5EF4-FFF2-40B4-BE49-F238E27FC236}">
                <a16:creationId xmlns:a16="http://schemas.microsoft.com/office/drawing/2014/main" id="{EB56ACA1-B8AC-1867-A848-7C31A2D57641}"/>
              </a:ext>
            </a:extLst>
          </p:cNvPr>
          <p:cNvSpPr>
            <a:spLocks noGrp="1"/>
          </p:cNvSpPr>
          <p:nvPr>
            <p:ph type="sldNum" sz="quarter" idx="12"/>
          </p:nvPr>
        </p:nvSpPr>
        <p:spPr>
          <a:xfrm>
            <a:off x="5999273" y="5454100"/>
            <a:ext cx="811019" cy="503578"/>
          </a:xfrm>
        </p:spPr>
        <p:txBody>
          <a:bodyPr/>
          <a:lstStyle/>
          <a:p>
            <a:fld id="{6D22F896-40B5-4ADD-8801-0D06FADFA095}" type="slidenum">
              <a:rPr lang="en-US" smtClean="0"/>
              <a:t>7</a:t>
            </a:fld>
            <a:endParaRPr lang="en-US" dirty="0"/>
          </a:p>
        </p:txBody>
      </p:sp>
      <p:pic>
        <p:nvPicPr>
          <p:cNvPr id="5" name="Picture 8">
            <a:extLst>
              <a:ext uri="{FF2B5EF4-FFF2-40B4-BE49-F238E27FC236}">
                <a16:creationId xmlns:a16="http://schemas.microsoft.com/office/drawing/2014/main" id="{A61A4A73-F09B-E400-CC58-AD5EEDFE576A}"/>
              </a:ext>
            </a:extLst>
          </p:cNvPr>
          <p:cNvPicPr>
            <a:picLocks/>
          </p:cNvPicPr>
          <p:nvPr/>
        </p:nvPicPr>
        <p:blipFill>
          <a:blip r:embed="rId2" cstate="print"/>
          <a:stretch>
            <a:fillRect/>
          </a:stretch>
        </p:blipFill>
        <p:spPr>
          <a:xfrm>
            <a:off x="10422082" y="106326"/>
            <a:ext cx="1458191" cy="1047065"/>
          </a:xfrm>
          <a:prstGeom prst="rect">
            <a:avLst/>
          </a:prstGeom>
        </p:spPr>
      </p:pic>
    </p:spTree>
    <p:extLst>
      <p:ext uri="{BB962C8B-B14F-4D97-AF65-F5344CB8AC3E}">
        <p14:creationId xmlns:p14="http://schemas.microsoft.com/office/powerpoint/2010/main" val="44895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16B7-19E0-A2D8-284E-6AA08C1A7F5E}"/>
              </a:ext>
            </a:extLst>
          </p:cNvPr>
          <p:cNvSpPr>
            <a:spLocks noGrp="1"/>
          </p:cNvSpPr>
          <p:nvPr>
            <p:ph type="title"/>
          </p:nvPr>
        </p:nvSpPr>
        <p:spPr/>
        <p:txBody>
          <a:bodyPr>
            <a:norm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Overview of IS 10028 (Part 1)</a:t>
            </a:r>
          </a:p>
        </p:txBody>
      </p:sp>
      <p:sp>
        <p:nvSpPr>
          <p:cNvPr id="3" name="Content Placeholder 2">
            <a:extLst>
              <a:ext uri="{FF2B5EF4-FFF2-40B4-BE49-F238E27FC236}">
                <a16:creationId xmlns:a16="http://schemas.microsoft.com/office/drawing/2014/main" id="{69D496A5-52B6-CA30-93EC-19C3B90A4943}"/>
              </a:ext>
            </a:extLst>
          </p:cNvPr>
          <p:cNvSpPr>
            <a:spLocks noGrp="1"/>
          </p:cNvSpPr>
          <p:nvPr>
            <p:ph idx="1"/>
          </p:nvPr>
        </p:nvSpPr>
        <p:spPr>
          <a:xfrm>
            <a:off x="1451579" y="1853754"/>
            <a:ext cx="6663721" cy="3612591"/>
          </a:xfrm>
        </p:spPr>
        <p:txBody>
          <a:bodyPr>
            <a:normAutofit fontScale="70000" lnSpcReduction="20000"/>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IS 10028 (Part 1) specifies the criteria for selection of distribution transformers on the basis of the following.</a:t>
            </a:r>
          </a:p>
          <a:p>
            <a:pPr>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Ratings</a:t>
            </a:r>
          </a:p>
          <a:p>
            <a:pPr>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Taps-Off Circuit and On Load Tap Changers</a:t>
            </a:r>
          </a:p>
          <a:p>
            <a:pPr>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Connection Symbols- Depends upon requirements of parallel operation and guidelines specified in IS 10028 (Part 2)</a:t>
            </a:r>
          </a:p>
          <a:p>
            <a:pPr>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Impedance- Conforming to IS 2026 (part 1) and selection as per IS 10028 (part 2) for parallel operation.</a:t>
            </a:r>
          </a:p>
          <a:p>
            <a:pPr>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Termination Arrangement- Bare Outdoor Bushings, Cable Boxes or Bus </a:t>
            </a:r>
            <a:r>
              <a:rPr lang="en-US" dirty="0" err="1">
                <a:latin typeface="Verdana" panose="020B0604030504040204" pitchFamily="34" charset="0"/>
                <a:ea typeface="Verdana" panose="020B0604030504040204" pitchFamily="34" charset="0"/>
                <a:cs typeface="Verdana" panose="020B0604030504040204" pitchFamily="34" charset="0"/>
              </a:rPr>
              <a:t>Trunking</a:t>
            </a:r>
            <a:r>
              <a:rPr lang="en-US" dirty="0">
                <a:latin typeface="Verdana" panose="020B0604030504040204" pitchFamily="34" charset="0"/>
                <a:ea typeface="Verdana" panose="020B0604030504040204" pitchFamily="34" charset="0"/>
                <a:cs typeface="Verdana" panose="020B0604030504040204" pitchFamily="34" charset="0"/>
              </a:rPr>
              <a:t> depending upon method of installation</a:t>
            </a:r>
          </a:p>
          <a:p>
            <a:pPr>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Cooling System-ONAN,  ANAN etc.</a:t>
            </a:r>
          </a:p>
          <a:p>
            <a:pPr>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Fittings &amp; Accessories-As specified in IS 10028 (Part 1)</a:t>
            </a:r>
          </a:p>
        </p:txBody>
      </p:sp>
      <p:pic>
        <p:nvPicPr>
          <p:cNvPr id="4098" name="Picture 2" descr="8,100+ Distribution Transformer Stock Photos, Pictures ...">
            <a:extLst>
              <a:ext uri="{FF2B5EF4-FFF2-40B4-BE49-F238E27FC236}">
                <a16:creationId xmlns:a16="http://schemas.microsoft.com/office/drawing/2014/main" id="{DD78B796-98B0-5A25-3081-90C338AB7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854" y="2001634"/>
            <a:ext cx="3501737" cy="32665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FC7C94-1630-83B4-BD62-0146052E911C}"/>
              </a:ext>
            </a:extLst>
          </p:cNvPr>
          <p:cNvSpPr>
            <a:spLocks noGrp="1"/>
          </p:cNvSpPr>
          <p:nvPr>
            <p:ph type="sldNum" sz="quarter" idx="12"/>
          </p:nvPr>
        </p:nvSpPr>
        <p:spPr>
          <a:xfrm>
            <a:off x="5041669" y="5466345"/>
            <a:ext cx="811019" cy="503578"/>
          </a:xfrm>
        </p:spPr>
        <p:txBody>
          <a:bodyPr/>
          <a:lstStyle/>
          <a:p>
            <a:fld id="{6D22F896-40B5-4ADD-8801-0D06FADFA095}" type="slidenum">
              <a:rPr lang="en-US" smtClean="0"/>
              <a:pPr/>
              <a:t>8</a:t>
            </a:fld>
            <a:endParaRPr lang="en-US" dirty="0"/>
          </a:p>
        </p:txBody>
      </p:sp>
      <p:pic>
        <p:nvPicPr>
          <p:cNvPr id="5" name="Picture 8">
            <a:extLst>
              <a:ext uri="{FF2B5EF4-FFF2-40B4-BE49-F238E27FC236}">
                <a16:creationId xmlns:a16="http://schemas.microsoft.com/office/drawing/2014/main" id="{DBAF7F5B-D578-881B-32AA-BECCEF617277}"/>
              </a:ext>
            </a:extLst>
          </p:cNvPr>
          <p:cNvPicPr>
            <a:picLocks/>
          </p:cNvPicPr>
          <p:nvPr/>
        </p:nvPicPr>
        <p:blipFill>
          <a:blip r:embed="rId3" cstate="print"/>
          <a:stretch>
            <a:fillRect/>
          </a:stretch>
        </p:blipFill>
        <p:spPr>
          <a:xfrm>
            <a:off x="10563949" y="139110"/>
            <a:ext cx="1225779" cy="1006861"/>
          </a:xfrm>
          <a:prstGeom prst="rect">
            <a:avLst/>
          </a:prstGeom>
        </p:spPr>
      </p:pic>
    </p:spTree>
    <p:extLst>
      <p:ext uri="{BB962C8B-B14F-4D97-AF65-F5344CB8AC3E}">
        <p14:creationId xmlns:p14="http://schemas.microsoft.com/office/powerpoint/2010/main" val="202534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08132-59AE-BBBE-8244-B561041EA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CB875-21F3-6BFE-068E-ADCA6FFE621E}"/>
              </a:ext>
            </a:extLst>
          </p:cNvPr>
          <p:cNvSpPr>
            <a:spLocks noGrp="1"/>
          </p:cNvSpPr>
          <p:nvPr>
            <p:ph type="ctrTitle"/>
          </p:nvPr>
        </p:nvSpPr>
        <p:spPr>
          <a:xfrm>
            <a:off x="2250831" y="351692"/>
            <a:ext cx="8804021" cy="2992037"/>
          </a:xfrm>
        </p:spPr>
        <p:txBody>
          <a:bodyPr>
            <a:noAutofit/>
          </a:bodyPr>
          <a:lstStyle/>
          <a:p>
            <a:pPr algn="ctr"/>
            <a:r>
              <a:rPr lang="en-US" sz="3200" dirty="0">
                <a:latin typeface="Verdana" panose="020B0604030504040204" pitchFamily="34" charset="0"/>
                <a:ea typeface="Verdana" panose="020B0604030504040204" pitchFamily="34" charset="0"/>
                <a:cs typeface="Verdana" panose="020B0604030504040204" pitchFamily="34" charset="0"/>
              </a:rPr>
              <a:t>Installation OF DISTRIBUTION TRANSFORMERS</a:t>
            </a:r>
          </a:p>
        </p:txBody>
      </p:sp>
      <p:sp>
        <p:nvSpPr>
          <p:cNvPr id="3" name="Subtitle 2">
            <a:extLst>
              <a:ext uri="{FF2B5EF4-FFF2-40B4-BE49-F238E27FC236}">
                <a16:creationId xmlns:a16="http://schemas.microsoft.com/office/drawing/2014/main" id="{2F9FE44E-20D6-2D43-570C-4E3CCDF3B224}"/>
              </a:ext>
            </a:extLst>
          </p:cNvPr>
          <p:cNvSpPr>
            <a:spLocks noGrp="1"/>
          </p:cNvSpPr>
          <p:nvPr>
            <p:ph type="subTitle" idx="1"/>
          </p:nvPr>
        </p:nvSpPr>
        <p:spPr>
          <a:xfrm>
            <a:off x="2248683" y="3707849"/>
            <a:ext cx="8637072" cy="977621"/>
          </a:xfrm>
        </p:spPr>
        <p:txBody>
          <a:bodyPr/>
          <a:lstStyle/>
          <a:p>
            <a:pPr algn="r"/>
            <a:r>
              <a:rPr lang="en-US" dirty="0">
                <a:latin typeface="Verdana" panose="020B0604030504040204" pitchFamily="34" charset="0"/>
                <a:ea typeface="Verdana" panose="020B0604030504040204" pitchFamily="34" charset="0"/>
                <a:cs typeface="Verdana" panose="020B0604030504040204" pitchFamily="34" charset="0"/>
              </a:rPr>
              <a:t>Electrotechnical Department</a:t>
            </a:r>
          </a:p>
          <a:p>
            <a:pPr algn="r"/>
            <a:r>
              <a:rPr lang="en-US" dirty="0">
                <a:latin typeface="Verdana" panose="020B0604030504040204" pitchFamily="34" charset="0"/>
                <a:ea typeface="Verdana" panose="020B0604030504040204" pitchFamily="34" charset="0"/>
                <a:cs typeface="Verdana" panose="020B0604030504040204" pitchFamily="34" charset="0"/>
              </a:rPr>
              <a:t>Bureau of Indian Standards, New Delhi</a:t>
            </a:r>
          </a:p>
        </p:txBody>
      </p:sp>
      <p:sp>
        <p:nvSpPr>
          <p:cNvPr id="4" name="Slide Number Placeholder 3">
            <a:extLst>
              <a:ext uri="{FF2B5EF4-FFF2-40B4-BE49-F238E27FC236}">
                <a16:creationId xmlns:a16="http://schemas.microsoft.com/office/drawing/2014/main" id="{41246135-B6CC-91D6-1E7A-ADC323049A70}"/>
              </a:ext>
            </a:extLst>
          </p:cNvPr>
          <p:cNvSpPr>
            <a:spLocks noGrp="1"/>
          </p:cNvSpPr>
          <p:nvPr>
            <p:ph type="sldNum" sz="quarter" idx="12"/>
          </p:nvPr>
        </p:nvSpPr>
        <p:spPr>
          <a:xfrm>
            <a:off x="5978492" y="5339801"/>
            <a:ext cx="811019" cy="503578"/>
          </a:xfrm>
        </p:spPr>
        <p:txBody>
          <a:bodyPr/>
          <a:lstStyle/>
          <a:p>
            <a:fld id="{6D22F896-40B5-4ADD-8801-0D06FADFA095}" type="slidenum">
              <a:rPr lang="en-US" smtClean="0"/>
              <a:t>9</a:t>
            </a:fld>
            <a:endParaRPr lang="en-US" dirty="0"/>
          </a:p>
        </p:txBody>
      </p:sp>
      <p:pic>
        <p:nvPicPr>
          <p:cNvPr id="6" name="Picture 2">
            <a:extLst>
              <a:ext uri="{FF2B5EF4-FFF2-40B4-BE49-F238E27FC236}">
                <a16:creationId xmlns:a16="http://schemas.microsoft.com/office/drawing/2014/main" id="{35B9DD23-8EC2-AB4B-4282-3837CB6072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9305" y="205780"/>
            <a:ext cx="1491094" cy="111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16840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{B784CD05-4F0A-1A4A-88B5-E217D6C813F1}tf10001119</Template>
  <TotalTime>6088</TotalTime>
  <Words>1449</Words>
  <Application>Microsoft Macintosh PowerPoint</Application>
  <PresentationFormat>Widescreen</PresentationFormat>
  <Paragraphs>251</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Gill Sans MT</vt:lpstr>
      <vt:lpstr>Verdana</vt:lpstr>
      <vt:lpstr>Wingdings</vt:lpstr>
      <vt:lpstr>Gallery</vt:lpstr>
      <vt:lpstr>SELECTION OF DISTRIBUTION TRANSFORMERS </vt:lpstr>
      <vt:lpstr>Importance of proper selection of distribution transformers</vt:lpstr>
      <vt:lpstr>Impacts/consequences due to improper selection of distribution transformers</vt:lpstr>
      <vt:lpstr>Challenges encountered in selection of DISTRIBUTION transformer</vt:lpstr>
      <vt:lpstr>Challenges encountered in selection of transformer</vt:lpstr>
      <vt:lpstr>Code of practice for selection of transformers</vt:lpstr>
      <vt:lpstr>OVERVIEW of IS 10028 (Part 1)</vt:lpstr>
      <vt:lpstr>Overview of IS 10028 (Part 1)</vt:lpstr>
      <vt:lpstr>Installation OF DISTRIBUTION TRANSFORMERS</vt:lpstr>
      <vt:lpstr>Importance of proper INSTALLATION of distribution transformers</vt:lpstr>
      <vt:lpstr>Impacts/consequences due to improper installation of distribution transformers</vt:lpstr>
      <vt:lpstr>Challenges encountered in Installation of transformer</vt:lpstr>
      <vt:lpstr>Challenges encountered DURING INSTALLATION of transformer</vt:lpstr>
      <vt:lpstr>Code of practice for installation of distribution transformers-IS 10028 (Part 2)</vt:lpstr>
      <vt:lpstr>OVERVIEW of IS 10028 (Part 2)</vt:lpstr>
      <vt:lpstr>installation requirements</vt:lpstr>
      <vt:lpstr>Safety and risk mitigation</vt:lpstr>
      <vt:lpstr>Transportation, installation and handling</vt:lpstr>
      <vt:lpstr>Accessibility and Management</vt:lpstr>
      <vt:lpstr>Testing and commissioning</vt:lpstr>
      <vt:lpstr>Maintenance of distribution transformers </vt:lpstr>
      <vt:lpstr>Importance of maintenance of distribution transformers</vt:lpstr>
      <vt:lpstr>Impacts/consequences due to improper maintenance of distribution transformers</vt:lpstr>
      <vt:lpstr>Challenges encountered in Maintenance of Distribution transformer</vt:lpstr>
      <vt:lpstr>Challenges encountered DURING Maintenance of Distribution transformer</vt:lpstr>
      <vt:lpstr>Code of practice for Maintenance of distribution transformers (IS 10028 (Part 3))</vt:lpstr>
      <vt:lpstr>OVERVIEW of IS 10028 (Part 3)</vt:lpstr>
      <vt:lpstr>General Maintenance Guidelines as specified in IS 10028 (Part 3)</vt:lpstr>
      <vt:lpstr>Maintenance of Components</vt:lpstr>
      <vt:lpstr>Maintenance Schedules &amp; Troubleshooting</vt:lpstr>
      <vt:lpstr>Recommended Maintenance Schedule</vt:lpstr>
      <vt:lpstr>Trouble-shooting in transformers</vt:lpstr>
      <vt:lpstr>PROJECTS UNDER PROGRESS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ABINASH BORDOLOI</dc:creator>
  <cp:lastModifiedBy>ABINASH BORDOLOI</cp:lastModifiedBy>
  <cp:revision>125</cp:revision>
  <dcterms:created xsi:type="dcterms:W3CDTF">2024-12-26T10:24:43Z</dcterms:created>
  <dcterms:modified xsi:type="dcterms:W3CDTF">2025-01-12T06:40:56Z</dcterms:modified>
</cp:coreProperties>
</file>