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28"/>
  </p:notesMasterIdLst>
  <p:sldIdLst>
    <p:sldId id="256" r:id="rId2"/>
    <p:sldId id="294" r:id="rId3"/>
    <p:sldId id="316" r:id="rId4"/>
    <p:sldId id="317" r:id="rId5"/>
    <p:sldId id="319" r:id="rId6"/>
    <p:sldId id="318" r:id="rId7"/>
    <p:sldId id="328" r:id="rId8"/>
    <p:sldId id="320" r:id="rId9"/>
    <p:sldId id="321" r:id="rId10"/>
    <p:sldId id="262" r:id="rId11"/>
    <p:sldId id="265" r:id="rId12"/>
    <p:sldId id="267" r:id="rId13"/>
    <p:sldId id="273" r:id="rId14"/>
    <p:sldId id="275" r:id="rId15"/>
    <p:sldId id="278" r:id="rId16"/>
    <p:sldId id="322" r:id="rId17"/>
    <p:sldId id="279" r:id="rId18"/>
    <p:sldId id="310" r:id="rId19"/>
    <p:sldId id="323" r:id="rId20"/>
    <p:sldId id="291" r:id="rId21"/>
    <p:sldId id="324" r:id="rId22"/>
    <p:sldId id="325" r:id="rId23"/>
    <p:sldId id="326" r:id="rId24"/>
    <p:sldId id="298" r:id="rId25"/>
    <p:sldId id="327" r:id="rId26"/>
    <p:sldId id="30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4"/>
    <p:restoredTop sz="92474"/>
  </p:normalViewPr>
  <p:slideViewPr>
    <p:cSldViewPr snapToGrid="0">
      <p:cViewPr varScale="1">
        <p:scale>
          <a:sx n="107" d="100"/>
          <a:sy n="107" d="100"/>
        </p:scale>
        <p:origin x="3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BEF8C-43CB-AF46-87FB-667DC302C790}" type="datetimeFigureOut">
              <a:rPr lang="en-US" smtClean="0"/>
              <a:t>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D0D9B-E7FE-9C40-B350-1D88BC44D2E0}" type="slidenum">
              <a:rPr lang="en-US" smtClean="0"/>
              <a:t>‹#›</a:t>
            </a:fld>
            <a:endParaRPr lang="en-US"/>
          </a:p>
        </p:txBody>
      </p:sp>
    </p:spTree>
    <p:extLst>
      <p:ext uri="{BB962C8B-B14F-4D97-AF65-F5344CB8AC3E}">
        <p14:creationId xmlns:p14="http://schemas.microsoft.com/office/powerpoint/2010/main" val="88261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4959314-7F72-9E4D-B893-C9D5CB0E9143}"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184838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2693736-296C-1240-A442-7A9A2DA04A1A}"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119626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0CF3A2F-3BB9-444F-A830-63A2164AE0FD}"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5EBE3D-E2D2-694F-AAB5-C99AE1F0365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1638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81E8E5-3D93-E544-99B0-4500C11DC2F7}" type="datetime1">
              <a:rPr lang="en-IN" smtClean="0"/>
              <a:t>11/01/25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220333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6BE8386-A60A-D445-ADBF-8F58AC6A9B8E}" type="datetime1">
              <a:rPr lang="en-IN" smtClean="0"/>
              <a:t>11/01/25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5EBE3D-E2D2-694F-AAB5-C99AE1F0365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989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CD12CA77-676D-D244-B862-D54D909C0EA9}" type="datetime1">
              <a:rPr lang="en-IN" smtClean="0"/>
              <a:t>11/01/25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44266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665C42-2D70-A14D-844D-2A676FB30EE9}"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82119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0F0808-C047-014F-AA45-4D8216C40CFA}"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52160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4A77E8B-7BCE-7E4E-BDF8-4A2C7E320C21}"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242905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A72BE7-61DB-4146-AAD9-86FC5A0E434F}" type="datetime1">
              <a:rPr lang="en-IN" smtClean="0"/>
              <a:t>11/01/25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207369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2495D3B-673E-EF4A-918F-CA3A59BC76C8}" type="datetime1">
              <a:rPr lang="en-IN" smtClean="0"/>
              <a:t>11/01/25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10388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077346B-3B67-AC4A-AD22-9851A60F2993}" type="datetime1">
              <a:rPr lang="en-IN" smtClean="0"/>
              <a:t>11/01/25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382740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4B58D29-249D-3741-B5E7-126868A8820A}" type="datetime1">
              <a:rPr lang="en-IN" smtClean="0"/>
              <a:t>11/01/25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323883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031FA-4975-BF4D-9383-9E28D9523D33}" type="datetime1">
              <a:rPr lang="en-IN" smtClean="0"/>
              <a:t>11/01/25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1714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4E83633-795C-A74D-8C10-AD88B182BA6F}" type="datetime1">
              <a:rPr lang="en-IN" smtClean="0"/>
              <a:t>11/01/25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322449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A4E115-C9A1-D346-BCF2-5B7E47029390}" type="datetime1">
              <a:rPr lang="en-IN" smtClean="0"/>
              <a:t>11/01/25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5EBE3D-E2D2-694F-AAB5-C99AE1F0365F}" type="slidenum">
              <a:rPr lang="en-US" smtClean="0"/>
              <a:t>‹#›</a:t>
            </a:fld>
            <a:endParaRPr lang="en-US"/>
          </a:p>
        </p:txBody>
      </p:sp>
    </p:spTree>
    <p:extLst>
      <p:ext uri="{BB962C8B-B14F-4D97-AF65-F5344CB8AC3E}">
        <p14:creationId xmlns:p14="http://schemas.microsoft.com/office/powerpoint/2010/main" val="17272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1F6DB1-3431-0346-A639-4395921CC732}" type="datetime1">
              <a:rPr lang="en-IN" smtClean="0"/>
              <a:t>11/01/25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B5EBE3D-E2D2-694F-AAB5-C99AE1F0365F}" type="slidenum">
              <a:rPr lang="en-US" smtClean="0"/>
              <a:t>‹#›</a:t>
            </a:fld>
            <a:endParaRPr lang="en-US"/>
          </a:p>
        </p:txBody>
      </p:sp>
    </p:spTree>
    <p:extLst>
      <p:ext uri="{BB962C8B-B14F-4D97-AF65-F5344CB8AC3E}">
        <p14:creationId xmlns:p14="http://schemas.microsoft.com/office/powerpoint/2010/main" val="11644008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E3C1-ADA4-A69F-2561-C828743A2440}"/>
              </a:ext>
            </a:extLst>
          </p:cNvPr>
          <p:cNvSpPr>
            <a:spLocks noGrp="1"/>
          </p:cNvSpPr>
          <p:nvPr>
            <p:ph type="ctrTitle"/>
          </p:nvPr>
        </p:nvSpPr>
        <p:spPr/>
        <p:txBody>
          <a:bodyPr>
            <a:normAutofit fontScale="90000"/>
          </a:bodyPr>
          <a:lstStyle/>
          <a:p>
            <a:pPr algn="ctr"/>
            <a:br>
              <a:rPr lang="en-US" sz="3200" dirty="0"/>
            </a:br>
            <a:br>
              <a:rPr lang="en-US" sz="3200" dirty="0"/>
            </a:br>
            <a:br>
              <a:rPr lang="en-US" sz="3200" dirty="0"/>
            </a:br>
            <a:br>
              <a:rPr lang="en-US" sz="3200" dirty="0"/>
            </a:br>
            <a:r>
              <a:rPr lang="en-US" sz="3200" dirty="0"/>
              <a:t>Distribution Transformers-Types and Tests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9C0F4900-2F93-D591-BEDC-1155E90C2FEE}"/>
              </a:ext>
            </a:extLst>
          </p:cNvPr>
          <p:cNvSpPr>
            <a:spLocks noGrp="1"/>
          </p:cNvSpPr>
          <p:nvPr>
            <p:ph type="subTitle" idx="1"/>
          </p:nvPr>
        </p:nvSpPr>
        <p:spPr/>
        <p:txBody>
          <a:bodyPr>
            <a:normAutofit lnSpcReduction="10000"/>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pPr algn="r"/>
            <a:r>
              <a:rPr lang="en-US" dirty="0">
                <a:latin typeface="Verdana" panose="020B0604030504040204" pitchFamily="34" charset="0"/>
                <a:ea typeface="Verdana" panose="020B0604030504040204" pitchFamily="34" charset="0"/>
                <a:cs typeface="Verdana" panose="020B0604030504040204" pitchFamily="34" charset="0"/>
              </a:rPr>
              <a:t>Electrotechnical Department</a:t>
            </a:r>
          </a:p>
          <a:p>
            <a:pPr algn="r"/>
            <a:r>
              <a:rPr lang="en-US" dirty="0">
                <a:latin typeface="Verdana" panose="020B0604030504040204" pitchFamily="34" charset="0"/>
                <a:ea typeface="Verdana" panose="020B0604030504040204" pitchFamily="34" charset="0"/>
                <a:cs typeface="Verdana" panose="020B0604030504040204" pitchFamily="34" charset="0"/>
              </a:rPr>
              <a:t>Bureau of Indian Standards, New Delhi</a:t>
            </a:r>
          </a:p>
        </p:txBody>
      </p:sp>
      <p:sp>
        <p:nvSpPr>
          <p:cNvPr id="4" name="Slide Number Placeholder 3">
            <a:extLst>
              <a:ext uri="{FF2B5EF4-FFF2-40B4-BE49-F238E27FC236}">
                <a16:creationId xmlns:a16="http://schemas.microsoft.com/office/drawing/2014/main" id="{8987AFC7-04BC-08E1-66DD-37D5B16C2667}"/>
              </a:ext>
            </a:extLst>
          </p:cNvPr>
          <p:cNvSpPr>
            <a:spLocks noGrp="1"/>
          </p:cNvSpPr>
          <p:nvPr>
            <p:ph type="sldNum" sz="quarter" idx="12"/>
          </p:nvPr>
        </p:nvSpPr>
        <p:spPr/>
        <p:txBody>
          <a:bodyPr/>
          <a:lstStyle/>
          <a:p>
            <a:fld id="{AB5EBE3D-E2D2-694F-AAB5-C99AE1F0365F}" type="slidenum">
              <a:rPr lang="en-US" smtClean="0"/>
              <a:t>1</a:t>
            </a:fld>
            <a:endParaRPr lang="en-US"/>
          </a:p>
        </p:txBody>
      </p:sp>
      <p:pic>
        <p:nvPicPr>
          <p:cNvPr id="5" name="Picture 8">
            <a:extLst>
              <a:ext uri="{FF2B5EF4-FFF2-40B4-BE49-F238E27FC236}">
                <a16:creationId xmlns:a16="http://schemas.microsoft.com/office/drawing/2014/main" id="{BE6B0BFF-6D77-2271-81AF-CDBB783C73E5}"/>
              </a:ext>
            </a:extLst>
          </p:cNvPr>
          <p:cNvPicPr>
            <a:picLocks/>
          </p:cNvPicPr>
          <p:nvPr/>
        </p:nvPicPr>
        <p:blipFill>
          <a:blip r:embed="rId2" cstate="print"/>
          <a:stretch>
            <a:fillRect/>
          </a:stretch>
        </p:blipFill>
        <p:spPr>
          <a:xfrm>
            <a:off x="9902884" y="106326"/>
            <a:ext cx="1977389" cy="1374811"/>
          </a:xfrm>
          <a:prstGeom prst="rect">
            <a:avLst/>
          </a:prstGeom>
        </p:spPr>
      </p:pic>
    </p:spTree>
    <p:extLst>
      <p:ext uri="{BB962C8B-B14F-4D97-AF65-F5344CB8AC3E}">
        <p14:creationId xmlns:p14="http://schemas.microsoft.com/office/powerpoint/2010/main" val="276668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04C4A-303B-248A-DF52-41BF6B5DE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EF8F8-BE8D-5A3B-4C87-D0B5FE758094}"/>
              </a:ext>
            </a:extLst>
          </p:cNvPr>
          <p:cNvSpPr>
            <a:spLocks noGrp="1"/>
          </p:cNvSpPr>
          <p:nvPr>
            <p:ph type="title"/>
          </p:nvPr>
        </p:nvSpPr>
        <p:spPr>
          <a:xfrm>
            <a:off x="1962595" y="260345"/>
            <a:ext cx="9475304" cy="550718"/>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Overview of IS 1180 (Part 1 &amp; 3)</a:t>
            </a:r>
          </a:p>
        </p:txBody>
      </p:sp>
      <p:sp>
        <p:nvSpPr>
          <p:cNvPr id="4" name="Text Placeholder 3">
            <a:extLst>
              <a:ext uri="{FF2B5EF4-FFF2-40B4-BE49-F238E27FC236}">
                <a16:creationId xmlns:a16="http://schemas.microsoft.com/office/drawing/2014/main" id="{F6D2657A-7667-3145-F5FF-3C5AEAACEC4E}"/>
              </a:ext>
            </a:extLst>
          </p:cNvPr>
          <p:cNvSpPr>
            <a:spLocks noGrp="1"/>
          </p:cNvSpPr>
          <p:nvPr>
            <p:ph type="body" sz="half" idx="2"/>
          </p:nvPr>
        </p:nvSpPr>
        <p:spPr>
          <a:xfrm>
            <a:off x="1625763" y="811064"/>
            <a:ext cx="7684492" cy="5786592"/>
          </a:xfrm>
        </p:spPr>
        <p:txBody>
          <a:bodyPr>
            <a:noAutofit/>
          </a:bodyPr>
          <a:lstStyle/>
          <a:p>
            <a:pPr marL="342900" indent="-342900">
              <a:buFont typeface="Wingdings" pitchFamily="2" charset="2"/>
              <a:buChar char="Ø"/>
            </a:pPr>
            <a:r>
              <a:rPr lang="en-IN" b="1" dirty="0">
                <a:latin typeface="Verdana" panose="020B0604030504040204" pitchFamily="34" charset="0"/>
                <a:ea typeface="Verdana" panose="020B0604030504040204" pitchFamily="34" charset="0"/>
                <a:cs typeface="Verdana" panose="020B0604030504040204" pitchFamily="34" charset="0"/>
              </a:rPr>
              <a:t>Terminology &amp; Definitions</a:t>
            </a:r>
          </a:p>
          <a:p>
            <a:pPr marL="342900" indent="-342900">
              <a:buFont typeface="Arial" panose="020B0604020202020204" pitchFamily="34" charset="0"/>
              <a:buChar char="•"/>
            </a:pPr>
            <a:r>
              <a:rPr lang="en-IN" b="1" dirty="0">
                <a:latin typeface="Verdana" panose="020B0604030504040204" pitchFamily="34" charset="0"/>
                <a:ea typeface="Verdana" panose="020B0604030504040204" pitchFamily="34" charset="0"/>
                <a:cs typeface="Verdana" panose="020B0604030504040204" pitchFamily="34" charset="0"/>
              </a:rPr>
              <a:t>Distribution Transformer</a:t>
            </a:r>
          </a:p>
          <a:p>
            <a:pPr marL="342900" indent="-342900">
              <a:buFont typeface="Arial" panose="020B0604020202020204" pitchFamily="34" charset="0"/>
              <a:buChar char="•"/>
            </a:pPr>
            <a:r>
              <a:rPr lang="en-IN" b="1" dirty="0">
                <a:latin typeface="Verdana" panose="020B0604030504040204" pitchFamily="34" charset="0"/>
                <a:ea typeface="Verdana" panose="020B0604030504040204" pitchFamily="34" charset="0"/>
                <a:cs typeface="Verdana" panose="020B0604030504040204" pitchFamily="34" charset="0"/>
              </a:rPr>
              <a:t>Non-Sealed and Sealed Type</a:t>
            </a:r>
          </a:p>
          <a:p>
            <a:pPr marL="342900" indent="-342900">
              <a:buFont typeface="Arial" panose="020B0604020202020204" pitchFamily="34" charset="0"/>
              <a:buChar char="•"/>
            </a:pPr>
            <a:r>
              <a:rPr lang="en-IN" b="1" dirty="0">
                <a:latin typeface="Verdana" panose="020B0604030504040204" pitchFamily="34" charset="0"/>
                <a:ea typeface="Verdana" panose="020B0604030504040204" pitchFamily="34" charset="0"/>
                <a:cs typeface="Verdana" panose="020B0604030504040204" pitchFamily="34" charset="0"/>
              </a:rPr>
              <a:t>Types of Esters (Natural and Synthetic) and Insulation Class (‘K’ )</a:t>
            </a:r>
          </a:p>
          <a:p>
            <a:pPr marL="342900" indent="-342900">
              <a:buFont typeface="Arial" panose="020B0604020202020204" pitchFamily="34" charset="0"/>
              <a:buChar char="•"/>
            </a:pPr>
            <a:r>
              <a:rPr lang="en-IN" b="1" dirty="0">
                <a:latin typeface="Verdana" panose="020B0604030504040204" pitchFamily="34" charset="0"/>
                <a:ea typeface="Verdana" panose="020B0604030504040204" pitchFamily="34" charset="0"/>
                <a:cs typeface="Verdana" panose="020B0604030504040204" pitchFamily="34" charset="0"/>
              </a:rPr>
              <a:t>Pad Mounted Transformer</a:t>
            </a:r>
          </a:p>
          <a:p>
            <a:pPr marL="342900" indent="-342900">
              <a:buFont typeface="Arial" panose="020B0604020202020204" pitchFamily="34" charset="0"/>
              <a:buChar char="•"/>
            </a:pPr>
            <a:r>
              <a:rPr lang="en-IN" b="1" dirty="0">
                <a:latin typeface="Verdana" panose="020B0604030504040204" pitchFamily="34" charset="0"/>
                <a:ea typeface="Verdana" panose="020B0604030504040204" pitchFamily="34" charset="0"/>
                <a:cs typeface="Verdana" panose="020B0604030504040204" pitchFamily="34" charset="0"/>
              </a:rPr>
              <a:t>Types of Dielectric System (Type A &amp; Type B)</a:t>
            </a:r>
          </a:p>
          <a:p>
            <a:pPr marL="285750" indent="-285750">
              <a:buFont typeface="Wingdings" pitchFamily="2" charset="2"/>
              <a:buChar char="Ø"/>
            </a:pPr>
            <a:r>
              <a:rPr lang="en-IN" b="1" dirty="0">
                <a:latin typeface="Verdana" panose="020B0604030504040204" pitchFamily="34" charset="0"/>
                <a:ea typeface="Verdana" panose="020B0604030504040204" pitchFamily="34" charset="0"/>
                <a:cs typeface="Verdana" panose="020B0604030504040204" pitchFamily="34" charset="0"/>
              </a:rPr>
              <a:t>Ratings and Basic Insulation Levels</a:t>
            </a:r>
          </a:p>
          <a:p>
            <a:endParaRPr lang="en-IN"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a16="http://schemas.microsoft.com/office/drawing/2014/main" id="{388EC984-C39F-2F89-3515-18848F443E44}"/>
              </a:ext>
            </a:extLst>
          </p:cNvPr>
          <p:cNvSpPr>
            <a:spLocks noGrp="1"/>
          </p:cNvSpPr>
          <p:nvPr>
            <p:ph type="sldNum" sz="quarter" idx="12"/>
          </p:nvPr>
        </p:nvSpPr>
        <p:spPr/>
        <p:txBody>
          <a:bodyPr/>
          <a:lstStyle/>
          <a:p>
            <a:fld id="{AB5EBE3D-E2D2-694F-AAB5-C99AE1F0365F}" type="slidenum">
              <a:rPr lang="en-US" smtClean="0"/>
              <a:t>10</a:t>
            </a:fld>
            <a:endParaRPr lang="en-US"/>
          </a:p>
        </p:txBody>
      </p:sp>
      <p:pic>
        <p:nvPicPr>
          <p:cNvPr id="5" name="Picture 8">
            <a:extLst>
              <a:ext uri="{FF2B5EF4-FFF2-40B4-BE49-F238E27FC236}">
                <a16:creationId xmlns:a16="http://schemas.microsoft.com/office/drawing/2014/main" id="{4F1BF9B0-FF94-6F8E-2BB9-B81059BF400B}"/>
              </a:ext>
            </a:extLst>
          </p:cNvPr>
          <p:cNvPicPr>
            <a:picLocks/>
          </p:cNvPicPr>
          <p:nvPr/>
        </p:nvPicPr>
        <p:blipFill>
          <a:blip r:embed="rId2" cstate="print"/>
          <a:stretch>
            <a:fillRect/>
          </a:stretch>
        </p:blipFill>
        <p:spPr>
          <a:xfrm>
            <a:off x="10137913" y="100376"/>
            <a:ext cx="1977389" cy="1374811"/>
          </a:xfrm>
          <a:prstGeom prst="rect">
            <a:avLst/>
          </a:prstGeom>
        </p:spPr>
      </p:pic>
      <p:graphicFrame>
        <p:nvGraphicFramePr>
          <p:cNvPr id="7" name="Table 6">
            <a:extLst>
              <a:ext uri="{FF2B5EF4-FFF2-40B4-BE49-F238E27FC236}">
                <a16:creationId xmlns:a16="http://schemas.microsoft.com/office/drawing/2014/main" id="{0DC3FE78-FECC-598D-5A41-E9F0498A3698}"/>
              </a:ext>
            </a:extLst>
          </p:cNvPr>
          <p:cNvGraphicFramePr>
            <a:graphicFrameLocks noGrp="1"/>
          </p:cNvGraphicFramePr>
          <p:nvPr>
            <p:extLst>
              <p:ext uri="{D42A27DB-BD31-4B8C-83A1-F6EECF244321}">
                <p14:modId xmlns:p14="http://schemas.microsoft.com/office/powerpoint/2010/main" val="3565090120"/>
              </p:ext>
            </p:extLst>
          </p:nvPr>
        </p:nvGraphicFramePr>
        <p:xfrm>
          <a:off x="1717993" y="3214375"/>
          <a:ext cx="6740207" cy="3383280"/>
        </p:xfrm>
        <a:graphic>
          <a:graphicData uri="http://schemas.openxmlformats.org/drawingml/2006/table">
            <a:tbl>
              <a:tblPr firstRow="1" bandRow="1">
                <a:tableStyleId>{5C22544A-7EE6-4342-B048-85BDC9FD1C3A}</a:tableStyleId>
              </a:tblPr>
              <a:tblGrid>
                <a:gridCol w="667347">
                  <a:extLst>
                    <a:ext uri="{9D8B030D-6E8A-4147-A177-3AD203B41FA5}">
                      <a16:colId xmlns:a16="http://schemas.microsoft.com/office/drawing/2014/main" val="3580366977"/>
                    </a:ext>
                  </a:extLst>
                </a:gridCol>
                <a:gridCol w="2102145">
                  <a:extLst>
                    <a:ext uri="{9D8B030D-6E8A-4147-A177-3AD203B41FA5}">
                      <a16:colId xmlns:a16="http://schemas.microsoft.com/office/drawing/2014/main" val="1391993399"/>
                    </a:ext>
                  </a:extLst>
                </a:gridCol>
                <a:gridCol w="1045509">
                  <a:extLst>
                    <a:ext uri="{9D8B030D-6E8A-4147-A177-3AD203B41FA5}">
                      <a16:colId xmlns:a16="http://schemas.microsoft.com/office/drawing/2014/main" val="803324593"/>
                    </a:ext>
                  </a:extLst>
                </a:gridCol>
                <a:gridCol w="1296022">
                  <a:extLst>
                    <a:ext uri="{9D8B030D-6E8A-4147-A177-3AD203B41FA5}">
                      <a16:colId xmlns:a16="http://schemas.microsoft.com/office/drawing/2014/main" val="4227910940"/>
                    </a:ext>
                  </a:extLst>
                </a:gridCol>
                <a:gridCol w="1629184">
                  <a:extLst>
                    <a:ext uri="{9D8B030D-6E8A-4147-A177-3AD203B41FA5}">
                      <a16:colId xmlns:a16="http://schemas.microsoft.com/office/drawing/2014/main" val="2590828617"/>
                    </a:ext>
                  </a:extLst>
                </a:gridCol>
              </a:tblGrid>
              <a:tr h="43854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Nominal System Voltage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 of Phases</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Type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Standard Ratings (kVA)</a:t>
                      </a:r>
                    </a:p>
                  </a:txBody>
                  <a:tcPr/>
                </a:tc>
                <a:extLst>
                  <a:ext uri="{0D108BD9-81ED-4DB2-BD59-A6C34878D82A}">
                    <a16:rowId xmlns:a16="http://schemas.microsoft.com/office/drawing/2014/main" val="2219134423"/>
                  </a:ext>
                </a:extLst>
              </a:tr>
              <a:tr h="16405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Up to 11 kV, Above 11 kV up to and including 22 kV, Above 22 kV up to and including 33 kV </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Three Phase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Non-Sealed/Sealed</a:t>
                      </a: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*6.3, *10, 16, *20, 25, *40, 63,100, 160, 200</a:t>
                      </a:r>
                      <a:r>
                        <a:rPr lang="en-IN"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250, 315, 400, 500, 630,800, 1000, 1250,1600,</a:t>
                      </a:r>
                      <a:r>
                        <a:rPr lang="en-IN"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2000 and 2500</a:t>
                      </a:r>
                      <a:r>
                        <a:rPr lang="en-IN"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p>
                    <a:p>
                      <a:r>
                        <a:rPr lang="en-IN"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Non-Preferred ratings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691177484"/>
                  </a:ext>
                </a:extLst>
              </a:tr>
              <a:tr h="949816">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Up to 11 kV, Above 11 kV up to and including 22 kV, Above 22 kV up to and including 33 kV </a:t>
                      </a:r>
                    </a:p>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Single Phase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Sealed</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5, 10, 16, 25, *50, *75 and *100</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 Non-Preferred ratings</a:t>
                      </a:r>
                    </a:p>
                  </a:txBody>
                  <a:tcPr/>
                </a:tc>
                <a:extLst>
                  <a:ext uri="{0D108BD9-81ED-4DB2-BD59-A6C34878D82A}">
                    <a16:rowId xmlns:a16="http://schemas.microsoft.com/office/drawing/2014/main" val="4127734398"/>
                  </a:ext>
                </a:extLst>
              </a:tr>
            </a:tbl>
          </a:graphicData>
        </a:graphic>
      </p:graphicFrame>
      <p:graphicFrame>
        <p:nvGraphicFramePr>
          <p:cNvPr id="8" name="Table 7">
            <a:extLst>
              <a:ext uri="{FF2B5EF4-FFF2-40B4-BE49-F238E27FC236}">
                <a16:creationId xmlns:a16="http://schemas.microsoft.com/office/drawing/2014/main" id="{57B2F71C-4430-F075-3436-C031E782C989}"/>
              </a:ext>
            </a:extLst>
          </p:cNvPr>
          <p:cNvGraphicFramePr>
            <a:graphicFrameLocks noGrp="1"/>
          </p:cNvGraphicFramePr>
          <p:nvPr>
            <p:extLst>
              <p:ext uri="{D42A27DB-BD31-4B8C-83A1-F6EECF244321}">
                <p14:modId xmlns:p14="http://schemas.microsoft.com/office/powerpoint/2010/main" val="500726352"/>
              </p:ext>
            </p:extLst>
          </p:nvPr>
        </p:nvGraphicFramePr>
        <p:xfrm>
          <a:off x="8717973" y="3271257"/>
          <a:ext cx="3221182" cy="2720875"/>
        </p:xfrm>
        <a:graphic>
          <a:graphicData uri="http://schemas.openxmlformats.org/drawingml/2006/table">
            <a:tbl>
              <a:tblPr firstRow="1" bandRow="1">
                <a:tableStyleId>{5C22544A-7EE6-4342-B048-85BDC9FD1C3A}</a:tableStyleId>
              </a:tblPr>
              <a:tblGrid>
                <a:gridCol w="479571">
                  <a:extLst>
                    <a:ext uri="{9D8B030D-6E8A-4147-A177-3AD203B41FA5}">
                      <a16:colId xmlns:a16="http://schemas.microsoft.com/office/drawing/2014/main" val="3580366977"/>
                    </a:ext>
                  </a:extLst>
                </a:gridCol>
                <a:gridCol w="943983">
                  <a:extLst>
                    <a:ext uri="{9D8B030D-6E8A-4147-A177-3AD203B41FA5}">
                      <a16:colId xmlns:a16="http://schemas.microsoft.com/office/drawing/2014/main" val="1391993399"/>
                    </a:ext>
                  </a:extLst>
                </a:gridCol>
                <a:gridCol w="773981">
                  <a:extLst>
                    <a:ext uri="{9D8B030D-6E8A-4147-A177-3AD203B41FA5}">
                      <a16:colId xmlns:a16="http://schemas.microsoft.com/office/drawing/2014/main" val="803324593"/>
                    </a:ext>
                  </a:extLst>
                </a:gridCol>
                <a:gridCol w="1023647">
                  <a:extLst>
                    <a:ext uri="{9D8B030D-6E8A-4147-A177-3AD203B41FA5}">
                      <a16:colId xmlns:a16="http://schemas.microsoft.com/office/drawing/2014/main" val="2590828617"/>
                    </a:ext>
                  </a:extLst>
                </a:gridCol>
              </a:tblGrid>
              <a:tr h="799859">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Nominal System Voltage in KV</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 of Phases</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Minimum BIL (</a:t>
                      </a:r>
                      <a:r>
                        <a:rPr lang="en-US" sz="1200" dirty="0" err="1">
                          <a:latin typeface="Verdana" panose="020B0604030504040204" pitchFamily="34" charset="0"/>
                          <a:ea typeface="Verdana" panose="020B0604030504040204" pitchFamily="34" charset="0"/>
                          <a:cs typeface="Verdana" panose="020B0604030504040204" pitchFamily="34" charset="0"/>
                        </a:rPr>
                        <a:t>KV</a:t>
                      </a:r>
                      <a:r>
                        <a:rPr lang="en-US" sz="1200" baseline="-25000" dirty="0" err="1">
                          <a:latin typeface="Verdana" panose="020B0604030504040204" pitchFamily="34" charset="0"/>
                          <a:ea typeface="Verdana" panose="020B0604030504040204" pitchFamily="34" charset="0"/>
                          <a:cs typeface="Verdana" panose="020B0604030504040204" pitchFamily="34" charset="0"/>
                        </a:rPr>
                        <a:t>p</a:t>
                      </a:r>
                      <a:r>
                        <a:rPr lang="en-US" sz="1200" baseline="0" dirty="0">
                          <a:latin typeface="Verdana" panose="020B0604030504040204" pitchFamily="34" charset="0"/>
                          <a:ea typeface="Verdana" panose="020B0604030504040204" pitchFamily="34" charset="0"/>
                          <a:cs typeface="Verdana" panose="020B0604030504040204" pitchFamily="34" charset="0"/>
                        </a:rPr>
                        <a:t>)</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219134423"/>
                  </a:ext>
                </a:extLst>
              </a:tr>
              <a:tr h="37958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3.3 </a:t>
                      </a:r>
                    </a:p>
                  </a:txBody>
                  <a:tcPr/>
                </a:tc>
                <a:tc rowSpan="5">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Three Phase/</a:t>
                      </a:r>
                    </a:p>
                    <a:p>
                      <a:pPr algn="ctr"/>
                      <a:r>
                        <a:rPr lang="en-US" sz="1200" dirty="0">
                          <a:latin typeface="Verdana" panose="020B0604030504040204" pitchFamily="34" charset="0"/>
                          <a:ea typeface="Verdana" panose="020B0604030504040204" pitchFamily="34" charset="0"/>
                          <a:cs typeface="Verdana" panose="020B0604030504040204" pitchFamily="34" charset="0"/>
                        </a:rPr>
                        <a:t>Single Phase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40</a:t>
                      </a:r>
                    </a:p>
                  </a:txBody>
                  <a:tcPr/>
                </a:tc>
                <a:extLst>
                  <a:ext uri="{0D108BD9-81ED-4DB2-BD59-A6C34878D82A}">
                    <a16:rowId xmlns:a16="http://schemas.microsoft.com/office/drawing/2014/main" val="3691177484"/>
                  </a:ext>
                </a:extLst>
              </a:tr>
              <a:tr h="37958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6.6</a:t>
                      </a:r>
                    </a:p>
                  </a:txBody>
                  <a:tcPr/>
                </a:tc>
                <a:tc vMerge="1">
                  <a:txBody>
                    <a:bodyPr/>
                    <a:lstStyle/>
                    <a:p>
                      <a:endParaRPr lang="en-US" sz="1400" dirty="0"/>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60</a:t>
                      </a:r>
                    </a:p>
                  </a:txBody>
                  <a:tcPr/>
                </a:tc>
                <a:extLst>
                  <a:ext uri="{0D108BD9-81ED-4DB2-BD59-A6C34878D82A}">
                    <a16:rowId xmlns:a16="http://schemas.microsoft.com/office/drawing/2014/main" val="3712473250"/>
                  </a:ext>
                </a:extLst>
              </a:tr>
              <a:tr h="37958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11</a:t>
                      </a:r>
                    </a:p>
                  </a:txBody>
                  <a:tcPr/>
                </a:tc>
                <a:tc vMerge="1">
                  <a:txBody>
                    <a:bodyPr/>
                    <a:lstStyle/>
                    <a:p>
                      <a:endParaRPr lang="en-US" sz="1400" dirty="0"/>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75</a:t>
                      </a:r>
                    </a:p>
                  </a:txBody>
                  <a:tcPr/>
                </a:tc>
                <a:extLst>
                  <a:ext uri="{0D108BD9-81ED-4DB2-BD59-A6C34878D82A}">
                    <a16:rowId xmlns:a16="http://schemas.microsoft.com/office/drawing/2014/main" val="734108157"/>
                  </a:ext>
                </a:extLst>
              </a:tr>
              <a:tr h="37958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22</a:t>
                      </a:r>
                    </a:p>
                  </a:txBody>
                  <a:tcPr/>
                </a:tc>
                <a:tc vMerge="1">
                  <a:txBody>
                    <a:bodyPr/>
                    <a:lstStyle/>
                    <a:p>
                      <a:endParaRPr lang="en-US" sz="1400" dirty="0"/>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125</a:t>
                      </a:r>
                    </a:p>
                  </a:txBody>
                  <a:tcPr/>
                </a:tc>
                <a:extLst>
                  <a:ext uri="{0D108BD9-81ED-4DB2-BD59-A6C34878D82A}">
                    <a16:rowId xmlns:a16="http://schemas.microsoft.com/office/drawing/2014/main" val="3093556560"/>
                  </a:ext>
                </a:extLst>
              </a:tr>
              <a:tr h="37958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5</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33</a:t>
                      </a:r>
                    </a:p>
                  </a:txBody>
                  <a:tcPr/>
                </a:tc>
                <a:tc vMerge="1">
                  <a:txBody>
                    <a:bodyPr/>
                    <a:lstStyle/>
                    <a:p>
                      <a:endParaRPr lang="en-US" sz="1400" dirty="0"/>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170</a:t>
                      </a:r>
                    </a:p>
                  </a:txBody>
                  <a:tcPr/>
                </a:tc>
                <a:extLst>
                  <a:ext uri="{0D108BD9-81ED-4DB2-BD59-A6C34878D82A}">
                    <a16:rowId xmlns:a16="http://schemas.microsoft.com/office/drawing/2014/main" val="1481041207"/>
                  </a:ext>
                </a:extLst>
              </a:tr>
            </a:tbl>
          </a:graphicData>
        </a:graphic>
      </p:graphicFrame>
    </p:spTree>
    <p:extLst>
      <p:ext uri="{BB962C8B-B14F-4D97-AF65-F5344CB8AC3E}">
        <p14:creationId xmlns:p14="http://schemas.microsoft.com/office/powerpoint/2010/main" val="125964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45CD0-0DB6-CDE4-FAFB-00678E6DD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3780B-D3EA-B3F9-811F-68F0E36ACE9E}"/>
              </a:ext>
            </a:extLst>
          </p:cNvPr>
          <p:cNvSpPr>
            <a:spLocks noGrp="1"/>
          </p:cNvSpPr>
          <p:nvPr>
            <p:ph type="title"/>
          </p:nvPr>
        </p:nvSpPr>
        <p:spPr>
          <a:xfrm>
            <a:off x="2054087" y="0"/>
            <a:ext cx="9475304" cy="793267"/>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Overview of IS 1180 (Part 1 &amp; 3)</a:t>
            </a:r>
          </a:p>
        </p:txBody>
      </p:sp>
      <p:sp>
        <p:nvSpPr>
          <p:cNvPr id="4" name="Text Placeholder 3">
            <a:extLst>
              <a:ext uri="{FF2B5EF4-FFF2-40B4-BE49-F238E27FC236}">
                <a16:creationId xmlns:a16="http://schemas.microsoft.com/office/drawing/2014/main" id="{088B1DB3-2833-0B33-2974-DE8B93FE549E}"/>
              </a:ext>
            </a:extLst>
          </p:cNvPr>
          <p:cNvSpPr>
            <a:spLocks noGrp="1"/>
          </p:cNvSpPr>
          <p:nvPr>
            <p:ph type="body" sz="half" idx="2"/>
          </p:nvPr>
        </p:nvSpPr>
        <p:spPr>
          <a:xfrm>
            <a:off x="1538300" y="787781"/>
            <a:ext cx="9945688" cy="5848969"/>
          </a:xfrm>
        </p:spPr>
        <p:txBody>
          <a:bodyPr>
            <a:noAutofit/>
          </a:bodyPr>
          <a:lstStyle/>
          <a:p>
            <a:r>
              <a:rPr lang="en-IN" sz="1600" b="1" u="sng" dirty="0">
                <a:latin typeface="Verdana" panose="020B0604030504040204" pitchFamily="34" charset="0"/>
                <a:ea typeface="Verdana" panose="020B0604030504040204" pitchFamily="34" charset="0"/>
                <a:cs typeface="Verdana" panose="020B0604030504040204" pitchFamily="34" charset="0"/>
              </a:rPr>
              <a:t>Technical Parameters</a:t>
            </a:r>
          </a:p>
          <a:p>
            <a:pPr marL="285750" indent="-285750">
              <a:buFont typeface="Arial" panose="020B0604020202020204" pitchFamily="34" charset="0"/>
              <a:buChar char="•"/>
            </a:pPr>
            <a:r>
              <a:rPr lang="en-IN" sz="1600" b="1" i="1" dirty="0">
                <a:latin typeface="Verdana" panose="020B0604030504040204" pitchFamily="34" charset="0"/>
                <a:ea typeface="Verdana" panose="020B0604030504040204" pitchFamily="34" charset="0"/>
                <a:cs typeface="Verdana" panose="020B0604030504040204" pitchFamily="34" charset="0"/>
              </a:rPr>
              <a:t>Nominal System Voltage, Frequency, No Load Voltage Ratios and Winding Connections.</a:t>
            </a:r>
            <a:endParaRPr lang="en-IN" sz="1600" b="1" i="1" dirty="0"/>
          </a:p>
        </p:txBody>
      </p:sp>
      <p:graphicFrame>
        <p:nvGraphicFramePr>
          <p:cNvPr id="5" name="Table 4">
            <a:extLst>
              <a:ext uri="{FF2B5EF4-FFF2-40B4-BE49-F238E27FC236}">
                <a16:creationId xmlns:a16="http://schemas.microsoft.com/office/drawing/2014/main" id="{6A09789A-173D-5F24-0AB5-167CC253A5E0}"/>
              </a:ext>
            </a:extLst>
          </p:cNvPr>
          <p:cNvGraphicFramePr>
            <a:graphicFrameLocks noGrp="1"/>
          </p:cNvGraphicFramePr>
          <p:nvPr>
            <p:extLst>
              <p:ext uri="{D42A27DB-BD31-4B8C-83A1-F6EECF244321}">
                <p14:modId xmlns:p14="http://schemas.microsoft.com/office/powerpoint/2010/main" val="670541484"/>
              </p:ext>
            </p:extLst>
          </p:nvPr>
        </p:nvGraphicFramePr>
        <p:xfrm>
          <a:off x="1538300" y="1796907"/>
          <a:ext cx="10121888" cy="4748555"/>
        </p:xfrm>
        <a:graphic>
          <a:graphicData uri="http://schemas.openxmlformats.org/drawingml/2006/table">
            <a:tbl>
              <a:tblPr firstRow="1" bandRow="1">
                <a:tableStyleId>{5C22544A-7EE6-4342-B048-85BDC9FD1C3A}</a:tableStyleId>
              </a:tblPr>
              <a:tblGrid>
                <a:gridCol w="460125">
                  <a:extLst>
                    <a:ext uri="{9D8B030D-6E8A-4147-A177-3AD203B41FA5}">
                      <a16:colId xmlns:a16="http://schemas.microsoft.com/office/drawing/2014/main" val="3580366977"/>
                    </a:ext>
                  </a:extLst>
                </a:gridCol>
                <a:gridCol w="1303885">
                  <a:extLst>
                    <a:ext uri="{9D8B030D-6E8A-4147-A177-3AD203B41FA5}">
                      <a16:colId xmlns:a16="http://schemas.microsoft.com/office/drawing/2014/main" val="1391993399"/>
                    </a:ext>
                  </a:extLst>
                </a:gridCol>
                <a:gridCol w="1082654">
                  <a:extLst>
                    <a:ext uri="{9D8B030D-6E8A-4147-A177-3AD203B41FA5}">
                      <a16:colId xmlns:a16="http://schemas.microsoft.com/office/drawing/2014/main" val="2495477082"/>
                    </a:ext>
                  </a:extLst>
                </a:gridCol>
                <a:gridCol w="1404115">
                  <a:extLst>
                    <a:ext uri="{9D8B030D-6E8A-4147-A177-3AD203B41FA5}">
                      <a16:colId xmlns:a16="http://schemas.microsoft.com/office/drawing/2014/main" val="803324593"/>
                    </a:ext>
                  </a:extLst>
                </a:gridCol>
                <a:gridCol w="1716311">
                  <a:extLst>
                    <a:ext uri="{9D8B030D-6E8A-4147-A177-3AD203B41FA5}">
                      <a16:colId xmlns:a16="http://schemas.microsoft.com/office/drawing/2014/main" val="2590828617"/>
                    </a:ext>
                  </a:extLst>
                </a:gridCol>
                <a:gridCol w="2181382">
                  <a:extLst>
                    <a:ext uri="{9D8B030D-6E8A-4147-A177-3AD203B41FA5}">
                      <a16:colId xmlns:a16="http://schemas.microsoft.com/office/drawing/2014/main" val="1841966416"/>
                    </a:ext>
                  </a:extLst>
                </a:gridCol>
                <a:gridCol w="1973416">
                  <a:extLst>
                    <a:ext uri="{9D8B030D-6E8A-4147-A177-3AD203B41FA5}">
                      <a16:colId xmlns:a16="http://schemas.microsoft.com/office/drawing/2014/main" val="443540862"/>
                    </a:ext>
                  </a:extLst>
                </a:gridCol>
              </a:tblGrid>
              <a:tr h="996657">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Nominal System Voltage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Frequency</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 of Phases/</a:t>
                      </a:r>
                    </a:p>
                    <a:p>
                      <a:r>
                        <a:rPr lang="en-US" sz="1200" dirty="0">
                          <a:latin typeface="Verdana" panose="020B0604030504040204" pitchFamily="34" charset="0"/>
                          <a:ea typeface="Verdana" panose="020B0604030504040204" pitchFamily="34" charset="0"/>
                          <a:cs typeface="Verdana" panose="020B0604030504040204" pitchFamily="34" charset="0"/>
                        </a:rPr>
                        <a:t>Polarity</a:t>
                      </a:r>
                    </a:p>
                  </a:txBody>
                  <a:tcPr/>
                </a:tc>
                <a:tc gridSpan="2">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No Load Voltage Ratios</a:t>
                      </a:r>
                    </a:p>
                  </a:txBody>
                  <a:tcPr/>
                </a:tc>
                <a:tc hMerge="1">
                  <a:txBody>
                    <a:bodyPr/>
                    <a:lstStyle/>
                    <a:p>
                      <a:endParaRPr lang="en-US"/>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Winding Connections</a:t>
                      </a:r>
                    </a:p>
                    <a:p>
                      <a:r>
                        <a:rPr lang="en-US" sz="1200" dirty="0">
                          <a:latin typeface="Verdana" panose="020B0604030504040204" pitchFamily="34" charset="0"/>
                          <a:ea typeface="Verdana" panose="020B0604030504040204" pitchFamily="34" charset="0"/>
                          <a:cs typeface="Verdana" panose="020B0604030504040204" pitchFamily="34" charset="0"/>
                        </a:rPr>
                        <a:t>Phase Displacement/</a:t>
                      </a:r>
                    </a:p>
                    <a:p>
                      <a:r>
                        <a:rPr lang="en-US" sz="1200" dirty="0">
                          <a:latin typeface="Verdana" panose="020B0604030504040204" pitchFamily="34" charset="0"/>
                          <a:ea typeface="Verdana" panose="020B0604030504040204" pitchFamily="34" charset="0"/>
                          <a:cs typeface="Verdana" panose="020B0604030504040204" pitchFamily="34" charset="0"/>
                        </a:rPr>
                        <a:t>Polarity</a:t>
                      </a:r>
                    </a:p>
                  </a:txBody>
                  <a:tcPr/>
                </a:tc>
                <a:extLst>
                  <a:ext uri="{0D108BD9-81ED-4DB2-BD59-A6C34878D82A}">
                    <a16:rowId xmlns:a16="http://schemas.microsoft.com/office/drawing/2014/main" val="2219134423"/>
                  </a:ext>
                </a:extLst>
              </a:tr>
              <a:tr h="996657">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HV-3.3, 6.6, 11, 22 and 33 kV</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LV-415 V </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50 Hz</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Three Phase</a:t>
                      </a:r>
                    </a:p>
                  </a:txBody>
                  <a:tcPr/>
                </a:tc>
                <a:tc gridSpan="2">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3 300/433-250, 6600/433-250, 11000/433-250,  22 000/433-250 and 33 000/433-250 V</a:t>
                      </a:r>
                    </a:p>
                    <a:p>
                      <a:r>
                        <a:rPr lang="en-US" sz="1200" dirty="0">
                          <a:latin typeface="Verdana" panose="020B0604030504040204" pitchFamily="34" charset="0"/>
                          <a:ea typeface="Verdana" panose="020B0604030504040204" pitchFamily="34" charset="0"/>
                          <a:cs typeface="Verdana" panose="020B0604030504040204" pitchFamily="34" charset="0"/>
                        </a:rPr>
                        <a:t>Note — Secondary voltage may be selected as 415-240 V, subject to agreement between the user and the supplier.</a:t>
                      </a:r>
                    </a:p>
                  </a:txBody>
                  <a:tcPr/>
                </a:tc>
                <a:tc h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DYN 11/DYN 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691177484"/>
                  </a:ext>
                </a:extLst>
              </a:tr>
              <a:tr h="996657">
                <a:tc rowSpan="2">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2</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HV-3.3, 6.6, 11, 22 and 33 kV</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LV- 415 V/240 V</a:t>
                      </a:r>
                    </a:p>
                  </a:txBody>
                  <a:tcPr/>
                </a:tc>
                <a:tc rowSpan="2">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50 Hz</a:t>
                      </a:r>
                    </a:p>
                  </a:txBody>
                  <a:tcPr/>
                </a:tc>
                <a:tc rowSpan="2">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Single Phase</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(Additive/</a:t>
                      </a:r>
                    </a:p>
                    <a:p>
                      <a:r>
                        <a:rPr lang="en-US" sz="1200" dirty="0">
                          <a:latin typeface="Verdana" panose="020B0604030504040204" pitchFamily="34" charset="0"/>
                          <a:ea typeface="Verdana" panose="020B0604030504040204" pitchFamily="34" charset="0"/>
                          <a:cs typeface="Verdana" panose="020B0604030504040204" pitchFamily="34" charset="0"/>
                        </a:rPr>
                        <a:t>Subtractive)</a:t>
                      </a:r>
                    </a:p>
                  </a:txBody>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3 300/√3/250 V, 6600/√3/250 V, 11000/√3/250 V,</a:t>
                      </a:r>
                    </a:p>
                    <a:p>
                      <a:r>
                        <a:rPr lang="en-US" sz="1200" dirty="0">
                          <a:latin typeface="Verdana" panose="020B0604030504040204" pitchFamily="34" charset="0"/>
                          <a:ea typeface="Verdana" panose="020B0604030504040204" pitchFamily="34" charset="0"/>
                          <a:cs typeface="Verdana" panose="020B0604030504040204" pitchFamily="34" charset="0"/>
                        </a:rPr>
                        <a:t>22 000/√3/250 V,</a:t>
                      </a:r>
                    </a:p>
                    <a:p>
                      <a:r>
                        <a:rPr lang="en-US" sz="1200" dirty="0">
                          <a:latin typeface="Verdana" panose="020B0604030504040204" pitchFamily="34" charset="0"/>
                          <a:ea typeface="Verdana" panose="020B0604030504040204" pitchFamily="34" charset="0"/>
                          <a:cs typeface="Verdana" panose="020B0604030504040204" pitchFamily="34" charset="0"/>
                        </a:rPr>
                        <a:t>33 000/√3/250 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3 300/250 V, 6600/250 V, 11000/250 V, 22000/250 V, 33 000/250 V</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Additive/Subtractive</a:t>
                      </a:r>
                    </a:p>
                  </a:txBody>
                  <a:tcPr/>
                </a:tc>
                <a:extLst>
                  <a:ext uri="{0D108BD9-81ED-4DB2-BD59-A6C34878D82A}">
                    <a16:rowId xmlns:a16="http://schemas.microsoft.com/office/drawing/2014/main" val="4127734398"/>
                  </a:ext>
                </a:extLst>
              </a:tr>
              <a:tr h="17310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NOTE — Secondary voltage may be selected as 415-240 V, subject to agreement between the user and the supplier.</a:t>
                      </a:r>
                    </a:p>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NOTE — Secondary voltage may be selected as 415-240 V, subject to agreement between the user and the supplier.</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720943840"/>
                  </a:ext>
                </a:extLst>
              </a:tr>
            </a:tbl>
          </a:graphicData>
        </a:graphic>
      </p:graphicFrame>
      <p:sp>
        <p:nvSpPr>
          <p:cNvPr id="3" name="Slide Number Placeholder 2">
            <a:extLst>
              <a:ext uri="{FF2B5EF4-FFF2-40B4-BE49-F238E27FC236}">
                <a16:creationId xmlns:a16="http://schemas.microsoft.com/office/drawing/2014/main" id="{51C38509-FAEB-279C-9EBC-CF233ED27046}"/>
              </a:ext>
            </a:extLst>
          </p:cNvPr>
          <p:cNvSpPr>
            <a:spLocks noGrp="1"/>
          </p:cNvSpPr>
          <p:nvPr>
            <p:ph type="sldNum" sz="quarter" idx="12"/>
          </p:nvPr>
        </p:nvSpPr>
        <p:spPr/>
        <p:txBody>
          <a:bodyPr/>
          <a:lstStyle/>
          <a:p>
            <a:fld id="{AB5EBE3D-E2D2-694F-AAB5-C99AE1F0365F}" type="slidenum">
              <a:rPr lang="en-US" smtClean="0"/>
              <a:t>11</a:t>
            </a:fld>
            <a:endParaRPr lang="en-US"/>
          </a:p>
        </p:txBody>
      </p:sp>
      <p:pic>
        <p:nvPicPr>
          <p:cNvPr id="6" name="Picture 8">
            <a:extLst>
              <a:ext uri="{FF2B5EF4-FFF2-40B4-BE49-F238E27FC236}">
                <a16:creationId xmlns:a16="http://schemas.microsoft.com/office/drawing/2014/main" id="{4EB21EC1-C7B3-841A-CD33-9CBE58E78454}"/>
              </a:ext>
            </a:extLst>
          </p:cNvPr>
          <p:cNvPicPr>
            <a:picLocks/>
          </p:cNvPicPr>
          <p:nvPr/>
        </p:nvPicPr>
        <p:blipFill>
          <a:blip r:embed="rId2" cstate="print"/>
          <a:stretch>
            <a:fillRect/>
          </a:stretch>
        </p:blipFill>
        <p:spPr>
          <a:xfrm>
            <a:off x="10022386" y="98063"/>
            <a:ext cx="1977389" cy="869969"/>
          </a:xfrm>
          <a:prstGeom prst="rect">
            <a:avLst/>
          </a:prstGeom>
        </p:spPr>
      </p:pic>
    </p:spTree>
    <p:extLst>
      <p:ext uri="{BB962C8B-B14F-4D97-AF65-F5344CB8AC3E}">
        <p14:creationId xmlns:p14="http://schemas.microsoft.com/office/powerpoint/2010/main" val="312734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5A414-EC62-B834-559F-4745DBF07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DB147-99A6-00C2-EED3-C33E48F80C7E}"/>
              </a:ext>
            </a:extLst>
          </p:cNvPr>
          <p:cNvSpPr>
            <a:spLocks noGrp="1"/>
          </p:cNvSpPr>
          <p:nvPr>
            <p:ph type="title"/>
          </p:nvPr>
        </p:nvSpPr>
        <p:spPr>
          <a:xfrm>
            <a:off x="2054087" y="0"/>
            <a:ext cx="9475304" cy="793267"/>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Overview of IS 1180 (Part 1 &amp; 3)</a:t>
            </a:r>
          </a:p>
        </p:txBody>
      </p:sp>
      <p:sp>
        <p:nvSpPr>
          <p:cNvPr id="4" name="Text Placeholder 3">
            <a:extLst>
              <a:ext uri="{FF2B5EF4-FFF2-40B4-BE49-F238E27FC236}">
                <a16:creationId xmlns:a16="http://schemas.microsoft.com/office/drawing/2014/main" id="{913E7A4F-06E5-13EE-4936-3D8088D8C588}"/>
              </a:ext>
            </a:extLst>
          </p:cNvPr>
          <p:cNvSpPr>
            <a:spLocks noGrp="1"/>
          </p:cNvSpPr>
          <p:nvPr>
            <p:ph type="body" sz="half" idx="2"/>
          </p:nvPr>
        </p:nvSpPr>
        <p:spPr>
          <a:xfrm>
            <a:off x="1714500" y="1009030"/>
            <a:ext cx="8281902" cy="5848969"/>
          </a:xfrm>
        </p:spPr>
        <p:txBody>
          <a:bodyPr>
            <a:noAutofit/>
          </a:bodyPr>
          <a:lstStyle/>
          <a:p>
            <a:r>
              <a:rPr lang="en-IN" sz="1600" b="1" u="sng" dirty="0">
                <a:latin typeface="Verdana" panose="020B0604030504040204" pitchFamily="34" charset="0"/>
                <a:ea typeface="Verdana" panose="020B0604030504040204" pitchFamily="34" charset="0"/>
                <a:cs typeface="Verdana" panose="020B0604030504040204" pitchFamily="34" charset="0"/>
              </a:rPr>
              <a:t>Technical Parameters</a:t>
            </a:r>
          </a:p>
          <a:p>
            <a:pPr marL="285750" indent="-285750">
              <a:buFont typeface="Arial" panose="020B0604020202020204" pitchFamily="34" charset="0"/>
              <a:buChar char="•"/>
            </a:pPr>
            <a:r>
              <a:rPr lang="en-IN" sz="1600" b="1" i="1" dirty="0">
                <a:latin typeface="Verdana" panose="020B0604030504040204" pitchFamily="34" charset="0"/>
                <a:ea typeface="Verdana" panose="020B0604030504040204" pitchFamily="34" charset="0"/>
                <a:cs typeface="Verdana" panose="020B0604030504040204" pitchFamily="34" charset="0"/>
              </a:rPr>
              <a:t>Tapping Range, Permissible Flux Density and No-Load Current </a:t>
            </a:r>
          </a:p>
          <a:p>
            <a:endParaRPr lang="en-IN" sz="1600" b="1" i="1" dirty="0"/>
          </a:p>
        </p:txBody>
      </p:sp>
      <p:graphicFrame>
        <p:nvGraphicFramePr>
          <p:cNvPr id="5" name="Table 4">
            <a:extLst>
              <a:ext uri="{FF2B5EF4-FFF2-40B4-BE49-F238E27FC236}">
                <a16:creationId xmlns:a16="http://schemas.microsoft.com/office/drawing/2014/main" id="{90EFB672-3968-20D8-FA67-537AF7E2D3FF}"/>
              </a:ext>
            </a:extLst>
          </p:cNvPr>
          <p:cNvGraphicFramePr>
            <a:graphicFrameLocks noGrp="1"/>
          </p:cNvGraphicFramePr>
          <p:nvPr>
            <p:extLst>
              <p:ext uri="{D42A27DB-BD31-4B8C-83A1-F6EECF244321}">
                <p14:modId xmlns:p14="http://schemas.microsoft.com/office/powerpoint/2010/main" val="3294573751"/>
              </p:ext>
            </p:extLst>
          </p:nvPr>
        </p:nvGraphicFramePr>
        <p:xfrm>
          <a:off x="1808018" y="1690950"/>
          <a:ext cx="10006446" cy="4730284"/>
        </p:xfrm>
        <a:graphic>
          <a:graphicData uri="http://schemas.openxmlformats.org/drawingml/2006/table">
            <a:tbl>
              <a:tblPr firstRow="1" bandRow="1">
                <a:tableStyleId>{5C22544A-7EE6-4342-B048-85BDC9FD1C3A}</a:tableStyleId>
              </a:tblPr>
              <a:tblGrid>
                <a:gridCol w="500549">
                  <a:extLst>
                    <a:ext uri="{9D8B030D-6E8A-4147-A177-3AD203B41FA5}">
                      <a16:colId xmlns:a16="http://schemas.microsoft.com/office/drawing/2014/main" val="3580366977"/>
                    </a:ext>
                  </a:extLst>
                </a:gridCol>
                <a:gridCol w="1075829">
                  <a:extLst>
                    <a:ext uri="{9D8B030D-6E8A-4147-A177-3AD203B41FA5}">
                      <a16:colId xmlns:a16="http://schemas.microsoft.com/office/drawing/2014/main" val="803324593"/>
                    </a:ext>
                  </a:extLst>
                </a:gridCol>
                <a:gridCol w="3390476">
                  <a:extLst>
                    <a:ext uri="{9D8B030D-6E8A-4147-A177-3AD203B41FA5}">
                      <a16:colId xmlns:a16="http://schemas.microsoft.com/office/drawing/2014/main" val="1950437783"/>
                    </a:ext>
                  </a:extLst>
                </a:gridCol>
                <a:gridCol w="1724891">
                  <a:extLst>
                    <a:ext uri="{9D8B030D-6E8A-4147-A177-3AD203B41FA5}">
                      <a16:colId xmlns:a16="http://schemas.microsoft.com/office/drawing/2014/main" val="49978786"/>
                    </a:ext>
                  </a:extLst>
                </a:gridCol>
                <a:gridCol w="3314701">
                  <a:extLst>
                    <a:ext uri="{9D8B030D-6E8A-4147-A177-3AD203B41FA5}">
                      <a16:colId xmlns:a16="http://schemas.microsoft.com/office/drawing/2014/main" val="666061796"/>
                    </a:ext>
                  </a:extLst>
                </a:gridCol>
              </a:tblGrid>
              <a:tr h="1059642">
                <a:tc>
                  <a:txBody>
                    <a:bodyPr/>
                    <a:lstStyle/>
                    <a:p>
                      <a:r>
                        <a:rPr lang="en-US"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No. of Phases</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Tapping Range</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Permissible Flux Density</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No Load Current</a:t>
                      </a:r>
                    </a:p>
                  </a:txBody>
                  <a:tcPr/>
                </a:tc>
                <a:extLst>
                  <a:ext uri="{0D108BD9-81ED-4DB2-BD59-A6C34878D82A}">
                    <a16:rowId xmlns:a16="http://schemas.microsoft.com/office/drawing/2014/main" val="2219134423"/>
                  </a:ext>
                </a:extLst>
              </a:tr>
              <a:tr h="233656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Three Phase</a:t>
                      </a:r>
                    </a:p>
                  </a:txBody>
                  <a:tcPr/>
                </a:tc>
                <a:tc>
                  <a:txBody>
                    <a:bodyPr/>
                    <a:lstStyle/>
                    <a:p>
                      <a:pPr marL="342900" indent="-342900" algn="just">
                        <a:buAutoNum type="alphaLcPeriod"/>
                      </a:pPr>
                      <a:r>
                        <a:rPr lang="en-US" sz="1400" dirty="0">
                          <a:latin typeface="Verdana" panose="020B0604030504040204" pitchFamily="34" charset="0"/>
                          <a:ea typeface="Verdana" panose="020B0604030504040204" pitchFamily="34" charset="0"/>
                          <a:cs typeface="Verdana" panose="020B0604030504040204" pitchFamily="34" charset="0"/>
                        </a:rPr>
                        <a:t>100 kVA- No Taps normally required.</a:t>
                      </a:r>
                    </a:p>
                    <a:p>
                      <a:pPr marL="342900" indent="-342900" algn="just">
                        <a:buAutoNum type="alphaLcPeriod"/>
                      </a:pPr>
                      <a:r>
                        <a:rPr lang="en-US" sz="1400" dirty="0">
                          <a:latin typeface="Verdana" panose="020B0604030504040204" pitchFamily="34" charset="0"/>
                          <a:ea typeface="Verdana" panose="020B0604030504040204" pitchFamily="34" charset="0"/>
                          <a:cs typeface="Verdana" panose="020B0604030504040204" pitchFamily="34" charset="0"/>
                        </a:rPr>
                        <a:t>Above 200 kVA up to and including 2500 kVA-Taps may be provided as per the tapping range specified in IS 1180 (Part 1 &amp; 3)</a:t>
                      </a:r>
                    </a:p>
                    <a:p>
                      <a:pPr marL="342900" indent="-342900" algn="just">
                        <a:buAutoNum type="alphaLcPeriod"/>
                      </a:pPr>
                      <a:r>
                        <a:rPr lang="en-US" sz="1400" dirty="0">
                          <a:latin typeface="Verdana" panose="020B0604030504040204" pitchFamily="34" charset="0"/>
                          <a:ea typeface="Verdana" panose="020B0604030504040204" pitchFamily="34" charset="0"/>
                          <a:cs typeface="Verdana" panose="020B0604030504040204" pitchFamily="34" charset="0"/>
                        </a:rPr>
                        <a:t>Tapping Range may be subjected to agreement between the user and supplier.</a:t>
                      </a:r>
                    </a:p>
                  </a:txBody>
                  <a:tcPr/>
                </a:tc>
                <a:tc row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1.9 Tesla (Max) with +12.5 percent combined voltage and frequency variation from rated voltage and frequency.</a:t>
                      </a:r>
                    </a:p>
                  </a:txBody>
                  <a:tcPr/>
                </a:tc>
                <a:tc>
                  <a:txBody>
                    <a:bodyPr/>
                    <a:lstStyle/>
                    <a:p>
                      <a:pPr marL="342900" indent="-342900" algn="just">
                        <a:buAutoNum type="alphaLcPeriod"/>
                      </a:pPr>
                      <a:r>
                        <a:rPr lang="en-US" sz="1400" dirty="0">
                          <a:latin typeface="Verdana" panose="020B0604030504040204" pitchFamily="34" charset="0"/>
                          <a:ea typeface="Verdana" panose="020B0604030504040204" pitchFamily="34" charset="0"/>
                          <a:cs typeface="Verdana" panose="020B0604030504040204" pitchFamily="34" charset="0"/>
                        </a:rPr>
                        <a:t>Up to 200 kVA- Max. 3 percent of full load current and Max. 6 percent of full load current with an Increase of 12.5 percent of rated voltage.</a:t>
                      </a:r>
                    </a:p>
                    <a:p>
                      <a:pPr marL="342900" marR="0" lvl="0" indent="-342900" algn="just" defTabSz="457200" rtl="0" eaLnBrk="1" fontAlgn="auto" latinLnBrk="0" hangingPunct="1">
                        <a:lnSpc>
                          <a:spcPct val="100000"/>
                        </a:lnSpc>
                        <a:spcBef>
                          <a:spcPts val="0"/>
                        </a:spcBef>
                        <a:spcAft>
                          <a:spcPts val="0"/>
                        </a:spcAft>
                        <a:buClrTx/>
                        <a:buSzTx/>
                        <a:buFontTx/>
                        <a:buAutoNum type="alphaLcPeriod"/>
                        <a:tabLst/>
                        <a:defRPr/>
                      </a:pPr>
                      <a:r>
                        <a:rPr lang="en-US" sz="1400" dirty="0">
                          <a:latin typeface="Verdana" panose="020B0604030504040204" pitchFamily="34" charset="0"/>
                          <a:ea typeface="Verdana" panose="020B0604030504040204" pitchFamily="34" charset="0"/>
                          <a:cs typeface="Verdana" panose="020B0604030504040204" pitchFamily="34" charset="0"/>
                        </a:rPr>
                        <a:t>Above 200 kVA- Max. 2 percent of full load current and Max. 5 percent of full load current with an Increase of 12.5 percent of rated voltage</a:t>
                      </a:r>
                    </a:p>
                  </a:txBody>
                  <a:tcPr/>
                </a:tc>
                <a:extLst>
                  <a:ext uri="{0D108BD9-81ED-4DB2-BD59-A6C34878D82A}">
                    <a16:rowId xmlns:a16="http://schemas.microsoft.com/office/drawing/2014/main" val="3691177484"/>
                  </a:ext>
                </a:extLst>
              </a:tr>
              <a:tr h="1204998">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Single Phase</a:t>
                      </a:r>
                    </a:p>
                  </a:txBody>
                  <a:tcPr/>
                </a:tc>
                <a:tc>
                  <a:txBody>
                    <a:bodyPr/>
                    <a:lstStyle/>
                    <a:p>
                      <a:pPr marL="342900" indent="-342900" algn="just">
                        <a:buAutoNum type="alphaLcPeriod"/>
                      </a:pPr>
                      <a:r>
                        <a:rPr lang="en-US" sz="1400" dirty="0">
                          <a:latin typeface="Verdana" panose="020B0604030504040204" pitchFamily="34" charset="0"/>
                          <a:ea typeface="Verdana" panose="020B0604030504040204" pitchFamily="34" charset="0"/>
                          <a:cs typeface="Verdana" panose="020B0604030504040204" pitchFamily="34" charset="0"/>
                        </a:rPr>
                        <a:t>No Taps required</a:t>
                      </a:r>
                    </a:p>
                  </a:txBody>
                  <a:tcPr/>
                </a:tc>
                <a:tc vMerge="1">
                  <a:txBody>
                    <a:bodyPr/>
                    <a:lstStyle/>
                    <a:p>
                      <a:pPr marL="0" indent="0" algn="just">
                        <a:buNone/>
                      </a:pP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Max. 3 percent of full load current and Max. 6 percent of full load current with an Increase of 12.5 percent of rated voltage.</a:t>
                      </a:r>
                    </a:p>
                    <a:p>
                      <a:pPr marL="342900" indent="-342900" algn="just">
                        <a:buAutoNum type="alphaLcPeriod"/>
                      </a:pP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094228266"/>
                  </a:ext>
                </a:extLst>
              </a:tr>
            </a:tbl>
          </a:graphicData>
        </a:graphic>
      </p:graphicFrame>
      <p:sp>
        <p:nvSpPr>
          <p:cNvPr id="3" name="Slide Number Placeholder 2">
            <a:extLst>
              <a:ext uri="{FF2B5EF4-FFF2-40B4-BE49-F238E27FC236}">
                <a16:creationId xmlns:a16="http://schemas.microsoft.com/office/drawing/2014/main" id="{59C20F76-D933-4F6E-1DD3-6AAF30E9E529}"/>
              </a:ext>
            </a:extLst>
          </p:cNvPr>
          <p:cNvSpPr>
            <a:spLocks noGrp="1"/>
          </p:cNvSpPr>
          <p:nvPr>
            <p:ph type="sldNum" sz="quarter" idx="12"/>
          </p:nvPr>
        </p:nvSpPr>
        <p:spPr/>
        <p:txBody>
          <a:bodyPr/>
          <a:lstStyle/>
          <a:p>
            <a:fld id="{AB5EBE3D-E2D2-694F-AAB5-C99AE1F0365F}" type="slidenum">
              <a:rPr lang="en-US" smtClean="0"/>
              <a:t>12</a:t>
            </a:fld>
            <a:endParaRPr lang="en-US"/>
          </a:p>
        </p:txBody>
      </p:sp>
      <p:pic>
        <p:nvPicPr>
          <p:cNvPr id="6" name="Picture 8">
            <a:extLst>
              <a:ext uri="{FF2B5EF4-FFF2-40B4-BE49-F238E27FC236}">
                <a16:creationId xmlns:a16="http://schemas.microsoft.com/office/drawing/2014/main" id="{78661137-BC4C-ED88-1BFA-BFCC5E54E869}"/>
              </a:ext>
            </a:extLst>
          </p:cNvPr>
          <p:cNvPicPr>
            <a:picLocks/>
          </p:cNvPicPr>
          <p:nvPr/>
        </p:nvPicPr>
        <p:blipFill>
          <a:blip r:embed="rId2" cstate="print"/>
          <a:stretch>
            <a:fillRect/>
          </a:stretch>
        </p:blipFill>
        <p:spPr>
          <a:xfrm>
            <a:off x="9996402" y="100376"/>
            <a:ext cx="1977389" cy="1374811"/>
          </a:xfrm>
          <a:prstGeom prst="rect">
            <a:avLst/>
          </a:prstGeom>
        </p:spPr>
      </p:pic>
    </p:spTree>
    <p:extLst>
      <p:ext uri="{BB962C8B-B14F-4D97-AF65-F5344CB8AC3E}">
        <p14:creationId xmlns:p14="http://schemas.microsoft.com/office/powerpoint/2010/main" val="248978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D19C-18BE-CF0C-AF3F-95D96E593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C71C5-163F-D1CD-E13E-C7E4717B41D3}"/>
              </a:ext>
            </a:extLst>
          </p:cNvPr>
          <p:cNvSpPr>
            <a:spLocks noGrp="1"/>
          </p:cNvSpPr>
          <p:nvPr>
            <p:ph type="title"/>
          </p:nvPr>
        </p:nvSpPr>
        <p:spPr>
          <a:xfrm>
            <a:off x="1995055" y="326385"/>
            <a:ext cx="9534336" cy="494497"/>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Overview of IS 1180 (Part 1 &amp; 3)</a:t>
            </a:r>
          </a:p>
        </p:txBody>
      </p:sp>
      <p:sp>
        <p:nvSpPr>
          <p:cNvPr id="4" name="Text Placeholder 3">
            <a:extLst>
              <a:ext uri="{FF2B5EF4-FFF2-40B4-BE49-F238E27FC236}">
                <a16:creationId xmlns:a16="http://schemas.microsoft.com/office/drawing/2014/main" id="{D29804E3-9AF6-66D4-341C-E1887A07C5B1}"/>
              </a:ext>
            </a:extLst>
          </p:cNvPr>
          <p:cNvSpPr>
            <a:spLocks noGrp="1"/>
          </p:cNvSpPr>
          <p:nvPr>
            <p:ph type="body" sz="half" idx="2"/>
          </p:nvPr>
        </p:nvSpPr>
        <p:spPr>
          <a:xfrm>
            <a:off x="1714500" y="1009030"/>
            <a:ext cx="8146473" cy="5848969"/>
          </a:xfrm>
        </p:spPr>
        <p:txBody>
          <a:bodyPr>
            <a:noAutofit/>
          </a:bodyPr>
          <a:lstStyle/>
          <a:p>
            <a:r>
              <a:rPr lang="en-IN" sz="1600" b="1" u="sng" dirty="0">
                <a:latin typeface="Verdana" panose="020B0604030504040204" pitchFamily="34" charset="0"/>
                <a:ea typeface="Verdana" panose="020B0604030504040204" pitchFamily="34" charset="0"/>
                <a:cs typeface="Verdana" panose="020B0604030504040204" pitchFamily="34" charset="0"/>
              </a:rPr>
              <a:t>Technical Parameters</a:t>
            </a:r>
          </a:p>
          <a:p>
            <a:pPr marL="285750" indent="-285750">
              <a:buFont typeface="Arial" panose="020B0604020202020204" pitchFamily="34" charset="0"/>
              <a:buChar char="•"/>
            </a:pPr>
            <a:r>
              <a:rPr lang="en-IN" sz="1600" b="1" i="1" dirty="0">
                <a:latin typeface="Verdana" panose="020B0604030504040204" pitchFamily="34" charset="0"/>
                <a:ea typeface="Verdana" panose="020B0604030504040204" pitchFamily="34" charset="0"/>
                <a:cs typeface="Verdana" panose="020B0604030504040204" pitchFamily="34" charset="0"/>
              </a:rPr>
              <a:t>Limits of Temperature Rise</a:t>
            </a:r>
          </a:p>
        </p:txBody>
      </p:sp>
      <p:graphicFrame>
        <p:nvGraphicFramePr>
          <p:cNvPr id="5" name="Table 4">
            <a:extLst>
              <a:ext uri="{FF2B5EF4-FFF2-40B4-BE49-F238E27FC236}">
                <a16:creationId xmlns:a16="http://schemas.microsoft.com/office/drawing/2014/main" id="{43D51551-466E-DD37-6E05-D0687340B80E}"/>
              </a:ext>
            </a:extLst>
          </p:cNvPr>
          <p:cNvGraphicFramePr>
            <a:graphicFrameLocks noGrp="1"/>
          </p:cNvGraphicFramePr>
          <p:nvPr>
            <p:extLst>
              <p:ext uri="{D42A27DB-BD31-4B8C-83A1-F6EECF244321}">
                <p14:modId xmlns:p14="http://schemas.microsoft.com/office/powerpoint/2010/main" val="854678528"/>
              </p:ext>
            </p:extLst>
          </p:nvPr>
        </p:nvGraphicFramePr>
        <p:xfrm>
          <a:off x="1429453" y="1786884"/>
          <a:ext cx="7813964" cy="4838249"/>
        </p:xfrm>
        <a:graphic>
          <a:graphicData uri="http://schemas.openxmlformats.org/drawingml/2006/table">
            <a:tbl>
              <a:tblPr firstRow="1" bandRow="1">
                <a:tableStyleId>{5C22544A-7EE6-4342-B048-85BDC9FD1C3A}</a:tableStyleId>
              </a:tblPr>
              <a:tblGrid>
                <a:gridCol w="510717">
                  <a:extLst>
                    <a:ext uri="{9D8B030D-6E8A-4147-A177-3AD203B41FA5}">
                      <a16:colId xmlns:a16="http://schemas.microsoft.com/office/drawing/2014/main" val="3580366977"/>
                    </a:ext>
                  </a:extLst>
                </a:gridCol>
                <a:gridCol w="1144005">
                  <a:extLst>
                    <a:ext uri="{9D8B030D-6E8A-4147-A177-3AD203B41FA5}">
                      <a16:colId xmlns:a16="http://schemas.microsoft.com/office/drawing/2014/main" val="803324593"/>
                    </a:ext>
                  </a:extLst>
                </a:gridCol>
                <a:gridCol w="1164433">
                  <a:extLst>
                    <a:ext uri="{9D8B030D-6E8A-4147-A177-3AD203B41FA5}">
                      <a16:colId xmlns:a16="http://schemas.microsoft.com/office/drawing/2014/main" val="4227910940"/>
                    </a:ext>
                  </a:extLst>
                </a:gridCol>
                <a:gridCol w="1162553">
                  <a:extLst>
                    <a:ext uri="{9D8B030D-6E8A-4147-A177-3AD203B41FA5}">
                      <a16:colId xmlns:a16="http://schemas.microsoft.com/office/drawing/2014/main" val="2813285821"/>
                    </a:ext>
                  </a:extLst>
                </a:gridCol>
                <a:gridCol w="1138522">
                  <a:extLst>
                    <a:ext uri="{9D8B030D-6E8A-4147-A177-3AD203B41FA5}">
                      <a16:colId xmlns:a16="http://schemas.microsoft.com/office/drawing/2014/main" val="2590828617"/>
                    </a:ext>
                  </a:extLst>
                </a:gridCol>
                <a:gridCol w="1176472">
                  <a:extLst>
                    <a:ext uri="{9D8B030D-6E8A-4147-A177-3AD203B41FA5}">
                      <a16:colId xmlns:a16="http://schemas.microsoft.com/office/drawing/2014/main" val="2847765837"/>
                    </a:ext>
                  </a:extLst>
                </a:gridCol>
                <a:gridCol w="1517262">
                  <a:extLst>
                    <a:ext uri="{9D8B030D-6E8A-4147-A177-3AD203B41FA5}">
                      <a16:colId xmlns:a16="http://schemas.microsoft.com/office/drawing/2014/main" val="3867715228"/>
                    </a:ext>
                  </a:extLst>
                </a:gridCol>
              </a:tblGrid>
              <a:tr h="622178">
                <a:tc>
                  <a:txBody>
                    <a:bodyPr/>
                    <a:lstStyle/>
                    <a:p>
                      <a:r>
                        <a:rPr lang="en-US"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No. of Phases</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Type of Cooling</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Rating</a:t>
                      </a:r>
                    </a:p>
                  </a:txBody>
                  <a:tcPr/>
                </a:tc>
                <a:tc gridSpan="3">
                  <a:txBody>
                    <a:bodyPr/>
                    <a:lstStyle/>
                    <a:p>
                      <a:r>
                        <a:rPr lang="en-US" dirty="0">
                          <a:latin typeface="Verdana" panose="020B0604030504040204" pitchFamily="34" charset="0"/>
                          <a:ea typeface="Verdana" panose="020B0604030504040204" pitchFamily="34" charset="0"/>
                          <a:cs typeface="Verdana" panose="020B0604030504040204" pitchFamily="34" charset="0"/>
                        </a:rPr>
                        <a:t>Permissible Temperature Rise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9134423"/>
                  </a:ext>
                </a:extLst>
              </a:tr>
              <a:tr h="891661">
                <a:tc rowSpan="3">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rowSpan="3">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Three Phase and Single Phase</a:t>
                      </a:r>
                    </a:p>
                  </a:txBody>
                  <a:tcPr/>
                </a:tc>
                <a:tc rowSpan="6">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ONAN-Mineral Oil Immersed</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KNAN-Ester Liquid Immersed</a:t>
                      </a:r>
                    </a:p>
                  </a:txBody>
                  <a:tcPr/>
                </a:tc>
                <a:tc rowSpan="3">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Up to 200 kVA for Three Phase and up to 100 kVA for Single Phase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Dielectric System</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Top Liquid temperature rise </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Average Winding temperature rise </a:t>
                      </a:r>
                    </a:p>
                  </a:txBody>
                  <a:tcPr/>
                </a:tc>
                <a:extLst>
                  <a:ext uri="{0D108BD9-81ED-4DB2-BD59-A6C34878D82A}">
                    <a16:rowId xmlns:a16="http://schemas.microsoft.com/office/drawing/2014/main" val="3691177484"/>
                  </a:ext>
                </a:extLst>
              </a:tr>
              <a:tr h="518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Type A</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40 deg C</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45 deg C</a:t>
                      </a:r>
                    </a:p>
                  </a:txBody>
                  <a:tcPr/>
                </a:tc>
                <a:extLst>
                  <a:ext uri="{0D108BD9-81ED-4DB2-BD59-A6C34878D82A}">
                    <a16:rowId xmlns:a16="http://schemas.microsoft.com/office/drawing/2014/main" val="1970538602"/>
                  </a:ext>
                </a:extLst>
              </a:tr>
              <a:tr h="5184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Type B</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50 deg C</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55 deg C</a:t>
                      </a:r>
                    </a:p>
                  </a:txBody>
                  <a:tcPr/>
                </a:tc>
                <a:extLst>
                  <a:ext uri="{0D108BD9-81ED-4DB2-BD59-A6C34878D82A}">
                    <a16:rowId xmlns:a16="http://schemas.microsoft.com/office/drawing/2014/main" val="3029501776"/>
                  </a:ext>
                </a:extLst>
              </a:tr>
              <a:tr h="904291">
                <a:tc rowSpan="3">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rowSpan="3">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Three Phase</a:t>
                      </a:r>
                    </a:p>
                  </a:txBody>
                  <a:tcPr/>
                </a:tc>
                <a:tc v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rowSpan="3">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Above 200 kVA up to and including 2500 kVA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Dielectric System</a:t>
                      </a: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Top Liquid temperature rise </a:t>
                      </a: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Average Winding temperature rise </a:t>
                      </a:r>
                    </a:p>
                  </a:txBody>
                  <a:tcPr/>
                </a:tc>
                <a:extLst>
                  <a:ext uri="{0D108BD9-81ED-4DB2-BD59-A6C34878D82A}">
                    <a16:rowId xmlns:a16="http://schemas.microsoft.com/office/drawing/2014/main" val="612601693"/>
                  </a:ext>
                </a:extLst>
              </a:tr>
              <a:tr h="4985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Type A</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45 deg C</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50 deg C</a:t>
                      </a:r>
                    </a:p>
                  </a:txBody>
                  <a:tcPr/>
                </a:tc>
                <a:extLst>
                  <a:ext uri="{0D108BD9-81ED-4DB2-BD59-A6C34878D82A}">
                    <a16:rowId xmlns:a16="http://schemas.microsoft.com/office/drawing/2014/main" val="1850694103"/>
                  </a:ext>
                </a:extLst>
              </a:tr>
              <a:tr h="4985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Type B</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55 deg C</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60 deg C</a:t>
                      </a:r>
                    </a:p>
                  </a:txBody>
                  <a:tcPr/>
                </a:tc>
                <a:extLst>
                  <a:ext uri="{0D108BD9-81ED-4DB2-BD59-A6C34878D82A}">
                    <a16:rowId xmlns:a16="http://schemas.microsoft.com/office/drawing/2014/main" val="1130661344"/>
                  </a:ext>
                </a:extLst>
              </a:tr>
            </a:tbl>
          </a:graphicData>
        </a:graphic>
      </p:graphicFrame>
      <p:sp>
        <p:nvSpPr>
          <p:cNvPr id="3" name="Slide Number Placeholder 2">
            <a:extLst>
              <a:ext uri="{FF2B5EF4-FFF2-40B4-BE49-F238E27FC236}">
                <a16:creationId xmlns:a16="http://schemas.microsoft.com/office/drawing/2014/main" id="{009CBD27-2FDD-16C7-F976-00DC7F9C2BEE}"/>
              </a:ext>
            </a:extLst>
          </p:cNvPr>
          <p:cNvSpPr>
            <a:spLocks noGrp="1"/>
          </p:cNvSpPr>
          <p:nvPr>
            <p:ph type="sldNum" sz="quarter" idx="12"/>
          </p:nvPr>
        </p:nvSpPr>
        <p:spPr/>
        <p:txBody>
          <a:bodyPr/>
          <a:lstStyle/>
          <a:p>
            <a:fld id="{AB5EBE3D-E2D2-694F-AAB5-C99AE1F0365F}" type="slidenum">
              <a:rPr lang="en-US" smtClean="0"/>
              <a:t>13</a:t>
            </a:fld>
            <a:endParaRPr lang="en-US"/>
          </a:p>
        </p:txBody>
      </p:sp>
      <p:pic>
        <p:nvPicPr>
          <p:cNvPr id="6" name="Picture 8">
            <a:extLst>
              <a:ext uri="{FF2B5EF4-FFF2-40B4-BE49-F238E27FC236}">
                <a16:creationId xmlns:a16="http://schemas.microsoft.com/office/drawing/2014/main" id="{B06D907A-C8CA-4C9A-E2C0-A127DB0DE314}"/>
              </a:ext>
            </a:extLst>
          </p:cNvPr>
          <p:cNvPicPr>
            <a:picLocks/>
          </p:cNvPicPr>
          <p:nvPr/>
        </p:nvPicPr>
        <p:blipFill>
          <a:blip r:embed="rId2" cstate="print"/>
          <a:stretch>
            <a:fillRect/>
          </a:stretch>
        </p:blipFill>
        <p:spPr>
          <a:xfrm>
            <a:off x="9937346" y="100376"/>
            <a:ext cx="1977389" cy="1374811"/>
          </a:xfrm>
          <a:prstGeom prst="rect">
            <a:avLst/>
          </a:prstGeom>
        </p:spPr>
      </p:pic>
      <p:sp>
        <p:nvSpPr>
          <p:cNvPr id="7" name="Content Placeholder 6">
            <a:extLst>
              <a:ext uri="{FF2B5EF4-FFF2-40B4-BE49-F238E27FC236}">
                <a16:creationId xmlns:a16="http://schemas.microsoft.com/office/drawing/2014/main" id="{25CAC5CB-B310-E7AB-103D-BDDBDA3DE7D7}"/>
              </a:ext>
            </a:extLst>
          </p:cNvPr>
          <p:cNvSpPr>
            <a:spLocks noGrp="1"/>
          </p:cNvSpPr>
          <p:nvPr>
            <p:ph idx="1"/>
          </p:nvPr>
        </p:nvSpPr>
        <p:spPr>
          <a:xfrm>
            <a:off x="9243416" y="1901536"/>
            <a:ext cx="2671319" cy="3959515"/>
          </a:xfrm>
        </p:spPr>
        <p:txBody>
          <a:bodyPr/>
          <a:lstStyle/>
          <a:p>
            <a:endParaRPr lang="en-US"/>
          </a:p>
        </p:txBody>
      </p:sp>
      <p:pic>
        <p:nvPicPr>
          <p:cNvPr id="9218" name="Picture 2" descr="Natural convection inside a liquid filled transformer tank with oil circulating through a transformer tank.">
            <a:extLst>
              <a:ext uri="{FF2B5EF4-FFF2-40B4-BE49-F238E27FC236}">
                <a16:creationId xmlns:a16="http://schemas.microsoft.com/office/drawing/2014/main" id="{1310824A-2B3A-9501-2B9C-C86D34F13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92" t="1797" r="17289" b="-1797"/>
          <a:stretch/>
        </p:blipFill>
        <p:spPr bwMode="auto">
          <a:xfrm>
            <a:off x="9011443" y="1901536"/>
            <a:ext cx="3010839" cy="395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6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2DFE-AA91-4E3E-CDA5-D757AAEB5706}"/>
              </a:ext>
            </a:extLst>
          </p:cNvPr>
          <p:cNvSpPr>
            <a:spLocks noGrp="1"/>
          </p:cNvSpPr>
          <p:nvPr>
            <p:ph type="title"/>
          </p:nvPr>
        </p:nvSpPr>
        <p:spPr>
          <a:xfrm>
            <a:off x="1640156" y="621529"/>
            <a:ext cx="8911687" cy="946150"/>
          </a:xfrm>
        </p:spPr>
        <p:txBody>
          <a:bodyPr>
            <a:norm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Losses and Impedance Values for Three/Single Phase 11kV Distribution Transformers </a:t>
            </a:r>
          </a:p>
        </p:txBody>
      </p:sp>
      <p:pic>
        <p:nvPicPr>
          <p:cNvPr id="12" name="Content Placeholder 11">
            <a:extLst>
              <a:ext uri="{FF2B5EF4-FFF2-40B4-BE49-F238E27FC236}">
                <a16:creationId xmlns:a16="http://schemas.microsoft.com/office/drawing/2014/main" id="{19AEE14E-7759-91B3-7EBC-C5F29256B196}"/>
              </a:ext>
            </a:extLst>
          </p:cNvPr>
          <p:cNvPicPr>
            <a:picLocks noGrp="1" noChangeAspect="1"/>
          </p:cNvPicPr>
          <p:nvPr>
            <p:ph idx="1"/>
          </p:nvPr>
        </p:nvPicPr>
        <p:blipFill>
          <a:blip r:embed="rId2"/>
          <a:stretch>
            <a:fillRect/>
          </a:stretch>
        </p:blipFill>
        <p:spPr>
          <a:xfrm>
            <a:off x="1215055" y="1347197"/>
            <a:ext cx="3398510" cy="4889274"/>
          </a:xfrm>
          <a:prstGeom prst="rect">
            <a:avLst/>
          </a:prstGeom>
        </p:spPr>
      </p:pic>
      <p:sp>
        <p:nvSpPr>
          <p:cNvPr id="3" name="Slide Number Placeholder 2">
            <a:extLst>
              <a:ext uri="{FF2B5EF4-FFF2-40B4-BE49-F238E27FC236}">
                <a16:creationId xmlns:a16="http://schemas.microsoft.com/office/drawing/2014/main" id="{D34BA0DD-64E6-C2DF-04C3-C8498F8EEAC7}"/>
              </a:ext>
            </a:extLst>
          </p:cNvPr>
          <p:cNvSpPr>
            <a:spLocks noGrp="1"/>
          </p:cNvSpPr>
          <p:nvPr>
            <p:ph type="sldNum" sz="quarter" idx="12"/>
          </p:nvPr>
        </p:nvSpPr>
        <p:spPr/>
        <p:txBody>
          <a:bodyPr/>
          <a:lstStyle/>
          <a:p>
            <a:fld id="{AB5EBE3D-E2D2-694F-AAB5-C99AE1F0365F}" type="slidenum">
              <a:rPr lang="en-US" smtClean="0"/>
              <a:t>14</a:t>
            </a:fld>
            <a:endParaRPr lang="en-US"/>
          </a:p>
        </p:txBody>
      </p:sp>
      <p:pic>
        <p:nvPicPr>
          <p:cNvPr id="4" name="Picture 8">
            <a:extLst>
              <a:ext uri="{FF2B5EF4-FFF2-40B4-BE49-F238E27FC236}">
                <a16:creationId xmlns:a16="http://schemas.microsoft.com/office/drawing/2014/main" id="{7B0470F3-6E0B-3160-121D-530EF698CFB0}"/>
              </a:ext>
            </a:extLst>
          </p:cNvPr>
          <p:cNvPicPr>
            <a:picLocks/>
          </p:cNvPicPr>
          <p:nvPr/>
        </p:nvPicPr>
        <p:blipFill>
          <a:blip r:embed="rId3" cstate="print"/>
          <a:stretch>
            <a:fillRect/>
          </a:stretch>
        </p:blipFill>
        <p:spPr>
          <a:xfrm>
            <a:off x="10370127" y="60067"/>
            <a:ext cx="1821873" cy="1034537"/>
          </a:xfrm>
          <a:prstGeom prst="rect">
            <a:avLst/>
          </a:prstGeom>
        </p:spPr>
      </p:pic>
      <p:pic>
        <p:nvPicPr>
          <p:cNvPr id="5" name="Content Placeholder 3">
            <a:extLst>
              <a:ext uri="{FF2B5EF4-FFF2-40B4-BE49-F238E27FC236}">
                <a16:creationId xmlns:a16="http://schemas.microsoft.com/office/drawing/2014/main" id="{A190AFE6-21A1-1E52-1BDA-79425832B69F}"/>
              </a:ext>
            </a:extLst>
          </p:cNvPr>
          <p:cNvPicPr>
            <a:picLocks noChangeAspect="1"/>
          </p:cNvPicPr>
          <p:nvPr/>
        </p:nvPicPr>
        <p:blipFill>
          <a:blip r:embed="rId4"/>
          <a:stretch>
            <a:fillRect/>
          </a:stretch>
        </p:blipFill>
        <p:spPr>
          <a:xfrm>
            <a:off x="4758355" y="1412875"/>
            <a:ext cx="3398510" cy="4817967"/>
          </a:xfrm>
          <a:prstGeom prst="rect">
            <a:avLst/>
          </a:prstGeom>
        </p:spPr>
      </p:pic>
      <p:pic>
        <p:nvPicPr>
          <p:cNvPr id="6" name="Content Placeholder 3">
            <a:extLst>
              <a:ext uri="{FF2B5EF4-FFF2-40B4-BE49-F238E27FC236}">
                <a16:creationId xmlns:a16="http://schemas.microsoft.com/office/drawing/2014/main" id="{605E3091-C82B-172F-A8A7-C73F94811E8B}"/>
              </a:ext>
            </a:extLst>
          </p:cNvPr>
          <p:cNvPicPr>
            <a:picLocks noChangeAspect="1"/>
          </p:cNvPicPr>
          <p:nvPr/>
        </p:nvPicPr>
        <p:blipFill>
          <a:blip r:embed="rId5"/>
          <a:stretch>
            <a:fillRect/>
          </a:stretch>
        </p:blipFill>
        <p:spPr>
          <a:xfrm>
            <a:off x="8436094" y="1347197"/>
            <a:ext cx="3512127" cy="4817967"/>
          </a:xfrm>
          <a:prstGeom prst="rect">
            <a:avLst/>
          </a:prstGeom>
        </p:spPr>
      </p:pic>
    </p:spTree>
    <p:extLst>
      <p:ext uri="{BB962C8B-B14F-4D97-AF65-F5344CB8AC3E}">
        <p14:creationId xmlns:p14="http://schemas.microsoft.com/office/powerpoint/2010/main" val="232949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482A-54ED-F14D-B64E-F7D53EC33C40}"/>
              </a:ext>
            </a:extLst>
          </p:cNvPr>
          <p:cNvSpPr>
            <a:spLocks noGrp="1"/>
          </p:cNvSpPr>
          <p:nvPr>
            <p:ph type="title"/>
          </p:nvPr>
        </p:nvSpPr>
        <p:spPr>
          <a:xfrm>
            <a:off x="1311579" y="115614"/>
            <a:ext cx="4784421" cy="767255"/>
          </a:xfrm>
        </p:spPr>
        <p:txBody>
          <a:bodyPr>
            <a:normAutofit fontScale="90000"/>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Losses and Impedance Values for Distribution Transformers with voltage class above 11 kV</a:t>
            </a:r>
          </a:p>
        </p:txBody>
      </p:sp>
      <p:graphicFrame>
        <p:nvGraphicFramePr>
          <p:cNvPr id="4" name="Content Placeholder 3">
            <a:extLst>
              <a:ext uri="{FF2B5EF4-FFF2-40B4-BE49-F238E27FC236}">
                <a16:creationId xmlns:a16="http://schemas.microsoft.com/office/drawing/2014/main" id="{F92DB0B7-A1B7-A01E-E1E9-B8B4F21DE9CE}"/>
              </a:ext>
            </a:extLst>
          </p:cNvPr>
          <p:cNvGraphicFramePr>
            <a:graphicFrameLocks noGrp="1"/>
          </p:cNvGraphicFramePr>
          <p:nvPr>
            <p:ph idx="1"/>
            <p:extLst>
              <p:ext uri="{D42A27DB-BD31-4B8C-83A1-F6EECF244321}">
                <p14:modId xmlns:p14="http://schemas.microsoft.com/office/powerpoint/2010/main" val="4226863914"/>
              </p:ext>
            </p:extLst>
          </p:nvPr>
        </p:nvGraphicFramePr>
        <p:xfrm>
          <a:off x="1559973" y="1271907"/>
          <a:ext cx="5568977" cy="5364480"/>
        </p:xfrm>
        <a:graphic>
          <a:graphicData uri="http://schemas.openxmlformats.org/drawingml/2006/table">
            <a:tbl>
              <a:tblPr firstRow="1" bandRow="1">
                <a:tableStyleId>{5C22544A-7EE6-4342-B048-85BDC9FD1C3A}</a:tableStyleId>
              </a:tblPr>
              <a:tblGrid>
                <a:gridCol w="444424">
                  <a:extLst>
                    <a:ext uri="{9D8B030D-6E8A-4147-A177-3AD203B41FA5}">
                      <a16:colId xmlns:a16="http://schemas.microsoft.com/office/drawing/2014/main" val="3261626648"/>
                    </a:ext>
                  </a:extLst>
                </a:gridCol>
                <a:gridCol w="1382377">
                  <a:extLst>
                    <a:ext uri="{9D8B030D-6E8A-4147-A177-3AD203B41FA5}">
                      <a16:colId xmlns:a16="http://schemas.microsoft.com/office/drawing/2014/main" val="3707911272"/>
                    </a:ext>
                  </a:extLst>
                </a:gridCol>
                <a:gridCol w="880307">
                  <a:extLst>
                    <a:ext uri="{9D8B030D-6E8A-4147-A177-3AD203B41FA5}">
                      <a16:colId xmlns:a16="http://schemas.microsoft.com/office/drawing/2014/main" val="3637971888"/>
                    </a:ext>
                  </a:extLst>
                </a:gridCol>
                <a:gridCol w="1139897">
                  <a:extLst>
                    <a:ext uri="{9D8B030D-6E8A-4147-A177-3AD203B41FA5}">
                      <a16:colId xmlns:a16="http://schemas.microsoft.com/office/drawing/2014/main" val="518675327"/>
                    </a:ext>
                  </a:extLst>
                </a:gridCol>
                <a:gridCol w="1721972">
                  <a:extLst>
                    <a:ext uri="{9D8B030D-6E8A-4147-A177-3AD203B41FA5}">
                      <a16:colId xmlns:a16="http://schemas.microsoft.com/office/drawing/2014/main" val="1698543461"/>
                    </a:ext>
                  </a:extLst>
                </a:gridCol>
              </a:tblGrid>
              <a:tr h="411993">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Voltage Class</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No. of Phase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Ratings</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Max. Loss Value</a:t>
                      </a:r>
                    </a:p>
                  </a:txBody>
                  <a:tcPr/>
                </a:tc>
                <a:extLst>
                  <a:ext uri="{0D108BD9-81ED-4DB2-BD59-A6C34878D82A}">
                    <a16:rowId xmlns:a16="http://schemas.microsoft.com/office/drawing/2014/main" val="3699497042"/>
                  </a:ext>
                </a:extLst>
              </a:tr>
              <a:tr h="90930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Above 11 kV and up to and including 22 kV</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Three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Up to 2500 kVA</a:t>
                      </a:r>
                    </a:p>
                  </a:txBody>
                  <a:tcPr/>
                </a:tc>
                <a:tc>
                  <a: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Max. 5 percent of the maximum total loss values for 11 kV voltage class.</a:t>
                      </a:r>
                    </a:p>
                  </a:txBody>
                  <a:tcPr/>
                </a:tc>
                <a:extLst>
                  <a:ext uri="{0D108BD9-81ED-4DB2-BD59-A6C34878D82A}">
                    <a16:rowId xmlns:a16="http://schemas.microsoft.com/office/drawing/2014/main" val="1091612217"/>
                  </a:ext>
                </a:extLst>
              </a:tr>
              <a:tr h="90930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Above 22kV and up to and including 33 kV</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Three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Up to 2500 kVA</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Max. 7.5 percent of the maximum total loss values for 11 kV voltage class.</a:t>
                      </a:r>
                    </a:p>
                  </a:txBody>
                  <a:tcPr/>
                </a:tc>
                <a:extLst>
                  <a:ext uri="{0D108BD9-81ED-4DB2-BD59-A6C34878D82A}">
                    <a16:rowId xmlns:a16="http://schemas.microsoft.com/office/drawing/2014/main" val="3731076716"/>
                  </a:ext>
                </a:extLst>
              </a:tr>
              <a:tr h="90930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Above 11 kV and up to and including 22 kV</a:t>
                      </a: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Single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Up to 100 kVA</a:t>
                      </a:r>
                    </a:p>
                  </a:txBody>
                  <a:tcPr/>
                </a:tc>
                <a:tc>
                  <a: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Max. 7.5 percent of the maximum total loss values for 11 kV voltage class.</a:t>
                      </a:r>
                    </a:p>
                  </a:txBody>
                  <a:tcPr/>
                </a:tc>
                <a:extLst>
                  <a:ext uri="{0D108BD9-81ED-4DB2-BD59-A6C34878D82A}">
                    <a16:rowId xmlns:a16="http://schemas.microsoft.com/office/drawing/2014/main" val="980266739"/>
                  </a:ext>
                </a:extLst>
              </a:tr>
              <a:tr h="8645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Above 22kV and up to and including 33 kV</a:t>
                      </a: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Single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Up to 100 kVA</a:t>
                      </a: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Max. 10 percent of the maximum total loss values for 11 kV voltage class.</a:t>
                      </a:r>
                    </a:p>
                  </a:txBody>
                  <a:tcPr/>
                </a:tc>
                <a:extLst>
                  <a:ext uri="{0D108BD9-81ED-4DB2-BD59-A6C34878D82A}">
                    <a16:rowId xmlns:a16="http://schemas.microsoft.com/office/drawing/2014/main" val="151558559"/>
                  </a:ext>
                </a:extLst>
              </a:tr>
            </a:tbl>
          </a:graphicData>
        </a:graphic>
      </p:graphicFrame>
      <p:sp>
        <p:nvSpPr>
          <p:cNvPr id="3" name="Slide Number Placeholder 2">
            <a:extLst>
              <a:ext uri="{FF2B5EF4-FFF2-40B4-BE49-F238E27FC236}">
                <a16:creationId xmlns:a16="http://schemas.microsoft.com/office/drawing/2014/main" id="{2647BC20-B400-630A-1098-111E84794145}"/>
              </a:ext>
            </a:extLst>
          </p:cNvPr>
          <p:cNvSpPr>
            <a:spLocks noGrp="1"/>
          </p:cNvSpPr>
          <p:nvPr>
            <p:ph type="sldNum" sz="quarter" idx="12"/>
          </p:nvPr>
        </p:nvSpPr>
        <p:spPr/>
        <p:txBody>
          <a:bodyPr/>
          <a:lstStyle/>
          <a:p>
            <a:fld id="{AB5EBE3D-E2D2-694F-AAB5-C99AE1F0365F}" type="slidenum">
              <a:rPr lang="en-US" smtClean="0"/>
              <a:t>15</a:t>
            </a:fld>
            <a:endParaRPr lang="en-US"/>
          </a:p>
        </p:txBody>
      </p:sp>
      <p:pic>
        <p:nvPicPr>
          <p:cNvPr id="5" name="Picture 8">
            <a:extLst>
              <a:ext uri="{FF2B5EF4-FFF2-40B4-BE49-F238E27FC236}">
                <a16:creationId xmlns:a16="http://schemas.microsoft.com/office/drawing/2014/main" id="{C37E9E1E-C18F-F919-09BF-09C44F6BFCCA}"/>
              </a:ext>
            </a:extLst>
          </p:cNvPr>
          <p:cNvPicPr>
            <a:picLocks/>
          </p:cNvPicPr>
          <p:nvPr/>
        </p:nvPicPr>
        <p:blipFill>
          <a:blip r:embed="rId2" cstate="print"/>
          <a:stretch>
            <a:fillRect/>
          </a:stretch>
        </p:blipFill>
        <p:spPr>
          <a:xfrm>
            <a:off x="10476749" y="9976"/>
            <a:ext cx="1183439" cy="844599"/>
          </a:xfrm>
          <a:prstGeom prst="rect">
            <a:avLst/>
          </a:prstGeom>
        </p:spPr>
      </p:pic>
      <p:sp>
        <p:nvSpPr>
          <p:cNvPr id="6" name="TextBox 5">
            <a:extLst>
              <a:ext uri="{FF2B5EF4-FFF2-40B4-BE49-F238E27FC236}">
                <a16:creationId xmlns:a16="http://schemas.microsoft.com/office/drawing/2014/main" id="{BF9AD6C2-6887-23A8-EBA2-1110BE09FC9E}"/>
              </a:ext>
            </a:extLst>
          </p:cNvPr>
          <p:cNvSpPr txBox="1"/>
          <p:nvPr/>
        </p:nvSpPr>
        <p:spPr>
          <a:xfrm>
            <a:off x="8056925" y="314724"/>
            <a:ext cx="2010487" cy="338554"/>
          </a:xfrm>
          <a:prstGeom prst="rect">
            <a:avLst/>
          </a:prstGeom>
          <a:noFill/>
        </p:spPr>
        <p:txBody>
          <a:bodyPr wrap="non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Clearance in Air</a:t>
            </a:r>
          </a:p>
        </p:txBody>
      </p:sp>
      <p:graphicFrame>
        <p:nvGraphicFramePr>
          <p:cNvPr id="8" name="Table 7">
            <a:extLst>
              <a:ext uri="{FF2B5EF4-FFF2-40B4-BE49-F238E27FC236}">
                <a16:creationId xmlns:a16="http://schemas.microsoft.com/office/drawing/2014/main" id="{E652A902-485D-611A-9DED-46E6CA423E95}"/>
              </a:ext>
            </a:extLst>
          </p:cNvPr>
          <p:cNvGraphicFramePr>
            <a:graphicFrameLocks noGrp="1"/>
          </p:cNvGraphicFramePr>
          <p:nvPr>
            <p:extLst>
              <p:ext uri="{D42A27DB-BD31-4B8C-83A1-F6EECF244321}">
                <p14:modId xmlns:p14="http://schemas.microsoft.com/office/powerpoint/2010/main" val="1136499599"/>
              </p:ext>
            </p:extLst>
          </p:nvPr>
        </p:nvGraphicFramePr>
        <p:xfrm>
          <a:off x="7416155" y="1271907"/>
          <a:ext cx="4061142" cy="2504500"/>
        </p:xfrm>
        <a:graphic>
          <a:graphicData uri="http://schemas.openxmlformats.org/drawingml/2006/table">
            <a:tbl>
              <a:tblPr firstRow="1" bandRow="1">
                <a:tableStyleId>{5C22544A-7EE6-4342-B048-85BDC9FD1C3A}</a:tableStyleId>
              </a:tblPr>
              <a:tblGrid>
                <a:gridCol w="466604">
                  <a:extLst>
                    <a:ext uri="{9D8B030D-6E8A-4147-A177-3AD203B41FA5}">
                      <a16:colId xmlns:a16="http://schemas.microsoft.com/office/drawing/2014/main" val="2240006749"/>
                    </a:ext>
                  </a:extLst>
                </a:gridCol>
                <a:gridCol w="1019503">
                  <a:extLst>
                    <a:ext uri="{9D8B030D-6E8A-4147-A177-3AD203B41FA5}">
                      <a16:colId xmlns:a16="http://schemas.microsoft.com/office/drawing/2014/main" val="1649949504"/>
                    </a:ext>
                  </a:extLst>
                </a:gridCol>
                <a:gridCol w="1261436">
                  <a:extLst>
                    <a:ext uri="{9D8B030D-6E8A-4147-A177-3AD203B41FA5}">
                      <a16:colId xmlns:a16="http://schemas.microsoft.com/office/drawing/2014/main" val="3672277323"/>
                    </a:ext>
                  </a:extLst>
                </a:gridCol>
                <a:gridCol w="1313599">
                  <a:extLst>
                    <a:ext uri="{9D8B030D-6E8A-4147-A177-3AD203B41FA5}">
                      <a16:colId xmlns:a16="http://schemas.microsoft.com/office/drawing/2014/main" val="2116499948"/>
                    </a:ext>
                  </a:extLst>
                </a:gridCol>
              </a:tblGrid>
              <a:tr h="107194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Nominal System Voltage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Min. Phase to phase Clearance (mm)</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Min. Phase to Earth Clearance  (mm)</a:t>
                      </a:r>
                    </a:p>
                  </a:txBody>
                  <a:tcPr/>
                </a:tc>
                <a:extLst>
                  <a:ext uri="{0D108BD9-81ED-4DB2-BD59-A6C34878D82A}">
                    <a16:rowId xmlns:a16="http://schemas.microsoft.com/office/drawing/2014/main" val="1006541771"/>
                  </a:ext>
                </a:extLst>
              </a:tr>
              <a:tr h="479552">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Up to 1.1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75</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40</a:t>
                      </a:r>
                    </a:p>
                  </a:txBody>
                  <a:tcPr/>
                </a:tc>
                <a:extLst>
                  <a:ext uri="{0D108BD9-81ED-4DB2-BD59-A6C34878D82A}">
                    <a16:rowId xmlns:a16="http://schemas.microsoft.com/office/drawing/2014/main" val="1457384477"/>
                  </a:ext>
                </a:extLst>
              </a:tr>
              <a:tr h="282089">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11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255</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140</a:t>
                      </a:r>
                    </a:p>
                  </a:txBody>
                  <a:tcPr/>
                </a:tc>
                <a:extLst>
                  <a:ext uri="{0D108BD9-81ED-4DB2-BD59-A6C34878D82A}">
                    <a16:rowId xmlns:a16="http://schemas.microsoft.com/office/drawing/2014/main" val="2201315912"/>
                  </a:ext>
                </a:extLst>
              </a:tr>
              <a:tr h="282089">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22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330</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230</a:t>
                      </a:r>
                    </a:p>
                  </a:txBody>
                  <a:tcPr/>
                </a:tc>
                <a:extLst>
                  <a:ext uri="{0D108BD9-81ED-4DB2-BD59-A6C34878D82A}">
                    <a16:rowId xmlns:a16="http://schemas.microsoft.com/office/drawing/2014/main" val="237610760"/>
                  </a:ext>
                </a:extLst>
              </a:tr>
              <a:tr h="282089">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33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350</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320</a:t>
                      </a:r>
                    </a:p>
                  </a:txBody>
                  <a:tcPr/>
                </a:tc>
                <a:extLst>
                  <a:ext uri="{0D108BD9-81ED-4DB2-BD59-A6C34878D82A}">
                    <a16:rowId xmlns:a16="http://schemas.microsoft.com/office/drawing/2014/main" val="647634188"/>
                  </a:ext>
                </a:extLst>
              </a:tr>
            </a:tbl>
          </a:graphicData>
        </a:graphic>
      </p:graphicFrame>
      <p:sp>
        <p:nvSpPr>
          <p:cNvPr id="12" name="TextBox 11">
            <a:extLst>
              <a:ext uri="{FF2B5EF4-FFF2-40B4-BE49-F238E27FC236}">
                <a16:creationId xmlns:a16="http://schemas.microsoft.com/office/drawing/2014/main" id="{207EDAD9-D7F5-1093-3357-785E91B4AB90}"/>
              </a:ext>
            </a:extLst>
          </p:cNvPr>
          <p:cNvSpPr txBox="1"/>
          <p:nvPr/>
        </p:nvSpPr>
        <p:spPr>
          <a:xfrm>
            <a:off x="7128949" y="882869"/>
            <a:ext cx="5848071" cy="307777"/>
          </a:xfrm>
          <a:prstGeom prst="rect">
            <a:avLst/>
          </a:prstGeom>
          <a:noFill/>
        </p:spPr>
        <p:txBody>
          <a:bodyPr wrap="square">
            <a:spAutoFit/>
          </a:bodyPr>
          <a:lstStyle/>
          <a:p>
            <a:r>
              <a:rPr lang="en-US" sz="1400" b="1" dirty="0">
                <a:latin typeface="Verdana" panose="020B0604030504040204" pitchFamily="34" charset="0"/>
                <a:ea typeface="Verdana" panose="020B0604030504040204" pitchFamily="34" charset="0"/>
                <a:cs typeface="Verdana" panose="020B0604030504040204" pitchFamily="34" charset="0"/>
              </a:rPr>
              <a:t>External (Air) Clearances Between bushings</a:t>
            </a:r>
            <a:endParaRPr lang="en-US" sz="1400" dirty="0"/>
          </a:p>
        </p:txBody>
      </p:sp>
      <p:graphicFrame>
        <p:nvGraphicFramePr>
          <p:cNvPr id="13" name="Table 12">
            <a:extLst>
              <a:ext uri="{FF2B5EF4-FFF2-40B4-BE49-F238E27FC236}">
                <a16:creationId xmlns:a16="http://schemas.microsoft.com/office/drawing/2014/main" id="{9DD8ECD0-C469-6A05-2A5B-91513358D98D}"/>
              </a:ext>
            </a:extLst>
          </p:cNvPr>
          <p:cNvGraphicFramePr>
            <a:graphicFrameLocks noGrp="1"/>
          </p:cNvGraphicFramePr>
          <p:nvPr>
            <p:extLst>
              <p:ext uri="{D42A27DB-BD31-4B8C-83A1-F6EECF244321}">
                <p14:modId xmlns:p14="http://schemas.microsoft.com/office/powerpoint/2010/main" val="321712152"/>
              </p:ext>
            </p:extLst>
          </p:nvPr>
        </p:nvGraphicFramePr>
        <p:xfrm>
          <a:off x="7436259" y="4165445"/>
          <a:ext cx="4041038" cy="2590800"/>
        </p:xfrm>
        <a:graphic>
          <a:graphicData uri="http://schemas.openxmlformats.org/drawingml/2006/table">
            <a:tbl>
              <a:tblPr firstRow="1" bandRow="1">
                <a:tableStyleId>{5C22544A-7EE6-4342-B048-85BDC9FD1C3A}</a:tableStyleId>
              </a:tblPr>
              <a:tblGrid>
                <a:gridCol w="459465">
                  <a:extLst>
                    <a:ext uri="{9D8B030D-6E8A-4147-A177-3AD203B41FA5}">
                      <a16:colId xmlns:a16="http://schemas.microsoft.com/office/drawing/2014/main" val="2240006749"/>
                    </a:ext>
                  </a:extLst>
                </a:gridCol>
                <a:gridCol w="1101131">
                  <a:extLst>
                    <a:ext uri="{9D8B030D-6E8A-4147-A177-3AD203B41FA5}">
                      <a16:colId xmlns:a16="http://schemas.microsoft.com/office/drawing/2014/main" val="1649949504"/>
                    </a:ext>
                  </a:extLst>
                </a:gridCol>
                <a:gridCol w="1208690">
                  <a:extLst>
                    <a:ext uri="{9D8B030D-6E8A-4147-A177-3AD203B41FA5}">
                      <a16:colId xmlns:a16="http://schemas.microsoft.com/office/drawing/2014/main" val="3672277323"/>
                    </a:ext>
                  </a:extLst>
                </a:gridCol>
                <a:gridCol w="1271752">
                  <a:extLst>
                    <a:ext uri="{9D8B030D-6E8A-4147-A177-3AD203B41FA5}">
                      <a16:colId xmlns:a16="http://schemas.microsoft.com/office/drawing/2014/main" val="2116499948"/>
                    </a:ext>
                  </a:extLst>
                </a:gridCol>
              </a:tblGrid>
              <a:tr h="868592">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Nominal System Voltage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Min. Phase to phase Clearance (mm)</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Min. Phase to Earth Clearance  (mm)</a:t>
                      </a:r>
                    </a:p>
                  </a:txBody>
                  <a:tcPr/>
                </a:tc>
                <a:extLst>
                  <a:ext uri="{0D108BD9-81ED-4DB2-BD59-A6C34878D82A}">
                    <a16:rowId xmlns:a16="http://schemas.microsoft.com/office/drawing/2014/main" val="1006541771"/>
                  </a:ext>
                </a:extLst>
              </a:tr>
              <a:tr h="476325">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Up to 1.1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25</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20</a:t>
                      </a:r>
                    </a:p>
                  </a:txBody>
                  <a:tcPr/>
                </a:tc>
                <a:extLst>
                  <a:ext uri="{0D108BD9-81ED-4DB2-BD59-A6C34878D82A}">
                    <a16:rowId xmlns:a16="http://schemas.microsoft.com/office/drawing/2014/main" val="1457384477"/>
                  </a:ext>
                </a:extLst>
              </a:tr>
              <a:tr h="280191">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11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130</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80</a:t>
                      </a:r>
                    </a:p>
                  </a:txBody>
                  <a:tcPr/>
                </a:tc>
                <a:extLst>
                  <a:ext uri="{0D108BD9-81ED-4DB2-BD59-A6C34878D82A}">
                    <a16:rowId xmlns:a16="http://schemas.microsoft.com/office/drawing/2014/main" val="2201315912"/>
                  </a:ext>
                </a:extLst>
              </a:tr>
              <a:tr h="280191">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22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240</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140</a:t>
                      </a:r>
                    </a:p>
                  </a:txBody>
                  <a:tcPr/>
                </a:tc>
                <a:extLst>
                  <a:ext uri="{0D108BD9-81ED-4DB2-BD59-A6C34878D82A}">
                    <a16:rowId xmlns:a16="http://schemas.microsoft.com/office/drawing/2014/main" val="237610760"/>
                  </a:ext>
                </a:extLst>
              </a:tr>
              <a:tr h="280191">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33 kV</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350</a:t>
                      </a:r>
                    </a:p>
                  </a:txBody>
                  <a:tcP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220</a:t>
                      </a:r>
                    </a:p>
                  </a:txBody>
                  <a:tcPr/>
                </a:tc>
                <a:extLst>
                  <a:ext uri="{0D108BD9-81ED-4DB2-BD59-A6C34878D82A}">
                    <a16:rowId xmlns:a16="http://schemas.microsoft.com/office/drawing/2014/main" val="647634188"/>
                  </a:ext>
                </a:extLst>
              </a:tr>
            </a:tbl>
          </a:graphicData>
        </a:graphic>
      </p:graphicFrame>
      <p:sp>
        <p:nvSpPr>
          <p:cNvPr id="15" name="TextBox 14">
            <a:extLst>
              <a:ext uri="{FF2B5EF4-FFF2-40B4-BE49-F238E27FC236}">
                <a16:creationId xmlns:a16="http://schemas.microsoft.com/office/drawing/2014/main" id="{55B83498-1F7D-5F80-068A-5DF4F1011D52}"/>
              </a:ext>
            </a:extLst>
          </p:cNvPr>
          <p:cNvSpPr txBox="1"/>
          <p:nvPr/>
        </p:nvSpPr>
        <p:spPr>
          <a:xfrm>
            <a:off x="7416155" y="3857668"/>
            <a:ext cx="3858215" cy="307777"/>
          </a:xfrm>
          <a:prstGeom prst="rect">
            <a:avLst/>
          </a:prstGeom>
          <a:noFill/>
        </p:spPr>
        <p:txBody>
          <a:bodyPr wrap="square" rtlCol="0">
            <a:spAutoFit/>
          </a:bodyPr>
          <a:lstStyle/>
          <a:p>
            <a:pPr marL="0" indent="0">
              <a:buNone/>
            </a:pPr>
            <a:r>
              <a:rPr lang="en-US" sz="1400" b="1" dirty="0">
                <a:latin typeface="Verdana" panose="020B0604030504040204" pitchFamily="34" charset="0"/>
                <a:ea typeface="Verdana" panose="020B0604030504040204" pitchFamily="34" charset="0"/>
                <a:cs typeface="Verdana" panose="020B0604030504040204" pitchFamily="34" charset="0"/>
              </a:rPr>
              <a:t>Air Clearances in Cable Box</a:t>
            </a:r>
          </a:p>
        </p:txBody>
      </p:sp>
    </p:spTree>
    <p:extLst>
      <p:ext uri="{BB962C8B-B14F-4D97-AF65-F5344CB8AC3E}">
        <p14:creationId xmlns:p14="http://schemas.microsoft.com/office/powerpoint/2010/main" val="207391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407A-4091-8184-A5E0-F49CAE81F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38200-5F25-139A-9538-EF6EF781AA35}"/>
              </a:ext>
            </a:extLst>
          </p:cNvPr>
          <p:cNvSpPr>
            <a:spLocks noGrp="1"/>
          </p:cNvSpPr>
          <p:nvPr>
            <p:ph type="title"/>
          </p:nvPr>
        </p:nvSpPr>
        <p:spPr>
          <a:xfrm>
            <a:off x="2551362" y="279261"/>
            <a:ext cx="8151273" cy="508521"/>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Mounting Arrangement, Rating and Terminal Marking Plate</a:t>
            </a:r>
          </a:p>
        </p:txBody>
      </p:sp>
      <p:graphicFrame>
        <p:nvGraphicFramePr>
          <p:cNvPr id="4" name="Content Placeholder 3">
            <a:extLst>
              <a:ext uri="{FF2B5EF4-FFF2-40B4-BE49-F238E27FC236}">
                <a16:creationId xmlns:a16="http://schemas.microsoft.com/office/drawing/2014/main" id="{4F10ED23-0315-29E7-0ACF-200B5E85ABA4}"/>
              </a:ext>
            </a:extLst>
          </p:cNvPr>
          <p:cNvGraphicFramePr>
            <a:graphicFrameLocks noGrp="1"/>
          </p:cNvGraphicFramePr>
          <p:nvPr>
            <p:ph idx="1"/>
            <p:extLst>
              <p:ext uri="{D42A27DB-BD31-4B8C-83A1-F6EECF244321}">
                <p14:modId xmlns:p14="http://schemas.microsoft.com/office/powerpoint/2010/main" val="3265353554"/>
              </p:ext>
            </p:extLst>
          </p:nvPr>
        </p:nvGraphicFramePr>
        <p:xfrm>
          <a:off x="1724890" y="1098599"/>
          <a:ext cx="5216237" cy="5332794"/>
        </p:xfrm>
        <a:graphic>
          <a:graphicData uri="http://schemas.openxmlformats.org/drawingml/2006/table">
            <a:tbl>
              <a:tblPr firstRow="1" bandRow="1">
                <a:tableStyleId>{5C22544A-7EE6-4342-B048-85BDC9FD1C3A}</a:tableStyleId>
              </a:tblPr>
              <a:tblGrid>
                <a:gridCol w="383245">
                  <a:extLst>
                    <a:ext uri="{9D8B030D-6E8A-4147-A177-3AD203B41FA5}">
                      <a16:colId xmlns:a16="http://schemas.microsoft.com/office/drawing/2014/main" val="651240765"/>
                    </a:ext>
                  </a:extLst>
                </a:gridCol>
                <a:gridCol w="1268409">
                  <a:extLst>
                    <a:ext uri="{9D8B030D-6E8A-4147-A177-3AD203B41FA5}">
                      <a16:colId xmlns:a16="http://schemas.microsoft.com/office/drawing/2014/main" val="1770003755"/>
                    </a:ext>
                  </a:extLst>
                </a:gridCol>
                <a:gridCol w="2359238">
                  <a:extLst>
                    <a:ext uri="{9D8B030D-6E8A-4147-A177-3AD203B41FA5}">
                      <a16:colId xmlns:a16="http://schemas.microsoft.com/office/drawing/2014/main" val="208492498"/>
                    </a:ext>
                  </a:extLst>
                </a:gridCol>
                <a:gridCol w="1205345">
                  <a:extLst>
                    <a:ext uri="{9D8B030D-6E8A-4147-A177-3AD203B41FA5}">
                      <a16:colId xmlns:a16="http://schemas.microsoft.com/office/drawing/2014/main" val="209481592"/>
                    </a:ext>
                  </a:extLst>
                </a:gridCol>
              </a:tblGrid>
              <a:tr h="114113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Type of Mounting Arrangement</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Dimensions of Mounting Arrangement</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Ratings of Transformer</a:t>
                      </a:r>
                    </a:p>
                  </a:txBody>
                  <a:tcPr/>
                </a:tc>
                <a:extLst>
                  <a:ext uri="{0D108BD9-81ED-4DB2-BD59-A6C34878D82A}">
                    <a16:rowId xmlns:a16="http://schemas.microsoft.com/office/drawing/2014/main" val="4249950123"/>
                  </a:ext>
                </a:extLst>
              </a:tr>
              <a:tr h="1132543">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Channels</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75 mm X 40 mm (Min)</a:t>
                      </a: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Up to 200 kVA-Three Phase</a:t>
                      </a:r>
                    </a:p>
                  </a:txBody>
                  <a:tcPr/>
                </a:tc>
                <a:extLst>
                  <a:ext uri="{0D108BD9-81ED-4DB2-BD59-A6C34878D82A}">
                    <a16:rowId xmlns:a16="http://schemas.microsoft.com/office/drawing/2014/main" val="3804330605"/>
                  </a:ext>
                </a:extLst>
              </a:tr>
              <a:tr h="1053695">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Rollers</a:t>
                      </a:r>
                    </a:p>
                  </a:txBody>
                  <a:tcP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Above 200 kVA-Three Phase</a:t>
                      </a:r>
                    </a:p>
                  </a:txBody>
                  <a:tcPr/>
                </a:tc>
                <a:extLst>
                  <a:ext uri="{0D108BD9-81ED-4DB2-BD59-A6C34878D82A}">
                    <a16:rowId xmlns:a16="http://schemas.microsoft.com/office/drawing/2014/main" val="837460935"/>
                  </a:ext>
                </a:extLst>
              </a:tr>
              <a:tr h="200542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Pole Mounting</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 Subject to Agreement between user and supplier.</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b. Steel Lugs of min. 5 mm thickness and fixed to the pole by means of two bolts of 20 mm dia.</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Single Phase</a:t>
                      </a:r>
                    </a:p>
                  </a:txBody>
                  <a:tcPr/>
                </a:tc>
                <a:extLst>
                  <a:ext uri="{0D108BD9-81ED-4DB2-BD59-A6C34878D82A}">
                    <a16:rowId xmlns:a16="http://schemas.microsoft.com/office/drawing/2014/main" val="4134995872"/>
                  </a:ext>
                </a:extLst>
              </a:tr>
            </a:tbl>
          </a:graphicData>
        </a:graphic>
      </p:graphicFrame>
      <p:pic>
        <p:nvPicPr>
          <p:cNvPr id="5" name="Picture 4">
            <a:extLst>
              <a:ext uri="{FF2B5EF4-FFF2-40B4-BE49-F238E27FC236}">
                <a16:creationId xmlns:a16="http://schemas.microsoft.com/office/drawing/2014/main" id="{9C614C8D-D9D3-278E-1BB6-255CB14988D5}"/>
              </a:ext>
            </a:extLst>
          </p:cNvPr>
          <p:cNvPicPr>
            <a:picLocks noChangeAspect="1"/>
          </p:cNvPicPr>
          <p:nvPr/>
        </p:nvPicPr>
        <p:blipFill>
          <a:blip r:embed="rId2"/>
          <a:stretch>
            <a:fillRect/>
          </a:stretch>
        </p:blipFill>
        <p:spPr>
          <a:xfrm>
            <a:off x="3470563" y="2593266"/>
            <a:ext cx="2153929" cy="628082"/>
          </a:xfrm>
          <a:prstGeom prst="rect">
            <a:avLst/>
          </a:prstGeom>
        </p:spPr>
      </p:pic>
      <p:pic>
        <p:nvPicPr>
          <p:cNvPr id="6" name="Picture 5">
            <a:extLst>
              <a:ext uri="{FF2B5EF4-FFF2-40B4-BE49-F238E27FC236}">
                <a16:creationId xmlns:a16="http://schemas.microsoft.com/office/drawing/2014/main" id="{66A6F124-3C0A-EB10-2C7A-401AFF06698F}"/>
              </a:ext>
            </a:extLst>
          </p:cNvPr>
          <p:cNvPicPr>
            <a:picLocks noChangeAspect="1"/>
          </p:cNvPicPr>
          <p:nvPr/>
        </p:nvPicPr>
        <p:blipFill>
          <a:blip r:embed="rId3"/>
          <a:stretch>
            <a:fillRect/>
          </a:stretch>
        </p:blipFill>
        <p:spPr>
          <a:xfrm>
            <a:off x="3470563" y="3500605"/>
            <a:ext cx="2153930" cy="753074"/>
          </a:xfrm>
          <a:prstGeom prst="rect">
            <a:avLst/>
          </a:prstGeom>
        </p:spPr>
      </p:pic>
      <p:sp>
        <p:nvSpPr>
          <p:cNvPr id="3" name="Slide Number Placeholder 2">
            <a:extLst>
              <a:ext uri="{FF2B5EF4-FFF2-40B4-BE49-F238E27FC236}">
                <a16:creationId xmlns:a16="http://schemas.microsoft.com/office/drawing/2014/main" id="{D091EFE2-EB43-8031-4C5F-852733682A27}"/>
              </a:ext>
            </a:extLst>
          </p:cNvPr>
          <p:cNvSpPr>
            <a:spLocks noGrp="1"/>
          </p:cNvSpPr>
          <p:nvPr>
            <p:ph type="sldNum" sz="quarter" idx="12"/>
          </p:nvPr>
        </p:nvSpPr>
        <p:spPr/>
        <p:txBody>
          <a:bodyPr/>
          <a:lstStyle/>
          <a:p>
            <a:fld id="{AB5EBE3D-E2D2-694F-AAB5-C99AE1F0365F}" type="slidenum">
              <a:rPr lang="en-US" smtClean="0"/>
              <a:t>16</a:t>
            </a:fld>
            <a:endParaRPr lang="en-US"/>
          </a:p>
        </p:txBody>
      </p:sp>
      <p:pic>
        <p:nvPicPr>
          <p:cNvPr id="7" name="Picture 8">
            <a:extLst>
              <a:ext uri="{FF2B5EF4-FFF2-40B4-BE49-F238E27FC236}">
                <a16:creationId xmlns:a16="http://schemas.microsoft.com/office/drawing/2014/main" id="{B9C40228-3672-B7DA-C775-E1D98D33CC38}"/>
              </a:ext>
            </a:extLst>
          </p:cNvPr>
          <p:cNvPicPr>
            <a:picLocks/>
          </p:cNvPicPr>
          <p:nvPr/>
        </p:nvPicPr>
        <p:blipFill>
          <a:blip r:embed="rId4" cstate="print"/>
          <a:stretch>
            <a:fillRect/>
          </a:stretch>
        </p:blipFill>
        <p:spPr>
          <a:xfrm>
            <a:off x="10776610" y="-45913"/>
            <a:ext cx="1223652" cy="1009686"/>
          </a:xfrm>
          <a:prstGeom prst="rect">
            <a:avLst/>
          </a:prstGeom>
        </p:spPr>
      </p:pic>
      <p:pic>
        <p:nvPicPr>
          <p:cNvPr id="8" name="Picture 7">
            <a:extLst>
              <a:ext uri="{FF2B5EF4-FFF2-40B4-BE49-F238E27FC236}">
                <a16:creationId xmlns:a16="http://schemas.microsoft.com/office/drawing/2014/main" id="{44E69A41-C516-0A0A-D504-AF0576B666D4}"/>
              </a:ext>
            </a:extLst>
          </p:cNvPr>
          <p:cNvPicPr>
            <a:picLocks noChangeAspect="1"/>
          </p:cNvPicPr>
          <p:nvPr/>
        </p:nvPicPr>
        <p:blipFill>
          <a:blip r:embed="rId5"/>
          <a:stretch>
            <a:fillRect/>
          </a:stretch>
        </p:blipFill>
        <p:spPr>
          <a:xfrm>
            <a:off x="7354438" y="1287530"/>
            <a:ext cx="2108595" cy="2213075"/>
          </a:xfrm>
          <a:prstGeom prst="rect">
            <a:avLst/>
          </a:prstGeom>
        </p:spPr>
      </p:pic>
      <p:pic>
        <p:nvPicPr>
          <p:cNvPr id="9" name="Content Placeholder 5">
            <a:extLst>
              <a:ext uri="{FF2B5EF4-FFF2-40B4-BE49-F238E27FC236}">
                <a16:creationId xmlns:a16="http://schemas.microsoft.com/office/drawing/2014/main" id="{1133D920-C5A6-18B0-F9E7-98D4E00285DD}"/>
              </a:ext>
            </a:extLst>
          </p:cNvPr>
          <p:cNvPicPr>
            <a:picLocks noChangeAspect="1"/>
          </p:cNvPicPr>
          <p:nvPr/>
        </p:nvPicPr>
        <p:blipFill>
          <a:blip r:embed="rId6"/>
          <a:stretch>
            <a:fillRect/>
          </a:stretch>
        </p:blipFill>
        <p:spPr>
          <a:xfrm>
            <a:off x="9604397" y="1308327"/>
            <a:ext cx="2135648" cy="2192278"/>
          </a:xfrm>
          <a:prstGeom prst="rect">
            <a:avLst/>
          </a:prstGeom>
        </p:spPr>
      </p:pic>
      <p:pic>
        <p:nvPicPr>
          <p:cNvPr id="10" name="Content Placeholder 3">
            <a:extLst>
              <a:ext uri="{FF2B5EF4-FFF2-40B4-BE49-F238E27FC236}">
                <a16:creationId xmlns:a16="http://schemas.microsoft.com/office/drawing/2014/main" id="{A07B5378-CD3A-DB8E-AC79-8CAA8A2D2BF4}"/>
              </a:ext>
            </a:extLst>
          </p:cNvPr>
          <p:cNvPicPr>
            <a:picLocks noChangeAspect="1"/>
          </p:cNvPicPr>
          <p:nvPr/>
        </p:nvPicPr>
        <p:blipFill>
          <a:blip r:embed="rId7"/>
          <a:stretch>
            <a:fillRect/>
          </a:stretch>
        </p:blipFill>
        <p:spPr>
          <a:xfrm>
            <a:off x="7280077" y="3580843"/>
            <a:ext cx="2074919" cy="1593974"/>
          </a:xfrm>
          <a:prstGeom prst="rect">
            <a:avLst/>
          </a:prstGeom>
        </p:spPr>
      </p:pic>
      <p:pic>
        <p:nvPicPr>
          <p:cNvPr id="11" name="Picture 10">
            <a:extLst>
              <a:ext uri="{FF2B5EF4-FFF2-40B4-BE49-F238E27FC236}">
                <a16:creationId xmlns:a16="http://schemas.microsoft.com/office/drawing/2014/main" id="{C71AD25C-1E71-2772-7B7E-37E2CC5D4556}"/>
              </a:ext>
            </a:extLst>
          </p:cNvPr>
          <p:cNvPicPr>
            <a:picLocks noChangeAspect="1"/>
          </p:cNvPicPr>
          <p:nvPr/>
        </p:nvPicPr>
        <p:blipFill>
          <a:blip r:embed="rId8"/>
          <a:stretch>
            <a:fillRect/>
          </a:stretch>
        </p:blipFill>
        <p:spPr>
          <a:xfrm>
            <a:off x="9604397" y="3671867"/>
            <a:ext cx="2325370" cy="1411926"/>
          </a:xfrm>
          <a:prstGeom prst="rect">
            <a:avLst/>
          </a:prstGeom>
        </p:spPr>
      </p:pic>
      <p:pic>
        <p:nvPicPr>
          <p:cNvPr id="12" name="Picture 11">
            <a:extLst>
              <a:ext uri="{FF2B5EF4-FFF2-40B4-BE49-F238E27FC236}">
                <a16:creationId xmlns:a16="http://schemas.microsoft.com/office/drawing/2014/main" id="{92409E82-B02C-E339-5926-2E5CE4B1312C}"/>
              </a:ext>
            </a:extLst>
          </p:cNvPr>
          <p:cNvPicPr>
            <a:picLocks noChangeAspect="1"/>
          </p:cNvPicPr>
          <p:nvPr/>
        </p:nvPicPr>
        <p:blipFill>
          <a:blip r:embed="rId9"/>
          <a:stretch>
            <a:fillRect/>
          </a:stretch>
        </p:blipFill>
        <p:spPr>
          <a:xfrm>
            <a:off x="7269535" y="5351490"/>
            <a:ext cx="2193498" cy="1361037"/>
          </a:xfrm>
          <a:prstGeom prst="rect">
            <a:avLst/>
          </a:prstGeom>
        </p:spPr>
      </p:pic>
      <p:sp>
        <p:nvSpPr>
          <p:cNvPr id="14" name="TextBox 13">
            <a:extLst>
              <a:ext uri="{FF2B5EF4-FFF2-40B4-BE49-F238E27FC236}">
                <a16:creationId xmlns:a16="http://schemas.microsoft.com/office/drawing/2014/main" id="{A25E3FA9-F68E-2177-6DC6-8DE02017C02B}"/>
              </a:ext>
            </a:extLst>
          </p:cNvPr>
          <p:cNvSpPr txBox="1"/>
          <p:nvPr/>
        </p:nvSpPr>
        <p:spPr>
          <a:xfrm>
            <a:off x="9776713" y="5266389"/>
            <a:ext cx="2415287" cy="1384995"/>
          </a:xfrm>
          <a:prstGeom prst="rect">
            <a:avLst/>
          </a:prstGeom>
          <a:noFill/>
        </p:spPr>
        <p:txBody>
          <a:bodyPr wrap="square">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Note- Dimensions of Rating Plate, Terminal </a:t>
            </a:r>
          </a:p>
          <a:p>
            <a:r>
              <a:rPr lang="en-US" sz="1400" dirty="0">
                <a:latin typeface="Verdana" panose="020B0604030504040204" pitchFamily="34" charset="0"/>
                <a:ea typeface="Verdana" panose="020B0604030504040204" pitchFamily="34" charset="0"/>
                <a:cs typeface="Verdana" panose="020B0604030504040204" pitchFamily="34" charset="0"/>
              </a:rPr>
              <a:t>Marking Plate can be changed subject to </a:t>
            </a:r>
          </a:p>
          <a:p>
            <a:r>
              <a:rPr lang="en-US" sz="1400" dirty="0">
                <a:latin typeface="Verdana" panose="020B0604030504040204" pitchFamily="34" charset="0"/>
                <a:ea typeface="Verdana" panose="020B0604030504040204" pitchFamily="34" charset="0"/>
                <a:cs typeface="Verdana" panose="020B0604030504040204" pitchFamily="34" charset="0"/>
              </a:rPr>
              <a:t>Agreement between user and supplier.</a:t>
            </a:r>
          </a:p>
        </p:txBody>
      </p:sp>
      <p:sp>
        <p:nvSpPr>
          <p:cNvPr id="18" name="TextBox 17">
            <a:extLst>
              <a:ext uri="{FF2B5EF4-FFF2-40B4-BE49-F238E27FC236}">
                <a16:creationId xmlns:a16="http://schemas.microsoft.com/office/drawing/2014/main" id="{0C1CE877-F620-2D0E-5FEE-167C9C1E44A5}"/>
              </a:ext>
            </a:extLst>
          </p:cNvPr>
          <p:cNvSpPr txBox="1"/>
          <p:nvPr/>
        </p:nvSpPr>
        <p:spPr>
          <a:xfrm>
            <a:off x="7543856" y="669409"/>
            <a:ext cx="3158779"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Material-Anodized aluminum/Stainless Steel</a:t>
            </a:r>
            <a:endParaRPr lang="en-US" sz="1400" dirty="0"/>
          </a:p>
        </p:txBody>
      </p:sp>
    </p:spTree>
    <p:extLst>
      <p:ext uri="{BB962C8B-B14F-4D97-AF65-F5344CB8AC3E}">
        <p14:creationId xmlns:p14="http://schemas.microsoft.com/office/powerpoint/2010/main" val="122028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E3FD-EC38-9885-4C55-574A78FA07F5}"/>
              </a:ext>
            </a:extLst>
          </p:cNvPr>
          <p:cNvSpPr>
            <a:spLocks noGrp="1"/>
          </p:cNvSpPr>
          <p:nvPr>
            <p:ph type="title"/>
          </p:nvPr>
        </p:nvSpPr>
        <p:spPr>
          <a:xfrm>
            <a:off x="2592926" y="624110"/>
            <a:ext cx="7174530" cy="528797"/>
          </a:xfrm>
        </p:spPr>
        <p:txBody>
          <a:bodyPr>
            <a:normAutofit fontScale="90000"/>
          </a:bodyPr>
          <a:lstStyle/>
          <a:p>
            <a:r>
              <a:rPr lang="en-US" sz="2400" dirty="0">
                <a:latin typeface="Verdana" panose="020B0604030504040204" pitchFamily="34" charset="0"/>
                <a:ea typeface="Verdana" panose="020B0604030504040204" pitchFamily="34" charset="0"/>
                <a:cs typeface="Verdana" panose="020B0604030504040204" pitchFamily="34" charset="0"/>
              </a:rPr>
              <a:t>Materials used in the Distribution Transformer</a:t>
            </a:r>
          </a:p>
        </p:txBody>
      </p:sp>
      <p:graphicFrame>
        <p:nvGraphicFramePr>
          <p:cNvPr id="4" name="Content Placeholder 3">
            <a:extLst>
              <a:ext uri="{FF2B5EF4-FFF2-40B4-BE49-F238E27FC236}">
                <a16:creationId xmlns:a16="http://schemas.microsoft.com/office/drawing/2014/main" id="{CD68D644-5365-2B15-E592-2BD1D2D7E200}"/>
              </a:ext>
            </a:extLst>
          </p:cNvPr>
          <p:cNvGraphicFramePr>
            <a:graphicFrameLocks noGrp="1"/>
          </p:cNvGraphicFramePr>
          <p:nvPr>
            <p:ph idx="1"/>
            <p:extLst>
              <p:ext uri="{D42A27DB-BD31-4B8C-83A1-F6EECF244321}">
                <p14:modId xmlns:p14="http://schemas.microsoft.com/office/powerpoint/2010/main" val="3926919726"/>
              </p:ext>
            </p:extLst>
          </p:nvPr>
        </p:nvGraphicFramePr>
        <p:xfrm>
          <a:off x="1683327" y="1263962"/>
          <a:ext cx="10151918" cy="5455920"/>
        </p:xfrm>
        <a:graphic>
          <a:graphicData uri="http://schemas.openxmlformats.org/drawingml/2006/table">
            <a:tbl>
              <a:tblPr firstRow="1" bandRow="1">
                <a:tableStyleId>{5C22544A-7EE6-4342-B048-85BDC9FD1C3A}</a:tableStyleId>
              </a:tblPr>
              <a:tblGrid>
                <a:gridCol w="849773">
                  <a:extLst>
                    <a:ext uri="{9D8B030D-6E8A-4147-A177-3AD203B41FA5}">
                      <a16:colId xmlns:a16="http://schemas.microsoft.com/office/drawing/2014/main" val="1108057312"/>
                    </a:ext>
                  </a:extLst>
                </a:gridCol>
                <a:gridCol w="2371409">
                  <a:extLst>
                    <a:ext uri="{9D8B030D-6E8A-4147-A177-3AD203B41FA5}">
                      <a16:colId xmlns:a16="http://schemas.microsoft.com/office/drawing/2014/main" val="3814390310"/>
                    </a:ext>
                  </a:extLst>
                </a:gridCol>
                <a:gridCol w="3865418">
                  <a:extLst>
                    <a:ext uri="{9D8B030D-6E8A-4147-A177-3AD203B41FA5}">
                      <a16:colId xmlns:a16="http://schemas.microsoft.com/office/drawing/2014/main" val="1529713679"/>
                    </a:ext>
                  </a:extLst>
                </a:gridCol>
                <a:gridCol w="3065318">
                  <a:extLst>
                    <a:ext uri="{9D8B030D-6E8A-4147-A177-3AD203B41FA5}">
                      <a16:colId xmlns:a16="http://schemas.microsoft.com/office/drawing/2014/main" val="3577000890"/>
                    </a:ext>
                  </a:extLst>
                </a:gridCol>
              </a:tblGrid>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Components</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Material</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Indian Standard No.</a:t>
                      </a:r>
                    </a:p>
                  </a:txBody>
                  <a:tcPr/>
                </a:tc>
                <a:extLst>
                  <a:ext uri="{0D108BD9-81ED-4DB2-BD59-A6C34878D82A}">
                    <a16:rowId xmlns:a16="http://schemas.microsoft.com/office/drawing/2014/main" val="3664258317"/>
                  </a:ext>
                </a:extLst>
              </a:tr>
              <a:tr h="370840">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Core</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Cold Rolled Grain Oriented Electrical Steel (CRGO)</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3024</a:t>
                      </a:r>
                    </a:p>
                  </a:txBody>
                  <a:tcPr/>
                </a:tc>
                <a:extLst>
                  <a:ext uri="{0D108BD9-81ED-4DB2-BD59-A6C34878D82A}">
                    <a16:rowId xmlns:a16="http://schemas.microsoft.com/office/drawing/2014/main" val="1779270736"/>
                  </a:ext>
                </a:extLst>
              </a:tr>
              <a:tr h="370840">
                <a:tc vMerge="1">
                  <a:txBody>
                    <a:bodyPr/>
                    <a:lstStyle/>
                    <a:p>
                      <a:endParaRPr dirty="0"/>
                    </a:p>
                  </a:txBody>
                  <a:tcPr/>
                </a:tc>
                <a:tc vMerge="1">
                  <a:txBody>
                    <a:bodyPr/>
                    <a:lstStyle/>
                    <a:p>
                      <a:endParaRPr dirty="0"/>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Amorphous Core Material </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16585</a:t>
                      </a:r>
                    </a:p>
                  </a:txBody>
                  <a:tcPr/>
                </a:tc>
                <a:extLst>
                  <a:ext uri="{0D108BD9-81ED-4DB2-BD59-A6C34878D82A}">
                    <a16:rowId xmlns:a16="http://schemas.microsoft.com/office/drawing/2014/main" val="3869923781"/>
                  </a:ext>
                </a:extLst>
              </a:tr>
              <a:tr h="370840">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Winding</a:t>
                      </a:r>
                    </a:p>
                  </a:txBody>
                  <a:tcPr/>
                </a:tc>
                <a:tc>
                  <a:txBody>
                    <a:bodyPr/>
                    <a:lstStyle/>
                    <a:p>
                      <a:r>
                        <a:rPr lang="en-US" sz="1400" dirty="0" err="1">
                          <a:latin typeface="Verdana" panose="020B0604030504040204" pitchFamily="34" charset="0"/>
                          <a:ea typeface="Verdana" panose="020B0604030504040204" pitchFamily="34" charset="0"/>
                          <a:cs typeface="Verdana" panose="020B0604030504040204" pitchFamily="34" charset="0"/>
                        </a:rPr>
                        <a:t>Aluminium</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6162 (Series), IS 13730 (Part 0/Sec 3)</a:t>
                      </a:r>
                    </a:p>
                  </a:txBody>
                  <a:tcPr/>
                </a:tc>
                <a:extLst>
                  <a:ext uri="{0D108BD9-81ED-4DB2-BD59-A6C34878D82A}">
                    <a16:rowId xmlns:a16="http://schemas.microsoft.com/office/drawing/2014/main" val="480707380"/>
                  </a:ext>
                </a:extLst>
              </a:tr>
              <a:tr h="370840">
                <a:tc vMerge="1">
                  <a:txBody>
                    <a:bodyPr/>
                    <a:lstStyle/>
                    <a:p>
                      <a:endParaRPr dirty="0"/>
                    </a:p>
                  </a:txBody>
                  <a:tcPr/>
                </a:tc>
                <a:tc vMerge="1">
                  <a:txBody>
                    <a:bodyPr/>
                    <a:lstStyle/>
                    <a:p>
                      <a:endParaRPr dirty="0"/>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Copper</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191, IS 1897, IS 7404, IS 12444, IS 13730 (Series)</a:t>
                      </a:r>
                    </a:p>
                  </a:txBody>
                  <a:tcPr/>
                </a:tc>
                <a:extLst>
                  <a:ext uri="{0D108BD9-81ED-4DB2-BD59-A6C34878D82A}">
                    <a16:rowId xmlns:a16="http://schemas.microsoft.com/office/drawing/2014/main" val="1872164770"/>
                  </a:ext>
                </a:extLst>
              </a:tr>
              <a:tr h="370840">
                <a:tc rowSpan="5">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3</a:t>
                      </a:r>
                    </a:p>
                  </a:txBody>
                  <a:tcPr/>
                </a:tc>
                <a:tc rowSpan="5">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Insulation </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Press Board</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1576</a:t>
                      </a:r>
                    </a:p>
                  </a:txBody>
                  <a:tcPr/>
                </a:tc>
                <a:extLst>
                  <a:ext uri="{0D108BD9-81ED-4DB2-BD59-A6C34878D82A}">
                    <a16:rowId xmlns:a16="http://schemas.microsoft.com/office/drawing/2014/main" val="2153043194"/>
                  </a:ext>
                </a:extLst>
              </a:tr>
              <a:tr h="370840">
                <a:tc vMerge="1">
                  <a:txBody>
                    <a:bodyPr/>
                    <a:lstStyle/>
                    <a:p>
                      <a:endParaRPr lang="en-US" dirty="0"/>
                    </a:p>
                  </a:txBody>
                  <a:tcPr/>
                </a:tc>
                <a:tc vMerge="1">
                  <a:txBody>
                    <a:bodyPr/>
                    <a:lstStyle/>
                    <a:p>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Kraft Paper</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9335 (Series)</a:t>
                      </a:r>
                    </a:p>
                  </a:txBody>
                  <a:tcPr/>
                </a:tc>
                <a:extLst>
                  <a:ext uri="{0D108BD9-81ED-4DB2-BD59-A6C34878D82A}">
                    <a16:rowId xmlns:a16="http://schemas.microsoft.com/office/drawing/2014/main" val="1897264118"/>
                  </a:ext>
                </a:extLst>
              </a:tr>
              <a:tr h="370840">
                <a:tc vMerge="1">
                  <a:txBody>
                    <a:bodyPr/>
                    <a:lstStyle/>
                    <a:p>
                      <a:endParaRPr/>
                    </a:p>
                  </a:txBody>
                  <a:tcPr/>
                </a:tc>
                <a:tc vMerge="1">
                  <a:txBody>
                    <a:bodyPr/>
                    <a:lstStyle/>
                    <a:p>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Natural Ester</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16659</a:t>
                      </a:r>
                    </a:p>
                  </a:txBody>
                  <a:tcPr/>
                </a:tc>
                <a:extLst>
                  <a:ext uri="{0D108BD9-81ED-4DB2-BD59-A6C34878D82A}">
                    <a16:rowId xmlns:a16="http://schemas.microsoft.com/office/drawing/2014/main" val="1218272854"/>
                  </a:ext>
                </a:extLst>
              </a:tr>
              <a:tr h="370840">
                <a:tc vMerge="1">
                  <a:txBody>
                    <a:bodyPr/>
                    <a:lstStyle/>
                    <a:p>
                      <a:endParaRPr/>
                    </a:p>
                  </a:txBody>
                  <a:tcPr/>
                </a:tc>
                <a:tc vMerge="1">
                  <a:txBody>
                    <a:bodyPr/>
                    <a:lstStyle/>
                    <a:p>
                      <a:endParaRP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Synthetic Ester</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16081</a:t>
                      </a:r>
                    </a:p>
                  </a:txBody>
                  <a:tcPr/>
                </a:tc>
                <a:extLst>
                  <a:ext uri="{0D108BD9-81ED-4DB2-BD59-A6C34878D82A}">
                    <a16:rowId xmlns:a16="http://schemas.microsoft.com/office/drawing/2014/main" val="2077627651"/>
                  </a:ext>
                </a:extLst>
              </a:tr>
              <a:tr h="370840">
                <a:tc vMerge="1">
                  <a:txBody>
                    <a:bodyPr/>
                    <a:lstStyle/>
                    <a:p>
                      <a:endParaRPr dirty="0"/>
                    </a:p>
                  </a:txBody>
                  <a:tcPr/>
                </a:tc>
                <a:tc vMerge="1">
                  <a:txBody>
                    <a:bodyPr/>
                    <a:lstStyle/>
                    <a:p>
                      <a:endParaRPr dirty="0"/>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Mineral Oil</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335</a:t>
                      </a:r>
                    </a:p>
                  </a:txBody>
                  <a:tcPr/>
                </a:tc>
                <a:extLst>
                  <a:ext uri="{0D108BD9-81ED-4DB2-BD59-A6C34878D82A}">
                    <a16:rowId xmlns:a16="http://schemas.microsoft.com/office/drawing/2014/main" val="2501200617"/>
                  </a:ext>
                </a:extLst>
              </a:tr>
              <a:tr h="37084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Gasket </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Synthetic Rubber or Synthetic Rubberized Cork</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 11149, IS 4253</a:t>
                      </a:r>
                    </a:p>
                  </a:txBody>
                  <a:tcPr/>
                </a:tc>
                <a:extLst>
                  <a:ext uri="{0D108BD9-81ED-4DB2-BD59-A6C34878D82A}">
                    <a16:rowId xmlns:a16="http://schemas.microsoft.com/office/drawing/2014/main" val="966840288"/>
                  </a:ext>
                </a:extLst>
              </a:tr>
              <a:tr h="37084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5</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Bushings </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Porcelain, Cast Resin, Polymer, Epoxy</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IS/IEC 60137, IS 7421, IS 3347 (Series), IS 8603</a:t>
                      </a:r>
                    </a:p>
                  </a:txBody>
                  <a:tcPr/>
                </a:tc>
                <a:extLst>
                  <a:ext uri="{0D108BD9-81ED-4DB2-BD59-A6C34878D82A}">
                    <a16:rowId xmlns:a16="http://schemas.microsoft.com/office/drawing/2014/main" val="18371487"/>
                  </a:ext>
                </a:extLst>
              </a:tr>
            </a:tbl>
          </a:graphicData>
        </a:graphic>
      </p:graphicFrame>
      <p:sp>
        <p:nvSpPr>
          <p:cNvPr id="3" name="Slide Number Placeholder 2">
            <a:extLst>
              <a:ext uri="{FF2B5EF4-FFF2-40B4-BE49-F238E27FC236}">
                <a16:creationId xmlns:a16="http://schemas.microsoft.com/office/drawing/2014/main" id="{72E7BFCB-DCCB-C641-6F5D-7FDB18867381}"/>
              </a:ext>
            </a:extLst>
          </p:cNvPr>
          <p:cNvSpPr>
            <a:spLocks noGrp="1"/>
          </p:cNvSpPr>
          <p:nvPr>
            <p:ph type="sldNum" sz="quarter" idx="12"/>
          </p:nvPr>
        </p:nvSpPr>
        <p:spPr/>
        <p:txBody>
          <a:bodyPr/>
          <a:lstStyle/>
          <a:p>
            <a:fld id="{AB5EBE3D-E2D2-694F-AAB5-C99AE1F0365F}" type="slidenum">
              <a:rPr lang="en-US" smtClean="0"/>
              <a:t>17</a:t>
            </a:fld>
            <a:endParaRPr lang="en-US"/>
          </a:p>
        </p:txBody>
      </p:sp>
      <p:pic>
        <p:nvPicPr>
          <p:cNvPr id="5" name="Picture 8">
            <a:extLst>
              <a:ext uri="{FF2B5EF4-FFF2-40B4-BE49-F238E27FC236}">
                <a16:creationId xmlns:a16="http://schemas.microsoft.com/office/drawing/2014/main" id="{97A24600-5C75-5F18-5A6F-A3A9635A4C66}"/>
              </a:ext>
            </a:extLst>
          </p:cNvPr>
          <p:cNvPicPr>
            <a:picLocks/>
          </p:cNvPicPr>
          <p:nvPr/>
        </p:nvPicPr>
        <p:blipFill>
          <a:blip r:embed="rId2" cstate="print"/>
          <a:stretch>
            <a:fillRect/>
          </a:stretch>
        </p:blipFill>
        <p:spPr>
          <a:xfrm>
            <a:off x="10463645" y="0"/>
            <a:ext cx="1510146" cy="1152907"/>
          </a:xfrm>
          <a:prstGeom prst="rect">
            <a:avLst/>
          </a:prstGeom>
        </p:spPr>
      </p:pic>
      <p:pic>
        <p:nvPicPr>
          <p:cNvPr id="6" name="Picture 4" descr="CRGO Laminations - Nu-Cork Products Pvt Ltd">
            <a:extLst>
              <a:ext uri="{FF2B5EF4-FFF2-40B4-BE49-F238E27FC236}">
                <a16:creationId xmlns:a16="http://schemas.microsoft.com/office/drawing/2014/main" id="{E0374A81-A38D-17F2-75BE-277EF2CA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637" y="2115733"/>
            <a:ext cx="921611" cy="617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99 Copper Wound Transformer Royalty-Free Photos and Stock ...">
            <a:extLst>
              <a:ext uri="{FF2B5EF4-FFF2-40B4-BE49-F238E27FC236}">
                <a16:creationId xmlns:a16="http://schemas.microsoft.com/office/drawing/2014/main" id="{C129E80C-4B5D-FCF8-6AE6-B586506E2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458" y="2961219"/>
            <a:ext cx="1435580" cy="747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ransformer Insulation Pressboards | Hitachi Energy">
            <a:extLst>
              <a:ext uri="{FF2B5EF4-FFF2-40B4-BE49-F238E27FC236}">
                <a16:creationId xmlns:a16="http://schemas.microsoft.com/office/drawing/2014/main" id="{D92F3DF9-4546-5409-020C-AE5C9B08C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925" y="4507997"/>
            <a:ext cx="991939" cy="873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ENUS, Brown, 180gsm, Virgin Kraft, Papers, 28in, Pack of 1kg">
            <a:extLst>
              <a:ext uri="{FF2B5EF4-FFF2-40B4-BE49-F238E27FC236}">
                <a16:creationId xmlns:a16="http://schemas.microsoft.com/office/drawing/2014/main" id="{392653E5-3676-CFE8-6E04-D26C3ACBD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991" y="4507997"/>
            <a:ext cx="1226173" cy="8086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Transformer Gasket">
            <a:extLst>
              <a:ext uri="{FF2B5EF4-FFF2-40B4-BE49-F238E27FC236}">
                <a16:creationId xmlns:a16="http://schemas.microsoft.com/office/drawing/2014/main" id="{0AD78A0E-6C2E-D214-0DF1-94DDD5F0E4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458" y="5779048"/>
            <a:ext cx="822468" cy="3966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Rubberised Cork Gasket Sheet">
            <a:extLst>
              <a:ext uri="{FF2B5EF4-FFF2-40B4-BE49-F238E27FC236}">
                <a16:creationId xmlns:a16="http://schemas.microsoft.com/office/drawing/2014/main" id="{F74B538F-5E41-B1F4-F806-66C5FD7B2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452" y="5779048"/>
            <a:ext cx="619101" cy="396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20+ Transformer Bushing Stock Photos, Pictures &amp; Royalty-Free Images -  iStock">
            <a:extLst>
              <a:ext uri="{FF2B5EF4-FFF2-40B4-BE49-F238E27FC236}">
                <a16:creationId xmlns:a16="http://schemas.microsoft.com/office/drawing/2014/main" id="{4DB6FCBF-AB33-88F7-A656-DE1DBE5014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2025" y="6278570"/>
            <a:ext cx="822468" cy="396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morphous Transformer Core-Wuxi Yadoo Electromechanical Co ...">
            <a:extLst>
              <a:ext uri="{FF2B5EF4-FFF2-40B4-BE49-F238E27FC236}">
                <a16:creationId xmlns:a16="http://schemas.microsoft.com/office/drawing/2014/main" id="{48B21D0D-2FCF-D1EE-6379-7E9B569DBC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1568" y="2115732"/>
            <a:ext cx="778871" cy="6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2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AC8F-B334-48EE-F876-F645E1076826}"/>
              </a:ext>
            </a:extLst>
          </p:cNvPr>
          <p:cNvSpPr>
            <a:spLocks noGrp="1"/>
          </p:cNvSpPr>
          <p:nvPr>
            <p:ph type="title"/>
          </p:nvPr>
        </p:nvSpPr>
        <p:spPr>
          <a:xfrm>
            <a:off x="1963882" y="624110"/>
            <a:ext cx="7668492" cy="1007263"/>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Components of Distribution Transformer</a:t>
            </a:r>
          </a:p>
        </p:txBody>
      </p:sp>
      <p:sp>
        <p:nvSpPr>
          <p:cNvPr id="4" name="Slide Number Placeholder 3">
            <a:extLst>
              <a:ext uri="{FF2B5EF4-FFF2-40B4-BE49-F238E27FC236}">
                <a16:creationId xmlns:a16="http://schemas.microsoft.com/office/drawing/2014/main" id="{82B64340-C38F-3C59-05E0-7EB9D0AC59BA}"/>
              </a:ext>
            </a:extLst>
          </p:cNvPr>
          <p:cNvSpPr>
            <a:spLocks noGrp="1"/>
          </p:cNvSpPr>
          <p:nvPr>
            <p:ph type="sldNum" sz="quarter" idx="12"/>
          </p:nvPr>
        </p:nvSpPr>
        <p:spPr/>
        <p:txBody>
          <a:bodyPr/>
          <a:lstStyle/>
          <a:p>
            <a:fld id="{AB5EBE3D-E2D2-694F-AAB5-C99AE1F0365F}" type="slidenum">
              <a:rPr lang="en-US" smtClean="0"/>
              <a:t>18</a:t>
            </a:fld>
            <a:endParaRPr lang="en-US"/>
          </a:p>
        </p:txBody>
      </p:sp>
      <p:pic>
        <p:nvPicPr>
          <p:cNvPr id="5" name="Picture 8">
            <a:extLst>
              <a:ext uri="{FF2B5EF4-FFF2-40B4-BE49-F238E27FC236}">
                <a16:creationId xmlns:a16="http://schemas.microsoft.com/office/drawing/2014/main" id="{F1002669-06AB-2D82-4663-21F67676B157}"/>
              </a:ext>
            </a:extLst>
          </p:cNvPr>
          <p:cNvPicPr>
            <a:picLocks/>
          </p:cNvPicPr>
          <p:nvPr/>
        </p:nvPicPr>
        <p:blipFill>
          <a:blip r:embed="rId2" cstate="print"/>
          <a:stretch>
            <a:fillRect/>
          </a:stretch>
        </p:blipFill>
        <p:spPr>
          <a:xfrm>
            <a:off x="10393996" y="72588"/>
            <a:ext cx="1266191" cy="1103043"/>
          </a:xfrm>
          <a:prstGeom prst="rect">
            <a:avLst/>
          </a:prstGeom>
        </p:spPr>
      </p:pic>
      <p:graphicFrame>
        <p:nvGraphicFramePr>
          <p:cNvPr id="6" name="Content Placeholder 5">
            <a:extLst>
              <a:ext uri="{FF2B5EF4-FFF2-40B4-BE49-F238E27FC236}">
                <a16:creationId xmlns:a16="http://schemas.microsoft.com/office/drawing/2014/main" id="{4C01BBD5-2176-19F6-A19F-A3C09A56313D}"/>
              </a:ext>
            </a:extLst>
          </p:cNvPr>
          <p:cNvGraphicFramePr>
            <a:graphicFrameLocks noGrp="1"/>
          </p:cNvGraphicFramePr>
          <p:nvPr>
            <p:ph idx="1"/>
            <p:extLst>
              <p:ext uri="{D42A27DB-BD31-4B8C-83A1-F6EECF244321}">
                <p14:modId xmlns:p14="http://schemas.microsoft.com/office/powerpoint/2010/main" val="285994087"/>
              </p:ext>
            </p:extLst>
          </p:nvPr>
        </p:nvGraphicFramePr>
        <p:xfrm>
          <a:off x="1180214" y="1371599"/>
          <a:ext cx="10781415" cy="5353816"/>
        </p:xfrm>
        <a:graphic>
          <a:graphicData uri="http://schemas.openxmlformats.org/drawingml/2006/table">
            <a:tbl>
              <a:tblPr firstRow="1" bandRow="1">
                <a:tableStyleId>{5C22544A-7EE6-4342-B048-85BDC9FD1C3A}</a:tableStyleId>
              </a:tblPr>
              <a:tblGrid>
                <a:gridCol w="960888">
                  <a:extLst>
                    <a:ext uri="{9D8B030D-6E8A-4147-A177-3AD203B41FA5}">
                      <a16:colId xmlns:a16="http://schemas.microsoft.com/office/drawing/2014/main" val="1488999978"/>
                    </a:ext>
                  </a:extLst>
                </a:gridCol>
                <a:gridCol w="2928777">
                  <a:extLst>
                    <a:ext uri="{9D8B030D-6E8A-4147-A177-3AD203B41FA5}">
                      <a16:colId xmlns:a16="http://schemas.microsoft.com/office/drawing/2014/main" val="174681651"/>
                    </a:ext>
                  </a:extLst>
                </a:gridCol>
                <a:gridCol w="6891750">
                  <a:extLst>
                    <a:ext uri="{9D8B030D-6E8A-4147-A177-3AD203B41FA5}">
                      <a16:colId xmlns:a16="http://schemas.microsoft.com/office/drawing/2014/main" val="1669473995"/>
                    </a:ext>
                  </a:extLst>
                </a:gridCol>
              </a:tblGrid>
              <a:tr h="32868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Component</a:t>
                      </a:r>
                    </a:p>
                  </a:txBody>
                  <a:tcPr/>
                </a:tc>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Provisions in IS 1180 (Part 1 &amp; 3)</a:t>
                      </a:r>
                    </a:p>
                  </a:txBody>
                  <a:tcPr/>
                </a:tc>
                <a:extLst>
                  <a:ext uri="{0D108BD9-81ED-4DB2-BD59-A6C34878D82A}">
                    <a16:rowId xmlns:a16="http://schemas.microsoft.com/office/drawing/2014/main" val="1486872465"/>
                  </a:ext>
                </a:extLst>
              </a:tr>
              <a:tr h="1904965">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Transformer Tank </a:t>
                      </a:r>
                      <a:r>
                        <a:rPr lang="en-US" sz="1400" b="1" dirty="0" err="1">
                          <a:latin typeface="Verdana" panose="020B0604030504040204" pitchFamily="34" charset="0"/>
                          <a:ea typeface="Verdana" panose="020B0604030504040204" pitchFamily="34" charset="0"/>
                          <a:cs typeface="Verdana" panose="020B0604030504040204" pitchFamily="34" charset="0"/>
                        </a:rPr>
                        <a:t>ans</a:t>
                      </a:r>
                      <a:r>
                        <a:rPr lang="en-US" sz="1400" b="1" dirty="0">
                          <a:latin typeface="Verdana" panose="020B0604030504040204" pitchFamily="34" charset="0"/>
                          <a:ea typeface="Verdana" panose="020B0604030504040204" pitchFamily="34" charset="0"/>
                          <a:cs typeface="Verdana" panose="020B0604030504040204" pitchFamily="34" charset="0"/>
                        </a:rPr>
                        <a:t> Painting</a:t>
                      </a: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Verdana" panose="020B0604030504040204" pitchFamily="34" charset="0"/>
                          <a:ea typeface="Verdana" panose="020B0604030504040204" pitchFamily="34" charset="0"/>
                          <a:cs typeface="Verdana" panose="020B0604030504040204" pitchFamily="34" charset="0"/>
                        </a:rPr>
                        <a:t>Plain tank configuration with/without radiator fins or cooling tubes, Round shape tank bolted/clamped/welded with tank rim to make leak proof joint.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Verdana" panose="020B0604030504040204" pitchFamily="34" charset="0"/>
                          <a:ea typeface="Verdana" panose="020B0604030504040204" pitchFamily="34" charset="0"/>
                          <a:cs typeface="Verdana" panose="020B0604030504040204" pitchFamily="34" charset="0"/>
                        </a:rPr>
                        <a:t>Adequate mechanical strength to withstand positive and negative pressures built up inside the tank while the transformer is in operation.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Verdana" panose="020B0604030504040204" pitchFamily="34" charset="0"/>
                          <a:ea typeface="Verdana" panose="020B0604030504040204" pitchFamily="34" charset="0"/>
                          <a:cs typeface="Verdana" panose="020B0604030504040204" pitchFamily="34" charset="0"/>
                        </a:rPr>
                        <a:t>Painting Requirements of Tank including the thickness are specified in IS 1180 (Part 1 &amp; 3)</a:t>
                      </a:r>
                    </a:p>
                  </a:txBody>
                  <a:tcPr/>
                </a:tc>
                <a:extLst>
                  <a:ext uri="{0D108BD9-81ED-4DB2-BD59-A6C34878D82A}">
                    <a16:rowId xmlns:a16="http://schemas.microsoft.com/office/drawing/2014/main" val="487076842"/>
                  </a:ext>
                </a:extLst>
              </a:tr>
              <a:tr h="259956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Conservator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Verdana" panose="020B0604030504040204" pitchFamily="34" charset="0"/>
                          <a:ea typeface="Verdana" panose="020B0604030504040204" pitchFamily="34" charset="0"/>
                          <a:cs typeface="Verdana" panose="020B0604030504040204" pitchFamily="34" charset="0"/>
                        </a:rPr>
                        <a:t>Transformers of ratings 63 kVA and above with plain tank construction, the provision of conservator is mandatory. For sealed type transformers with or without inert gas cushion, conservator is not required.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Verdana" panose="020B0604030504040204" pitchFamily="34" charset="0"/>
                          <a:ea typeface="Verdana" panose="020B0604030504040204" pitchFamily="34" charset="0"/>
                          <a:cs typeface="Verdana" panose="020B0604030504040204" pitchFamily="34" charset="0"/>
                        </a:rPr>
                        <a:t>Provided with Liquid gauge, drain plug and a filling hole (1¼” normal size thread) with cover.</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Verdana" panose="020B0604030504040204" pitchFamily="34" charset="0"/>
                          <a:ea typeface="Verdana" panose="020B0604030504040204" pitchFamily="34" charset="0"/>
                          <a:cs typeface="Verdana" panose="020B0604030504040204" pitchFamily="34" charset="0"/>
                        </a:rPr>
                        <a:t>In case of transformers immersed in natural ester liquid, care shall be taken to prevent the liquid getting exposed to atmosphere by the use of an airbag  (which is connected to a breather with silica gel) or suitable liquid preservation system.</a:t>
                      </a:r>
                    </a:p>
                  </a:txBody>
                  <a:tcPr/>
                </a:tc>
                <a:extLst>
                  <a:ext uri="{0D108BD9-81ED-4DB2-BD59-A6C34878D82A}">
                    <a16:rowId xmlns:a16="http://schemas.microsoft.com/office/drawing/2014/main" val="2386654125"/>
                  </a:ext>
                </a:extLst>
              </a:tr>
              <a:tr h="461811">
                <a:tc gridSpan="3">
                  <a:txBody>
                    <a:bodyPr/>
                    <a:lstStyle/>
                    <a:p>
                      <a:r>
                        <a:rPr lang="en-US" sz="1400" b="0" dirty="0">
                          <a:latin typeface="Verdana" panose="020B0604030504040204" pitchFamily="34" charset="0"/>
                          <a:ea typeface="Verdana" panose="020B0604030504040204" pitchFamily="34" charset="0"/>
                          <a:cs typeface="Verdana" panose="020B0604030504040204" pitchFamily="34" charset="0"/>
                        </a:rPr>
                        <a:t>Mandatory and Optional Fittings provided with distribution transformers are specified in IS 1180 (Part 1 &amp; 3)</a:t>
                      </a: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640559415"/>
                  </a:ext>
                </a:extLst>
              </a:tr>
            </a:tbl>
          </a:graphicData>
        </a:graphic>
      </p:graphicFrame>
      <p:pic>
        <p:nvPicPr>
          <p:cNvPr id="7" name="Picture 2" descr="Transformer Tank">
            <a:extLst>
              <a:ext uri="{FF2B5EF4-FFF2-40B4-BE49-F238E27FC236}">
                <a16:creationId xmlns:a16="http://schemas.microsoft.com/office/drawing/2014/main" id="{51A39F71-D1CD-54FD-95E2-00F3336B2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555" y="2264163"/>
            <a:ext cx="1231791" cy="892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ngle Phase Distribution Transformers – SSE">
            <a:extLst>
              <a:ext uri="{FF2B5EF4-FFF2-40B4-BE49-F238E27FC236}">
                <a16:creationId xmlns:a16="http://schemas.microsoft.com/office/drawing/2014/main" id="{BE5B4FB9-C09B-C3BD-57FE-6D8C762BF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959" y="2272154"/>
            <a:ext cx="1290467" cy="892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lica Gel Breather Of Transformer Stock Photo - Download Image Now - Crude  Oil, Electricity Transformer, Silica">
            <a:extLst>
              <a:ext uri="{FF2B5EF4-FFF2-40B4-BE49-F238E27FC236}">
                <a16:creationId xmlns:a16="http://schemas.microsoft.com/office/drawing/2014/main" id="{B94904E3-C36C-30DA-2A17-80049C1147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050" y="4103830"/>
            <a:ext cx="2118592" cy="180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7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7423-4FA7-621C-E188-9B5D7B0E7C6C}"/>
              </a:ext>
            </a:extLst>
          </p:cNvPr>
          <p:cNvSpPr>
            <a:spLocks noGrp="1"/>
          </p:cNvSpPr>
          <p:nvPr>
            <p:ph type="title"/>
          </p:nvPr>
        </p:nvSpPr>
        <p:spPr>
          <a:xfrm>
            <a:off x="2592925" y="624109"/>
            <a:ext cx="8911687" cy="2192663"/>
          </a:xfrm>
        </p:spPr>
        <p:txBody>
          <a:bodyPr>
            <a:normAutofit/>
          </a:bodyPr>
          <a:lstStyle/>
          <a:p>
            <a:pPr algn="ctr"/>
            <a:br>
              <a:rPr lang="en-US" dirty="0"/>
            </a:br>
            <a:r>
              <a:rPr lang="en-US" dirty="0"/>
              <a:t>Quality Assessment of Distribution Transformers</a:t>
            </a:r>
          </a:p>
        </p:txBody>
      </p:sp>
      <p:sp>
        <p:nvSpPr>
          <p:cNvPr id="4" name="Slide Number Placeholder 3">
            <a:extLst>
              <a:ext uri="{FF2B5EF4-FFF2-40B4-BE49-F238E27FC236}">
                <a16:creationId xmlns:a16="http://schemas.microsoft.com/office/drawing/2014/main" id="{7F66A5C0-8314-D8A2-6608-5F3373173C86}"/>
              </a:ext>
            </a:extLst>
          </p:cNvPr>
          <p:cNvSpPr>
            <a:spLocks noGrp="1"/>
          </p:cNvSpPr>
          <p:nvPr>
            <p:ph type="sldNum" sz="quarter" idx="12"/>
          </p:nvPr>
        </p:nvSpPr>
        <p:spPr/>
        <p:txBody>
          <a:bodyPr/>
          <a:lstStyle/>
          <a:p>
            <a:fld id="{AB5EBE3D-E2D2-694F-AAB5-C99AE1F0365F}" type="slidenum">
              <a:rPr lang="en-US" smtClean="0"/>
              <a:t>19</a:t>
            </a:fld>
            <a:endParaRPr lang="en-US"/>
          </a:p>
        </p:txBody>
      </p:sp>
      <p:pic>
        <p:nvPicPr>
          <p:cNvPr id="5" name="Picture 2" descr="Transformer testing | MBT ELECTRIC">
            <a:extLst>
              <a:ext uri="{FF2B5EF4-FFF2-40B4-BE49-F238E27FC236}">
                <a16:creationId xmlns:a16="http://schemas.microsoft.com/office/drawing/2014/main" id="{CB94DA2E-A98D-D73F-78FB-2AACC574BC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9430" y="2816772"/>
            <a:ext cx="7798676" cy="368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8E0-F220-BA61-E8DD-1E114EDC43A7}"/>
              </a:ext>
            </a:extLst>
          </p:cNvPr>
          <p:cNvSpPr>
            <a:spLocks noGrp="1"/>
          </p:cNvSpPr>
          <p:nvPr>
            <p:ph type="title"/>
          </p:nvPr>
        </p:nvSpPr>
        <p:spPr>
          <a:xfrm>
            <a:off x="2589212" y="446088"/>
            <a:ext cx="5318270" cy="976312"/>
          </a:xfrm>
        </p:spPr>
        <p:txBody>
          <a:bodyPr>
            <a:no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Present Scenario of Distribution Transformers in India</a:t>
            </a:r>
          </a:p>
        </p:txBody>
      </p:sp>
      <p:sp>
        <p:nvSpPr>
          <p:cNvPr id="4" name="Text Placeholder 3">
            <a:extLst>
              <a:ext uri="{FF2B5EF4-FFF2-40B4-BE49-F238E27FC236}">
                <a16:creationId xmlns:a16="http://schemas.microsoft.com/office/drawing/2014/main" id="{D292FA7A-8E6A-5F72-5F63-874E5CE0C746}"/>
              </a:ext>
            </a:extLst>
          </p:cNvPr>
          <p:cNvSpPr>
            <a:spLocks noGrp="1"/>
          </p:cNvSpPr>
          <p:nvPr>
            <p:ph type="body" sz="half" idx="2"/>
          </p:nvPr>
        </p:nvSpPr>
        <p:spPr>
          <a:xfrm>
            <a:off x="2202873" y="1598612"/>
            <a:ext cx="6660572" cy="5072352"/>
          </a:xfrm>
        </p:spPr>
        <p:txBody>
          <a:bodyPr>
            <a:normAutofit/>
          </a:bodyPr>
          <a:lstStyle/>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High Demand due to expanding Power</a:t>
            </a:r>
            <a:r>
              <a:rPr lang="en-US" sz="1800" b="1" i="1" dirty="0">
                <a:latin typeface="Verdana" panose="020B0604030504040204" pitchFamily="34" charset="0"/>
                <a:ea typeface="Verdana" panose="020B0604030504040204" pitchFamily="34" charset="0"/>
                <a:cs typeface="Verdana" panose="020B0604030504040204" pitchFamily="34" charset="0"/>
              </a:rPr>
              <a:t> </a:t>
            </a:r>
            <a:r>
              <a:rPr lang="en-US" sz="1800" b="1" dirty="0">
                <a:latin typeface="Verdana" panose="020B0604030504040204" pitchFamily="34" charset="0"/>
                <a:ea typeface="Verdana" panose="020B0604030504040204" pitchFamily="34" charset="0"/>
                <a:cs typeface="Verdana" panose="020B0604030504040204" pitchFamily="34" charset="0"/>
              </a:rPr>
              <a:t>Infrastructure</a:t>
            </a:r>
          </a:p>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Frequent Failures</a:t>
            </a:r>
          </a:p>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Economic Impact</a:t>
            </a:r>
          </a:p>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Energy Efficiency Concerns</a:t>
            </a:r>
          </a:p>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Push for Sustainability</a:t>
            </a:r>
          </a:p>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Renewable Energy Integration</a:t>
            </a:r>
          </a:p>
          <a:p>
            <a:pPr marL="285750" indent="-285750">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Policy and Regulation</a:t>
            </a:r>
          </a:p>
        </p:txBody>
      </p:sp>
      <p:pic>
        <p:nvPicPr>
          <p:cNvPr id="12290" name="Picture 2" descr="Power Transformer India Photos, Images &amp; Pictures | Shutterstock">
            <a:extLst>
              <a:ext uri="{FF2B5EF4-FFF2-40B4-BE49-F238E27FC236}">
                <a16:creationId xmlns:a16="http://schemas.microsoft.com/office/drawing/2014/main" id="{1602707D-3F83-B38E-B638-B28696CBF22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47" b="8282"/>
          <a:stretch/>
        </p:blipFill>
        <p:spPr bwMode="auto">
          <a:xfrm>
            <a:off x="8946572" y="1598612"/>
            <a:ext cx="3151910" cy="27759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74E4067-0BC6-C63E-AEC2-7DE6E2E6EDA5}"/>
              </a:ext>
            </a:extLst>
          </p:cNvPr>
          <p:cNvSpPr>
            <a:spLocks noGrp="1"/>
          </p:cNvSpPr>
          <p:nvPr>
            <p:ph type="sldNum" sz="quarter" idx="12"/>
          </p:nvPr>
        </p:nvSpPr>
        <p:spPr/>
        <p:txBody>
          <a:bodyPr/>
          <a:lstStyle/>
          <a:p>
            <a:fld id="{AB5EBE3D-E2D2-694F-AAB5-C99AE1F0365F}" type="slidenum">
              <a:rPr lang="en-US" smtClean="0"/>
              <a:t>2</a:t>
            </a:fld>
            <a:endParaRPr lang="en-US"/>
          </a:p>
        </p:txBody>
      </p:sp>
      <p:pic>
        <p:nvPicPr>
          <p:cNvPr id="5" name="Picture 8">
            <a:extLst>
              <a:ext uri="{FF2B5EF4-FFF2-40B4-BE49-F238E27FC236}">
                <a16:creationId xmlns:a16="http://schemas.microsoft.com/office/drawing/2014/main" id="{C15D4905-3808-7B67-1664-9447366FBE90}"/>
              </a:ext>
            </a:extLst>
          </p:cNvPr>
          <p:cNvPicPr>
            <a:picLocks/>
          </p:cNvPicPr>
          <p:nvPr/>
        </p:nvPicPr>
        <p:blipFill>
          <a:blip r:embed="rId3" cstate="print"/>
          <a:stretch>
            <a:fillRect/>
          </a:stretch>
        </p:blipFill>
        <p:spPr>
          <a:xfrm>
            <a:off x="9800360" y="47589"/>
            <a:ext cx="1977389" cy="1374811"/>
          </a:xfrm>
          <a:prstGeom prst="rect">
            <a:avLst/>
          </a:prstGeom>
        </p:spPr>
      </p:pic>
    </p:spTree>
    <p:extLst>
      <p:ext uri="{BB962C8B-B14F-4D97-AF65-F5344CB8AC3E}">
        <p14:creationId xmlns:p14="http://schemas.microsoft.com/office/powerpoint/2010/main" val="3865589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6AD3-0F7A-87C3-FB42-DBACCAD9936F}"/>
              </a:ext>
            </a:extLst>
          </p:cNvPr>
          <p:cNvSpPr>
            <a:spLocks noGrp="1"/>
          </p:cNvSpPr>
          <p:nvPr>
            <p:ph type="title"/>
          </p:nvPr>
        </p:nvSpPr>
        <p:spPr>
          <a:xfrm>
            <a:off x="2589212" y="446088"/>
            <a:ext cx="3505199" cy="53065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Tests</a:t>
            </a:r>
            <a:r>
              <a:rPr lang="en-US" sz="2400" dirty="0"/>
              <a:t> </a:t>
            </a:r>
            <a:r>
              <a:rPr lang="en-US" dirty="0"/>
              <a:t> </a:t>
            </a:r>
          </a:p>
        </p:txBody>
      </p:sp>
      <p:sp>
        <p:nvSpPr>
          <p:cNvPr id="4" name="Text Placeholder 3">
            <a:extLst>
              <a:ext uri="{FF2B5EF4-FFF2-40B4-BE49-F238E27FC236}">
                <a16:creationId xmlns:a16="http://schemas.microsoft.com/office/drawing/2014/main" id="{C220F676-C511-A694-CA48-96B382000696}"/>
              </a:ext>
            </a:extLst>
          </p:cNvPr>
          <p:cNvSpPr>
            <a:spLocks noGrp="1"/>
          </p:cNvSpPr>
          <p:nvPr>
            <p:ph type="body" sz="half" idx="2"/>
          </p:nvPr>
        </p:nvSpPr>
        <p:spPr>
          <a:xfrm>
            <a:off x="2254828" y="976744"/>
            <a:ext cx="3326165" cy="5129765"/>
          </a:xfrm>
        </p:spPr>
        <p:txBody>
          <a:bodyPr>
            <a:normAutofit fontScale="92500" lnSpcReduction="20000"/>
          </a:bodyPr>
          <a:lstStyle/>
          <a:p>
            <a:r>
              <a:rPr lang="en-US" sz="1700" b="1" u="sng" dirty="0">
                <a:latin typeface="Verdana" panose="020B0604030504040204" pitchFamily="34" charset="0"/>
                <a:ea typeface="Verdana" panose="020B0604030504040204" pitchFamily="34" charset="0"/>
                <a:cs typeface="Verdana" panose="020B0604030504040204" pitchFamily="34" charset="0"/>
              </a:rPr>
              <a:t>Routine Tests</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Measurement of winding resistance  </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Measurement of voltage ratio and check of phase displacement </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Measurement of short-circuit impedance (principal tapping, when applicable) and load  loss at 50 percent and 100 percent load.</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Measurement of no-load loss and current  </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Measurement of insulation resistance  </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Induced over-voltage withstand test  </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Separate-source voltage withstand test  </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Pressure test</a:t>
            </a:r>
          </a:p>
          <a:p>
            <a:pPr marL="285750" indent="-285750">
              <a:buFont typeface="Wingdings" pitchFamily="2" charset="2"/>
              <a:buChar char="Ø"/>
            </a:pPr>
            <a:r>
              <a:rPr lang="en-US" sz="1500" b="1" dirty="0">
                <a:latin typeface="Verdana" panose="020B0604030504040204" pitchFamily="34" charset="0"/>
                <a:ea typeface="Verdana" panose="020B0604030504040204" pitchFamily="34" charset="0"/>
                <a:cs typeface="Verdana" panose="020B0604030504040204" pitchFamily="34" charset="0"/>
              </a:rPr>
              <a:t>Ester liquid leakage test</a:t>
            </a:r>
          </a:p>
        </p:txBody>
      </p:sp>
      <p:sp>
        <p:nvSpPr>
          <p:cNvPr id="3" name="Slide Number Placeholder 2">
            <a:extLst>
              <a:ext uri="{FF2B5EF4-FFF2-40B4-BE49-F238E27FC236}">
                <a16:creationId xmlns:a16="http://schemas.microsoft.com/office/drawing/2014/main" id="{8188CE91-E541-4C47-EFCA-83468FDB39D6}"/>
              </a:ext>
            </a:extLst>
          </p:cNvPr>
          <p:cNvSpPr>
            <a:spLocks noGrp="1"/>
          </p:cNvSpPr>
          <p:nvPr>
            <p:ph type="sldNum" sz="quarter" idx="12"/>
          </p:nvPr>
        </p:nvSpPr>
        <p:spPr/>
        <p:txBody>
          <a:bodyPr/>
          <a:lstStyle/>
          <a:p>
            <a:fld id="{AB5EBE3D-E2D2-694F-AAB5-C99AE1F0365F}" type="slidenum">
              <a:rPr lang="en-US" smtClean="0"/>
              <a:t>20</a:t>
            </a:fld>
            <a:endParaRPr lang="en-US"/>
          </a:p>
        </p:txBody>
      </p:sp>
      <p:pic>
        <p:nvPicPr>
          <p:cNvPr id="5" name="Picture 8">
            <a:extLst>
              <a:ext uri="{FF2B5EF4-FFF2-40B4-BE49-F238E27FC236}">
                <a16:creationId xmlns:a16="http://schemas.microsoft.com/office/drawing/2014/main" id="{CD65D281-3FB8-95C7-EBE0-E9DF406D2A1D}"/>
              </a:ext>
            </a:extLst>
          </p:cNvPr>
          <p:cNvPicPr>
            <a:picLocks/>
          </p:cNvPicPr>
          <p:nvPr/>
        </p:nvPicPr>
        <p:blipFill>
          <a:blip r:embed="rId2" cstate="print"/>
          <a:stretch>
            <a:fillRect/>
          </a:stretch>
        </p:blipFill>
        <p:spPr>
          <a:xfrm>
            <a:off x="10598912" y="0"/>
            <a:ext cx="1177647" cy="1190145"/>
          </a:xfrm>
          <a:prstGeom prst="rect">
            <a:avLst/>
          </a:prstGeom>
        </p:spPr>
      </p:pic>
      <p:sp>
        <p:nvSpPr>
          <p:cNvPr id="8" name="TextBox 7">
            <a:extLst>
              <a:ext uri="{FF2B5EF4-FFF2-40B4-BE49-F238E27FC236}">
                <a16:creationId xmlns:a16="http://schemas.microsoft.com/office/drawing/2014/main" id="{ECCBDEAD-DB56-9506-66C4-044429BB4EBC}"/>
              </a:ext>
            </a:extLst>
          </p:cNvPr>
          <p:cNvSpPr txBox="1"/>
          <p:nvPr/>
        </p:nvSpPr>
        <p:spPr>
          <a:xfrm>
            <a:off x="6295697" y="1051034"/>
            <a:ext cx="1420582" cy="338554"/>
          </a:xfrm>
          <a:prstGeom prst="rect">
            <a:avLst/>
          </a:prstGeom>
          <a:noFill/>
        </p:spPr>
        <p:txBody>
          <a:bodyPr wrap="none" rtlCol="0">
            <a:spAutoFit/>
          </a:bodyPr>
          <a:lstStyle/>
          <a:p>
            <a:r>
              <a:rPr lang="en-US" sz="1600" b="1" u="sng" dirty="0">
                <a:latin typeface="Verdana" panose="020B0604030504040204" pitchFamily="34" charset="0"/>
                <a:ea typeface="Verdana" panose="020B0604030504040204" pitchFamily="34" charset="0"/>
                <a:cs typeface="Verdana" panose="020B0604030504040204" pitchFamily="34" charset="0"/>
              </a:rPr>
              <a:t>Type Tests</a:t>
            </a:r>
          </a:p>
        </p:txBody>
      </p:sp>
      <p:sp>
        <p:nvSpPr>
          <p:cNvPr id="10" name="TextBox 9">
            <a:extLst>
              <a:ext uri="{FF2B5EF4-FFF2-40B4-BE49-F238E27FC236}">
                <a16:creationId xmlns:a16="http://schemas.microsoft.com/office/drawing/2014/main" id="{2F0F29A5-27F0-A8E9-746E-88DF906E6E51}"/>
              </a:ext>
            </a:extLst>
          </p:cNvPr>
          <p:cNvSpPr txBox="1"/>
          <p:nvPr/>
        </p:nvSpPr>
        <p:spPr>
          <a:xfrm>
            <a:off x="5580993" y="1420366"/>
            <a:ext cx="3097924" cy="1815882"/>
          </a:xfrm>
          <a:prstGeom prst="rect">
            <a:avLst/>
          </a:prstGeom>
          <a:noFill/>
        </p:spPr>
        <p:txBody>
          <a:bodyPr wrap="square">
            <a:spAutoFit/>
          </a:bodyPr>
          <a:lstStyle/>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Lightning impulse test</a:t>
            </a:r>
          </a:p>
          <a:p>
            <a:r>
              <a:rPr lang="en-US" sz="1400" b="1" dirty="0">
                <a:latin typeface="Verdana" panose="020B0604030504040204" pitchFamily="34" charset="0"/>
                <a:ea typeface="Verdana" panose="020B0604030504040204" pitchFamily="34" charset="0"/>
                <a:cs typeface="Verdana" panose="020B0604030504040204" pitchFamily="34" charset="0"/>
              </a:rPr>
              <a:t> </a:t>
            </a: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Temperature-rise test</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Short-circuit withstand test (up to 200 kVA)</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Pressure test </a:t>
            </a:r>
          </a:p>
        </p:txBody>
      </p:sp>
      <p:sp>
        <p:nvSpPr>
          <p:cNvPr id="12" name="TextBox 11">
            <a:extLst>
              <a:ext uri="{FF2B5EF4-FFF2-40B4-BE49-F238E27FC236}">
                <a16:creationId xmlns:a16="http://schemas.microsoft.com/office/drawing/2014/main" id="{28044BF8-A7F1-064B-0D6B-F3A38AD06070}"/>
              </a:ext>
            </a:extLst>
          </p:cNvPr>
          <p:cNvSpPr txBox="1"/>
          <p:nvPr/>
        </p:nvSpPr>
        <p:spPr>
          <a:xfrm>
            <a:off x="8996855" y="1061545"/>
            <a:ext cx="1499128" cy="307777"/>
          </a:xfrm>
          <a:prstGeom prst="rect">
            <a:avLst/>
          </a:prstGeom>
          <a:noFill/>
        </p:spPr>
        <p:txBody>
          <a:bodyPr wrap="none" rtlCol="0">
            <a:spAutoFit/>
          </a:bodyPr>
          <a:lstStyle/>
          <a:p>
            <a:r>
              <a:rPr lang="en-US" sz="1400" b="1" u="sng" dirty="0">
                <a:latin typeface="Verdana" panose="020B0604030504040204" pitchFamily="34" charset="0"/>
                <a:ea typeface="Verdana" panose="020B0604030504040204" pitchFamily="34" charset="0"/>
                <a:cs typeface="Verdana" panose="020B0604030504040204" pitchFamily="34" charset="0"/>
              </a:rPr>
              <a:t>Special Tests</a:t>
            </a:r>
          </a:p>
        </p:txBody>
      </p:sp>
      <p:sp>
        <p:nvSpPr>
          <p:cNvPr id="14" name="TextBox 13">
            <a:extLst>
              <a:ext uri="{FF2B5EF4-FFF2-40B4-BE49-F238E27FC236}">
                <a16:creationId xmlns:a16="http://schemas.microsoft.com/office/drawing/2014/main" id="{4E6DC074-42D1-1C7F-80A5-5B575E18A517}"/>
              </a:ext>
            </a:extLst>
          </p:cNvPr>
          <p:cNvSpPr txBox="1"/>
          <p:nvPr/>
        </p:nvSpPr>
        <p:spPr>
          <a:xfrm>
            <a:off x="8678917" y="1389588"/>
            <a:ext cx="2860879" cy="3108543"/>
          </a:xfrm>
          <a:prstGeom prst="rect">
            <a:avLst/>
          </a:prstGeom>
          <a:noFill/>
        </p:spPr>
        <p:txBody>
          <a:bodyPr wrap="square">
            <a:spAutoFit/>
          </a:bodyPr>
          <a:lstStyle/>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Determination of sound levels</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Short-circuit withstand test</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No load current at 112.5 percent voltage </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Paint adhesion test</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400" b="1" dirty="0">
                <a:latin typeface="Verdana" panose="020B0604030504040204" pitchFamily="34" charset="0"/>
                <a:ea typeface="Verdana" panose="020B0604030504040204" pitchFamily="34" charset="0"/>
                <a:cs typeface="Verdana" panose="020B0604030504040204" pitchFamily="34" charset="0"/>
              </a:rPr>
              <a:t>BDV and Moisture content of liquid in the transformer </a:t>
            </a:r>
          </a:p>
        </p:txBody>
      </p:sp>
      <p:pic>
        <p:nvPicPr>
          <p:cNvPr id="15" name="Picture 2" descr="Distribution Transformer Laboratory - Electrical Research and Development  Association">
            <a:extLst>
              <a:ext uri="{FF2B5EF4-FFF2-40B4-BE49-F238E27FC236}">
                <a16:creationId xmlns:a16="http://schemas.microsoft.com/office/drawing/2014/main" id="{57667201-9D05-B042-F270-C06BA7750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182" y="4528909"/>
            <a:ext cx="3638694" cy="20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5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F526-1038-1A7F-A70D-4540EC922EB0}"/>
              </a:ext>
            </a:extLst>
          </p:cNvPr>
          <p:cNvSpPr>
            <a:spLocks noGrp="1"/>
          </p:cNvSpPr>
          <p:nvPr>
            <p:ph type="title"/>
          </p:nvPr>
        </p:nvSpPr>
        <p:spPr>
          <a:xfrm>
            <a:off x="2708539" y="2400358"/>
            <a:ext cx="8911687" cy="1280890"/>
          </a:xfrm>
        </p:spPr>
        <p:txBody>
          <a:bodyPr/>
          <a:lstStyle/>
          <a:p>
            <a:r>
              <a:rPr lang="en-US" dirty="0"/>
              <a:t>Impacts of Non-Compliance and Compliance with IS 1180 (Series)</a:t>
            </a:r>
          </a:p>
        </p:txBody>
      </p:sp>
      <p:sp>
        <p:nvSpPr>
          <p:cNvPr id="4" name="Slide Number Placeholder 3">
            <a:extLst>
              <a:ext uri="{FF2B5EF4-FFF2-40B4-BE49-F238E27FC236}">
                <a16:creationId xmlns:a16="http://schemas.microsoft.com/office/drawing/2014/main" id="{7CD12906-90F2-2843-4B98-BE360E3DA803}"/>
              </a:ext>
            </a:extLst>
          </p:cNvPr>
          <p:cNvSpPr>
            <a:spLocks noGrp="1"/>
          </p:cNvSpPr>
          <p:nvPr>
            <p:ph type="sldNum" sz="quarter" idx="12"/>
          </p:nvPr>
        </p:nvSpPr>
        <p:spPr/>
        <p:txBody>
          <a:bodyPr/>
          <a:lstStyle/>
          <a:p>
            <a:fld id="{AB5EBE3D-E2D2-694F-AAB5-C99AE1F0365F}" type="slidenum">
              <a:rPr lang="en-US" smtClean="0"/>
              <a:t>21</a:t>
            </a:fld>
            <a:endParaRPr lang="en-US"/>
          </a:p>
        </p:txBody>
      </p:sp>
      <p:pic>
        <p:nvPicPr>
          <p:cNvPr id="8" name="Picture 8">
            <a:extLst>
              <a:ext uri="{FF2B5EF4-FFF2-40B4-BE49-F238E27FC236}">
                <a16:creationId xmlns:a16="http://schemas.microsoft.com/office/drawing/2014/main" id="{448E0C9D-3207-5710-B72C-D7E57939AB71}"/>
              </a:ext>
            </a:extLst>
          </p:cNvPr>
          <p:cNvPicPr>
            <a:picLocks/>
          </p:cNvPicPr>
          <p:nvPr/>
        </p:nvPicPr>
        <p:blipFill>
          <a:blip r:embed="rId2" cstate="print"/>
          <a:stretch>
            <a:fillRect/>
          </a:stretch>
        </p:blipFill>
        <p:spPr>
          <a:xfrm>
            <a:off x="10598912" y="192709"/>
            <a:ext cx="1177647" cy="1190145"/>
          </a:xfrm>
          <a:prstGeom prst="rect">
            <a:avLst/>
          </a:prstGeom>
        </p:spPr>
      </p:pic>
    </p:spTree>
    <p:extLst>
      <p:ext uri="{BB962C8B-B14F-4D97-AF65-F5344CB8AC3E}">
        <p14:creationId xmlns:p14="http://schemas.microsoft.com/office/powerpoint/2010/main" val="316573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BFF8-DAAF-4F3A-2D33-5CF21D8A2E1A}"/>
              </a:ext>
            </a:extLst>
          </p:cNvPr>
          <p:cNvSpPr>
            <a:spLocks noGrp="1"/>
          </p:cNvSpPr>
          <p:nvPr>
            <p:ph type="title"/>
          </p:nvPr>
        </p:nvSpPr>
        <p:spPr>
          <a:xfrm>
            <a:off x="2592925" y="624110"/>
            <a:ext cx="7591600" cy="847338"/>
          </a:xfrm>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Impacts of Non-Compliance and Compliance with IS 1180 (Series)</a:t>
            </a:r>
          </a:p>
        </p:txBody>
      </p:sp>
      <p:sp>
        <p:nvSpPr>
          <p:cNvPr id="3" name="Content Placeholder 2">
            <a:extLst>
              <a:ext uri="{FF2B5EF4-FFF2-40B4-BE49-F238E27FC236}">
                <a16:creationId xmlns:a16="http://schemas.microsoft.com/office/drawing/2014/main" id="{EE06EA45-51C1-8063-1F41-F39E25A069EF}"/>
              </a:ext>
            </a:extLst>
          </p:cNvPr>
          <p:cNvSpPr>
            <a:spLocks noGrp="1"/>
          </p:cNvSpPr>
          <p:nvPr>
            <p:ph sz="half" idx="1"/>
          </p:nvPr>
        </p:nvSpPr>
        <p:spPr>
          <a:xfrm>
            <a:off x="2301766" y="1471448"/>
            <a:ext cx="4517227" cy="4762442"/>
          </a:xfrm>
        </p:spPr>
        <p:txBody>
          <a:bodyPr>
            <a:normAutofit fontScale="92500" lnSpcReduction="20000"/>
          </a:bodyPr>
          <a:lstStyle/>
          <a:p>
            <a:r>
              <a:rPr lang="en-US" sz="2400" b="1" u="sng" dirty="0">
                <a:latin typeface="Verdana" panose="020B0604030504040204" pitchFamily="34" charset="0"/>
                <a:ea typeface="Verdana" panose="020B0604030504040204" pitchFamily="34" charset="0"/>
                <a:cs typeface="Verdana" panose="020B0604030504040204" pitchFamily="34" charset="0"/>
              </a:rPr>
              <a:t>Risks &amp; Consequences</a:t>
            </a:r>
          </a:p>
          <a:p>
            <a:pPr marL="285750" indent="-285750">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Short Term Risks</a:t>
            </a:r>
          </a:p>
          <a:p>
            <a:pPr>
              <a:buFont typeface="Arial" panose="020B0604020202020204" pitchFamily="34" charset="0"/>
              <a:buChar char="•"/>
            </a:pPr>
            <a:r>
              <a:rPr lang="en-US" i="1" dirty="0">
                <a:latin typeface="Verdana" panose="020B0604030504040204" pitchFamily="34" charset="0"/>
                <a:ea typeface="Verdana" panose="020B0604030504040204" pitchFamily="34" charset="0"/>
                <a:cs typeface="Verdana" panose="020B0604030504040204" pitchFamily="34" charset="0"/>
              </a:rPr>
              <a:t>Immediate Inefficiencies, Safety Hazards and Operational Failures.</a:t>
            </a:r>
          </a:p>
          <a:p>
            <a:pPr marL="285750" indent="-285750">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Long Term Consequences</a:t>
            </a:r>
          </a:p>
          <a:p>
            <a:pPr>
              <a:buFont typeface="Arial" panose="020B0604020202020204" pitchFamily="34" charset="0"/>
              <a:buChar char="•"/>
            </a:pPr>
            <a:r>
              <a:rPr lang="en-US" i="1" dirty="0">
                <a:latin typeface="Verdana" panose="020B0604030504040204" pitchFamily="34" charset="0"/>
                <a:ea typeface="Verdana" panose="020B0604030504040204" pitchFamily="34" charset="0"/>
                <a:cs typeface="Verdana" panose="020B0604030504040204" pitchFamily="34" charset="0"/>
              </a:rPr>
              <a:t>Environmental degradation, Higher Operational Costs and Penalties.</a:t>
            </a:r>
          </a:p>
          <a:p>
            <a:pPr marL="285750" indent="-285750">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Legal Repercussions</a:t>
            </a:r>
          </a:p>
          <a:p>
            <a:pPr>
              <a:buFont typeface="Arial" panose="020B0604020202020204" pitchFamily="34" charset="0"/>
              <a:buChar char="•"/>
            </a:pPr>
            <a:r>
              <a:rPr lang="en-US" i="1" dirty="0">
                <a:latin typeface="Verdana" panose="020B0604030504040204" pitchFamily="34" charset="0"/>
                <a:ea typeface="Verdana" panose="020B0604030504040204" pitchFamily="34" charset="0"/>
                <a:cs typeface="Verdana" panose="020B0604030504040204" pitchFamily="34" charset="0"/>
              </a:rPr>
              <a:t>Violation of Statutory Provisions would lead to actions as per the provisions of existing rules and regulations.</a:t>
            </a:r>
          </a:p>
          <a:p>
            <a:pPr marL="285750" indent="-285750">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Failures due to Non-Compliance</a:t>
            </a:r>
          </a:p>
          <a:p>
            <a:pPr>
              <a:buFont typeface="Arial" panose="020B0604020202020204" pitchFamily="34" charset="0"/>
              <a:buChar char="•"/>
            </a:pPr>
            <a:r>
              <a:rPr lang="en-US" i="1" dirty="0">
                <a:latin typeface="Verdana" panose="020B0604030504040204" pitchFamily="34" charset="0"/>
                <a:ea typeface="Verdana" panose="020B0604030504040204" pitchFamily="34" charset="0"/>
                <a:cs typeface="Verdana" panose="020B0604030504040204" pitchFamily="34" charset="0"/>
              </a:rPr>
              <a:t>Examples of accidents and inefficiencies from lack of adherence.</a:t>
            </a:r>
          </a:p>
          <a:p>
            <a:pPr marL="0" indent="0">
              <a:buNone/>
            </a:pPr>
            <a:endParaRPr lang="en-US" dirty="0"/>
          </a:p>
        </p:txBody>
      </p:sp>
      <p:sp>
        <p:nvSpPr>
          <p:cNvPr id="4" name="Content Placeholder 3">
            <a:extLst>
              <a:ext uri="{FF2B5EF4-FFF2-40B4-BE49-F238E27FC236}">
                <a16:creationId xmlns:a16="http://schemas.microsoft.com/office/drawing/2014/main" id="{6DB56149-C38B-A82C-58C2-8FEBF5824371}"/>
              </a:ext>
            </a:extLst>
          </p:cNvPr>
          <p:cNvSpPr>
            <a:spLocks noGrp="1"/>
          </p:cNvSpPr>
          <p:nvPr>
            <p:ph sz="half" idx="2"/>
          </p:nvPr>
        </p:nvSpPr>
        <p:spPr>
          <a:xfrm>
            <a:off x="7110151" y="1471447"/>
            <a:ext cx="4394460" cy="4762441"/>
          </a:xfrm>
        </p:spPr>
        <p:txBody>
          <a:bodyPr>
            <a:normAutofit fontScale="92500" lnSpcReduction="20000"/>
          </a:bodyPr>
          <a:lstStyle/>
          <a:p>
            <a:r>
              <a:rPr lang="en-US" b="1" u="sng" dirty="0">
                <a:latin typeface="Verdana" panose="020B0604030504040204" pitchFamily="34" charset="0"/>
                <a:ea typeface="Verdana" panose="020B0604030504040204" pitchFamily="34" charset="0"/>
                <a:cs typeface="Verdana" panose="020B0604030504040204" pitchFamily="34" charset="0"/>
              </a:rPr>
              <a:t>Results of Compliance</a:t>
            </a:r>
          </a:p>
          <a:p>
            <a:pPr marL="285750" indent="-285750">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Increased Efficiency</a:t>
            </a:r>
          </a:p>
          <a:p>
            <a:pPr marL="285750" indent="-285750">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Increased Reliability</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Reduced Safety Incidents</a:t>
            </a:r>
          </a:p>
          <a:p>
            <a:pPr marL="285750" indent="-285750">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Quality Product</a:t>
            </a:r>
          </a:p>
          <a:p>
            <a:pPr marL="0" indent="0">
              <a:buNone/>
            </a:pPr>
            <a:endParaRPr lang="en-US" dirty="0"/>
          </a:p>
        </p:txBody>
      </p:sp>
      <p:sp>
        <p:nvSpPr>
          <p:cNvPr id="5" name="Slide Number Placeholder 4">
            <a:extLst>
              <a:ext uri="{FF2B5EF4-FFF2-40B4-BE49-F238E27FC236}">
                <a16:creationId xmlns:a16="http://schemas.microsoft.com/office/drawing/2014/main" id="{7DC62699-4DEA-FBF0-F058-EFB958CFA590}"/>
              </a:ext>
            </a:extLst>
          </p:cNvPr>
          <p:cNvSpPr>
            <a:spLocks noGrp="1"/>
          </p:cNvSpPr>
          <p:nvPr>
            <p:ph type="sldNum" sz="quarter" idx="12"/>
          </p:nvPr>
        </p:nvSpPr>
        <p:spPr/>
        <p:txBody>
          <a:bodyPr/>
          <a:lstStyle/>
          <a:p>
            <a:fld id="{AB5EBE3D-E2D2-694F-AAB5-C99AE1F0365F}" type="slidenum">
              <a:rPr lang="en-US" smtClean="0"/>
              <a:t>22</a:t>
            </a:fld>
            <a:endParaRPr lang="en-US"/>
          </a:p>
        </p:txBody>
      </p:sp>
      <p:pic>
        <p:nvPicPr>
          <p:cNvPr id="7" name="Picture 8">
            <a:extLst>
              <a:ext uri="{FF2B5EF4-FFF2-40B4-BE49-F238E27FC236}">
                <a16:creationId xmlns:a16="http://schemas.microsoft.com/office/drawing/2014/main" id="{7436D2D5-A30F-0E80-0629-A5CB8066F997}"/>
              </a:ext>
            </a:extLst>
          </p:cNvPr>
          <p:cNvPicPr>
            <a:picLocks/>
          </p:cNvPicPr>
          <p:nvPr/>
        </p:nvPicPr>
        <p:blipFill>
          <a:blip r:embed="rId2" cstate="print"/>
          <a:stretch>
            <a:fillRect/>
          </a:stretch>
        </p:blipFill>
        <p:spPr>
          <a:xfrm>
            <a:off x="10682995" y="57331"/>
            <a:ext cx="1177647" cy="990448"/>
          </a:xfrm>
          <a:prstGeom prst="rect">
            <a:avLst/>
          </a:prstGeom>
        </p:spPr>
      </p:pic>
    </p:spTree>
    <p:extLst>
      <p:ext uri="{BB962C8B-B14F-4D97-AF65-F5344CB8AC3E}">
        <p14:creationId xmlns:p14="http://schemas.microsoft.com/office/powerpoint/2010/main" val="124821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A5518-4D6F-D3C9-64ED-D59EC4FCB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47C4D-A2DA-0944-D842-9863D24B2782}"/>
              </a:ext>
            </a:extLst>
          </p:cNvPr>
          <p:cNvSpPr>
            <a:spLocks noGrp="1"/>
          </p:cNvSpPr>
          <p:nvPr>
            <p:ph type="title"/>
          </p:nvPr>
        </p:nvSpPr>
        <p:spPr>
          <a:xfrm>
            <a:off x="2708539" y="2400358"/>
            <a:ext cx="8911687" cy="1280890"/>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Important Indian Standards and New Standards under Development</a:t>
            </a:r>
          </a:p>
        </p:txBody>
      </p:sp>
      <p:sp>
        <p:nvSpPr>
          <p:cNvPr id="4" name="Slide Number Placeholder 3">
            <a:extLst>
              <a:ext uri="{FF2B5EF4-FFF2-40B4-BE49-F238E27FC236}">
                <a16:creationId xmlns:a16="http://schemas.microsoft.com/office/drawing/2014/main" id="{697B1CF5-64EE-1A09-A8C6-754F1D2FCB4E}"/>
              </a:ext>
            </a:extLst>
          </p:cNvPr>
          <p:cNvSpPr>
            <a:spLocks noGrp="1"/>
          </p:cNvSpPr>
          <p:nvPr>
            <p:ph type="sldNum" sz="quarter" idx="12"/>
          </p:nvPr>
        </p:nvSpPr>
        <p:spPr/>
        <p:txBody>
          <a:bodyPr/>
          <a:lstStyle/>
          <a:p>
            <a:fld id="{AB5EBE3D-E2D2-694F-AAB5-C99AE1F0365F}" type="slidenum">
              <a:rPr lang="en-US" smtClean="0"/>
              <a:t>23</a:t>
            </a:fld>
            <a:endParaRPr lang="en-US"/>
          </a:p>
        </p:txBody>
      </p:sp>
      <p:pic>
        <p:nvPicPr>
          <p:cNvPr id="3" name="Picture 8">
            <a:extLst>
              <a:ext uri="{FF2B5EF4-FFF2-40B4-BE49-F238E27FC236}">
                <a16:creationId xmlns:a16="http://schemas.microsoft.com/office/drawing/2014/main" id="{6464DD83-CB56-E42D-B49E-A7510F884FEA}"/>
              </a:ext>
            </a:extLst>
          </p:cNvPr>
          <p:cNvPicPr>
            <a:picLocks/>
          </p:cNvPicPr>
          <p:nvPr/>
        </p:nvPicPr>
        <p:blipFill>
          <a:blip r:embed="rId2" cstate="print"/>
          <a:stretch>
            <a:fillRect/>
          </a:stretch>
        </p:blipFill>
        <p:spPr>
          <a:xfrm>
            <a:off x="10598912" y="199697"/>
            <a:ext cx="1177647" cy="990448"/>
          </a:xfrm>
          <a:prstGeom prst="rect">
            <a:avLst/>
          </a:prstGeom>
        </p:spPr>
      </p:pic>
    </p:spTree>
    <p:extLst>
      <p:ext uri="{BB962C8B-B14F-4D97-AF65-F5344CB8AC3E}">
        <p14:creationId xmlns:p14="http://schemas.microsoft.com/office/powerpoint/2010/main" val="290194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9B59-EAFB-9E97-C4C4-9ADCF7169710}"/>
              </a:ext>
            </a:extLst>
          </p:cNvPr>
          <p:cNvSpPr>
            <a:spLocks noGrp="1"/>
          </p:cNvSpPr>
          <p:nvPr>
            <p:ph type="title"/>
          </p:nvPr>
        </p:nvSpPr>
        <p:spPr>
          <a:xfrm>
            <a:off x="2592925" y="624110"/>
            <a:ext cx="7309611" cy="944917"/>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Important Indian Standards Referred in IS 1180 (Part 1 &amp; 3) </a:t>
            </a:r>
          </a:p>
        </p:txBody>
      </p:sp>
      <p:graphicFrame>
        <p:nvGraphicFramePr>
          <p:cNvPr id="4" name="Content Placeholder 3">
            <a:extLst>
              <a:ext uri="{FF2B5EF4-FFF2-40B4-BE49-F238E27FC236}">
                <a16:creationId xmlns:a16="http://schemas.microsoft.com/office/drawing/2014/main" id="{E519F6F8-DB92-C7C3-5409-8ED326994061}"/>
              </a:ext>
            </a:extLst>
          </p:cNvPr>
          <p:cNvGraphicFramePr>
            <a:graphicFrameLocks noGrp="1"/>
          </p:cNvGraphicFramePr>
          <p:nvPr>
            <p:ph idx="1"/>
            <p:extLst>
              <p:ext uri="{D42A27DB-BD31-4B8C-83A1-F6EECF244321}">
                <p14:modId xmlns:p14="http://schemas.microsoft.com/office/powerpoint/2010/main" val="3996475620"/>
              </p:ext>
            </p:extLst>
          </p:nvPr>
        </p:nvGraphicFramePr>
        <p:xfrm>
          <a:off x="2300142" y="1652155"/>
          <a:ext cx="9345319" cy="4556760"/>
        </p:xfrm>
        <a:graphic>
          <a:graphicData uri="http://schemas.openxmlformats.org/drawingml/2006/table">
            <a:tbl>
              <a:tblPr firstRow="1" bandRow="1">
                <a:tableStyleId>{5C22544A-7EE6-4342-B048-85BDC9FD1C3A}</a:tableStyleId>
              </a:tblPr>
              <a:tblGrid>
                <a:gridCol w="931498">
                  <a:extLst>
                    <a:ext uri="{9D8B030D-6E8A-4147-A177-3AD203B41FA5}">
                      <a16:colId xmlns:a16="http://schemas.microsoft.com/office/drawing/2014/main" val="1045034479"/>
                    </a:ext>
                  </a:extLst>
                </a:gridCol>
                <a:gridCol w="2380884">
                  <a:extLst>
                    <a:ext uri="{9D8B030D-6E8A-4147-A177-3AD203B41FA5}">
                      <a16:colId xmlns:a16="http://schemas.microsoft.com/office/drawing/2014/main" val="3479551496"/>
                    </a:ext>
                  </a:extLst>
                </a:gridCol>
                <a:gridCol w="6032937">
                  <a:extLst>
                    <a:ext uri="{9D8B030D-6E8A-4147-A177-3AD203B41FA5}">
                      <a16:colId xmlns:a16="http://schemas.microsoft.com/office/drawing/2014/main" val="1891503319"/>
                    </a:ext>
                  </a:extLst>
                </a:gridCol>
              </a:tblGrid>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Sl. No.</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IS No.</a:t>
                      </a:r>
                    </a:p>
                  </a:txBody>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Title of Indian Standard</a:t>
                      </a:r>
                    </a:p>
                  </a:txBody>
                  <a:tcPr/>
                </a:tc>
                <a:extLst>
                  <a:ext uri="{0D108BD9-81ED-4DB2-BD59-A6C34878D82A}">
                    <a16:rowId xmlns:a16="http://schemas.microsoft.com/office/drawing/2014/main" val="4253691796"/>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1</a:t>
                      </a:r>
                    </a:p>
                  </a:txBody>
                  <a:tcPr/>
                </a:tc>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IS 2026 (Part 1)</a:t>
                      </a:r>
                    </a:p>
                  </a:txBody>
                  <a:tcPr/>
                </a:tc>
                <a:tc>
                  <a:txBody>
                    <a:bodyPr/>
                    <a:lstStyle/>
                    <a:p>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1-general</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417187988"/>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2 temperature – Rise</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700928297"/>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3 insulation levels, dielectric tests and external clearances in air</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180169137"/>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5 ability to with stand short circuit </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75161782"/>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7 loading guide for oil - Immersed power transformers</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337915058"/>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8 application guide</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039799092"/>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10 determination of sound levels</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041555320"/>
                  </a:ext>
                </a:extLst>
              </a:tr>
              <a:tr h="37084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IS 2026 (Part 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Power transformers: Part 14 liquid - Immersed power transformers using high - Temperature insulation materials</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615193171"/>
                  </a:ext>
                </a:extLst>
              </a:tr>
            </a:tbl>
          </a:graphicData>
        </a:graphic>
      </p:graphicFrame>
      <p:sp>
        <p:nvSpPr>
          <p:cNvPr id="3" name="Slide Number Placeholder 2">
            <a:extLst>
              <a:ext uri="{FF2B5EF4-FFF2-40B4-BE49-F238E27FC236}">
                <a16:creationId xmlns:a16="http://schemas.microsoft.com/office/drawing/2014/main" id="{0DFBA22A-3618-04AD-A00C-1A89EB9626D9}"/>
              </a:ext>
            </a:extLst>
          </p:cNvPr>
          <p:cNvSpPr>
            <a:spLocks noGrp="1"/>
          </p:cNvSpPr>
          <p:nvPr>
            <p:ph type="sldNum" sz="quarter" idx="12"/>
          </p:nvPr>
        </p:nvSpPr>
        <p:spPr/>
        <p:txBody>
          <a:bodyPr/>
          <a:lstStyle/>
          <a:p>
            <a:fld id="{AB5EBE3D-E2D2-694F-AAB5-C99AE1F0365F}" type="slidenum">
              <a:rPr lang="en-US" smtClean="0"/>
              <a:t>24</a:t>
            </a:fld>
            <a:endParaRPr lang="en-US"/>
          </a:p>
        </p:txBody>
      </p:sp>
      <p:pic>
        <p:nvPicPr>
          <p:cNvPr id="5" name="Picture 8">
            <a:extLst>
              <a:ext uri="{FF2B5EF4-FFF2-40B4-BE49-F238E27FC236}">
                <a16:creationId xmlns:a16="http://schemas.microsoft.com/office/drawing/2014/main" id="{12AD9BFC-2B0E-2F7A-D01B-70C82BF86683}"/>
              </a:ext>
            </a:extLst>
          </p:cNvPr>
          <p:cNvPicPr>
            <a:picLocks/>
          </p:cNvPicPr>
          <p:nvPr/>
        </p:nvPicPr>
        <p:blipFill>
          <a:blip r:embed="rId2" cstate="print"/>
          <a:stretch>
            <a:fillRect/>
          </a:stretch>
        </p:blipFill>
        <p:spPr>
          <a:xfrm>
            <a:off x="10432387" y="38639"/>
            <a:ext cx="1502990" cy="1170942"/>
          </a:xfrm>
          <a:prstGeom prst="rect">
            <a:avLst/>
          </a:prstGeom>
        </p:spPr>
      </p:pic>
    </p:spTree>
    <p:extLst>
      <p:ext uri="{BB962C8B-B14F-4D97-AF65-F5344CB8AC3E}">
        <p14:creationId xmlns:p14="http://schemas.microsoft.com/office/powerpoint/2010/main" val="260288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A988-F7B9-73B6-2890-F4FAC2655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E11A5-1544-94AF-4712-313CEB0B28D6}"/>
              </a:ext>
            </a:extLst>
          </p:cNvPr>
          <p:cNvSpPr>
            <a:spLocks noGrp="1"/>
          </p:cNvSpPr>
          <p:nvPr>
            <p:ph type="title"/>
          </p:nvPr>
        </p:nvSpPr>
        <p:spPr>
          <a:xfrm>
            <a:off x="2592926" y="624110"/>
            <a:ext cx="6956320" cy="528797"/>
          </a:xfrm>
        </p:spPr>
        <p:txBody>
          <a:bodyPr>
            <a:norm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Indian Standards under Development</a:t>
            </a:r>
          </a:p>
        </p:txBody>
      </p:sp>
      <p:sp>
        <p:nvSpPr>
          <p:cNvPr id="3" name="Content Placeholder 2">
            <a:extLst>
              <a:ext uri="{FF2B5EF4-FFF2-40B4-BE49-F238E27FC236}">
                <a16:creationId xmlns:a16="http://schemas.microsoft.com/office/drawing/2014/main" id="{2B9273AC-6C70-AB41-B978-6DD867DC41B8}"/>
              </a:ext>
            </a:extLst>
          </p:cNvPr>
          <p:cNvSpPr>
            <a:spLocks noGrp="1"/>
          </p:cNvSpPr>
          <p:nvPr>
            <p:ph idx="1"/>
          </p:nvPr>
        </p:nvSpPr>
        <p:spPr>
          <a:xfrm>
            <a:off x="2348346" y="1402773"/>
            <a:ext cx="5434446" cy="3553691"/>
          </a:xfrm>
        </p:spPr>
        <p:txBody>
          <a:bodyPr/>
          <a:lstStyle/>
          <a:p>
            <a:pPr>
              <a:buFont typeface="Wingdings" pitchFamily="2" charset="2"/>
              <a:buChar char="Ø"/>
            </a:pPr>
            <a:r>
              <a:rPr lang="en-US" b="1" dirty="0">
                <a:latin typeface="Verdana" panose="020B0604030504040204" pitchFamily="34" charset="0"/>
                <a:ea typeface="Verdana" panose="020B0604030504040204" pitchFamily="34" charset="0"/>
                <a:cs typeface="Verdana" panose="020B0604030504040204" pitchFamily="34" charset="0"/>
              </a:rPr>
              <a:t>Solar Inverter Duty Transformer</a:t>
            </a:r>
          </a:p>
          <a:p>
            <a:pPr>
              <a:buFont typeface="Wingdings" pitchFamily="2" charset="2"/>
              <a:buChar char="Ø"/>
            </a:pPr>
            <a:r>
              <a:rPr lang="en-US" b="1" dirty="0">
                <a:latin typeface="Verdana" panose="020B0604030504040204" pitchFamily="34" charset="0"/>
                <a:ea typeface="Verdana" panose="020B0604030504040204" pitchFamily="34" charset="0"/>
                <a:cs typeface="Verdana" panose="020B0604030504040204" pitchFamily="34" charset="0"/>
              </a:rPr>
              <a:t>Dry Type Distribution Transformers</a:t>
            </a:r>
          </a:p>
          <a:p>
            <a:pPr>
              <a:buFont typeface="Wingdings" pitchFamily="2" charset="2"/>
              <a:buChar char="Ø"/>
            </a:pPr>
            <a:r>
              <a:rPr lang="en-US" b="1" dirty="0">
                <a:latin typeface="Verdana" panose="020B0604030504040204" pitchFamily="34" charset="0"/>
                <a:ea typeface="Verdana" panose="020B0604030504040204" pitchFamily="34" charset="0"/>
                <a:cs typeface="Verdana" panose="020B0604030504040204" pitchFamily="34" charset="0"/>
              </a:rPr>
              <a:t>Submersible Duty Transformers and Accessories</a:t>
            </a:r>
          </a:p>
          <a:p>
            <a:pPr>
              <a:buFont typeface="Wingdings" pitchFamily="2" charset="2"/>
              <a:buChar char="Ø"/>
            </a:pPr>
            <a:r>
              <a:rPr lang="en-IN" b="1" i="0" dirty="0">
                <a:solidFill>
                  <a:srgbClr val="212529"/>
                </a:solidFill>
                <a:effectLst/>
                <a:latin typeface="Verdana" panose="020B0604030504040204" pitchFamily="34" charset="0"/>
                <a:ea typeface="Verdana" panose="020B0604030504040204" pitchFamily="34" charset="0"/>
                <a:cs typeface="Verdana" panose="020B0604030504040204" pitchFamily="34" charset="0"/>
              </a:rPr>
              <a:t>Onsite Diagnostic testing of Power Transformers for Condition-Health Assessment</a:t>
            </a:r>
            <a:endParaRPr lang="en-US"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28DA343A-8F99-2B08-6122-D4221AB3C0E2}"/>
              </a:ext>
            </a:extLst>
          </p:cNvPr>
          <p:cNvSpPr>
            <a:spLocks noGrp="1"/>
          </p:cNvSpPr>
          <p:nvPr>
            <p:ph type="sldNum" sz="quarter" idx="12"/>
          </p:nvPr>
        </p:nvSpPr>
        <p:spPr/>
        <p:txBody>
          <a:bodyPr/>
          <a:lstStyle/>
          <a:p>
            <a:fld id="{AB5EBE3D-E2D2-694F-AAB5-C99AE1F0365F}" type="slidenum">
              <a:rPr lang="en-US" smtClean="0"/>
              <a:t>25</a:t>
            </a:fld>
            <a:endParaRPr lang="en-US"/>
          </a:p>
        </p:txBody>
      </p:sp>
      <p:pic>
        <p:nvPicPr>
          <p:cNvPr id="14340" name="Picture 4" descr="Website Maintenance: Why is it important? Understand 5 Major Importance">
            <a:extLst>
              <a:ext uri="{FF2B5EF4-FFF2-40B4-BE49-F238E27FC236}">
                <a16:creationId xmlns:a16="http://schemas.microsoft.com/office/drawing/2014/main" id="{F3A3E8CB-75BE-E4DA-4BC3-76A0C6687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656" y="1600200"/>
            <a:ext cx="3998625" cy="3106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4E1DB963-4BD3-5B73-A8FD-415F4250C5F6}"/>
              </a:ext>
            </a:extLst>
          </p:cNvPr>
          <p:cNvPicPr>
            <a:picLocks/>
          </p:cNvPicPr>
          <p:nvPr/>
        </p:nvPicPr>
        <p:blipFill>
          <a:blip r:embed="rId3" cstate="print"/>
          <a:stretch>
            <a:fillRect/>
          </a:stretch>
        </p:blipFill>
        <p:spPr>
          <a:xfrm>
            <a:off x="10204220" y="211862"/>
            <a:ext cx="1350471" cy="941046"/>
          </a:xfrm>
          <a:prstGeom prst="rect">
            <a:avLst/>
          </a:prstGeom>
        </p:spPr>
      </p:pic>
    </p:spTree>
    <p:extLst>
      <p:ext uri="{BB962C8B-B14F-4D97-AF65-F5344CB8AC3E}">
        <p14:creationId xmlns:p14="http://schemas.microsoft.com/office/powerpoint/2010/main" val="171508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andwriting text Thank You. Conceptual photo polite expression to  acknowledge a gift, service or compliment Realistic colored vintage light  bulbs, idea sign solution thinking conceptの素材 [FY310150768168] | ストックフォトの  Qlean Market（キュリン ...">
            <a:extLst>
              <a:ext uri="{FF2B5EF4-FFF2-40B4-BE49-F238E27FC236}">
                <a16:creationId xmlns:a16="http://schemas.microsoft.com/office/drawing/2014/main" id="{137A2F59-785C-E61F-6508-4CAE97881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526" y="1244311"/>
            <a:ext cx="8724892" cy="43693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7B77F23-1B64-1B23-BBD4-78849F8645DA}"/>
              </a:ext>
            </a:extLst>
          </p:cNvPr>
          <p:cNvSpPr>
            <a:spLocks noGrp="1"/>
          </p:cNvSpPr>
          <p:nvPr>
            <p:ph type="sldNum" sz="quarter" idx="12"/>
          </p:nvPr>
        </p:nvSpPr>
        <p:spPr/>
        <p:txBody>
          <a:bodyPr/>
          <a:lstStyle/>
          <a:p>
            <a:fld id="{AB5EBE3D-E2D2-694F-AAB5-C99AE1F0365F}" type="slidenum">
              <a:rPr lang="en-US" smtClean="0"/>
              <a:t>26</a:t>
            </a:fld>
            <a:endParaRPr lang="en-US"/>
          </a:p>
        </p:txBody>
      </p:sp>
      <p:pic>
        <p:nvPicPr>
          <p:cNvPr id="3" name="Picture 8">
            <a:extLst>
              <a:ext uri="{FF2B5EF4-FFF2-40B4-BE49-F238E27FC236}">
                <a16:creationId xmlns:a16="http://schemas.microsoft.com/office/drawing/2014/main" id="{5AB95E14-6BB7-A67A-B7BE-BA5E30A4F4ED}"/>
              </a:ext>
            </a:extLst>
          </p:cNvPr>
          <p:cNvPicPr>
            <a:picLocks/>
          </p:cNvPicPr>
          <p:nvPr/>
        </p:nvPicPr>
        <p:blipFill>
          <a:blip r:embed="rId3" cstate="print"/>
          <a:stretch>
            <a:fillRect/>
          </a:stretch>
        </p:blipFill>
        <p:spPr>
          <a:xfrm>
            <a:off x="10271589" y="0"/>
            <a:ext cx="1445577" cy="1152907"/>
          </a:xfrm>
          <a:prstGeom prst="rect">
            <a:avLst/>
          </a:prstGeom>
        </p:spPr>
      </p:pic>
    </p:spTree>
    <p:extLst>
      <p:ext uri="{BB962C8B-B14F-4D97-AF65-F5344CB8AC3E}">
        <p14:creationId xmlns:p14="http://schemas.microsoft.com/office/powerpoint/2010/main" val="313302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BF31B-CDE3-B005-E276-6C391F583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3A54D-6962-E775-B711-7EC32D8739A0}"/>
              </a:ext>
            </a:extLst>
          </p:cNvPr>
          <p:cNvSpPr>
            <a:spLocks noGrp="1"/>
          </p:cNvSpPr>
          <p:nvPr>
            <p:ph type="title"/>
          </p:nvPr>
        </p:nvSpPr>
        <p:spPr>
          <a:xfrm>
            <a:off x="2589212" y="187036"/>
            <a:ext cx="5318270" cy="1235364"/>
          </a:xfrm>
        </p:spPr>
        <p:txBody>
          <a:bodyPr>
            <a:no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Importance of Distribution Transformers in current Scenario</a:t>
            </a:r>
          </a:p>
        </p:txBody>
      </p:sp>
      <p:sp>
        <p:nvSpPr>
          <p:cNvPr id="4" name="Text Placeholder 3">
            <a:extLst>
              <a:ext uri="{FF2B5EF4-FFF2-40B4-BE49-F238E27FC236}">
                <a16:creationId xmlns:a16="http://schemas.microsoft.com/office/drawing/2014/main" id="{51DCCF03-9FA9-D1B7-A327-094FEF39B393}"/>
              </a:ext>
            </a:extLst>
          </p:cNvPr>
          <p:cNvSpPr>
            <a:spLocks noGrp="1"/>
          </p:cNvSpPr>
          <p:nvPr>
            <p:ph type="body" sz="half" idx="2"/>
          </p:nvPr>
        </p:nvSpPr>
        <p:spPr>
          <a:xfrm>
            <a:off x="2202873" y="1598612"/>
            <a:ext cx="6660572" cy="5072352"/>
          </a:xfrm>
        </p:spPr>
        <p:txBody>
          <a:bodyPr>
            <a:normAutofit/>
          </a:bodyPr>
          <a:lstStyle/>
          <a:p>
            <a:pPr marL="285750" indent="-285750">
              <a:buFont typeface="Wingdings" pitchFamily="2" charset="2"/>
              <a:buChar char="Ø"/>
            </a:pPr>
            <a:r>
              <a:rPr lang="en-IN" sz="1800" b="1" dirty="0">
                <a:latin typeface="Verdana" panose="020B0604030504040204" pitchFamily="34" charset="0"/>
                <a:ea typeface="Verdana" panose="020B0604030504040204" pitchFamily="34" charset="0"/>
                <a:cs typeface="Verdana" panose="020B0604030504040204" pitchFamily="34" charset="0"/>
              </a:rPr>
              <a:t>Backbone of Power Distribution</a:t>
            </a:r>
          </a:p>
          <a:p>
            <a:pPr marL="285750" indent="-285750">
              <a:buFont typeface="Wingdings" pitchFamily="2" charset="2"/>
              <a:buChar char="Ø"/>
            </a:pPr>
            <a:r>
              <a:rPr lang="en-IN" sz="1800" b="1" dirty="0">
                <a:latin typeface="Verdana" panose="020B0604030504040204" pitchFamily="34" charset="0"/>
                <a:ea typeface="Verdana" panose="020B0604030504040204" pitchFamily="34" charset="0"/>
                <a:cs typeface="Verdana" panose="020B0604030504040204" pitchFamily="34" charset="0"/>
              </a:rPr>
              <a:t>Economic Development</a:t>
            </a:r>
          </a:p>
          <a:p>
            <a:pPr marL="285750" indent="-285750">
              <a:buFont typeface="Wingdings" pitchFamily="2" charset="2"/>
              <a:buChar char="Ø"/>
            </a:pPr>
            <a:r>
              <a:rPr lang="en-IN" sz="1800" b="1" dirty="0">
                <a:latin typeface="Verdana" panose="020B0604030504040204" pitchFamily="34" charset="0"/>
                <a:ea typeface="Verdana" panose="020B0604030504040204" pitchFamily="34" charset="0"/>
                <a:cs typeface="Verdana" panose="020B0604030504040204" pitchFamily="34" charset="0"/>
              </a:rPr>
              <a:t>Energy Loss Reduction</a:t>
            </a:r>
          </a:p>
          <a:p>
            <a:pPr marL="285750" indent="-285750">
              <a:buFont typeface="Wingdings" pitchFamily="2" charset="2"/>
              <a:buChar char="Ø"/>
            </a:pPr>
            <a:r>
              <a:rPr lang="en-IN" sz="1800" b="1" dirty="0">
                <a:latin typeface="Verdana" panose="020B0604030504040204" pitchFamily="34" charset="0"/>
                <a:ea typeface="Verdana" panose="020B0604030504040204" pitchFamily="34" charset="0"/>
                <a:cs typeface="Verdana" panose="020B0604030504040204" pitchFamily="34" charset="0"/>
              </a:rPr>
              <a:t>Integration with Renewable Energy</a:t>
            </a:r>
          </a:p>
          <a:p>
            <a:pPr marL="285750" indent="-285750">
              <a:buFont typeface="Wingdings" pitchFamily="2" charset="2"/>
              <a:buChar char="Ø"/>
            </a:pPr>
            <a:r>
              <a:rPr lang="en-IN" sz="1800" b="1" dirty="0">
                <a:latin typeface="Verdana" panose="020B0604030504040204" pitchFamily="34" charset="0"/>
                <a:ea typeface="Verdana" panose="020B0604030504040204" pitchFamily="34" charset="0"/>
                <a:cs typeface="Verdana" panose="020B0604030504040204" pitchFamily="34" charset="0"/>
              </a:rPr>
              <a:t>Supporting Government Initiatives/schemes like Deendayal Upadhyaya Gram Jyoti Yojana (DDUGJY), Integrated Power Development Scheme (IPDS) and High Voltage Distribution Scheme (HVDS)</a:t>
            </a:r>
          </a:p>
          <a:p>
            <a:endParaRPr lang="en-IN" sz="1800" dirty="0">
              <a:latin typeface="Verdana" panose="020B0604030504040204" pitchFamily="34" charset="0"/>
              <a:ea typeface="Verdana" panose="020B0604030504040204" pitchFamily="34" charset="0"/>
              <a:cs typeface="Verdana" panose="020B0604030504040204" pitchFamily="34" charset="0"/>
            </a:endParaRPr>
          </a:p>
          <a:p>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pic>
        <p:nvPicPr>
          <p:cNvPr id="12290" name="Picture 2" descr="Power Transformer India Photos, Images &amp; Pictures | Shutterstock">
            <a:extLst>
              <a:ext uri="{FF2B5EF4-FFF2-40B4-BE49-F238E27FC236}">
                <a16:creationId xmlns:a16="http://schemas.microsoft.com/office/drawing/2014/main" id="{87509FA6-9BE0-B05A-A4E9-4ED33F3569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47" b="8282"/>
          <a:stretch/>
        </p:blipFill>
        <p:spPr bwMode="auto">
          <a:xfrm>
            <a:off x="8946572" y="1598612"/>
            <a:ext cx="3151910" cy="27759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217EA88-D0E4-A5F9-B567-FEC0CD2BBA0A}"/>
              </a:ext>
            </a:extLst>
          </p:cNvPr>
          <p:cNvSpPr>
            <a:spLocks noGrp="1"/>
          </p:cNvSpPr>
          <p:nvPr>
            <p:ph type="sldNum" sz="quarter" idx="12"/>
          </p:nvPr>
        </p:nvSpPr>
        <p:spPr/>
        <p:txBody>
          <a:bodyPr/>
          <a:lstStyle/>
          <a:p>
            <a:fld id="{AB5EBE3D-E2D2-694F-AAB5-C99AE1F0365F}" type="slidenum">
              <a:rPr lang="en-US" smtClean="0"/>
              <a:t>3</a:t>
            </a:fld>
            <a:endParaRPr lang="en-US"/>
          </a:p>
        </p:txBody>
      </p:sp>
      <p:pic>
        <p:nvPicPr>
          <p:cNvPr id="5" name="Picture 8">
            <a:extLst>
              <a:ext uri="{FF2B5EF4-FFF2-40B4-BE49-F238E27FC236}">
                <a16:creationId xmlns:a16="http://schemas.microsoft.com/office/drawing/2014/main" id="{43675766-DB55-73BB-A99C-E0186A1F2BC3}"/>
              </a:ext>
            </a:extLst>
          </p:cNvPr>
          <p:cNvPicPr>
            <a:picLocks/>
          </p:cNvPicPr>
          <p:nvPr/>
        </p:nvPicPr>
        <p:blipFill>
          <a:blip r:embed="rId3" cstate="print"/>
          <a:stretch>
            <a:fillRect/>
          </a:stretch>
        </p:blipFill>
        <p:spPr>
          <a:xfrm>
            <a:off x="9800360" y="47589"/>
            <a:ext cx="1977389" cy="1374811"/>
          </a:xfrm>
          <a:prstGeom prst="rect">
            <a:avLst/>
          </a:prstGeom>
        </p:spPr>
      </p:pic>
    </p:spTree>
    <p:extLst>
      <p:ext uri="{BB962C8B-B14F-4D97-AF65-F5344CB8AC3E}">
        <p14:creationId xmlns:p14="http://schemas.microsoft.com/office/powerpoint/2010/main" val="310629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E01B-45E0-F270-EB82-0D47A30F7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ADC27-D8B5-D1ED-181E-643B7A1972DC}"/>
              </a:ext>
            </a:extLst>
          </p:cNvPr>
          <p:cNvSpPr>
            <a:spLocks noGrp="1"/>
          </p:cNvSpPr>
          <p:nvPr>
            <p:ph type="title"/>
          </p:nvPr>
        </p:nvSpPr>
        <p:spPr>
          <a:xfrm>
            <a:off x="2026226" y="60043"/>
            <a:ext cx="4416138" cy="833575"/>
          </a:xfrm>
        </p:spPr>
        <p:txBody>
          <a:bodyPr>
            <a:noAutofit/>
          </a:bodyPr>
          <a:lstStyle/>
          <a:p>
            <a:r>
              <a:rPr lang="en-IN" sz="2400" b="1" dirty="0"/>
              <a:t>Statutory/Legal Provisions</a:t>
            </a:r>
            <a:endParaRPr lang="en-US" sz="2400" b="1" dirty="0"/>
          </a:p>
        </p:txBody>
      </p:sp>
      <p:pic>
        <p:nvPicPr>
          <p:cNvPr id="5" name="Content Placeholder 4">
            <a:extLst>
              <a:ext uri="{FF2B5EF4-FFF2-40B4-BE49-F238E27FC236}">
                <a16:creationId xmlns:a16="http://schemas.microsoft.com/office/drawing/2014/main" id="{86EB8DDA-30E9-5214-C3EC-0126FF9090D9}"/>
              </a:ext>
            </a:extLst>
          </p:cNvPr>
          <p:cNvPicPr>
            <a:picLocks noGrp="1" noChangeAspect="1"/>
          </p:cNvPicPr>
          <p:nvPr>
            <p:ph idx="1"/>
          </p:nvPr>
        </p:nvPicPr>
        <p:blipFill>
          <a:blip r:embed="rId2"/>
          <a:stretch>
            <a:fillRect/>
          </a:stretch>
        </p:blipFill>
        <p:spPr>
          <a:xfrm>
            <a:off x="6969976" y="1330037"/>
            <a:ext cx="5086942" cy="5205844"/>
          </a:xfrm>
          <a:prstGeom prst="rect">
            <a:avLst/>
          </a:prstGeom>
        </p:spPr>
      </p:pic>
      <p:sp>
        <p:nvSpPr>
          <p:cNvPr id="4" name="Text Placeholder 3">
            <a:extLst>
              <a:ext uri="{FF2B5EF4-FFF2-40B4-BE49-F238E27FC236}">
                <a16:creationId xmlns:a16="http://schemas.microsoft.com/office/drawing/2014/main" id="{E536985C-0808-AF44-C7FB-F888CC001580}"/>
              </a:ext>
            </a:extLst>
          </p:cNvPr>
          <p:cNvSpPr>
            <a:spLocks noGrp="1"/>
          </p:cNvSpPr>
          <p:nvPr>
            <p:ph type="body" sz="half" idx="2"/>
          </p:nvPr>
        </p:nvSpPr>
        <p:spPr>
          <a:xfrm>
            <a:off x="1766455" y="1049482"/>
            <a:ext cx="4883727" cy="5486399"/>
          </a:xfrm>
        </p:spPr>
        <p:txBody>
          <a:bodyPr>
            <a:normAutofit/>
          </a:bodyPr>
          <a:lstStyle/>
          <a:p>
            <a:pPr marL="285750" indent="-285750">
              <a:buFont typeface="Wingdings" pitchFamily="2" charset="2"/>
              <a:buChar char="Ø"/>
            </a:pPr>
            <a:r>
              <a:rPr lang="en-US" sz="2000" b="1" dirty="0">
                <a:latin typeface="Verdana" panose="020B0604030504040204" pitchFamily="34" charset="0"/>
                <a:ea typeface="Verdana" panose="020B0604030504040204" pitchFamily="34" charset="0"/>
                <a:cs typeface="Verdana" panose="020B0604030504040204" pitchFamily="34" charset="0"/>
              </a:rPr>
              <a:t>Electrical Transformers (Quality Control) Order, 2015.</a:t>
            </a:r>
          </a:p>
          <a:p>
            <a:r>
              <a:rPr lang="en-US" sz="1800" b="1" i="1" dirty="0">
                <a:latin typeface="Verdana" panose="020B0604030504040204" pitchFamily="34" charset="0"/>
                <a:ea typeface="Verdana" panose="020B0604030504040204" pitchFamily="34" charset="0"/>
                <a:cs typeface="Verdana" panose="020B0604030504040204" pitchFamily="34" charset="0"/>
              </a:rPr>
              <a:t>Mandatory BIS Certification ensuring compliance with IS 1180 (Part 1) specifications.</a:t>
            </a:r>
          </a:p>
          <a:p>
            <a:pPr marL="285750" indent="-285750">
              <a:buFont typeface="Wingdings" pitchFamily="2" charset="2"/>
              <a:buChar char="Ø"/>
            </a:pPr>
            <a:r>
              <a:rPr lang="en-US" sz="2000" b="1" dirty="0">
                <a:latin typeface="Verdana" panose="020B0604030504040204" pitchFamily="34" charset="0"/>
                <a:ea typeface="Verdana" panose="020B0604030504040204" pitchFamily="34" charset="0"/>
                <a:cs typeface="Verdana" panose="020B0604030504040204" pitchFamily="34" charset="0"/>
              </a:rPr>
              <a:t>Central Electricity Authority (CEA) Regulations</a:t>
            </a:r>
          </a:p>
          <a:p>
            <a:r>
              <a:rPr lang="en-US" sz="1800" b="1" i="1" dirty="0">
                <a:latin typeface="Verdana" panose="020B0604030504040204" pitchFamily="34" charset="0"/>
                <a:ea typeface="Verdana" panose="020B0604030504040204" pitchFamily="34" charset="0"/>
                <a:cs typeface="Verdana" panose="020B0604030504040204" pitchFamily="34" charset="0"/>
              </a:rPr>
              <a:t>Applicable for Indoor Transformers and Installations</a:t>
            </a:r>
          </a:p>
          <a:p>
            <a:endParaRPr lang="en-US" sz="2000" b="1" dirty="0"/>
          </a:p>
        </p:txBody>
      </p:sp>
      <p:pic>
        <p:nvPicPr>
          <p:cNvPr id="6" name="Picture 5">
            <a:extLst>
              <a:ext uri="{FF2B5EF4-FFF2-40B4-BE49-F238E27FC236}">
                <a16:creationId xmlns:a16="http://schemas.microsoft.com/office/drawing/2014/main" id="{098F5A68-F4D3-2E7E-2AFB-6C051A6CF57F}"/>
              </a:ext>
            </a:extLst>
          </p:cNvPr>
          <p:cNvPicPr>
            <a:picLocks noChangeAspect="1"/>
          </p:cNvPicPr>
          <p:nvPr/>
        </p:nvPicPr>
        <p:blipFill>
          <a:blip r:embed="rId3"/>
          <a:stretch>
            <a:fillRect/>
          </a:stretch>
        </p:blipFill>
        <p:spPr>
          <a:xfrm>
            <a:off x="2202872" y="4163314"/>
            <a:ext cx="4637811" cy="2605773"/>
          </a:xfrm>
          <a:prstGeom prst="rect">
            <a:avLst/>
          </a:prstGeom>
        </p:spPr>
      </p:pic>
      <p:sp>
        <p:nvSpPr>
          <p:cNvPr id="3" name="Slide Number Placeholder 2">
            <a:extLst>
              <a:ext uri="{FF2B5EF4-FFF2-40B4-BE49-F238E27FC236}">
                <a16:creationId xmlns:a16="http://schemas.microsoft.com/office/drawing/2014/main" id="{B5ECFB34-3B8E-ECC3-7924-E17E97B3A01E}"/>
              </a:ext>
            </a:extLst>
          </p:cNvPr>
          <p:cNvSpPr>
            <a:spLocks noGrp="1"/>
          </p:cNvSpPr>
          <p:nvPr>
            <p:ph type="sldNum" sz="quarter" idx="12"/>
          </p:nvPr>
        </p:nvSpPr>
        <p:spPr/>
        <p:txBody>
          <a:bodyPr/>
          <a:lstStyle/>
          <a:p>
            <a:fld id="{AB5EBE3D-E2D2-694F-AAB5-C99AE1F0365F}" type="slidenum">
              <a:rPr lang="en-US" smtClean="0"/>
              <a:t>4</a:t>
            </a:fld>
            <a:endParaRPr lang="en-US"/>
          </a:p>
        </p:txBody>
      </p:sp>
      <p:pic>
        <p:nvPicPr>
          <p:cNvPr id="7" name="Picture 8">
            <a:extLst>
              <a:ext uri="{FF2B5EF4-FFF2-40B4-BE49-F238E27FC236}">
                <a16:creationId xmlns:a16="http://schemas.microsoft.com/office/drawing/2014/main" id="{EE01C1F8-3475-22CA-6C44-E75C3293FC12}"/>
              </a:ext>
            </a:extLst>
          </p:cNvPr>
          <p:cNvPicPr>
            <a:picLocks/>
          </p:cNvPicPr>
          <p:nvPr/>
        </p:nvPicPr>
        <p:blipFill>
          <a:blip r:embed="rId4" cstate="print"/>
          <a:stretch>
            <a:fillRect/>
          </a:stretch>
        </p:blipFill>
        <p:spPr>
          <a:xfrm>
            <a:off x="9776114" y="163468"/>
            <a:ext cx="1549977" cy="989439"/>
          </a:xfrm>
          <a:prstGeom prst="rect">
            <a:avLst/>
          </a:prstGeom>
        </p:spPr>
      </p:pic>
    </p:spTree>
    <p:extLst>
      <p:ext uri="{BB962C8B-B14F-4D97-AF65-F5344CB8AC3E}">
        <p14:creationId xmlns:p14="http://schemas.microsoft.com/office/powerpoint/2010/main" val="35371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7D2A-82E1-2C67-29FE-CB46B6A74F1F}"/>
              </a:ext>
            </a:extLst>
          </p:cNvPr>
          <p:cNvSpPr>
            <a:spLocks noGrp="1"/>
          </p:cNvSpPr>
          <p:nvPr>
            <p:ph type="ctrTitle"/>
          </p:nvPr>
        </p:nvSpPr>
        <p:spPr>
          <a:xfrm>
            <a:off x="2267095" y="1818409"/>
            <a:ext cx="9007041" cy="2262781"/>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in the current Scenario</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&amp;</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Key Features of IS 1180 (Part 1 &amp; 3) for addressing the challenges</a:t>
            </a:r>
          </a:p>
        </p:txBody>
      </p:sp>
      <p:sp>
        <p:nvSpPr>
          <p:cNvPr id="4" name="Slide Number Placeholder 3">
            <a:extLst>
              <a:ext uri="{FF2B5EF4-FFF2-40B4-BE49-F238E27FC236}">
                <a16:creationId xmlns:a16="http://schemas.microsoft.com/office/drawing/2014/main" id="{FF1DA136-3AF4-608A-CDD3-0B0924F4C0AA}"/>
              </a:ext>
            </a:extLst>
          </p:cNvPr>
          <p:cNvSpPr>
            <a:spLocks noGrp="1"/>
          </p:cNvSpPr>
          <p:nvPr>
            <p:ph type="sldNum" sz="quarter" idx="12"/>
          </p:nvPr>
        </p:nvSpPr>
        <p:spPr/>
        <p:txBody>
          <a:bodyPr/>
          <a:lstStyle/>
          <a:p>
            <a:fld id="{AB5EBE3D-E2D2-694F-AAB5-C99AE1F0365F}" type="slidenum">
              <a:rPr lang="en-US" smtClean="0"/>
              <a:t>5</a:t>
            </a:fld>
            <a:endParaRPr lang="en-US"/>
          </a:p>
        </p:txBody>
      </p:sp>
      <p:pic>
        <p:nvPicPr>
          <p:cNvPr id="5" name="Picture 8">
            <a:extLst>
              <a:ext uri="{FF2B5EF4-FFF2-40B4-BE49-F238E27FC236}">
                <a16:creationId xmlns:a16="http://schemas.microsoft.com/office/drawing/2014/main" id="{E22EE0BA-C8D6-9FD7-FF5D-D7782460DA84}"/>
              </a:ext>
            </a:extLst>
          </p:cNvPr>
          <p:cNvPicPr>
            <a:picLocks/>
          </p:cNvPicPr>
          <p:nvPr/>
        </p:nvPicPr>
        <p:blipFill>
          <a:blip r:embed="rId2" cstate="print"/>
          <a:stretch>
            <a:fillRect/>
          </a:stretch>
        </p:blipFill>
        <p:spPr>
          <a:xfrm>
            <a:off x="9862559" y="284146"/>
            <a:ext cx="1977389" cy="1374811"/>
          </a:xfrm>
          <a:prstGeom prst="rect">
            <a:avLst/>
          </a:prstGeom>
        </p:spPr>
      </p:pic>
    </p:spTree>
    <p:extLst>
      <p:ext uri="{BB962C8B-B14F-4D97-AF65-F5344CB8AC3E}">
        <p14:creationId xmlns:p14="http://schemas.microsoft.com/office/powerpoint/2010/main" val="115994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F287-3036-C48F-0DB0-652660A889BD}"/>
              </a:ext>
            </a:extLst>
          </p:cNvPr>
          <p:cNvSpPr>
            <a:spLocks noGrp="1"/>
          </p:cNvSpPr>
          <p:nvPr>
            <p:ph type="title"/>
          </p:nvPr>
        </p:nvSpPr>
        <p:spPr>
          <a:xfrm>
            <a:off x="1640156" y="494877"/>
            <a:ext cx="8911687" cy="658030"/>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a:t>
            </a:r>
          </a:p>
        </p:txBody>
      </p:sp>
      <p:sp>
        <p:nvSpPr>
          <p:cNvPr id="3" name="Content Placeholder 2">
            <a:extLst>
              <a:ext uri="{FF2B5EF4-FFF2-40B4-BE49-F238E27FC236}">
                <a16:creationId xmlns:a16="http://schemas.microsoft.com/office/drawing/2014/main" id="{E6404AEF-DA25-756E-C545-F2ED2F41F11B}"/>
              </a:ext>
            </a:extLst>
          </p:cNvPr>
          <p:cNvSpPr>
            <a:spLocks noGrp="1"/>
          </p:cNvSpPr>
          <p:nvPr>
            <p:ph idx="1"/>
          </p:nvPr>
        </p:nvSpPr>
        <p:spPr>
          <a:xfrm>
            <a:off x="1525856" y="1735284"/>
            <a:ext cx="7471715" cy="5382490"/>
          </a:xfrm>
        </p:spPr>
        <p:txBody>
          <a:bodyPr>
            <a:norm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High Failure Rates</a:t>
            </a:r>
          </a:p>
          <a:p>
            <a:r>
              <a:rPr lang="en-IN" sz="2000" b="1" dirty="0">
                <a:latin typeface="Verdana" panose="020B0604030504040204" pitchFamily="34" charset="0"/>
                <a:ea typeface="Verdana" panose="020B0604030504040204" pitchFamily="34" charset="0"/>
                <a:cs typeface="Verdana" panose="020B0604030504040204" pitchFamily="34" charset="0"/>
              </a:rPr>
              <a:t>High Technical and Commercial Losses (AT&amp;C)</a:t>
            </a:r>
          </a:p>
          <a:p>
            <a:r>
              <a:rPr lang="en-IN" sz="2000" b="1" dirty="0">
                <a:latin typeface="Verdana" panose="020B0604030504040204" pitchFamily="34" charset="0"/>
                <a:ea typeface="Verdana" panose="020B0604030504040204" pitchFamily="34" charset="0"/>
                <a:cs typeface="Verdana" panose="020B0604030504040204" pitchFamily="34" charset="0"/>
              </a:rPr>
              <a:t>Environmental Challenges</a:t>
            </a:r>
          </a:p>
          <a:p>
            <a:r>
              <a:rPr lang="en-IN" sz="2000" b="1" dirty="0">
                <a:latin typeface="Verdana" panose="020B0604030504040204" pitchFamily="34" charset="0"/>
                <a:ea typeface="Verdana" panose="020B0604030504040204" pitchFamily="34" charset="0"/>
                <a:cs typeface="Verdana" panose="020B0604030504040204" pitchFamily="34" charset="0"/>
              </a:rPr>
              <a:t>Regulatory and Compliance Issues</a:t>
            </a:r>
          </a:p>
          <a:p>
            <a:r>
              <a:rPr lang="en-IN" sz="2000" b="1" dirty="0">
                <a:latin typeface="Verdana" panose="020B0604030504040204" pitchFamily="34" charset="0"/>
                <a:ea typeface="Verdana" panose="020B0604030504040204" pitchFamily="34" charset="0"/>
                <a:cs typeface="Verdana" panose="020B0604030504040204" pitchFamily="34" charset="0"/>
              </a:rPr>
              <a:t>Weather and Environmental Factors</a:t>
            </a:r>
          </a:p>
          <a:p>
            <a:pPr marL="0" indent="0">
              <a:buNone/>
            </a:pP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CD17A6EE-B015-37D0-2027-54331FCB50B3}"/>
              </a:ext>
            </a:extLst>
          </p:cNvPr>
          <p:cNvSpPr>
            <a:spLocks noGrp="1"/>
          </p:cNvSpPr>
          <p:nvPr>
            <p:ph type="sldNum" sz="quarter" idx="12"/>
          </p:nvPr>
        </p:nvSpPr>
        <p:spPr/>
        <p:txBody>
          <a:bodyPr/>
          <a:lstStyle/>
          <a:p>
            <a:fld id="{AB5EBE3D-E2D2-694F-AAB5-C99AE1F0365F}" type="slidenum">
              <a:rPr lang="en-US" smtClean="0"/>
              <a:t>6</a:t>
            </a:fld>
            <a:endParaRPr lang="en-US"/>
          </a:p>
        </p:txBody>
      </p:sp>
      <p:pic>
        <p:nvPicPr>
          <p:cNvPr id="1026" name="Picture 2" descr="Challenges Images - Free Download on Freepik">
            <a:extLst>
              <a:ext uri="{FF2B5EF4-FFF2-40B4-BE49-F238E27FC236}">
                <a16:creationId xmlns:a16="http://schemas.microsoft.com/office/drawing/2014/main" id="{1FF40B69-DEA7-7CE7-92E8-B97A14311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325" y="2522345"/>
            <a:ext cx="2761638" cy="2548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28012CEF-69CA-FE69-FCC8-ADA42B9A903B}"/>
              </a:ext>
            </a:extLst>
          </p:cNvPr>
          <p:cNvPicPr>
            <a:picLocks/>
          </p:cNvPicPr>
          <p:nvPr/>
        </p:nvPicPr>
        <p:blipFill>
          <a:blip r:embed="rId3" cstate="print"/>
          <a:stretch>
            <a:fillRect/>
          </a:stretch>
        </p:blipFill>
        <p:spPr>
          <a:xfrm>
            <a:off x="9816292" y="282938"/>
            <a:ext cx="1977389" cy="1374811"/>
          </a:xfrm>
          <a:prstGeom prst="rect">
            <a:avLst/>
          </a:prstGeom>
        </p:spPr>
      </p:pic>
    </p:spTree>
    <p:extLst>
      <p:ext uri="{BB962C8B-B14F-4D97-AF65-F5344CB8AC3E}">
        <p14:creationId xmlns:p14="http://schemas.microsoft.com/office/powerpoint/2010/main" val="225278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2673-3FB7-F106-FFDA-92294456B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46841-0B3D-CE64-A0E4-7F6C42267C3F}"/>
              </a:ext>
            </a:extLst>
          </p:cNvPr>
          <p:cNvSpPr>
            <a:spLocks noGrp="1"/>
          </p:cNvSpPr>
          <p:nvPr>
            <p:ph type="title"/>
          </p:nvPr>
        </p:nvSpPr>
        <p:spPr>
          <a:xfrm>
            <a:off x="2589211" y="0"/>
            <a:ext cx="7999275" cy="100903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Indian Standards for Distribution Transformer (IS 1180 Part 1 &amp; Part 3)</a:t>
            </a:r>
          </a:p>
        </p:txBody>
      </p:sp>
      <p:sp>
        <p:nvSpPr>
          <p:cNvPr id="4" name="Text Placeholder 3">
            <a:extLst>
              <a:ext uri="{FF2B5EF4-FFF2-40B4-BE49-F238E27FC236}">
                <a16:creationId xmlns:a16="http://schemas.microsoft.com/office/drawing/2014/main" id="{886A3A20-012D-67A4-BBA3-07401F62FE4D}"/>
              </a:ext>
            </a:extLst>
          </p:cNvPr>
          <p:cNvSpPr>
            <a:spLocks noGrp="1"/>
          </p:cNvSpPr>
          <p:nvPr>
            <p:ph type="body" sz="half" idx="2"/>
          </p:nvPr>
        </p:nvSpPr>
        <p:spPr>
          <a:xfrm>
            <a:off x="2054087" y="1009030"/>
            <a:ext cx="6082748" cy="5848969"/>
          </a:xfrm>
        </p:spPr>
        <p:txBody>
          <a:bodyPr>
            <a:noAutofit/>
          </a:bodyPr>
          <a:lstStyle/>
          <a:p>
            <a:pPr marL="285750" indent="-285750" algn="just">
              <a:buFont typeface="Arial" panose="020B0604020202020204" pitchFamily="34" charset="0"/>
              <a:buChar char="•"/>
            </a:pPr>
            <a:r>
              <a:rPr lang="en-US" sz="1600" b="1" dirty="0">
                <a:latin typeface="Verdana" panose="020B0604030504040204" pitchFamily="34" charset="0"/>
                <a:ea typeface="Verdana" panose="020B0604030504040204" pitchFamily="34" charset="0"/>
                <a:cs typeface="Verdana" panose="020B0604030504040204" pitchFamily="34" charset="0"/>
              </a:rPr>
              <a:t>IS 1180 (Part 1 &amp; 3) </a:t>
            </a:r>
            <a:r>
              <a:rPr lang="en-IN" sz="1600" b="1" dirty="0">
                <a:latin typeface="Verdana" panose="020B0604030504040204" pitchFamily="34" charset="0"/>
                <a:ea typeface="Verdana" panose="020B0604030504040204" pitchFamily="34" charset="0"/>
                <a:cs typeface="Verdana" panose="020B0604030504040204" pitchFamily="34" charset="0"/>
              </a:rPr>
              <a:t>specifies the requirements and tests including standard loss levels of Mineral Oil /Natural/Synthetic organic ester liquid immersed, natural air-cooled, outdoor/indoor type, double-wound distribution transformers for use in power distribution systems with nominal system voltages up to and including 33 kV and of following types and ratings: </a:t>
            </a:r>
          </a:p>
          <a:p>
            <a:pPr marL="342900" indent="-342900" algn="just">
              <a:buAutoNum type="alphaLcParenR"/>
            </a:pPr>
            <a:r>
              <a:rPr lang="en-IN" sz="1600" b="1" dirty="0">
                <a:latin typeface="Verdana" panose="020B0604030504040204" pitchFamily="34" charset="0"/>
                <a:ea typeface="Verdana" panose="020B0604030504040204" pitchFamily="34" charset="0"/>
                <a:cs typeface="Verdana" panose="020B0604030504040204" pitchFamily="34" charset="0"/>
              </a:rPr>
              <a:t>Three phase ratings up to and including 200 kVA both non-sealed and sealed type; </a:t>
            </a:r>
          </a:p>
          <a:p>
            <a:pPr marL="342900" indent="-342900" algn="just">
              <a:buAutoNum type="alphaLcParenR"/>
            </a:pPr>
            <a:r>
              <a:rPr lang="en-IN" sz="1600" b="1" dirty="0">
                <a:latin typeface="Verdana" panose="020B0604030504040204" pitchFamily="34" charset="0"/>
                <a:ea typeface="Verdana" panose="020B0604030504040204" pitchFamily="34" charset="0"/>
                <a:cs typeface="Verdana" panose="020B0604030504040204" pitchFamily="34" charset="0"/>
              </a:rPr>
              <a:t>Three phase ratings higher than 200 kVA, up to and including 2500 kVA both non-sealed type and sealed type; and </a:t>
            </a:r>
          </a:p>
          <a:p>
            <a:pPr marL="342900" indent="-342900" algn="just">
              <a:buAutoNum type="alphaLcParenR"/>
            </a:pPr>
            <a:r>
              <a:rPr lang="en-IN" sz="1600" b="1" dirty="0">
                <a:latin typeface="Verdana" panose="020B0604030504040204" pitchFamily="34" charset="0"/>
                <a:ea typeface="Verdana" panose="020B0604030504040204" pitchFamily="34" charset="0"/>
                <a:cs typeface="Verdana" panose="020B0604030504040204" pitchFamily="34" charset="0"/>
              </a:rPr>
              <a:t>Single phase ratings up to and including 100 kVA sealed type.</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Distribution transformer hi-res stock photography and images ...">
            <a:extLst>
              <a:ext uri="{FF2B5EF4-FFF2-40B4-BE49-F238E27FC236}">
                <a16:creationId xmlns:a16="http://schemas.microsoft.com/office/drawing/2014/main" id="{B31EB0B9-3DD1-093A-328C-ED34F44B8B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266"/>
          <a:stretch/>
        </p:blipFill>
        <p:spPr bwMode="auto">
          <a:xfrm>
            <a:off x="8431244" y="1562549"/>
            <a:ext cx="3521765" cy="37329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E6952DA-C92C-AFC2-EE51-F527415A49BF}"/>
              </a:ext>
            </a:extLst>
          </p:cNvPr>
          <p:cNvSpPr>
            <a:spLocks noGrp="1"/>
          </p:cNvSpPr>
          <p:nvPr>
            <p:ph type="sldNum" sz="quarter" idx="12"/>
          </p:nvPr>
        </p:nvSpPr>
        <p:spPr/>
        <p:txBody>
          <a:bodyPr/>
          <a:lstStyle/>
          <a:p>
            <a:fld id="{AB5EBE3D-E2D2-694F-AAB5-C99AE1F0365F}" type="slidenum">
              <a:rPr lang="en-US" smtClean="0"/>
              <a:t>7</a:t>
            </a:fld>
            <a:endParaRPr lang="en-US"/>
          </a:p>
        </p:txBody>
      </p:sp>
      <p:pic>
        <p:nvPicPr>
          <p:cNvPr id="5" name="Picture 8">
            <a:extLst>
              <a:ext uri="{FF2B5EF4-FFF2-40B4-BE49-F238E27FC236}">
                <a16:creationId xmlns:a16="http://schemas.microsoft.com/office/drawing/2014/main" id="{52D8DD51-32AB-33C2-9084-7616826ABED3}"/>
              </a:ext>
            </a:extLst>
          </p:cNvPr>
          <p:cNvPicPr>
            <a:picLocks/>
          </p:cNvPicPr>
          <p:nvPr/>
        </p:nvPicPr>
        <p:blipFill>
          <a:blip r:embed="rId3" cstate="print"/>
          <a:stretch>
            <a:fillRect/>
          </a:stretch>
        </p:blipFill>
        <p:spPr>
          <a:xfrm>
            <a:off x="9975620" y="0"/>
            <a:ext cx="1977389" cy="1374811"/>
          </a:xfrm>
          <a:prstGeom prst="rect">
            <a:avLst/>
          </a:prstGeom>
        </p:spPr>
      </p:pic>
    </p:spTree>
    <p:extLst>
      <p:ext uri="{BB962C8B-B14F-4D97-AF65-F5344CB8AC3E}">
        <p14:creationId xmlns:p14="http://schemas.microsoft.com/office/powerpoint/2010/main" val="104502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A0F4-6340-D4FC-DB7F-1CE460147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4A128-5189-DAB5-1AD7-023C1A0BF5E1}"/>
              </a:ext>
            </a:extLst>
          </p:cNvPr>
          <p:cNvSpPr>
            <a:spLocks noGrp="1"/>
          </p:cNvSpPr>
          <p:nvPr>
            <p:ph type="title"/>
          </p:nvPr>
        </p:nvSpPr>
        <p:spPr>
          <a:xfrm>
            <a:off x="1745673" y="446088"/>
            <a:ext cx="6909953" cy="976312"/>
          </a:xfrm>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Key Features of IS 1180 (Part 1 &amp; 3)</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A0C910F8-9CE9-65FC-CEEF-00668BE7A27C}"/>
              </a:ext>
            </a:extLst>
          </p:cNvPr>
          <p:cNvSpPr>
            <a:spLocks noGrp="1"/>
          </p:cNvSpPr>
          <p:nvPr>
            <p:ph type="body" sz="half" idx="2"/>
          </p:nvPr>
        </p:nvSpPr>
        <p:spPr>
          <a:xfrm>
            <a:off x="2589212" y="1598612"/>
            <a:ext cx="6066414" cy="5176261"/>
          </a:xfrm>
        </p:spPr>
        <p:txBody>
          <a:bodyPr>
            <a:normAutofit fontScale="92500" lnSpcReduction="10000"/>
          </a:bodyPr>
          <a:lstStyle/>
          <a:p>
            <a:pPr marL="285750" indent="-285750" algn="just">
              <a:buFont typeface="Wingdings" pitchFamily="2" charset="2"/>
              <a:buChar char="Ø"/>
            </a:pPr>
            <a:r>
              <a:rPr lang="en-US" sz="1600" b="1" dirty="0">
                <a:latin typeface="Verdana" panose="020B0604030504040204" pitchFamily="34" charset="0"/>
                <a:ea typeface="Verdana" panose="020B0604030504040204" pitchFamily="34" charset="0"/>
                <a:cs typeface="Verdana" panose="020B0604030504040204" pitchFamily="34" charset="0"/>
              </a:rPr>
              <a:t>Energy Efficiency</a:t>
            </a:r>
          </a:p>
          <a:p>
            <a:pPr marL="285750" indent="-285750" algn="just">
              <a:buFont typeface="Arial" panose="020B0604020202020204" pitchFamily="34" charset="0"/>
              <a:buChar char="•"/>
            </a:pPr>
            <a:r>
              <a:rPr lang="en-US" sz="1600" b="1" i="1" dirty="0">
                <a:latin typeface="Verdana" panose="020B0604030504040204" pitchFamily="34" charset="0"/>
                <a:ea typeface="Verdana" panose="020B0604030504040204" pitchFamily="34" charset="0"/>
                <a:cs typeface="Verdana" panose="020B0604030504040204" pitchFamily="34" charset="0"/>
              </a:rPr>
              <a:t>Introduces Higher Efficiency Transformers for reduced Energy Losses. </a:t>
            </a:r>
            <a:r>
              <a:rPr lang="en-IN" sz="1600" b="1" dirty="0">
                <a:latin typeface="Verdana" panose="020B0604030504040204" pitchFamily="34" charset="0"/>
                <a:ea typeface="Verdana" panose="020B0604030504040204" pitchFamily="34" charset="0"/>
                <a:cs typeface="Verdana" panose="020B0604030504040204" pitchFamily="34" charset="0"/>
              </a:rPr>
              <a:t>Specifies five Energy Efficiency Levels from Level 1 to Level 5.</a:t>
            </a:r>
          </a:p>
          <a:p>
            <a:pPr marL="285750" indent="-285750" algn="just">
              <a:buFont typeface="Wingdings" pitchFamily="2" charset="2"/>
              <a:buChar char="Ø"/>
            </a:pPr>
            <a:r>
              <a:rPr lang="en-US" sz="1600" b="1" i="1" dirty="0">
                <a:latin typeface="Verdana" panose="020B0604030504040204" pitchFamily="34" charset="0"/>
                <a:ea typeface="Verdana" panose="020B0604030504040204" pitchFamily="34" charset="0"/>
                <a:cs typeface="Verdana" panose="020B0604030504040204" pitchFamily="34" charset="0"/>
              </a:rPr>
              <a:t>Synchronization of Loss Levels with the specification of Bureau of Energy Efficiency.</a:t>
            </a:r>
          </a:p>
          <a:p>
            <a:pPr marL="285750" indent="-285750" algn="just">
              <a:buFont typeface="Wingdings" pitchFamily="2" charset="2"/>
              <a:buChar char="Ø"/>
            </a:pPr>
            <a:r>
              <a:rPr lang="en-US" sz="1600" b="1" dirty="0">
                <a:latin typeface="Verdana" panose="020B0604030504040204" pitchFamily="34" charset="0"/>
                <a:ea typeface="Verdana" panose="020B0604030504040204" pitchFamily="34" charset="0"/>
                <a:cs typeface="Verdana" panose="020B0604030504040204" pitchFamily="34" charset="0"/>
              </a:rPr>
              <a:t>Fire Safety</a:t>
            </a:r>
          </a:p>
          <a:p>
            <a:pPr algn="just"/>
            <a:r>
              <a:rPr lang="en-US" sz="1600" b="1" i="1" dirty="0">
                <a:latin typeface="Verdana" panose="020B0604030504040204" pitchFamily="34" charset="0"/>
                <a:ea typeface="Verdana" panose="020B0604030504040204" pitchFamily="34" charset="0"/>
                <a:cs typeface="Verdana" panose="020B0604030504040204" pitchFamily="34" charset="0"/>
              </a:rPr>
              <a:t>IS 1180 (Part 3) specifies Ester Liquids with fire points more than 300 deg C.</a:t>
            </a:r>
          </a:p>
          <a:p>
            <a:pPr marL="285750" indent="-285750" algn="just">
              <a:buFont typeface="Wingdings" pitchFamily="2" charset="2"/>
              <a:buChar char="Ø"/>
            </a:pPr>
            <a:r>
              <a:rPr lang="en-US" sz="1600" b="1" dirty="0">
                <a:latin typeface="Verdana" panose="020B0604030504040204" pitchFamily="34" charset="0"/>
                <a:ea typeface="Verdana" panose="020B0604030504040204" pitchFamily="34" charset="0"/>
                <a:cs typeface="Verdana" panose="020B0604030504040204" pitchFamily="34" charset="0"/>
              </a:rPr>
              <a:t>Environmental Benefits</a:t>
            </a:r>
          </a:p>
          <a:p>
            <a:pPr marL="285750" indent="-285750" algn="just">
              <a:buFont typeface="Arial" panose="020B0604020202020204" pitchFamily="34" charset="0"/>
              <a:buChar char="•"/>
            </a:pPr>
            <a:r>
              <a:rPr lang="en-US" sz="1600" b="1" i="1" dirty="0">
                <a:latin typeface="Verdana" panose="020B0604030504040204" pitchFamily="34" charset="0"/>
                <a:ea typeface="Verdana" panose="020B0604030504040204" pitchFamily="34" charset="0"/>
                <a:cs typeface="Verdana" panose="020B0604030504040204" pitchFamily="34" charset="0"/>
              </a:rPr>
              <a:t>Biodegradable Esters minimize Environmental Impact and contributes to Sustainability.</a:t>
            </a:r>
          </a:p>
          <a:p>
            <a:pPr marL="285750" indent="-285750" algn="just">
              <a:buFont typeface="Wingdings" pitchFamily="2" charset="2"/>
              <a:buChar char="Ø"/>
            </a:pPr>
            <a:r>
              <a:rPr lang="en-IN" sz="1600" b="1" dirty="0">
                <a:latin typeface="Verdana" panose="020B0604030504040204" pitchFamily="34" charset="0"/>
                <a:ea typeface="Verdana" panose="020B0604030504040204" pitchFamily="34" charset="0"/>
                <a:cs typeface="Verdana" panose="020B0604030504040204" pitchFamily="34" charset="0"/>
              </a:rPr>
              <a:t>Specifies Permissible Temperature rise limits and insulation levels.</a:t>
            </a:r>
          </a:p>
          <a:p>
            <a:pPr marL="285750" indent="-285750" algn="just">
              <a:buFont typeface="Wingdings" pitchFamily="2" charset="2"/>
              <a:buChar char="Ø"/>
            </a:pPr>
            <a:r>
              <a:rPr lang="en-IN" sz="1600" b="1" dirty="0">
                <a:latin typeface="Verdana" panose="020B0604030504040204" pitchFamily="34" charset="0"/>
                <a:ea typeface="Verdana" panose="020B0604030504040204" pitchFamily="34" charset="0"/>
                <a:cs typeface="Verdana" panose="020B0604030504040204" pitchFamily="34" charset="0"/>
              </a:rPr>
              <a:t>Specifies Standard Raw Materials for use in Distribution Transformers</a:t>
            </a:r>
          </a:p>
          <a:p>
            <a:pPr marL="342900" indent="-342900" algn="just">
              <a:buFont typeface="Wingdings" pitchFamily="2" charset="2"/>
              <a:buChar char="Ø"/>
            </a:pPr>
            <a:r>
              <a:rPr lang="en-IN" sz="1600" b="1" dirty="0">
                <a:latin typeface="Verdana" panose="020B0604030504040204" pitchFamily="34" charset="0"/>
                <a:ea typeface="Verdana" panose="020B0604030504040204" pitchFamily="34" charset="0"/>
                <a:cs typeface="Verdana" panose="020B0604030504040204" pitchFamily="34" charset="0"/>
              </a:rPr>
              <a:t>Specifies Technical Parameters for a robust design and tests for the Quality Assessment.</a:t>
            </a:r>
          </a:p>
          <a:p>
            <a:pPr marL="285750" indent="-285750">
              <a:buFont typeface="Wingdings" pitchFamily="2" charset="2"/>
              <a:buChar char="Ø"/>
            </a:pPr>
            <a:endParaRPr lang="en-IN"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Ø"/>
            </a:pPr>
            <a:endParaRPr lang="en-US" b="1" i="1" dirty="0">
              <a:latin typeface="Verdana" panose="020B0604030504040204" pitchFamily="34" charset="0"/>
              <a:ea typeface="Verdana" panose="020B0604030504040204" pitchFamily="34" charset="0"/>
              <a:cs typeface="Verdana" panose="020B0604030504040204" pitchFamily="34" charset="0"/>
            </a:endParaRPr>
          </a:p>
        </p:txBody>
      </p:sp>
      <p:pic>
        <p:nvPicPr>
          <p:cNvPr id="13314" name="Picture 2" descr="Solution Stock Photos, Images and Backgrounds for Free Download">
            <a:extLst>
              <a:ext uri="{FF2B5EF4-FFF2-40B4-BE49-F238E27FC236}">
                <a16:creationId xmlns:a16="http://schemas.microsoft.com/office/drawing/2014/main" id="{7A957E28-004A-657F-B507-FACCA721E6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3992" y="1598612"/>
            <a:ext cx="2463826" cy="24586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C433BC0-2FCC-A764-C1A2-65A1CB4BE2F0}"/>
              </a:ext>
            </a:extLst>
          </p:cNvPr>
          <p:cNvSpPr>
            <a:spLocks noGrp="1"/>
          </p:cNvSpPr>
          <p:nvPr>
            <p:ph type="sldNum" sz="quarter" idx="12"/>
          </p:nvPr>
        </p:nvSpPr>
        <p:spPr/>
        <p:txBody>
          <a:bodyPr/>
          <a:lstStyle/>
          <a:p>
            <a:fld id="{AB5EBE3D-E2D2-694F-AAB5-C99AE1F0365F}" type="slidenum">
              <a:rPr lang="en-US" smtClean="0"/>
              <a:t>8</a:t>
            </a:fld>
            <a:endParaRPr lang="en-US"/>
          </a:p>
        </p:txBody>
      </p:sp>
      <p:pic>
        <p:nvPicPr>
          <p:cNvPr id="5" name="Picture 8">
            <a:extLst>
              <a:ext uri="{FF2B5EF4-FFF2-40B4-BE49-F238E27FC236}">
                <a16:creationId xmlns:a16="http://schemas.microsoft.com/office/drawing/2014/main" id="{F3A9499D-E611-69FD-53DB-39A9577ADCD3}"/>
              </a:ext>
            </a:extLst>
          </p:cNvPr>
          <p:cNvPicPr>
            <a:picLocks/>
          </p:cNvPicPr>
          <p:nvPr/>
        </p:nvPicPr>
        <p:blipFill>
          <a:blip r:embed="rId3" cstate="print"/>
          <a:stretch>
            <a:fillRect/>
          </a:stretch>
        </p:blipFill>
        <p:spPr>
          <a:xfrm>
            <a:off x="9805901" y="100376"/>
            <a:ext cx="1977389" cy="1374811"/>
          </a:xfrm>
          <a:prstGeom prst="rect">
            <a:avLst/>
          </a:prstGeom>
        </p:spPr>
      </p:pic>
      <p:pic>
        <p:nvPicPr>
          <p:cNvPr id="6" name="Picture 2" descr="Energy Saving Logo Images – Browse 48,132 Stock Photos ...">
            <a:extLst>
              <a:ext uri="{FF2B5EF4-FFF2-40B4-BE49-F238E27FC236}">
                <a16:creationId xmlns:a16="http://schemas.microsoft.com/office/drawing/2014/main" id="{9B440F9D-26FA-816C-2BDA-CBA32D075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992" y="4180693"/>
            <a:ext cx="2561048" cy="255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C60A-7954-4360-E5E2-40BE1A269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0CC14-B5B8-060F-E558-548D0591E01D}"/>
              </a:ext>
            </a:extLst>
          </p:cNvPr>
          <p:cNvSpPr>
            <a:spLocks noGrp="1"/>
          </p:cNvSpPr>
          <p:nvPr>
            <p:ph type="ctrTitle"/>
          </p:nvPr>
        </p:nvSpPr>
        <p:spPr>
          <a:xfrm>
            <a:off x="2267095" y="1818409"/>
            <a:ext cx="9007041" cy="2262781"/>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Overview of IS 1180 (Part 1 &amp; 3)</a:t>
            </a:r>
          </a:p>
        </p:txBody>
      </p:sp>
      <p:sp>
        <p:nvSpPr>
          <p:cNvPr id="4" name="Slide Number Placeholder 3">
            <a:extLst>
              <a:ext uri="{FF2B5EF4-FFF2-40B4-BE49-F238E27FC236}">
                <a16:creationId xmlns:a16="http://schemas.microsoft.com/office/drawing/2014/main" id="{FFBA6F55-D31D-6F42-9ACA-FC6D5DD92E04}"/>
              </a:ext>
            </a:extLst>
          </p:cNvPr>
          <p:cNvSpPr>
            <a:spLocks noGrp="1"/>
          </p:cNvSpPr>
          <p:nvPr>
            <p:ph type="sldNum" sz="quarter" idx="12"/>
          </p:nvPr>
        </p:nvSpPr>
        <p:spPr/>
        <p:txBody>
          <a:bodyPr/>
          <a:lstStyle/>
          <a:p>
            <a:fld id="{AB5EBE3D-E2D2-694F-AAB5-C99AE1F0365F}" type="slidenum">
              <a:rPr lang="en-US" smtClean="0"/>
              <a:t>9</a:t>
            </a:fld>
            <a:endParaRPr lang="en-US"/>
          </a:p>
        </p:txBody>
      </p:sp>
      <p:pic>
        <p:nvPicPr>
          <p:cNvPr id="5" name="Picture 8">
            <a:extLst>
              <a:ext uri="{FF2B5EF4-FFF2-40B4-BE49-F238E27FC236}">
                <a16:creationId xmlns:a16="http://schemas.microsoft.com/office/drawing/2014/main" id="{EDCA7052-4B58-4985-F1EF-2DD6C1642C21}"/>
              </a:ext>
            </a:extLst>
          </p:cNvPr>
          <p:cNvPicPr>
            <a:picLocks/>
          </p:cNvPicPr>
          <p:nvPr/>
        </p:nvPicPr>
        <p:blipFill>
          <a:blip r:embed="rId2" cstate="print"/>
          <a:stretch>
            <a:fillRect/>
          </a:stretch>
        </p:blipFill>
        <p:spPr>
          <a:xfrm>
            <a:off x="9862559" y="284146"/>
            <a:ext cx="1977389" cy="1374811"/>
          </a:xfrm>
          <a:prstGeom prst="rect">
            <a:avLst/>
          </a:prstGeom>
        </p:spPr>
      </p:pic>
    </p:spTree>
    <p:extLst>
      <p:ext uri="{BB962C8B-B14F-4D97-AF65-F5344CB8AC3E}">
        <p14:creationId xmlns:p14="http://schemas.microsoft.com/office/powerpoint/2010/main" val="29923680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{E9D12CBB-E30E-A243-B68A-5CDC8D6A710F}tf10001069</Template>
  <TotalTime>13041</TotalTime>
  <Words>2362</Words>
  <Application>Microsoft Macintosh PowerPoint</Application>
  <PresentationFormat>Widescreen</PresentationFormat>
  <Paragraphs>442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Verdana</vt:lpstr>
      <vt:lpstr>Wingdings</vt:lpstr>
      <vt:lpstr>Wingdings 3</vt:lpstr>
      <vt:lpstr>Wisp</vt:lpstr>
      <vt:lpstr>    Distribution Transformers-Types and Tests</vt:lpstr>
      <vt:lpstr>Present Scenario of Distribution Transformers in India</vt:lpstr>
      <vt:lpstr>Importance of Distribution Transformers in current Scenario</vt:lpstr>
      <vt:lpstr>Statutory/Legal Provisions</vt:lpstr>
      <vt:lpstr>Challenges encountered in the current Scenario &amp; Key Features of IS 1180 (Part 1 &amp; 3) for addressing the challenges</vt:lpstr>
      <vt:lpstr>Challenges</vt:lpstr>
      <vt:lpstr>Indian Standards for Distribution Transformer (IS 1180 Part 1 &amp; Part 3)</vt:lpstr>
      <vt:lpstr>Key Features of IS 1180 (Part 1 &amp; 3)</vt:lpstr>
      <vt:lpstr>Overview of IS 1180 (Part 1 &amp; 3)</vt:lpstr>
      <vt:lpstr>Overview of IS 1180 (Part 1 &amp; 3)</vt:lpstr>
      <vt:lpstr>Overview of IS 1180 (Part 1 &amp; 3)</vt:lpstr>
      <vt:lpstr>Overview of IS 1180 (Part 1 &amp; 3)</vt:lpstr>
      <vt:lpstr>Overview of IS 1180 (Part 1 &amp; 3)</vt:lpstr>
      <vt:lpstr>Losses and Impedance Values for Three/Single Phase 11kV Distribution Transformers </vt:lpstr>
      <vt:lpstr>Losses and Impedance Values for Distribution Transformers with voltage class above 11 kV</vt:lpstr>
      <vt:lpstr>Mounting Arrangement, Rating and Terminal Marking Plate</vt:lpstr>
      <vt:lpstr>Materials used in the Distribution Transformer</vt:lpstr>
      <vt:lpstr>Components of Distribution Transformer</vt:lpstr>
      <vt:lpstr> Quality Assessment of Distribution Transformers</vt:lpstr>
      <vt:lpstr>Tests  </vt:lpstr>
      <vt:lpstr>Impacts of Non-Compliance and Compliance with IS 1180 (Series)</vt:lpstr>
      <vt:lpstr>Impacts of Non-Compliance and Compliance with IS 1180 (Series)</vt:lpstr>
      <vt:lpstr>Important Indian Standards and New Standards under Development</vt:lpstr>
      <vt:lpstr>Important Indian Standards Referred in IS 1180 (Part 1 &amp; 3) </vt:lpstr>
      <vt:lpstr>Indian Standards under Development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ABINASH BORDOLOI</dc:creator>
  <cp:lastModifiedBy>ABINASH BORDOLOI</cp:lastModifiedBy>
  <cp:revision>113</cp:revision>
  <dcterms:created xsi:type="dcterms:W3CDTF">2024-12-18T10:30:35Z</dcterms:created>
  <dcterms:modified xsi:type="dcterms:W3CDTF">2025-01-11T15:50:21Z</dcterms:modified>
</cp:coreProperties>
</file>