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6" r:id="rId2"/>
    <p:sldMasterId id="2147483693" r:id="rId3"/>
    <p:sldMasterId id="2147483681" r:id="rId4"/>
  </p:sldMasterIdLst>
  <p:notesMasterIdLst>
    <p:notesMasterId r:id="rId39"/>
  </p:notesMasterIdLst>
  <p:handoutMasterIdLst>
    <p:handoutMasterId r:id="rId40"/>
  </p:handoutMasterIdLst>
  <p:sldIdLst>
    <p:sldId id="4151" r:id="rId5"/>
    <p:sldId id="2235" r:id="rId6"/>
    <p:sldId id="4152" r:id="rId7"/>
    <p:sldId id="4153" r:id="rId8"/>
    <p:sldId id="4176" r:id="rId9"/>
    <p:sldId id="4177" r:id="rId10"/>
    <p:sldId id="4179" r:id="rId11"/>
    <p:sldId id="4154" r:id="rId12"/>
    <p:sldId id="4155" r:id="rId13"/>
    <p:sldId id="4156" r:id="rId14"/>
    <p:sldId id="4157" r:id="rId15"/>
    <p:sldId id="4158" r:id="rId16"/>
    <p:sldId id="4170" r:id="rId17"/>
    <p:sldId id="271" r:id="rId18"/>
    <p:sldId id="4185" r:id="rId19"/>
    <p:sldId id="4172" r:id="rId20"/>
    <p:sldId id="274" r:id="rId21"/>
    <p:sldId id="292" r:id="rId22"/>
    <p:sldId id="311" r:id="rId23"/>
    <p:sldId id="313" r:id="rId24"/>
    <p:sldId id="314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4180" r:id="rId36"/>
    <p:sldId id="4186" r:id="rId37"/>
    <p:sldId id="418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8"/>
    <p:restoredTop sz="96281"/>
  </p:normalViewPr>
  <p:slideViewPr>
    <p:cSldViewPr>
      <p:cViewPr varScale="1">
        <p:scale>
          <a:sx n="114" d="100"/>
          <a:sy n="114" d="100"/>
        </p:scale>
        <p:origin x="156" y="10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1E8168-35C2-861A-2FAC-7C693A18A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3FBED7A1-D769-8EF5-DAAA-5C5EABA08B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3</a:t>
            </a:fld>
            <a:endParaRPr lang="en-US" altLang="x-none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F9FA485C-A307-DBBF-C609-2C56C6A349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DA065279-A94F-7373-2531-FE689842FC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7040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83F43-64E7-14A4-3AE8-FC14E53DF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5B41F2A2-4B25-DCCE-AA3D-60C967E848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4</a:t>
            </a:fld>
            <a:endParaRPr lang="en-US" altLang="x-none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BD3D6CCD-8411-ED36-351E-ADB7FB0747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3A003F77-6D3D-D7D9-F664-1A35556953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0590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7031-03DA-655C-CFA1-47DCD7E39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A71D437D-807F-0C58-1BA6-C7FF90DDC0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8</a:t>
            </a:fld>
            <a:endParaRPr lang="en-US" altLang="x-none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BA11980B-A043-6905-045F-4EE045F2AB3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C6095C11-6168-8206-597C-A78C83ADD3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9612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4E16DE-7E75-758B-DE75-2DA7A2738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8318CFB6-501F-3E78-1323-C7ABC1D54F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9</a:t>
            </a:fld>
            <a:endParaRPr lang="en-US" altLang="x-none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F571980C-B204-F7CE-7F5E-00F84E6C97E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11AEB414-EF03-500E-A182-5C52BFA9B5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0542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2E95E99-0216-6FB9-4A59-111704648EB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34574-7398-1CFD-E0BE-818DB79BE4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709A34F-BA50-3311-622D-AAD028FF3DA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C48E42-FC60-5643-FA2D-85CAFDD410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B96EA2D-F8DA-5598-6CCB-B110986FAB2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AFBA-FEB9-F4A2-9829-C1A2B4C790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1384" y="116632"/>
            <a:ext cx="572259" cy="936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05" y="332656"/>
            <a:ext cx="740919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0" y="273110"/>
            <a:ext cx="765637" cy="520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ACFAE451-8798-ED1C-7841-09583C08446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1AE461-0629-D71A-EE43-DD36069916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ADD63FB-79DC-F75F-CB68-09F064333B1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C0583-8F2D-7739-E87D-E401950063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EDFA89C-DD9A-E305-9C31-81BE4A93B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47" y="119545"/>
            <a:ext cx="506173" cy="82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9" y="353525"/>
            <a:ext cx="529229" cy="3600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EF3BA90-F564-3B10-0EBA-6B87928A63F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19F154A-3D67-B36C-EF3B-7E6BB5CF6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fld id="{19379C5E-E7E0-4189-9509-EE0935AAE17F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83740F76-C8D0-49E6-8F33-D71AB4F325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928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127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808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19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8BF8E28-17E5-0B20-1252-FDD3D70AC5B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22E961-FBCC-AF50-4DC5-9ED2BD587D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7436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850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7807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289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776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748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999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735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437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97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645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765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6572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421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338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47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593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030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042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73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747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0882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6595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183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371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6567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52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9798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708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123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718" r:id="rId26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4216-EF2C-4802-9C10-FEFB3C958906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B173-2A01-41B2-8B7E-CF96BCBC68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1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D93F-436E-403B-B787-9720DADBCFFA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E2CB-1329-46B3-880E-94F063BA9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16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4A90-FF00-4BDD-A5FE-038DE7CE9D7C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EE25-822A-4E7B-9A78-473627E08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17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9616" y="2644170"/>
            <a:ext cx="756084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Instrumentation in Hydraulic Structures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id="{967A2465-F1E0-CE3A-CE39-4081B2F571D3}"/>
              </a:ext>
            </a:extLst>
          </p:cNvPr>
          <p:cNvSpPr txBox="1"/>
          <p:nvPr/>
        </p:nvSpPr>
        <p:spPr>
          <a:xfrm>
            <a:off x="553923" y="1645513"/>
            <a:ext cx="9130030" cy="4059554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spc="-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Level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spc="-1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frequency</a:t>
            </a:r>
            <a:r>
              <a:rPr sz="2000" spc="-1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monitoring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depends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on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24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Hazard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potential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dam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Age</a:t>
            </a:r>
            <a:r>
              <a:rPr sz="2000" spc="-1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or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condition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dam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24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-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Variation</a:t>
            </a:r>
            <a:r>
              <a:rPr sz="2000" spc="-17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loading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conditions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23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History</a:t>
            </a:r>
            <a:r>
              <a:rPr sz="2000" spc="-19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spc="-18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abnormal</a:t>
            </a:r>
            <a:r>
              <a:rPr sz="2000" spc="-19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behaviour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Seismic</a:t>
            </a:r>
            <a:r>
              <a:rPr sz="2000" spc="-1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risk</a:t>
            </a:r>
            <a:r>
              <a:rPr sz="2000" spc="-1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at</a:t>
            </a:r>
            <a:r>
              <a:rPr sz="2000" spc="-1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the</a:t>
            </a:r>
            <a:r>
              <a:rPr sz="2000" spc="-1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dam</a:t>
            </a:r>
            <a:r>
              <a:rPr sz="2000" spc="-1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site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2305"/>
              </a:spcBef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12700" marR="5080">
              <a:lnSpc>
                <a:spcPct val="110100"/>
              </a:lnSpc>
            </a:pPr>
            <a:r>
              <a:rPr sz="2000" i="1" spc="-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Level</a:t>
            </a:r>
            <a:r>
              <a:rPr sz="2000" i="1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spc="-9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i="1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spc="-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r>
              <a:rPr sz="2000" i="1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r>
              <a:rPr sz="2000" i="1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spc="-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frequency</a:t>
            </a:r>
            <a:r>
              <a:rPr sz="2000" i="1" spc="-1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spc="-9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i="1" spc="-1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spc="-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monitoring</a:t>
            </a:r>
            <a:r>
              <a:rPr sz="2000" i="1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spc="-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may</a:t>
            </a:r>
            <a:r>
              <a:rPr sz="2000" i="1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change</a:t>
            </a:r>
            <a:r>
              <a:rPr sz="2000" i="1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based</a:t>
            </a:r>
            <a:r>
              <a:rPr sz="2000" i="1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on</a:t>
            </a:r>
            <a:r>
              <a:rPr sz="2000" i="1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the </a:t>
            </a:r>
            <a:r>
              <a:rPr sz="2000" i="1" spc="-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abnormal</a:t>
            </a:r>
            <a:r>
              <a:rPr sz="2000" i="1" spc="-1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i="1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performance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F8806-54F7-1BAA-B15E-0C9E003E64E5}"/>
              </a:ext>
            </a:extLst>
          </p:cNvPr>
          <p:cNvSpPr txBox="1"/>
          <p:nvPr/>
        </p:nvSpPr>
        <p:spPr>
          <a:xfrm>
            <a:off x="5312017" y="114022"/>
            <a:ext cx="598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LEVEL OF INSTRUMENTAION</a:t>
            </a:r>
          </a:p>
        </p:txBody>
      </p:sp>
    </p:spTree>
    <p:extLst>
      <p:ext uri="{BB962C8B-B14F-4D97-AF65-F5344CB8AC3E}">
        <p14:creationId xmlns:p14="http://schemas.microsoft.com/office/powerpoint/2010/main" val="175513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B9536510-DCAB-033D-0174-7E5C7BE2E28A}"/>
              </a:ext>
            </a:extLst>
          </p:cNvPr>
          <p:cNvSpPr txBox="1"/>
          <p:nvPr/>
        </p:nvSpPr>
        <p:spPr>
          <a:xfrm>
            <a:off x="553923" y="1772599"/>
            <a:ext cx="9623425" cy="4667303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spc="-7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For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data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be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any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value,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the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instruments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must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be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calibrated</a:t>
            </a:r>
            <a:r>
              <a:rPr sz="2000" spc="-1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maintained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properly.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12700" marR="128270">
              <a:lnSpc>
                <a:spcPct val="110000"/>
              </a:lnSpc>
              <a:spcBef>
                <a:spcPts val="1000"/>
              </a:spcBef>
            </a:pP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Proper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care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the</a:t>
            </a:r>
            <a:r>
              <a:rPr sz="2000" spc="-1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equipment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sz="2000" spc="-1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essential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sz="2000" spc="-1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ensure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correct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readings.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Inaccurate readings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are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worse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than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no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readings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at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all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because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they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can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mislead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one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about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the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performance</a:t>
            </a:r>
            <a:r>
              <a:rPr sz="2000" spc="-19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spc="-1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dam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can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allow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serious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problems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develop</a:t>
            </a:r>
            <a:r>
              <a:rPr sz="2000" spc="-1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undetected.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12700" marR="66040">
              <a:lnSpc>
                <a:spcPct val="100000"/>
              </a:lnSpc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Check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onsite</a:t>
            </a:r>
            <a:r>
              <a:rPr sz="2000" spc="-1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on</a:t>
            </a:r>
            <a:r>
              <a:rPr sz="2000" spc="-1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aregular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basis</a:t>
            </a:r>
            <a:r>
              <a:rPr sz="2000" spc="-114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for</a:t>
            </a:r>
            <a:r>
              <a:rPr sz="2000" spc="-1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damage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fromweather,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traffic,</a:t>
            </a:r>
            <a:r>
              <a:rPr sz="2000" spc="-1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or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vandalism.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12700" marR="727075">
              <a:lnSpc>
                <a:spcPct val="100000"/>
              </a:lnSpc>
            </a:pPr>
            <a:r>
              <a:rPr sz="2000" spc="-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Follow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all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manufacturer’sinstructions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guidelines</a:t>
            </a:r>
            <a:r>
              <a:rPr sz="2000" spc="-1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10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as</a:t>
            </a:r>
            <a:r>
              <a:rPr sz="2000" spc="-1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givenin</a:t>
            </a:r>
            <a:r>
              <a:rPr sz="2000" spc="-1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the</a:t>
            </a:r>
            <a:r>
              <a:rPr sz="2000" spc="-1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operating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manuals,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including</a:t>
            </a:r>
            <a:r>
              <a:rPr sz="2000" spc="-17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instructions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for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proper</a:t>
            </a:r>
            <a:r>
              <a:rPr sz="2000" spc="-17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care</a:t>
            </a:r>
            <a:r>
              <a:rPr sz="2000" spc="-18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the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equipment.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F8806-54F7-1BAA-B15E-0C9E003E64E5}"/>
              </a:ext>
            </a:extLst>
          </p:cNvPr>
          <p:cNvSpPr txBox="1"/>
          <p:nvPr/>
        </p:nvSpPr>
        <p:spPr>
          <a:xfrm>
            <a:off x="5087888" y="-20101"/>
            <a:ext cx="7132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MAINTAINANCE &amp; PERFORMANCE </a:t>
            </a:r>
          </a:p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OF INSTRUMENTAION</a:t>
            </a:r>
          </a:p>
        </p:txBody>
      </p:sp>
    </p:spTree>
    <p:extLst>
      <p:ext uri="{BB962C8B-B14F-4D97-AF65-F5344CB8AC3E}">
        <p14:creationId xmlns:p14="http://schemas.microsoft.com/office/powerpoint/2010/main" val="110858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E5A7FE-7124-9115-80B3-44BA8BA411C9}"/>
              </a:ext>
            </a:extLst>
          </p:cNvPr>
          <p:cNvSpPr txBox="1"/>
          <p:nvPr/>
        </p:nvSpPr>
        <p:spPr>
          <a:xfrm>
            <a:off x="407368" y="1412776"/>
            <a:ext cx="102251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TRIGGER </a:t>
            </a:r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VALUES</a:t>
            </a:r>
          </a:p>
          <a:p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Tigger values for each parameter being monitored are needed to be defined in the Instrumentation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Plan. This will enable the responsibilities and the action plans for any emergent situation. The trigger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levels may be classified as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Baseline Level: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The observed values fall within expected limits in line with that predicted during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design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Warning Level: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Monitored values exceed the baseline level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Alarm level: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The observed values exceed the warning 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level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The Baseline, Warning and Alarm levels shall be defined by the Designer. The trigger levels shall be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assigned for each parameter based on the design values and material characteristics. These are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dependent on the type of structure and the geology. For example; the baseline values for anchor loads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may be considered to be satisfied when the measured change in anchor load is within 50% of the yield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strength of anchor. Similarly, warning level may be supposed to have reached when measured anchor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load exceeds 50% of yield strength of anchor and alarm level may be fixed when anchor load exceeds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62.5% of the yield strength.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Similarly trigger levels can be defined for other parameters like pore pressures, uplift pressures,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vertical settlements, horizontal movements, temperature changes, stress/strains, convergences, dam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deflections et</a:t>
            </a:r>
            <a:r>
              <a:rPr lang="en-GB" sz="1400" dirty="0"/>
              <a:t>c.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9936" y="44624"/>
            <a:ext cx="3712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TRIGGER VALUES</a:t>
            </a:r>
          </a:p>
        </p:txBody>
      </p:sp>
    </p:spTree>
    <p:extLst>
      <p:ext uri="{BB962C8B-B14F-4D97-AF65-F5344CB8AC3E}">
        <p14:creationId xmlns:p14="http://schemas.microsoft.com/office/powerpoint/2010/main" val="244839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67" y="2895447"/>
            <a:ext cx="12162155" cy="3963035"/>
          </a:xfrm>
          <a:custGeom>
            <a:avLst/>
            <a:gdLst/>
            <a:ahLst/>
            <a:cxnLst/>
            <a:rect l="l" t="t" r="r" b="b"/>
            <a:pathLst>
              <a:path w="12162155" h="3963034">
                <a:moveTo>
                  <a:pt x="3040380" y="0"/>
                </a:moveTo>
                <a:lnTo>
                  <a:pt x="0" y="0"/>
                </a:lnTo>
                <a:lnTo>
                  <a:pt x="0" y="3962552"/>
                </a:lnTo>
                <a:lnTo>
                  <a:pt x="3040380" y="3962552"/>
                </a:lnTo>
                <a:lnTo>
                  <a:pt x="3040380" y="0"/>
                </a:lnTo>
                <a:close/>
              </a:path>
              <a:path w="12162155" h="3963034">
                <a:moveTo>
                  <a:pt x="12161533" y="0"/>
                </a:moveTo>
                <a:lnTo>
                  <a:pt x="9121153" y="0"/>
                </a:lnTo>
                <a:lnTo>
                  <a:pt x="6080772" y="0"/>
                </a:lnTo>
                <a:lnTo>
                  <a:pt x="3040392" y="0"/>
                </a:lnTo>
                <a:lnTo>
                  <a:pt x="3040392" y="3962552"/>
                </a:lnTo>
                <a:lnTo>
                  <a:pt x="6080772" y="3962552"/>
                </a:lnTo>
                <a:lnTo>
                  <a:pt x="9121153" y="3962552"/>
                </a:lnTo>
                <a:lnTo>
                  <a:pt x="12161533" y="3962552"/>
                </a:lnTo>
                <a:lnTo>
                  <a:pt x="12161533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240" y="753998"/>
            <a:ext cx="0" cy="940435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0"/>
                </a:moveTo>
                <a:lnTo>
                  <a:pt x="0" y="940435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1619" y="753998"/>
            <a:ext cx="0" cy="940435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0"/>
                </a:moveTo>
                <a:lnTo>
                  <a:pt x="0" y="940435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4943872" y="179958"/>
            <a:ext cx="73281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95" dirty="0">
                <a:latin typeface="Trebuchet MS"/>
                <a:cs typeface="Trebuchet MS"/>
              </a:rPr>
              <a:t>Key</a:t>
            </a:r>
            <a:r>
              <a:rPr sz="3600" b="1" spc="-355" dirty="0">
                <a:latin typeface="Trebuchet MS"/>
                <a:cs typeface="Trebuchet MS"/>
              </a:rPr>
              <a:t> </a:t>
            </a:r>
            <a:r>
              <a:rPr sz="3600" b="1" spc="-135" dirty="0">
                <a:latin typeface="Trebuchet MS"/>
                <a:cs typeface="Trebuchet MS"/>
              </a:rPr>
              <a:t>Elements</a:t>
            </a:r>
            <a:r>
              <a:rPr sz="3600" b="1" spc="-350" dirty="0">
                <a:latin typeface="Trebuchet MS"/>
                <a:cs typeface="Trebuchet MS"/>
              </a:rPr>
              <a:t> </a:t>
            </a:r>
            <a:r>
              <a:rPr sz="3600" b="1" spc="-220" dirty="0">
                <a:latin typeface="Trebuchet MS"/>
                <a:cs typeface="Trebuchet MS"/>
              </a:rPr>
              <a:t>of</a:t>
            </a:r>
            <a:r>
              <a:rPr sz="3600" b="1" spc="-355" dirty="0">
                <a:latin typeface="Trebuchet MS"/>
                <a:cs typeface="Trebuchet MS"/>
              </a:rPr>
              <a:t> </a:t>
            </a:r>
            <a:r>
              <a:rPr sz="3600" b="1" spc="-185" dirty="0">
                <a:latin typeface="Trebuchet MS"/>
                <a:cs typeface="Trebuchet MS"/>
              </a:rPr>
              <a:t>Monitoring</a:t>
            </a:r>
            <a:r>
              <a:rPr sz="3600" b="1" spc="-335" dirty="0">
                <a:latin typeface="Trebuchet MS"/>
                <a:cs typeface="Trebuchet MS"/>
              </a:rPr>
              <a:t> </a:t>
            </a:r>
            <a:r>
              <a:rPr sz="3600" b="1" spc="-20" dirty="0">
                <a:latin typeface="Trebuchet MS"/>
                <a:cs typeface="Trebuchet MS"/>
              </a:rPr>
              <a:t>Scheme</a:t>
            </a:r>
            <a:endParaRPr sz="3600" b="1" dirty="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23551"/>
              </p:ext>
            </p:extLst>
          </p:nvPr>
        </p:nvGraphicFramePr>
        <p:xfrm>
          <a:off x="30467" y="1412777"/>
          <a:ext cx="12241530" cy="4655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4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842">
                <a:tc>
                  <a:txBody>
                    <a:bodyPr/>
                    <a:lstStyle/>
                    <a:p>
                      <a:pPr marL="91440" marR="577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3200" b="1" spc="140" dirty="0">
                          <a:solidFill>
                            <a:srgbClr val="155F82"/>
                          </a:solidFill>
                          <a:latin typeface="Yu Gothic UI"/>
                          <a:cs typeface="Yu Gothic UI"/>
                        </a:rPr>
                        <a:t>01</a:t>
                      </a:r>
                      <a:endParaRPr sz="3200" dirty="0">
                        <a:latin typeface="Yu Gothic UI"/>
                        <a:cs typeface="Yu Gothic UI"/>
                      </a:endParaRPr>
                    </a:p>
                  </a:txBody>
                  <a:tcPr marL="0" marR="0" marT="184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3200" b="1" spc="-25" dirty="0">
                          <a:solidFill>
                            <a:srgbClr val="E97031"/>
                          </a:solidFill>
                          <a:latin typeface="Yu Gothic UI"/>
                          <a:cs typeface="Yu Gothic UI"/>
                        </a:rPr>
                        <a:t>02</a:t>
                      </a:r>
                      <a:endParaRPr sz="3200" dirty="0">
                        <a:latin typeface="Yu Gothic UI"/>
                        <a:cs typeface="Yu Gothic UI"/>
                      </a:endParaRPr>
                    </a:p>
                  </a:txBody>
                  <a:tcPr marL="0" marR="0" marT="184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0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3200" b="1" spc="-25" dirty="0">
                          <a:solidFill>
                            <a:srgbClr val="186B23"/>
                          </a:solidFill>
                          <a:latin typeface="Yu Gothic UI"/>
                          <a:cs typeface="Yu Gothic UI"/>
                        </a:rPr>
                        <a:t>03</a:t>
                      </a:r>
                      <a:endParaRPr sz="3200" dirty="0">
                        <a:latin typeface="Yu Gothic UI"/>
                        <a:cs typeface="Yu Gothic UI"/>
                      </a:endParaRPr>
                    </a:p>
                  </a:txBody>
                  <a:tcPr marL="0" marR="0" marT="184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3200" b="1" spc="-25" dirty="0">
                          <a:solidFill>
                            <a:srgbClr val="155F82"/>
                          </a:solidFill>
                          <a:latin typeface="Yu Gothic UI"/>
                          <a:cs typeface="Yu Gothic UI"/>
                        </a:rPr>
                        <a:t>04</a:t>
                      </a:r>
                      <a:endParaRPr sz="3200">
                        <a:latin typeface="Yu Gothic UI"/>
                        <a:cs typeface="Yu Gothic UI"/>
                      </a:endParaRPr>
                    </a:p>
                  </a:txBody>
                  <a:tcPr marL="0" marR="0" marT="1841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2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E9703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186B2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0E9ED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57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E97031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186B23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147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91440" marR="57785">
                        <a:lnSpc>
                          <a:spcPct val="100000"/>
                        </a:lnSpc>
                      </a:pPr>
                      <a:r>
                        <a:rPr sz="2400" b="1" spc="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Risk</a:t>
                      </a:r>
                      <a:r>
                        <a:rPr sz="2400" b="1" spc="-17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knowledge</a:t>
                      </a:r>
                      <a:endParaRPr sz="2400" dirty="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2400" b="1" spc="-7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Monitoring</a:t>
                      </a:r>
                      <a:r>
                        <a:rPr sz="2400" b="1" spc="-1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and</a:t>
                      </a:r>
                      <a:endParaRPr sz="2400" dirty="0">
                        <a:latin typeface="Yu Gothic UI"/>
                        <a:cs typeface="Yu Gothic U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spc="-6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Warning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2400" b="1" spc="4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Service</a:t>
                      </a:r>
                      <a:endParaRPr sz="2400" dirty="0">
                        <a:latin typeface="Yu Gothic UI"/>
                        <a:cs typeface="Yu Gothic UI"/>
                      </a:endParaRPr>
                    </a:p>
                  </a:txBody>
                  <a:tcPr marL="0" marR="0" marT="21526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E9703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065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Dissemination</a:t>
                      </a:r>
                      <a:r>
                        <a:rPr sz="2400" b="1" spc="15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and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  <a:p>
                      <a:pPr marL="92075" marR="1206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Communication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1526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186B2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Response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Capability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1526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0E9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5326">
                <a:tc>
                  <a:txBody>
                    <a:bodyPr/>
                    <a:lstStyle/>
                    <a:p>
                      <a:pPr marL="159385" marR="427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10" dirty="0">
                          <a:latin typeface="Yu Gothic UI"/>
                          <a:cs typeface="Yu Gothic UI"/>
                        </a:rPr>
                        <a:t>Systematically</a:t>
                      </a:r>
                      <a:r>
                        <a:rPr sz="1600" b="1" spc="6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45" dirty="0">
                          <a:latin typeface="Yu Gothic UI"/>
                          <a:cs typeface="Yu Gothic UI"/>
                        </a:rPr>
                        <a:t>collect</a:t>
                      </a:r>
                      <a:r>
                        <a:rPr sz="1600" b="1" spc="1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20" dirty="0">
                          <a:latin typeface="Yu Gothic UI"/>
                          <a:cs typeface="Yu Gothic UI"/>
                        </a:rPr>
                        <a:t>data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and</a:t>
                      </a:r>
                      <a:r>
                        <a:rPr sz="1600" b="1" spc="-7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undertake</a:t>
                      </a:r>
                      <a:r>
                        <a:rPr sz="1600" b="1" spc="-5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20" dirty="0">
                          <a:latin typeface="Yu Gothic UI"/>
                          <a:cs typeface="Yu Gothic UI"/>
                        </a:rPr>
                        <a:t>Risk </a:t>
                      </a:r>
                      <a:r>
                        <a:rPr sz="1600" b="1" spc="55" dirty="0">
                          <a:latin typeface="Yu Gothic UI"/>
                          <a:cs typeface="Yu Gothic UI"/>
                        </a:rPr>
                        <a:t>assessments</a:t>
                      </a:r>
                      <a:endParaRPr sz="1600" dirty="0">
                        <a:latin typeface="Yu Gothic UI"/>
                        <a:cs typeface="Yu Gothic UI"/>
                      </a:endParaRPr>
                    </a:p>
                    <a:p>
                      <a:pPr marL="332105" marR="40068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32105" algn="l"/>
                        </a:tabLst>
                      </a:pPr>
                      <a:r>
                        <a:rPr sz="1600" spc="-70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6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Hazards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Vulnerabilities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well</a:t>
                      </a:r>
                      <a:r>
                        <a:rPr sz="16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known?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332105" marR="5778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32105" algn="l"/>
                        </a:tabLst>
                      </a:pPr>
                      <a:r>
                        <a:rPr sz="1600" spc="-30" dirty="0"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6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6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patterns</a:t>
                      </a:r>
                      <a:r>
                        <a:rPr sz="16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and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332105" marR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trends?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332105" marR="77406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32105" algn="l"/>
                        </a:tabLst>
                      </a:pPr>
                      <a:r>
                        <a:rPr sz="1600" spc="-70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16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maps</a:t>
                      </a:r>
                      <a:r>
                        <a:rPr sz="16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data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available?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332105" marR="217804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32105" algn="l"/>
                        </a:tabLst>
                      </a:pPr>
                      <a:r>
                        <a:rPr sz="1600" spc="-40" dirty="0">
                          <a:latin typeface="Trebuchet MS"/>
                          <a:cs typeface="Trebuchet MS"/>
                        </a:rPr>
                        <a:t>Deterministic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Probabilistic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Analysis?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825" marR="4140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Develop</a:t>
                      </a:r>
                      <a:r>
                        <a:rPr sz="1600" b="1" spc="-11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dirty="0">
                          <a:latin typeface="Yu Gothic UI"/>
                          <a:cs typeface="Yu Gothic UI"/>
                        </a:rPr>
                        <a:t>Hazard</a:t>
                      </a:r>
                      <a:r>
                        <a:rPr sz="1600" b="1" spc="-7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40" dirty="0">
                          <a:latin typeface="Yu Gothic UI"/>
                          <a:cs typeface="Yu Gothic UI"/>
                        </a:rPr>
                        <a:t>Monitoring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and</a:t>
                      </a:r>
                      <a:r>
                        <a:rPr sz="1600" b="1" spc="-3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dirty="0">
                          <a:latin typeface="Yu Gothic UI"/>
                          <a:cs typeface="Yu Gothic UI"/>
                        </a:rPr>
                        <a:t>Early</a:t>
                      </a:r>
                      <a:r>
                        <a:rPr sz="1600" b="1" spc="-3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55" dirty="0">
                          <a:latin typeface="Yu Gothic UI"/>
                          <a:cs typeface="Yu Gothic UI"/>
                        </a:rPr>
                        <a:t>Warning</a:t>
                      </a:r>
                      <a:r>
                        <a:rPr sz="1600" b="1" spc="-3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Service</a:t>
                      </a:r>
                      <a:endParaRPr sz="1600" dirty="0">
                        <a:latin typeface="Yu Gothic UI"/>
                        <a:cs typeface="Yu Gothic UI"/>
                      </a:endParaRPr>
                    </a:p>
                    <a:p>
                      <a:pPr marL="295910" marR="11620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95910" algn="l"/>
                        </a:tabLst>
                      </a:pPr>
                      <a:r>
                        <a:rPr sz="1600" spc="-70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6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right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latin typeface="Trebuchet MS"/>
                          <a:cs typeface="Trebuchet MS"/>
                        </a:rPr>
                        <a:t>parameters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being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Monitored?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9654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96545" algn="l"/>
                        </a:tabLst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6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there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sound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scientific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basis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5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making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forecast?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95910" marR="60515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95910" algn="l"/>
                        </a:tabLst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latin typeface="Trebuchet MS"/>
                          <a:cs typeface="Trebuchet MS"/>
                        </a:rPr>
                        <a:t>accurate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timely 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warnings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6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generated?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 marR="96964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dirty="0">
                          <a:latin typeface="Yu Gothic UI"/>
                          <a:cs typeface="Yu Gothic UI"/>
                        </a:rPr>
                        <a:t>Communicate</a:t>
                      </a:r>
                      <a:r>
                        <a:rPr sz="1600" b="1" spc="6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20" dirty="0">
                          <a:latin typeface="Yu Gothic UI"/>
                          <a:cs typeface="Yu Gothic UI"/>
                        </a:rPr>
                        <a:t>Risk information</a:t>
                      </a:r>
                      <a:r>
                        <a:rPr sz="1600" b="1" spc="-6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and</a:t>
                      </a:r>
                      <a:r>
                        <a:rPr sz="1600" b="1" spc="-6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Early Warnings</a:t>
                      </a:r>
                      <a:endParaRPr sz="1600" dirty="0">
                        <a:latin typeface="Yu Gothic UI"/>
                        <a:cs typeface="Yu Gothic UI"/>
                      </a:endParaRPr>
                    </a:p>
                    <a:p>
                      <a:pPr marL="276860" marR="11620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76860" algn="l"/>
                        </a:tabLst>
                      </a:pPr>
                      <a:r>
                        <a:rPr sz="1600" spc="55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6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Warnings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reach</a:t>
                      </a:r>
                      <a:r>
                        <a:rPr sz="16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sz="16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6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those 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6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risk?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77495" marR="1206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77495" algn="l"/>
                        </a:tabLst>
                      </a:pPr>
                      <a:r>
                        <a:rPr sz="1600" spc="-70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6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risks</a:t>
                      </a:r>
                      <a:r>
                        <a:rPr sz="16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6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warnings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76860" marR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understood?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76860" marR="34290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76860" algn="l"/>
                        </a:tabLst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6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warning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information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clear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6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usable?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6520" marR="3765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dirty="0">
                          <a:latin typeface="Yu Gothic UI"/>
                          <a:cs typeface="Yu Gothic UI"/>
                        </a:rPr>
                        <a:t>Build</a:t>
                      </a:r>
                      <a:r>
                        <a:rPr sz="1600" b="1" spc="-7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Community</a:t>
                      </a:r>
                      <a:r>
                        <a:rPr sz="1600" b="1" spc="-7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Reponses Capabilities</a:t>
                      </a:r>
                      <a:endParaRPr sz="1600" dirty="0">
                        <a:latin typeface="Yu Gothic UI"/>
                        <a:cs typeface="Yu Gothic UI"/>
                      </a:endParaRPr>
                    </a:p>
                    <a:p>
                      <a:pPr marL="268605" marR="16637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70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6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response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plans</a:t>
                      </a:r>
                      <a:r>
                        <a:rPr sz="16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up</a:t>
                      </a:r>
                      <a:r>
                        <a:rPr sz="16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6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latin typeface="Trebuchet MS"/>
                          <a:cs typeface="Trebuchet MS"/>
                        </a:rPr>
                        <a:t>date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6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tested?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240" algn="l"/>
                        </a:tabLst>
                      </a:pPr>
                      <a:r>
                        <a:rPr sz="1600" spc="-70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6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sz="16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capacities</a:t>
                      </a:r>
                      <a:r>
                        <a:rPr sz="16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and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sz="1600" spc="-40" dirty="0">
                          <a:latin typeface="Trebuchet MS"/>
                          <a:cs typeface="Trebuchet MS"/>
                        </a:rPr>
                        <a:t>knowledge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made</a:t>
                      </a:r>
                      <a:r>
                        <a:rPr sz="16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of?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268605" marR="8509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68605" algn="l"/>
                        </a:tabLst>
                      </a:pPr>
                      <a:r>
                        <a:rPr sz="1600" spc="-70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6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6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prepared</a:t>
                      </a:r>
                      <a:r>
                        <a:rPr sz="16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6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ready 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6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react</a:t>
                      </a:r>
                      <a:r>
                        <a:rPr sz="16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6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warnings?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0" y="273110"/>
            <a:ext cx="765637" cy="520872"/>
          </a:xfrm>
          <a:prstGeom prst="rect">
            <a:avLst/>
          </a:prstGeom>
        </p:spPr>
      </p:pic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29698" y="948689"/>
            <a:ext cx="2462530" cy="4826000"/>
            <a:chOff x="658622" y="902461"/>
            <a:chExt cx="2462530" cy="4826000"/>
          </a:xfrm>
        </p:grpSpPr>
        <p:sp>
          <p:nvSpPr>
            <p:cNvPr id="4" name="object 4"/>
            <p:cNvSpPr/>
            <p:nvPr/>
          </p:nvSpPr>
          <p:spPr>
            <a:xfrm>
              <a:off x="671322" y="915161"/>
              <a:ext cx="2437130" cy="4800600"/>
            </a:xfrm>
            <a:custGeom>
              <a:avLst/>
              <a:gdLst/>
              <a:ahLst/>
              <a:cxnLst/>
              <a:rect l="l" t="t" r="r" b="b"/>
              <a:pathLst>
                <a:path w="2437130" h="4800600">
                  <a:moveTo>
                    <a:pt x="2248408" y="0"/>
                  </a:moveTo>
                  <a:lnTo>
                    <a:pt x="188468" y="0"/>
                  </a:lnTo>
                  <a:lnTo>
                    <a:pt x="138365" y="6728"/>
                  </a:lnTo>
                  <a:lnTo>
                    <a:pt x="93344" y="25719"/>
                  </a:lnTo>
                  <a:lnTo>
                    <a:pt x="55200" y="55181"/>
                  </a:lnTo>
                  <a:lnTo>
                    <a:pt x="25731" y="93321"/>
                  </a:lnTo>
                  <a:lnTo>
                    <a:pt x="6732" y="138347"/>
                  </a:lnTo>
                  <a:lnTo>
                    <a:pt x="0" y="188467"/>
                  </a:lnTo>
                  <a:lnTo>
                    <a:pt x="0" y="4612132"/>
                  </a:lnTo>
                  <a:lnTo>
                    <a:pt x="6732" y="4662234"/>
                  </a:lnTo>
                  <a:lnTo>
                    <a:pt x="25731" y="4707255"/>
                  </a:lnTo>
                  <a:lnTo>
                    <a:pt x="55200" y="4745399"/>
                  </a:lnTo>
                  <a:lnTo>
                    <a:pt x="93344" y="4774868"/>
                  </a:lnTo>
                  <a:lnTo>
                    <a:pt x="138365" y="4793867"/>
                  </a:lnTo>
                  <a:lnTo>
                    <a:pt x="188468" y="4800600"/>
                  </a:lnTo>
                  <a:lnTo>
                    <a:pt x="2248408" y="4800600"/>
                  </a:lnTo>
                  <a:lnTo>
                    <a:pt x="2298528" y="4793867"/>
                  </a:lnTo>
                  <a:lnTo>
                    <a:pt x="2343554" y="4774868"/>
                  </a:lnTo>
                  <a:lnTo>
                    <a:pt x="2381694" y="4745399"/>
                  </a:lnTo>
                  <a:lnTo>
                    <a:pt x="2411156" y="4707255"/>
                  </a:lnTo>
                  <a:lnTo>
                    <a:pt x="2430147" y="4662234"/>
                  </a:lnTo>
                  <a:lnTo>
                    <a:pt x="2436876" y="4612132"/>
                  </a:lnTo>
                  <a:lnTo>
                    <a:pt x="2436876" y="188467"/>
                  </a:lnTo>
                  <a:lnTo>
                    <a:pt x="2430147" y="138347"/>
                  </a:lnTo>
                  <a:lnTo>
                    <a:pt x="2411156" y="93321"/>
                  </a:lnTo>
                  <a:lnTo>
                    <a:pt x="2381694" y="55181"/>
                  </a:lnTo>
                  <a:lnTo>
                    <a:pt x="2343554" y="25719"/>
                  </a:lnTo>
                  <a:lnTo>
                    <a:pt x="2298528" y="6728"/>
                  </a:lnTo>
                  <a:lnTo>
                    <a:pt x="2248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1322" y="915161"/>
              <a:ext cx="2437130" cy="4800600"/>
            </a:xfrm>
            <a:custGeom>
              <a:avLst/>
              <a:gdLst/>
              <a:ahLst/>
              <a:cxnLst/>
              <a:rect l="l" t="t" r="r" b="b"/>
              <a:pathLst>
                <a:path w="2437130" h="4800600">
                  <a:moveTo>
                    <a:pt x="0" y="188467"/>
                  </a:moveTo>
                  <a:lnTo>
                    <a:pt x="6732" y="138347"/>
                  </a:lnTo>
                  <a:lnTo>
                    <a:pt x="25731" y="93321"/>
                  </a:lnTo>
                  <a:lnTo>
                    <a:pt x="55200" y="55181"/>
                  </a:lnTo>
                  <a:lnTo>
                    <a:pt x="93344" y="25719"/>
                  </a:lnTo>
                  <a:lnTo>
                    <a:pt x="138365" y="6728"/>
                  </a:lnTo>
                  <a:lnTo>
                    <a:pt x="188468" y="0"/>
                  </a:lnTo>
                  <a:lnTo>
                    <a:pt x="2248408" y="0"/>
                  </a:lnTo>
                  <a:lnTo>
                    <a:pt x="2298528" y="6728"/>
                  </a:lnTo>
                  <a:lnTo>
                    <a:pt x="2343554" y="25719"/>
                  </a:lnTo>
                  <a:lnTo>
                    <a:pt x="2381694" y="55181"/>
                  </a:lnTo>
                  <a:lnTo>
                    <a:pt x="2411156" y="93321"/>
                  </a:lnTo>
                  <a:lnTo>
                    <a:pt x="2430147" y="138347"/>
                  </a:lnTo>
                  <a:lnTo>
                    <a:pt x="2436876" y="188467"/>
                  </a:lnTo>
                  <a:lnTo>
                    <a:pt x="2436876" y="4612132"/>
                  </a:lnTo>
                  <a:lnTo>
                    <a:pt x="2430147" y="4662234"/>
                  </a:lnTo>
                  <a:lnTo>
                    <a:pt x="2411156" y="4707255"/>
                  </a:lnTo>
                  <a:lnTo>
                    <a:pt x="2381694" y="4745399"/>
                  </a:lnTo>
                  <a:lnTo>
                    <a:pt x="2343554" y="4774868"/>
                  </a:lnTo>
                  <a:lnTo>
                    <a:pt x="2298528" y="4793867"/>
                  </a:lnTo>
                  <a:lnTo>
                    <a:pt x="2248408" y="4800600"/>
                  </a:lnTo>
                  <a:lnTo>
                    <a:pt x="188468" y="4800600"/>
                  </a:lnTo>
                  <a:lnTo>
                    <a:pt x="138365" y="4793867"/>
                  </a:lnTo>
                  <a:lnTo>
                    <a:pt x="93344" y="4774868"/>
                  </a:lnTo>
                  <a:lnTo>
                    <a:pt x="55200" y="4745399"/>
                  </a:lnTo>
                  <a:lnTo>
                    <a:pt x="25731" y="4707255"/>
                  </a:lnTo>
                  <a:lnTo>
                    <a:pt x="6732" y="4662234"/>
                  </a:lnTo>
                  <a:lnTo>
                    <a:pt x="0" y="4612132"/>
                  </a:lnTo>
                  <a:lnTo>
                    <a:pt x="0" y="188467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41603" y="2466213"/>
            <a:ext cx="18872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Yu Gothic UI"/>
                <a:cs typeface="Yu Gothic UI"/>
              </a:rPr>
              <a:t>DESIGN-</a:t>
            </a:r>
            <a:r>
              <a:rPr sz="2400" b="1" spc="-145" dirty="0">
                <a:latin typeface="Yu Gothic UI"/>
                <a:cs typeface="Yu Gothic UI"/>
              </a:rPr>
              <a:t> </a:t>
            </a:r>
            <a:r>
              <a:rPr sz="2400" b="1" spc="30" dirty="0">
                <a:latin typeface="Yu Gothic UI"/>
                <a:cs typeface="Yu Gothic UI"/>
              </a:rPr>
              <a:t>Risk</a:t>
            </a:r>
            <a:endParaRPr sz="2400">
              <a:latin typeface="Yu Gothic UI"/>
              <a:cs typeface="Yu Gothic UI"/>
            </a:endParaRPr>
          </a:p>
          <a:p>
            <a:pPr marL="192405">
              <a:lnSpc>
                <a:spcPct val="100000"/>
              </a:lnSpc>
            </a:pPr>
            <a:r>
              <a:rPr sz="2400" b="1" spc="-10" dirty="0">
                <a:latin typeface="Yu Gothic UI"/>
                <a:cs typeface="Yu Gothic UI"/>
              </a:rPr>
              <a:t>knowledge</a:t>
            </a:r>
            <a:endParaRPr sz="2400">
              <a:latin typeface="Yu Gothic UI"/>
              <a:cs typeface="Yu Gothic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767" y="3167157"/>
            <a:ext cx="233299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230504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Understand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Project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Risk</a:t>
            </a:r>
            <a:r>
              <a:rPr sz="1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Scenarios</a:t>
            </a:r>
            <a:endParaRPr sz="1800" dirty="0">
              <a:latin typeface="Trebuchet MS"/>
              <a:cs typeface="Trebuchet MS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Design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Criteria</a:t>
            </a:r>
            <a:endParaRPr sz="1800" dirty="0">
              <a:latin typeface="Trebuchet MS"/>
              <a:cs typeface="Trebuchet MS"/>
            </a:endParaRPr>
          </a:p>
          <a:p>
            <a:pPr marL="184785" marR="662940" indent="-172720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Choice</a:t>
            </a:r>
            <a:r>
              <a:rPr sz="1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Geo-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indicators</a:t>
            </a:r>
            <a:endParaRPr sz="1800" dirty="0">
              <a:latin typeface="Trebuchet MS"/>
              <a:cs typeface="Trebuchet MS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Calculate</a:t>
            </a:r>
            <a:r>
              <a:rPr sz="1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trigger</a:t>
            </a:r>
            <a:endParaRPr sz="1800" dirty="0">
              <a:latin typeface="Trebuchet MS"/>
              <a:cs typeface="Trebuchet MS"/>
            </a:endParaRPr>
          </a:p>
          <a:p>
            <a:pPr marL="184785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values</a:t>
            </a:r>
            <a:endParaRPr sz="1800" dirty="0">
              <a:latin typeface="Trebuchet MS"/>
              <a:cs typeface="Trebuchet MS"/>
            </a:endParaRPr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4785" algn="l"/>
              </a:tabLst>
            </a:pP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Define</a:t>
            </a:r>
            <a:r>
              <a:rPr sz="18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locations</a:t>
            </a:r>
            <a:r>
              <a:rPr sz="1800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provide</a:t>
            </a:r>
            <a:r>
              <a:rPr sz="1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redundancies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83716" y="939164"/>
            <a:ext cx="1575435" cy="883285"/>
            <a:chOff x="783716" y="939164"/>
            <a:chExt cx="1575435" cy="883285"/>
          </a:xfrm>
        </p:grpSpPr>
        <p:sp>
          <p:nvSpPr>
            <p:cNvPr id="9" name="object 9"/>
            <p:cNvSpPr/>
            <p:nvPr/>
          </p:nvSpPr>
          <p:spPr>
            <a:xfrm>
              <a:off x="793241" y="948689"/>
              <a:ext cx="1556385" cy="864235"/>
            </a:xfrm>
            <a:custGeom>
              <a:avLst/>
              <a:gdLst/>
              <a:ahLst/>
              <a:cxnLst/>
              <a:rect l="l" t="t" r="r" b="b"/>
              <a:pathLst>
                <a:path w="1556385" h="864235">
                  <a:moveTo>
                    <a:pt x="833374" y="0"/>
                  </a:moveTo>
                  <a:lnTo>
                    <a:pt x="833374" y="150749"/>
                  </a:lnTo>
                  <a:lnTo>
                    <a:pt x="0" y="150749"/>
                  </a:lnTo>
                  <a:lnTo>
                    <a:pt x="0" y="713359"/>
                  </a:lnTo>
                  <a:lnTo>
                    <a:pt x="833374" y="713359"/>
                  </a:lnTo>
                  <a:lnTo>
                    <a:pt x="833374" y="864108"/>
                  </a:lnTo>
                  <a:lnTo>
                    <a:pt x="1556003" y="432054"/>
                  </a:lnTo>
                  <a:lnTo>
                    <a:pt x="83337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3241" y="948689"/>
              <a:ext cx="1556385" cy="864235"/>
            </a:xfrm>
            <a:custGeom>
              <a:avLst/>
              <a:gdLst/>
              <a:ahLst/>
              <a:cxnLst/>
              <a:rect l="l" t="t" r="r" b="b"/>
              <a:pathLst>
                <a:path w="1556385" h="864235">
                  <a:moveTo>
                    <a:pt x="0" y="150749"/>
                  </a:moveTo>
                  <a:lnTo>
                    <a:pt x="833374" y="150749"/>
                  </a:lnTo>
                  <a:lnTo>
                    <a:pt x="833374" y="0"/>
                  </a:lnTo>
                  <a:lnTo>
                    <a:pt x="1556003" y="432054"/>
                  </a:lnTo>
                  <a:lnTo>
                    <a:pt x="833374" y="864108"/>
                  </a:lnTo>
                  <a:lnTo>
                    <a:pt x="833374" y="713359"/>
                  </a:lnTo>
                  <a:lnTo>
                    <a:pt x="0" y="713359"/>
                  </a:lnTo>
                  <a:lnTo>
                    <a:pt x="0" y="150749"/>
                  </a:lnTo>
                  <a:close/>
                </a:path>
              </a:pathLst>
            </a:custGeom>
            <a:ln w="190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46402" y="1117473"/>
            <a:ext cx="403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10" dirty="0">
                <a:solidFill>
                  <a:srgbClr val="FFFFFF"/>
                </a:solidFill>
                <a:latin typeface="Yu Gothic UI"/>
                <a:cs typeface="Yu Gothic UI"/>
              </a:rPr>
              <a:t>01</a:t>
            </a:r>
            <a:endParaRPr sz="2800" dirty="0">
              <a:latin typeface="Yu Gothic UI"/>
              <a:cs typeface="Yu Gothic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37458" y="902461"/>
            <a:ext cx="2179320" cy="4826000"/>
            <a:chOff x="3537458" y="902461"/>
            <a:chExt cx="2179320" cy="4826000"/>
          </a:xfrm>
        </p:grpSpPr>
        <p:sp>
          <p:nvSpPr>
            <p:cNvPr id="13" name="object 13"/>
            <p:cNvSpPr/>
            <p:nvPr/>
          </p:nvSpPr>
          <p:spPr>
            <a:xfrm>
              <a:off x="3550158" y="915161"/>
              <a:ext cx="2153920" cy="4800600"/>
            </a:xfrm>
            <a:custGeom>
              <a:avLst/>
              <a:gdLst/>
              <a:ahLst/>
              <a:cxnLst/>
              <a:rect l="l" t="t" r="r" b="b"/>
              <a:pathLst>
                <a:path w="2153920" h="4800600">
                  <a:moveTo>
                    <a:pt x="1986914" y="0"/>
                  </a:moveTo>
                  <a:lnTo>
                    <a:pt x="166496" y="0"/>
                  </a:lnTo>
                  <a:lnTo>
                    <a:pt x="122237" y="5947"/>
                  </a:lnTo>
                  <a:lnTo>
                    <a:pt x="82465" y="22732"/>
                  </a:lnTo>
                  <a:lnTo>
                    <a:pt x="48767" y="48767"/>
                  </a:lnTo>
                  <a:lnTo>
                    <a:pt x="22732" y="82465"/>
                  </a:lnTo>
                  <a:lnTo>
                    <a:pt x="5947" y="122237"/>
                  </a:lnTo>
                  <a:lnTo>
                    <a:pt x="0" y="166497"/>
                  </a:lnTo>
                  <a:lnTo>
                    <a:pt x="0" y="4634103"/>
                  </a:lnTo>
                  <a:lnTo>
                    <a:pt x="5947" y="4678358"/>
                  </a:lnTo>
                  <a:lnTo>
                    <a:pt x="22733" y="4718129"/>
                  </a:lnTo>
                  <a:lnTo>
                    <a:pt x="48768" y="4751827"/>
                  </a:lnTo>
                  <a:lnTo>
                    <a:pt x="82465" y="4777864"/>
                  </a:lnTo>
                  <a:lnTo>
                    <a:pt x="122237" y="4794651"/>
                  </a:lnTo>
                  <a:lnTo>
                    <a:pt x="166496" y="4800600"/>
                  </a:lnTo>
                  <a:lnTo>
                    <a:pt x="1986914" y="4800600"/>
                  </a:lnTo>
                  <a:lnTo>
                    <a:pt x="2031174" y="4794651"/>
                  </a:lnTo>
                  <a:lnTo>
                    <a:pt x="2070946" y="4777864"/>
                  </a:lnTo>
                  <a:lnTo>
                    <a:pt x="2104643" y="4751827"/>
                  </a:lnTo>
                  <a:lnTo>
                    <a:pt x="2130679" y="4718129"/>
                  </a:lnTo>
                  <a:lnTo>
                    <a:pt x="2147464" y="4678358"/>
                  </a:lnTo>
                  <a:lnTo>
                    <a:pt x="2153412" y="4634103"/>
                  </a:lnTo>
                  <a:lnTo>
                    <a:pt x="2153412" y="166497"/>
                  </a:lnTo>
                  <a:lnTo>
                    <a:pt x="2147464" y="122237"/>
                  </a:lnTo>
                  <a:lnTo>
                    <a:pt x="2130679" y="82465"/>
                  </a:lnTo>
                  <a:lnTo>
                    <a:pt x="2104643" y="48767"/>
                  </a:lnTo>
                  <a:lnTo>
                    <a:pt x="2070946" y="22732"/>
                  </a:lnTo>
                  <a:lnTo>
                    <a:pt x="2031174" y="5947"/>
                  </a:lnTo>
                  <a:lnTo>
                    <a:pt x="1986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50158" y="915161"/>
              <a:ext cx="2153920" cy="4800600"/>
            </a:xfrm>
            <a:custGeom>
              <a:avLst/>
              <a:gdLst/>
              <a:ahLst/>
              <a:cxnLst/>
              <a:rect l="l" t="t" r="r" b="b"/>
              <a:pathLst>
                <a:path w="2153920" h="4800600">
                  <a:moveTo>
                    <a:pt x="0" y="166497"/>
                  </a:moveTo>
                  <a:lnTo>
                    <a:pt x="5947" y="122237"/>
                  </a:lnTo>
                  <a:lnTo>
                    <a:pt x="22732" y="82465"/>
                  </a:lnTo>
                  <a:lnTo>
                    <a:pt x="48767" y="48767"/>
                  </a:lnTo>
                  <a:lnTo>
                    <a:pt x="82465" y="22732"/>
                  </a:lnTo>
                  <a:lnTo>
                    <a:pt x="122237" y="5947"/>
                  </a:lnTo>
                  <a:lnTo>
                    <a:pt x="166496" y="0"/>
                  </a:lnTo>
                  <a:lnTo>
                    <a:pt x="1986914" y="0"/>
                  </a:lnTo>
                  <a:lnTo>
                    <a:pt x="2031174" y="5947"/>
                  </a:lnTo>
                  <a:lnTo>
                    <a:pt x="2070946" y="22732"/>
                  </a:lnTo>
                  <a:lnTo>
                    <a:pt x="2104643" y="48767"/>
                  </a:lnTo>
                  <a:lnTo>
                    <a:pt x="2130679" y="82465"/>
                  </a:lnTo>
                  <a:lnTo>
                    <a:pt x="2147464" y="122237"/>
                  </a:lnTo>
                  <a:lnTo>
                    <a:pt x="2153412" y="166497"/>
                  </a:lnTo>
                  <a:lnTo>
                    <a:pt x="2153412" y="4634103"/>
                  </a:lnTo>
                  <a:lnTo>
                    <a:pt x="2147464" y="4678358"/>
                  </a:lnTo>
                  <a:lnTo>
                    <a:pt x="2130679" y="4718129"/>
                  </a:lnTo>
                  <a:lnTo>
                    <a:pt x="2104643" y="4751827"/>
                  </a:lnTo>
                  <a:lnTo>
                    <a:pt x="2070946" y="4777864"/>
                  </a:lnTo>
                  <a:lnTo>
                    <a:pt x="2031174" y="4794651"/>
                  </a:lnTo>
                  <a:lnTo>
                    <a:pt x="1986914" y="4800600"/>
                  </a:lnTo>
                  <a:lnTo>
                    <a:pt x="166496" y="4800600"/>
                  </a:lnTo>
                  <a:lnTo>
                    <a:pt x="122237" y="4794651"/>
                  </a:lnTo>
                  <a:lnTo>
                    <a:pt x="82465" y="4777864"/>
                  </a:lnTo>
                  <a:lnTo>
                    <a:pt x="48768" y="4751827"/>
                  </a:lnTo>
                  <a:lnTo>
                    <a:pt x="22733" y="4718129"/>
                  </a:lnTo>
                  <a:lnTo>
                    <a:pt x="5947" y="4678358"/>
                  </a:lnTo>
                  <a:lnTo>
                    <a:pt x="0" y="4634103"/>
                  </a:lnTo>
                  <a:lnTo>
                    <a:pt x="0" y="166497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96029" y="2601214"/>
            <a:ext cx="1903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Yu Gothic UI"/>
                <a:cs typeface="Yu Gothic UI"/>
              </a:rPr>
              <a:t>MONITORING</a:t>
            </a:r>
            <a:endParaRPr sz="2400">
              <a:latin typeface="Yu Gothic UI"/>
              <a:cs typeface="Yu Gothic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51326" y="3318128"/>
            <a:ext cx="18497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45910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Instruments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Installation</a:t>
            </a:r>
            <a:endParaRPr sz="18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 MT"/>
              <a:buChar char="•"/>
              <a:tabLst>
                <a:tab pos="18415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sz="18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Collection</a:t>
            </a:r>
            <a:endParaRPr sz="1800">
              <a:latin typeface="Trebuchet MS"/>
              <a:cs typeface="Trebuchet MS"/>
            </a:endParaRPr>
          </a:p>
          <a:p>
            <a:pPr marL="184785" marR="349250" indent="-172720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Data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Transmission</a:t>
            </a:r>
            <a:endParaRPr sz="1800">
              <a:latin typeface="Trebuchet MS"/>
              <a:cs typeface="Trebuchet MS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sz="18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Elaboration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71315" y="972311"/>
            <a:ext cx="1480185" cy="864235"/>
          </a:xfrm>
          <a:custGeom>
            <a:avLst/>
            <a:gdLst/>
            <a:ahLst/>
            <a:cxnLst/>
            <a:rect l="l" t="t" r="r" b="b"/>
            <a:pathLst>
              <a:path w="1480185" h="864235">
                <a:moveTo>
                  <a:pt x="748664" y="0"/>
                </a:moveTo>
                <a:lnTo>
                  <a:pt x="748664" y="150749"/>
                </a:lnTo>
                <a:lnTo>
                  <a:pt x="0" y="150749"/>
                </a:lnTo>
                <a:lnTo>
                  <a:pt x="0" y="713359"/>
                </a:lnTo>
                <a:lnTo>
                  <a:pt x="748664" y="713359"/>
                </a:lnTo>
                <a:lnTo>
                  <a:pt x="748664" y="864108"/>
                </a:lnTo>
                <a:lnTo>
                  <a:pt x="1479804" y="432053"/>
                </a:lnTo>
                <a:lnTo>
                  <a:pt x="74866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07307" y="1155318"/>
            <a:ext cx="403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FFFFFF"/>
                </a:solidFill>
                <a:latin typeface="Yu Gothic UI"/>
                <a:cs typeface="Yu Gothic UI"/>
              </a:rPr>
              <a:t>02</a:t>
            </a:r>
            <a:endParaRPr sz="2800">
              <a:latin typeface="Yu Gothic UI"/>
              <a:cs typeface="Yu Gothic U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18173" y="902461"/>
            <a:ext cx="2473325" cy="4826000"/>
            <a:chOff x="6218173" y="902461"/>
            <a:chExt cx="2473325" cy="4826000"/>
          </a:xfrm>
        </p:grpSpPr>
        <p:sp>
          <p:nvSpPr>
            <p:cNvPr id="20" name="object 20"/>
            <p:cNvSpPr/>
            <p:nvPr/>
          </p:nvSpPr>
          <p:spPr>
            <a:xfrm>
              <a:off x="6230873" y="915161"/>
              <a:ext cx="2447925" cy="4800600"/>
            </a:xfrm>
            <a:custGeom>
              <a:avLst/>
              <a:gdLst/>
              <a:ahLst/>
              <a:cxnLst/>
              <a:rect l="l" t="t" r="r" b="b"/>
              <a:pathLst>
                <a:path w="2447925" h="4800600">
                  <a:moveTo>
                    <a:pt x="2258186" y="0"/>
                  </a:moveTo>
                  <a:lnTo>
                    <a:pt x="189356" y="0"/>
                  </a:lnTo>
                  <a:lnTo>
                    <a:pt x="138994" y="6759"/>
                  </a:lnTo>
                  <a:lnTo>
                    <a:pt x="93754" y="25837"/>
                  </a:lnTo>
                  <a:lnTo>
                    <a:pt x="55435" y="55435"/>
                  </a:lnTo>
                  <a:lnTo>
                    <a:pt x="25837" y="93754"/>
                  </a:lnTo>
                  <a:lnTo>
                    <a:pt x="6759" y="138994"/>
                  </a:lnTo>
                  <a:lnTo>
                    <a:pt x="0" y="189357"/>
                  </a:lnTo>
                  <a:lnTo>
                    <a:pt x="0" y="4611243"/>
                  </a:lnTo>
                  <a:lnTo>
                    <a:pt x="6759" y="4661592"/>
                  </a:lnTo>
                  <a:lnTo>
                    <a:pt x="25837" y="4706828"/>
                  </a:lnTo>
                  <a:lnTo>
                    <a:pt x="55435" y="4745150"/>
                  </a:lnTo>
                  <a:lnTo>
                    <a:pt x="93754" y="4774754"/>
                  </a:lnTo>
                  <a:lnTo>
                    <a:pt x="138994" y="4793838"/>
                  </a:lnTo>
                  <a:lnTo>
                    <a:pt x="189356" y="4800600"/>
                  </a:lnTo>
                  <a:lnTo>
                    <a:pt x="2258186" y="4800600"/>
                  </a:lnTo>
                  <a:lnTo>
                    <a:pt x="2308549" y="4793838"/>
                  </a:lnTo>
                  <a:lnTo>
                    <a:pt x="2353789" y="4774754"/>
                  </a:lnTo>
                  <a:lnTo>
                    <a:pt x="2392108" y="4745150"/>
                  </a:lnTo>
                  <a:lnTo>
                    <a:pt x="2421706" y="4706828"/>
                  </a:lnTo>
                  <a:lnTo>
                    <a:pt x="2440784" y="4661592"/>
                  </a:lnTo>
                  <a:lnTo>
                    <a:pt x="2447544" y="4611243"/>
                  </a:lnTo>
                  <a:lnTo>
                    <a:pt x="2447544" y="189357"/>
                  </a:lnTo>
                  <a:lnTo>
                    <a:pt x="2440784" y="138994"/>
                  </a:lnTo>
                  <a:lnTo>
                    <a:pt x="2421706" y="93754"/>
                  </a:lnTo>
                  <a:lnTo>
                    <a:pt x="2392108" y="55435"/>
                  </a:lnTo>
                  <a:lnTo>
                    <a:pt x="2353789" y="25837"/>
                  </a:lnTo>
                  <a:lnTo>
                    <a:pt x="2308549" y="6759"/>
                  </a:lnTo>
                  <a:lnTo>
                    <a:pt x="2258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30873" y="915161"/>
              <a:ext cx="2447925" cy="4800600"/>
            </a:xfrm>
            <a:custGeom>
              <a:avLst/>
              <a:gdLst/>
              <a:ahLst/>
              <a:cxnLst/>
              <a:rect l="l" t="t" r="r" b="b"/>
              <a:pathLst>
                <a:path w="2447925" h="4800600">
                  <a:moveTo>
                    <a:pt x="0" y="189357"/>
                  </a:moveTo>
                  <a:lnTo>
                    <a:pt x="6759" y="138994"/>
                  </a:lnTo>
                  <a:lnTo>
                    <a:pt x="25837" y="93754"/>
                  </a:lnTo>
                  <a:lnTo>
                    <a:pt x="55435" y="55435"/>
                  </a:lnTo>
                  <a:lnTo>
                    <a:pt x="93754" y="25837"/>
                  </a:lnTo>
                  <a:lnTo>
                    <a:pt x="138994" y="6759"/>
                  </a:lnTo>
                  <a:lnTo>
                    <a:pt x="189356" y="0"/>
                  </a:lnTo>
                  <a:lnTo>
                    <a:pt x="2258186" y="0"/>
                  </a:lnTo>
                  <a:lnTo>
                    <a:pt x="2308549" y="6759"/>
                  </a:lnTo>
                  <a:lnTo>
                    <a:pt x="2353789" y="25837"/>
                  </a:lnTo>
                  <a:lnTo>
                    <a:pt x="2392108" y="55435"/>
                  </a:lnTo>
                  <a:lnTo>
                    <a:pt x="2421706" y="93754"/>
                  </a:lnTo>
                  <a:lnTo>
                    <a:pt x="2440784" y="138994"/>
                  </a:lnTo>
                  <a:lnTo>
                    <a:pt x="2447544" y="189357"/>
                  </a:lnTo>
                  <a:lnTo>
                    <a:pt x="2447544" y="4611243"/>
                  </a:lnTo>
                  <a:lnTo>
                    <a:pt x="2440784" y="4661592"/>
                  </a:lnTo>
                  <a:lnTo>
                    <a:pt x="2421706" y="4706828"/>
                  </a:lnTo>
                  <a:lnTo>
                    <a:pt x="2392108" y="4745150"/>
                  </a:lnTo>
                  <a:lnTo>
                    <a:pt x="2353789" y="4774754"/>
                  </a:lnTo>
                  <a:lnTo>
                    <a:pt x="2308549" y="4793838"/>
                  </a:lnTo>
                  <a:lnTo>
                    <a:pt x="2258186" y="4800600"/>
                  </a:lnTo>
                  <a:lnTo>
                    <a:pt x="189356" y="4800600"/>
                  </a:lnTo>
                  <a:lnTo>
                    <a:pt x="138994" y="4793838"/>
                  </a:lnTo>
                  <a:lnTo>
                    <a:pt x="93754" y="4774754"/>
                  </a:lnTo>
                  <a:lnTo>
                    <a:pt x="55435" y="4745150"/>
                  </a:lnTo>
                  <a:lnTo>
                    <a:pt x="25837" y="4706828"/>
                  </a:lnTo>
                  <a:lnTo>
                    <a:pt x="6759" y="4661592"/>
                  </a:lnTo>
                  <a:lnTo>
                    <a:pt x="0" y="4611243"/>
                  </a:lnTo>
                  <a:lnTo>
                    <a:pt x="0" y="189357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96405" y="2570226"/>
            <a:ext cx="2309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Yu Gothic UI"/>
                <a:cs typeface="Yu Gothic UI"/>
              </a:rPr>
              <a:t>Dissemination</a:t>
            </a:r>
            <a:r>
              <a:rPr sz="2400" b="1" spc="145" dirty="0">
                <a:latin typeface="Yu Gothic UI"/>
                <a:cs typeface="Yu Gothic UI"/>
              </a:rPr>
              <a:t> </a:t>
            </a:r>
            <a:r>
              <a:rPr sz="2400" b="1" spc="530" dirty="0">
                <a:latin typeface="Yu Gothic UI"/>
                <a:cs typeface="Yu Gothic UI"/>
              </a:rPr>
              <a:t>s </a:t>
            </a:r>
            <a:r>
              <a:rPr sz="2400" b="1" spc="-10" dirty="0">
                <a:latin typeface="Yu Gothic UI"/>
                <a:cs typeface="Yu Gothic UI"/>
              </a:rPr>
              <a:t>Communication</a:t>
            </a:r>
            <a:endParaRPr sz="2400">
              <a:latin typeface="Yu Gothic UI"/>
              <a:cs typeface="Yu Gothic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57569" y="3650360"/>
            <a:ext cx="20643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1800" spc="-20" dirty="0">
                <a:solidFill>
                  <a:srgbClr val="585858"/>
                </a:solidFill>
                <a:latin typeface="Trebuchet MS"/>
                <a:cs typeface="Trebuchet MS"/>
              </a:rPr>
              <a:t>Data</a:t>
            </a:r>
            <a:r>
              <a:rPr sz="1800" spc="-1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Trebuchet MS"/>
                <a:cs typeface="Trebuchet MS"/>
              </a:rPr>
              <a:t>Interpretation</a:t>
            </a:r>
            <a:endParaRPr sz="1800">
              <a:latin typeface="Trebuchet MS"/>
              <a:cs typeface="Trebuchet MS"/>
            </a:endParaRPr>
          </a:p>
          <a:p>
            <a:pPr marL="184785" marR="184785" indent="-172720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585858"/>
                </a:solidFill>
                <a:latin typeface="Trebuchet MS"/>
                <a:cs typeface="Trebuchet MS"/>
              </a:rPr>
              <a:t>Comparison</a:t>
            </a:r>
            <a:r>
              <a:rPr sz="1800" spc="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585858"/>
                </a:solidFill>
                <a:latin typeface="Trebuchet MS"/>
                <a:cs typeface="Trebuchet MS"/>
              </a:rPr>
              <a:t>with </a:t>
            </a:r>
            <a:r>
              <a:rPr sz="1800" spc="-10" dirty="0">
                <a:solidFill>
                  <a:srgbClr val="585858"/>
                </a:solidFill>
                <a:latin typeface="Trebuchet MS"/>
                <a:cs typeface="Trebuchet MS"/>
              </a:rPr>
              <a:t>threshold</a:t>
            </a:r>
            <a:endParaRPr sz="1800">
              <a:latin typeface="Trebuchet MS"/>
              <a:cs typeface="Trebuchet MS"/>
            </a:endParaRPr>
          </a:p>
          <a:p>
            <a:pPr marL="184785" marR="718820" indent="-172720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1800" spc="-30" dirty="0">
                <a:solidFill>
                  <a:srgbClr val="585858"/>
                </a:solidFill>
                <a:latin typeface="Trebuchet MS"/>
                <a:cs typeface="Trebuchet MS"/>
              </a:rPr>
              <a:t>Forecasting </a:t>
            </a:r>
            <a:r>
              <a:rPr sz="1800" spc="-10" dirty="0">
                <a:solidFill>
                  <a:srgbClr val="585858"/>
                </a:solidFill>
                <a:latin typeface="Trebuchet MS"/>
                <a:cs typeface="Trebuchet MS"/>
              </a:rPr>
              <a:t>Methods</a:t>
            </a:r>
            <a:endParaRPr sz="18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buFont typeface="Arial MT"/>
              <a:buChar char="•"/>
              <a:tabLst>
                <a:tab pos="184150" algn="l"/>
              </a:tabLst>
            </a:pPr>
            <a:r>
              <a:rPr sz="1800" spc="-10" dirty="0">
                <a:solidFill>
                  <a:srgbClr val="585858"/>
                </a:solidFill>
                <a:latin typeface="Trebuchet MS"/>
                <a:cs typeface="Trebuchet MS"/>
              </a:rPr>
              <a:t>Warning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52032" y="987552"/>
            <a:ext cx="1478280" cy="864235"/>
          </a:xfrm>
          <a:custGeom>
            <a:avLst/>
            <a:gdLst/>
            <a:ahLst/>
            <a:cxnLst/>
            <a:rect l="l" t="t" r="r" b="b"/>
            <a:pathLst>
              <a:path w="1478279" h="864235">
                <a:moveTo>
                  <a:pt x="747140" y="0"/>
                </a:moveTo>
                <a:lnTo>
                  <a:pt x="747140" y="150749"/>
                </a:lnTo>
                <a:lnTo>
                  <a:pt x="0" y="150749"/>
                </a:lnTo>
                <a:lnTo>
                  <a:pt x="0" y="713359"/>
                </a:lnTo>
                <a:lnTo>
                  <a:pt x="747140" y="713359"/>
                </a:lnTo>
                <a:lnTo>
                  <a:pt x="747140" y="864108"/>
                </a:lnTo>
                <a:lnTo>
                  <a:pt x="1478279" y="432053"/>
                </a:lnTo>
                <a:lnTo>
                  <a:pt x="74714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68210" y="1170559"/>
            <a:ext cx="403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FFFFFF"/>
                </a:solidFill>
                <a:latin typeface="Yu Gothic UI"/>
                <a:cs typeface="Yu Gothic UI"/>
              </a:rPr>
              <a:t>03</a:t>
            </a:r>
            <a:endParaRPr sz="2800">
              <a:latin typeface="Yu Gothic UI"/>
              <a:cs typeface="Yu Gothic U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898890" y="902461"/>
            <a:ext cx="2179320" cy="4826000"/>
            <a:chOff x="8898890" y="902461"/>
            <a:chExt cx="2179320" cy="4826000"/>
          </a:xfrm>
        </p:grpSpPr>
        <p:sp>
          <p:nvSpPr>
            <p:cNvPr id="27" name="object 27"/>
            <p:cNvSpPr/>
            <p:nvPr/>
          </p:nvSpPr>
          <p:spPr>
            <a:xfrm>
              <a:off x="8911590" y="915161"/>
              <a:ext cx="2153920" cy="4800600"/>
            </a:xfrm>
            <a:custGeom>
              <a:avLst/>
              <a:gdLst/>
              <a:ahLst/>
              <a:cxnLst/>
              <a:rect l="l" t="t" r="r" b="b"/>
              <a:pathLst>
                <a:path w="2153920" h="4800600">
                  <a:moveTo>
                    <a:pt x="1986914" y="0"/>
                  </a:moveTo>
                  <a:lnTo>
                    <a:pt x="166496" y="0"/>
                  </a:lnTo>
                  <a:lnTo>
                    <a:pt x="122237" y="5947"/>
                  </a:lnTo>
                  <a:lnTo>
                    <a:pt x="82465" y="22732"/>
                  </a:lnTo>
                  <a:lnTo>
                    <a:pt x="48768" y="48767"/>
                  </a:lnTo>
                  <a:lnTo>
                    <a:pt x="22733" y="82465"/>
                  </a:lnTo>
                  <a:lnTo>
                    <a:pt x="5947" y="122237"/>
                  </a:lnTo>
                  <a:lnTo>
                    <a:pt x="0" y="166497"/>
                  </a:lnTo>
                  <a:lnTo>
                    <a:pt x="0" y="4634103"/>
                  </a:lnTo>
                  <a:lnTo>
                    <a:pt x="5947" y="4678358"/>
                  </a:lnTo>
                  <a:lnTo>
                    <a:pt x="22733" y="4718129"/>
                  </a:lnTo>
                  <a:lnTo>
                    <a:pt x="48768" y="4751827"/>
                  </a:lnTo>
                  <a:lnTo>
                    <a:pt x="82465" y="4777864"/>
                  </a:lnTo>
                  <a:lnTo>
                    <a:pt x="122237" y="4794651"/>
                  </a:lnTo>
                  <a:lnTo>
                    <a:pt x="166496" y="4800600"/>
                  </a:lnTo>
                  <a:lnTo>
                    <a:pt x="1986914" y="4800600"/>
                  </a:lnTo>
                  <a:lnTo>
                    <a:pt x="2031174" y="4794651"/>
                  </a:lnTo>
                  <a:lnTo>
                    <a:pt x="2070946" y="4777864"/>
                  </a:lnTo>
                  <a:lnTo>
                    <a:pt x="2104643" y="4751827"/>
                  </a:lnTo>
                  <a:lnTo>
                    <a:pt x="2130678" y="4718129"/>
                  </a:lnTo>
                  <a:lnTo>
                    <a:pt x="2147464" y="4678358"/>
                  </a:lnTo>
                  <a:lnTo>
                    <a:pt x="2153411" y="4634103"/>
                  </a:lnTo>
                  <a:lnTo>
                    <a:pt x="2153411" y="166497"/>
                  </a:lnTo>
                  <a:lnTo>
                    <a:pt x="2147464" y="122237"/>
                  </a:lnTo>
                  <a:lnTo>
                    <a:pt x="2130678" y="82465"/>
                  </a:lnTo>
                  <a:lnTo>
                    <a:pt x="2104643" y="48767"/>
                  </a:lnTo>
                  <a:lnTo>
                    <a:pt x="2070946" y="22732"/>
                  </a:lnTo>
                  <a:lnTo>
                    <a:pt x="2031174" y="5947"/>
                  </a:lnTo>
                  <a:lnTo>
                    <a:pt x="1986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11590" y="915161"/>
              <a:ext cx="2153920" cy="4800600"/>
            </a:xfrm>
            <a:custGeom>
              <a:avLst/>
              <a:gdLst/>
              <a:ahLst/>
              <a:cxnLst/>
              <a:rect l="l" t="t" r="r" b="b"/>
              <a:pathLst>
                <a:path w="2153920" h="4800600">
                  <a:moveTo>
                    <a:pt x="0" y="166497"/>
                  </a:moveTo>
                  <a:lnTo>
                    <a:pt x="5947" y="122237"/>
                  </a:lnTo>
                  <a:lnTo>
                    <a:pt x="22733" y="82465"/>
                  </a:lnTo>
                  <a:lnTo>
                    <a:pt x="48768" y="48767"/>
                  </a:lnTo>
                  <a:lnTo>
                    <a:pt x="82465" y="22732"/>
                  </a:lnTo>
                  <a:lnTo>
                    <a:pt x="122237" y="5947"/>
                  </a:lnTo>
                  <a:lnTo>
                    <a:pt x="166496" y="0"/>
                  </a:lnTo>
                  <a:lnTo>
                    <a:pt x="1986914" y="0"/>
                  </a:lnTo>
                  <a:lnTo>
                    <a:pt x="2031174" y="5947"/>
                  </a:lnTo>
                  <a:lnTo>
                    <a:pt x="2070946" y="22732"/>
                  </a:lnTo>
                  <a:lnTo>
                    <a:pt x="2104643" y="48767"/>
                  </a:lnTo>
                  <a:lnTo>
                    <a:pt x="2130678" y="82465"/>
                  </a:lnTo>
                  <a:lnTo>
                    <a:pt x="2147464" y="122237"/>
                  </a:lnTo>
                  <a:lnTo>
                    <a:pt x="2153411" y="166497"/>
                  </a:lnTo>
                  <a:lnTo>
                    <a:pt x="2153411" y="4634103"/>
                  </a:lnTo>
                  <a:lnTo>
                    <a:pt x="2147464" y="4678358"/>
                  </a:lnTo>
                  <a:lnTo>
                    <a:pt x="2130678" y="4718129"/>
                  </a:lnTo>
                  <a:lnTo>
                    <a:pt x="2104643" y="4751827"/>
                  </a:lnTo>
                  <a:lnTo>
                    <a:pt x="2070946" y="4777864"/>
                  </a:lnTo>
                  <a:lnTo>
                    <a:pt x="2031174" y="4794651"/>
                  </a:lnTo>
                  <a:lnTo>
                    <a:pt x="1986914" y="4800600"/>
                  </a:lnTo>
                  <a:lnTo>
                    <a:pt x="166496" y="4800600"/>
                  </a:lnTo>
                  <a:lnTo>
                    <a:pt x="122237" y="4794651"/>
                  </a:lnTo>
                  <a:lnTo>
                    <a:pt x="82465" y="4777864"/>
                  </a:lnTo>
                  <a:lnTo>
                    <a:pt x="48768" y="4751827"/>
                  </a:lnTo>
                  <a:lnTo>
                    <a:pt x="22733" y="4718129"/>
                  </a:lnTo>
                  <a:lnTo>
                    <a:pt x="5947" y="4678358"/>
                  </a:lnTo>
                  <a:lnTo>
                    <a:pt x="0" y="4634103"/>
                  </a:lnTo>
                  <a:lnTo>
                    <a:pt x="0" y="166497"/>
                  </a:lnTo>
                  <a:close/>
                </a:path>
              </a:pathLst>
            </a:custGeom>
            <a:ln w="25399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08134" y="2479294"/>
            <a:ext cx="1805939" cy="2724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Yu Gothic UI"/>
                <a:cs typeface="Yu Gothic UI"/>
              </a:rPr>
              <a:t>EDUCATION-</a:t>
            </a:r>
            <a:endParaRPr sz="2400">
              <a:latin typeface="Yu Gothic UI"/>
              <a:cs typeface="Yu Gothic UI"/>
            </a:endParaRPr>
          </a:p>
          <a:p>
            <a:pPr marL="192405" marR="184785" indent="-1905" algn="ctr">
              <a:lnSpc>
                <a:spcPct val="100000"/>
              </a:lnSpc>
            </a:pPr>
            <a:r>
              <a:rPr sz="2400" b="1" spc="-10" dirty="0">
                <a:latin typeface="Yu Gothic UI"/>
                <a:cs typeface="Yu Gothic UI"/>
              </a:rPr>
              <a:t>Response Capability</a:t>
            </a:r>
            <a:endParaRPr sz="2400">
              <a:latin typeface="Yu Gothic UI"/>
              <a:cs typeface="Yu Gothic UI"/>
            </a:endParaRPr>
          </a:p>
          <a:p>
            <a:pPr marL="200660" indent="-172085">
              <a:lnSpc>
                <a:spcPts val="1810"/>
              </a:lnSpc>
              <a:buFont typeface="Arial MT"/>
              <a:buChar char="•"/>
              <a:tabLst>
                <a:tab pos="20066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Risk</a:t>
            </a:r>
            <a:r>
              <a:rPr sz="1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Perception</a:t>
            </a:r>
            <a:endParaRPr sz="1800">
              <a:latin typeface="Trebuchet MS"/>
              <a:cs typeface="Trebuchet MS"/>
            </a:endParaRPr>
          </a:p>
          <a:p>
            <a:pPr marL="200660" indent="-172085">
              <a:lnSpc>
                <a:spcPct val="100000"/>
              </a:lnSpc>
              <a:buFont typeface="Arial MT"/>
              <a:buChar char="•"/>
              <a:tabLst>
                <a:tab pos="200660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Safe</a:t>
            </a:r>
            <a:r>
              <a:rPr sz="1800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Behaviors</a:t>
            </a:r>
            <a:endParaRPr sz="1800">
              <a:latin typeface="Trebuchet MS"/>
              <a:cs typeface="Trebuchet MS"/>
            </a:endParaRPr>
          </a:p>
          <a:p>
            <a:pPr marL="201295" marR="371475" indent="-172720">
              <a:lnSpc>
                <a:spcPct val="100000"/>
              </a:lnSpc>
              <a:buFont typeface="Arial MT"/>
              <a:buChar char="•"/>
              <a:tabLst>
                <a:tab pos="20129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Response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Warnings</a:t>
            </a:r>
            <a:endParaRPr sz="1800">
              <a:latin typeface="Trebuchet MS"/>
              <a:cs typeface="Trebuchet MS"/>
            </a:endParaRPr>
          </a:p>
          <a:p>
            <a:pPr marL="201295" marR="387350" indent="-172720">
              <a:lnSpc>
                <a:spcPct val="100000"/>
              </a:lnSpc>
              <a:buFont typeface="Arial MT"/>
              <a:buChar char="•"/>
              <a:tabLst>
                <a:tab pos="201295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Population 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Involvement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032747" y="972311"/>
            <a:ext cx="1478280" cy="864235"/>
          </a:xfrm>
          <a:custGeom>
            <a:avLst/>
            <a:gdLst/>
            <a:ahLst/>
            <a:cxnLst/>
            <a:rect l="l" t="t" r="r" b="b"/>
            <a:pathLst>
              <a:path w="1478279" h="864235">
                <a:moveTo>
                  <a:pt x="747141" y="0"/>
                </a:moveTo>
                <a:lnTo>
                  <a:pt x="747141" y="150749"/>
                </a:lnTo>
                <a:lnTo>
                  <a:pt x="0" y="150749"/>
                </a:lnTo>
                <a:lnTo>
                  <a:pt x="0" y="713359"/>
                </a:lnTo>
                <a:lnTo>
                  <a:pt x="747141" y="713359"/>
                </a:lnTo>
                <a:lnTo>
                  <a:pt x="747141" y="864108"/>
                </a:lnTo>
                <a:lnTo>
                  <a:pt x="1478279" y="432053"/>
                </a:lnTo>
                <a:lnTo>
                  <a:pt x="74714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429115" y="1155318"/>
            <a:ext cx="403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5" dirty="0">
                <a:solidFill>
                  <a:srgbClr val="FFFFFF"/>
                </a:solidFill>
                <a:latin typeface="Yu Gothic UI"/>
                <a:cs typeface="Yu Gothic UI"/>
              </a:rPr>
              <a:t>04</a:t>
            </a:r>
            <a:endParaRPr sz="2800">
              <a:latin typeface="Yu Gothic UI"/>
              <a:cs typeface="Yu Gothic U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8883" y="1793748"/>
            <a:ext cx="723900" cy="67665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5884" y="1897379"/>
            <a:ext cx="723900" cy="67513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72883" y="1889760"/>
            <a:ext cx="696468" cy="675132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 idx="4294967295"/>
          </p:nvPr>
        </p:nvSpPr>
        <p:spPr>
          <a:xfrm>
            <a:off x="5183190" y="-8911"/>
            <a:ext cx="10515600" cy="489492"/>
          </a:xfrm>
          <a:prstGeom prst="rect">
            <a:avLst/>
          </a:prstGeom>
        </p:spPr>
        <p:txBody>
          <a:bodyPr vert="horz" wrap="square" lIns="0" tIns="58038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z="2800" b="1" spc="-18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Planning</a:t>
            </a:r>
            <a:r>
              <a:rPr sz="2800" b="1" spc="-3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14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</a:t>
            </a:r>
            <a:r>
              <a:rPr sz="2800" b="1" spc="-3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1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Monitoring</a:t>
            </a:r>
            <a:r>
              <a:rPr sz="2800" b="1" spc="-34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Scheme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pic>
        <p:nvPicPr>
          <p:cNvPr id="40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0" y="273110"/>
            <a:ext cx="765637" cy="5208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8F8139D-7EA4-F121-8DC9-9728948572A5}"/>
              </a:ext>
            </a:extLst>
          </p:cNvPr>
          <p:cNvSpPr txBox="1"/>
          <p:nvPr/>
        </p:nvSpPr>
        <p:spPr>
          <a:xfrm>
            <a:off x="4796732" y="1501385"/>
            <a:ext cx="243840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spc="-25" dirty="0">
                <a:latin typeface="Calibri"/>
                <a:cs typeface="Calibri"/>
              </a:rPr>
              <a:t>No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88E929-8D1F-DA40-C3B3-E197119F2747}"/>
              </a:ext>
            </a:extLst>
          </p:cNvPr>
          <p:cNvSpPr txBox="1"/>
          <p:nvPr/>
        </p:nvSpPr>
        <p:spPr>
          <a:xfrm>
            <a:off x="6278018" y="1930968"/>
            <a:ext cx="286385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spc="-25" dirty="0">
                <a:latin typeface="Calibri"/>
                <a:cs typeface="Calibri"/>
              </a:rPr>
              <a:t>Yes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DBCE9F9-6993-5C33-F7BC-E2150DF9BAB2}"/>
              </a:ext>
            </a:extLst>
          </p:cNvPr>
          <p:cNvSpPr txBox="1"/>
          <p:nvPr/>
        </p:nvSpPr>
        <p:spPr>
          <a:xfrm>
            <a:off x="8224498" y="1930968"/>
            <a:ext cx="286385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spc="-25" dirty="0">
                <a:latin typeface="Calibri"/>
                <a:cs typeface="Calibri"/>
              </a:rPr>
              <a:t>Yes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A71FD1C-DD7E-B218-BBC0-5D7E589629BA}"/>
              </a:ext>
            </a:extLst>
          </p:cNvPr>
          <p:cNvSpPr txBox="1"/>
          <p:nvPr/>
        </p:nvSpPr>
        <p:spPr>
          <a:xfrm>
            <a:off x="6195305" y="2788880"/>
            <a:ext cx="245745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spc="25" dirty="0">
                <a:latin typeface="Calibri"/>
                <a:cs typeface="Calibri"/>
              </a:rPr>
              <a:t>No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CA2E298-CE95-7A06-07C4-7789567F99D6}"/>
              </a:ext>
            </a:extLst>
          </p:cNvPr>
          <p:cNvSpPr txBox="1"/>
          <p:nvPr/>
        </p:nvSpPr>
        <p:spPr>
          <a:xfrm>
            <a:off x="8549466" y="2788880"/>
            <a:ext cx="244475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spc="-25" dirty="0">
                <a:latin typeface="Calibri"/>
                <a:cs typeface="Calibri"/>
              </a:rPr>
              <a:t>No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81749D4-B1C7-9960-B32E-3DDC661F4098}"/>
              </a:ext>
            </a:extLst>
          </p:cNvPr>
          <p:cNvSpPr txBox="1"/>
          <p:nvPr/>
        </p:nvSpPr>
        <p:spPr>
          <a:xfrm>
            <a:off x="5623424" y="244552"/>
            <a:ext cx="4079240" cy="267335"/>
          </a:xfrm>
          <a:prstGeom prst="rect">
            <a:avLst/>
          </a:prstGeom>
          <a:solidFill>
            <a:srgbClr val="FFFFFF"/>
          </a:solidFill>
          <a:ln w="9422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900" spc="10" dirty="0">
                <a:solidFill>
                  <a:srgbClr val="303030"/>
                </a:solidFill>
                <a:latin typeface="Calibri"/>
                <a:cs typeface="Calibri"/>
              </a:rPr>
              <a:t>Carrying</a:t>
            </a:r>
            <a:r>
              <a:rPr sz="900" spc="9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303030"/>
                </a:solidFill>
                <a:latin typeface="Calibri"/>
                <a:cs typeface="Calibri"/>
              </a:rPr>
              <a:t>out</a:t>
            </a:r>
            <a:r>
              <a:rPr sz="900" spc="1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303030"/>
                </a:solidFill>
                <a:latin typeface="Calibri"/>
                <a:cs typeface="Calibri"/>
              </a:rPr>
              <a:t>routine</a:t>
            </a:r>
            <a:r>
              <a:rPr sz="9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303030"/>
                </a:solidFill>
                <a:latin typeface="Calibri"/>
                <a:cs typeface="Calibri"/>
              </a:rPr>
              <a:t>monitoring</a:t>
            </a:r>
            <a:r>
              <a:rPr sz="900" spc="9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303030"/>
                </a:solidFill>
                <a:latin typeface="Calibri"/>
                <a:cs typeface="Calibri"/>
              </a:rPr>
              <a:t>of</a:t>
            </a:r>
            <a:r>
              <a:rPr sz="9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303030"/>
                </a:solidFill>
                <a:latin typeface="Calibri"/>
                <a:cs typeface="Calibri"/>
              </a:rPr>
              <a:t>all</a:t>
            </a:r>
            <a:r>
              <a:rPr sz="900" spc="9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303030"/>
                </a:solidFill>
                <a:latin typeface="Calibri"/>
                <a:cs typeface="Calibri"/>
              </a:rPr>
              <a:t>instrument</a:t>
            </a:r>
            <a:r>
              <a:rPr sz="900" spc="8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303030"/>
                </a:solidFill>
                <a:latin typeface="Calibri"/>
                <a:cs typeface="Calibri"/>
              </a:rPr>
              <a:t>as</a:t>
            </a:r>
            <a:r>
              <a:rPr sz="900" spc="9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303030"/>
                </a:solidFill>
                <a:latin typeface="Calibri"/>
                <a:cs typeface="Calibri"/>
              </a:rPr>
              <a:t>planned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E3E2ADB-628F-8CBB-2F12-C6D24D0AC836}"/>
              </a:ext>
            </a:extLst>
          </p:cNvPr>
          <p:cNvSpPr txBox="1"/>
          <p:nvPr/>
        </p:nvSpPr>
        <p:spPr>
          <a:xfrm>
            <a:off x="5623424" y="770855"/>
            <a:ext cx="4079240" cy="267335"/>
          </a:xfrm>
          <a:prstGeom prst="rect">
            <a:avLst/>
          </a:prstGeom>
          <a:solidFill>
            <a:srgbClr val="FFFFFF"/>
          </a:solidFill>
          <a:ln w="9422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235710">
              <a:lnSpc>
                <a:spcPct val="100000"/>
              </a:lnSpc>
              <a:spcBef>
                <a:spcPts val="330"/>
              </a:spcBef>
            </a:pPr>
            <a:r>
              <a:rPr sz="900" dirty="0">
                <a:solidFill>
                  <a:srgbClr val="303030"/>
                </a:solidFill>
                <a:latin typeface="Calibri"/>
                <a:cs typeface="Calibri"/>
              </a:rPr>
              <a:t>Compile</a:t>
            </a:r>
            <a:r>
              <a:rPr sz="900" spc="14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303030"/>
                </a:solidFill>
                <a:latin typeface="Calibri"/>
                <a:cs typeface="Calibri"/>
              </a:rPr>
              <a:t>check</a:t>
            </a:r>
            <a:r>
              <a:rPr sz="900" spc="16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303030"/>
                </a:solidFill>
                <a:latin typeface="Calibri"/>
                <a:cs typeface="Calibri"/>
              </a:rPr>
              <a:t>and</a:t>
            </a:r>
            <a:r>
              <a:rPr sz="900" spc="15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303030"/>
                </a:solidFill>
                <a:latin typeface="Calibri"/>
                <a:cs typeface="Calibri"/>
              </a:rPr>
              <a:t>analysis</a:t>
            </a:r>
            <a:r>
              <a:rPr sz="900" spc="16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303030"/>
                </a:solidFill>
                <a:latin typeface="Calibri"/>
                <a:cs typeface="Calibri"/>
              </a:rPr>
              <a:t>data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5F8007FE-BF80-FF35-AC95-58BA5EC23232}"/>
              </a:ext>
            </a:extLst>
          </p:cNvPr>
          <p:cNvGrpSpPr/>
          <p:nvPr/>
        </p:nvGrpSpPr>
        <p:grpSpPr>
          <a:xfrm>
            <a:off x="5158930" y="1320029"/>
            <a:ext cx="2037080" cy="591185"/>
            <a:chOff x="3675287" y="1320029"/>
            <a:chExt cx="2037080" cy="59118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1D5A002-BE36-2CFE-C905-DD44D3DC593A}"/>
                </a:ext>
              </a:extLst>
            </p:cNvPr>
            <p:cNvSpPr/>
            <p:nvPr/>
          </p:nvSpPr>
          <p:spPr>
            <a:xfrm>
              <a:off x="3680049" y="1324792"/>
              <a:ext cx="2027555" cy="581660"/>
            </a:xfrm>
            <a:custGeom>
              <a:avLst/>
              <a:gdLst/>
              <a:ahLst/>
              <a:cxnLst/>
              <a:rect l="l" t="t" r="r" b="b"/>
              <a:pathLst>
                <a:path w="2027554" h="581660">
                  <a:moveTo>
                    <a:pt x="1013750" y="0"/>
                  </a:moveTo>
                  <a:lnTo>
                    <a:pt x="0" y="290785"/>
                  </a:lnTo>
                  <a:lnTo>
                    <a:pt x="1013750" y="581571"/>
                  </a:lnTo>
                  <a:lnTo>
                    <a:pt x="2027501" y="290785"/>
                  </a:lnTo>
                  <a:lnTo>
                    <a:pt x="1013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4C04D49-2CC3-ADB3-39B6-ED88ED92AFC8}"/>
                </a:ext>
              </a:extLst>
            </p:cNvPr>
            <p:cNvSpPr/>
            <p:nvPr/>
          </p:nvSpPr>
          <p:spPr>
            <a:xfrm>
              <a:off x="3680049" y="1324792"/>
              <a:ext cx="2027555" cy="581660"/>
            </a:xfrm>
            <a:custGeom>
              <a:avLst/>
              <a:gdLst/>
              <a:ahLst/>
              <a:cxnLst/>
              <a:rect l="l" t="t" r="r" b="b"/>
              <a:pathLst>
                <a:path w="2027554" h="581660">
                  <a:moveTo>
                    <a:pt x="1013750" y="0"/>
                  </a:moveTo>
                  <a:lnTo>
                    <a:pt x="0" y="290785"/>
                  </a:lnTo>
                  <a:lnTo>
                    <a:pt x="1013750" y="581571"/>
                  </a:lnTo>
                  <a:lnTo>
                    <a:pt x="2027501" y="290785"/>
                  </a:lnTo>
                  <a:lnTo>
                    <a:pt x="1013750" y="0"/>
                  </a:lnTo>
                  <a:close/>
                </a:path>
              </a:pathLst>
            </a:custGeom>
            <a:ln w="94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2B98144D-61C2-88AA-9020-72E37DF65D73}"/>
              </a:ext>
            </a:extLst>
          </p:cNvPr>
          <p:cNvSpPr txBox="1"/>
          <p:nvPr/>
        </p:nvSpPr>
        <p:spPr>
          <a:xfrm>
            <a:off x="5769309" y="1476891"/>
            <a:ext cx="819150" cy="2711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9390" marR="5080" indent="-187325">
              <a:lnSpc>
                <a:spcPct val="1016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Any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exceedance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of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alert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level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40A5D868-2D2A-A006-9B0C-109C595C2ECA}"/>
              </a:ext>
            </a:extLst>
          </p:cNvPr>
          <p:cNvGrpSpPr/>
          <p:nvPr/>
        </p:nvGrpSpPr>
        <p:grpSpPr>
          <a:xfrm>
            <a:off x="5124466" y="2160983"/>
            <a:ext cx="2013585" cy="669290"/>
            <a:chOff x="3640823" y="2160983"/>
            <a:chExt cx="2013585" cy="66929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233A983-8295-4F97-E047-D47913E76A35}"/>
                </a:ext>
              </a:extLst>
            </p:cNvPr>
            <p:cNvSpPr/>
            <p:nvPr/>
          </p:nvSpPr>
          <p:spPr>
            <a:xfrm>
              <a:off x="3645586" y="2165746"/>
              <a:ext cx="2004060" cy="659765"/>
            </a:xfrm>
            <a:custGeom>
              <a:avLst/>
              <a:gdLst/>
              <a:ahLst/>
              <a:cxnLst/>
              <a:rect l="l" t="t" r="r" b="b"/>
              <a:pathLst>
                <a:path w="2004060" h="659764">
                  <a:moveTo>
                    <a:pt x="1001655" y="0"/>
                  </a:moveTo>
                  <a:lnTo>
                    <a:pt x="0" y="329724"/>
                  </a:lnTo>
                  <a:lnTo>
                    <a:pt x="1001655" y="659448"/>
                  </a:lnTo>
                  <a:lnTo>
                    <a:pt x="2003442" y="329724"/>
                  </a:lnTo>
                  <a:lnTo>
                    <a:pt x="1001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22383AF-3752-97CF-478D-96F6C4F69C2E}"/>
                </a:ext>
              </a:extLst>
            </p:cNvPr>
            <p:cNvSpPr/>
            <p:nvPr/>
          </p:nvSpPr>
          <p:spPr>
            <a:xfrm>
              <a:off x="3645586" y="2165746"/>
              <a:ext cx="2004060" cy="659765"/>
            </a:xfrm>
            <a:custGeom>
              <a:avLst/>
              <a:gdLst/>
              <a:ahLst/>
              <a:cxnLst/>
              <a:rect l="l" t="t" r="r" b="b"/>
              <a:pathLst>
                <a:path w="2004060" h="659764">
                  <a:moveTo>
                    <a:pt x="1001655" y="0"/>
                  </a:moveTo>
                  <a:lnTo>
                    <a:pt x="0" y="329724"/>
                  </a:lnTo>
                  <a:lnTo>
                    <a:pt x="1001655" y="659448"/>
                  </a:lnTo>
                  <a:lnTo>
                    <a:pt x="2003442" y="329724"/>
                  </a:lnTo>
                  <a:lnTo>
                    <a:pt x="1001655" y="0"/>
                  </a:lnTo>
                  <a:close/>
                </a:path>
              </a:pathLst>
            </a:custGeom>
            <a:ln w="94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2BE88E2-6266-82BE-9870-D272A6A98E0C}"/>
              </a:ext>
            </a:extLst>
          </p:cNvPr>
          <p:cNvSpPr txBox="1"/>
          <p:nvPr/>
        </p:nvSpPr>
        <p:spPr>
          <a:xfrm>
            <a:off x="5722490" y="2337943"/>
            <a:ext cx="819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05" marR="5080" indent="-15494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Calibri"/>
                <a:cs typeface="Calibri"/>
              </a:rPr>
              <a:t>Any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exceedance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of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action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level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BB4846F-300D-43C4-BB9B-77755CEC0C35}"/>
              </a:ext>
            </a:extLst>
          </p:cNvPr>
          <p:cNvSpPr txBox="1"/>
          <p:nvPr/>
        </p:nvSpPr>
        <p:spPr>
          <a:xfrm>
            <a:off x="5129229" y="3276760"/>
            <a:ext cx="1847214" cy="267335"/>
          </a:xfrm>
          <a:prstGeom prst="rect">
            <a:avLst/>
          </a:prstGeom>
          <a:solidFill>
            <a:srgbClr val="FFFFFF"/>
          </a:solidFill>
          <a:ln w="9427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345"/>
              </a:spcBef>
            </a:pP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Notify</a:t>
            </a:r>
            <a:r>
              <a:rPr sz="800" spc="10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PMC</a:t>
            </a:r>
            <a:r>
              <a:rPr sz="800" spc="10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and</a:t>
            </a:r>
            <a:r>
              <a:rPr sz="800" spc="10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Client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B6239A98-1C90-DC47-AA1C-1DE0D77AF1A2}"/>
              </a:ext>
            </a:extLst>
          </p:cNvPr>
          <p:cNvSpPr txBox="1"/>
          <p:nvPr/>
        </p:nvSpPr>
        <p:spPr>
          <a:xfrm>
            <a:off x="4988123" y="5859275"/>
            <a:ext cx="1882775" cy="330835"/>
          </a:xfrm>
          <a:prstGeom prst="rect">
            <a:avLst/>
          </a:prstGeom>
          <a:solidFill>
            <a:srgbClr val="FFFFFF"/>
          </a:solidFill>
          <a:ln w="9431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62305" marR="111760" indent="-543560">
              <a:lnSpc>
                <a:spcPct val="101600"/>
              </a:lnSpc>
              <a:spcBef>
                <a:spcPts val="330"/>
              </a:spcBef>
            </a:pPr>
            <a:r>
              <a:rPr sz="800" spc="20" dirty="0">
                <a:solidFill>
                  <a:srgbClr val="303030"/>
                </a:solidFill>
                <a:latin typeface="Calibri"/>
                <a:cs typeface="Calibri"/>
              </a:rPr>
              <a:t>Present daily/weekly/monthly</a:t>
            </a:r>
            <a:r>
              <a:rPr sz="800" spc="3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report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as</a:t>
            </a:r>
            <a:r>
              <a:rPr sz="800" spc="4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necessary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6009D345-7AB1-1342-28F6-80543F7B2CC9}"/>
              </a:ext>
            </a:extLst>
          </p:cNvPr>
          <p:cNvGrpSpPr/>
          <p:nvPr/>
        </p:nvGrpSpPr>
        <p:grpSpPr>
          <a:xfrm>
            <a:off x="7127908" y="3004450"/>
            <a:ext cx="1856739" cy="276860"/>
            <a:chOff x="5644265" y="3004450"/>
            <a:chExt cx="1856739" cy="276860"/>
          </a:xfrm>
        </p:grpSpPr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E9E997EA-FE69-9E0C-87C2-44EABBB63531}"/>
                </a:ext>
              </a:extLst>
            </p:cNvPr>
            <p:cNvSpPr/>
            <p:nvPr/>
          </p:nvSpPr>
          <p:spPr>
            <a:xfrm>
              <a:off x="5649028" y="3009212"/>
              <a:ext cx="1847214" cy="267335"/>
            </a:xfrm>
            <a:custGeom>
              <a:avLst/>
              <a:gdLst/>
              <a:ahLst/>
              <a:cxnLst/>
              <a:rect l="l" t="t" r="r" b="b"/>
              <a:pathLst>
                <a:path w="1847215" h="267335">
                  <a:moveTo>
                    <a:pt x="1846730" y="0"/>
                  </a:moveTo>
                  <a:lnTo>
                    <a:pt x="0" y="0"/>
                  </a:lnTo>
                  <a:lnTo>
                    <a:pt x="0" y="266919"/>
                  </a:lnTo>
                  <a:lnTo>
                    <a:pt x="1846730" y="266919"/>
                  </a:lnTo>
                  <a:lnTo>
                    <a:pt x="1846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4B9B2266-143E-362A-7270-DCE13C0201EC}"/>
                </a:ext>
              </a:extLst>
            </p:cNvPr>
            <p:cNvSpPr/>
            <p:nvPr/>
          </p:nvSpPr>
          <p:spPr>
            <a:xfrm>
              <a:off x="5649028" y="3009212"/>
              <a:ext cx="1847214" cy="267335"/>
            </a:xfrm>
            <a:custGeom>
              <a:avLst/>
              <a:gdLst/>
              <a:ahLst/>
              <a:cxnLst/>
              <a:rect l="l" t="t" r="r" b="b"/>
              <a:pathLst>
                <a:path w="1847215" h="267335">
                  <a:moveTo>
                    <a:pt x="0" y="266919"/>
                  </a:moveTo>
                  <a:lnTo>
                    <a:pt x="1846730" y="266919"/>
                  </a:lnTo>
                  <a:lnTo>
                    <a:pt x="1846730" y="0"/>
                  </a:lnTo>
                  <a:lnTo>
                    <a:pt x="0" y="0"/>
                  </a:lnTo>
                  <a:lnTo>
                    <a:pt x="0" y="266919"/>
                  </a:lnTo>
                  <a:close/>
                </a:path>
              </a:pathLst>
            </a:custGeom>
            <a:ln w="94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DA0AE783-22B0-328C-4825-C330279F3C70}"/>
              </a:ext>
            </a:extLst>
          </p:cNvPr>
          <p:cNvSpPr txBox="1"/>
          <p:nvPr/>
        </p:nvSpPr>
        <p:spPr>
          <a:xfrm>
            <a:off x="7554993" y="3042108"/>
            <a:ext cx="1002030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Notify</a:t>
            </a:r>
            <a:r>
              <a:rPr sz="800" spc="10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PMC</a:t>
            </a:r>
            <a:r>
              <a:rPr sz="800" spc="10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and</a:t>
            </a:r>
            <a:r>
              <a:rPr sz="800" spc="1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Client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C2192F5A-883E-1D0A-A8A6-45EA57C6CC17}"/>
              </a:ext>
            </a:extLst>
          </p:cNvPr>
          <p:cNvGrpSpPr/>
          <p:nvPr/>
        </p:nvGrpSpPr>
        <p:grpSpPr>
          <a:xfrm>
            <a:off x="7071336" y="3841636"/>
            <a:ext cx="1856739" cy="395605"/>
            <a:chOff x="5587693" y="3841636"/>
            <a:chExt cx="1856739" cy="395605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FF45D65D-FA20-533A-D934-7B06AB25C69D}"/>
                </a:ext>
              </a:extLst>
            </p:cNvPr>
            <p:cNvSpPr/>
            <p:nvPr/>
          </p:nvSpPr>
          <p:spPr>
            <a:xfrm>
              <a:off x="5592455" y="3846398"/>
              <a:ext cx="1847214" cy="386080"/>
            </a:xfrm>
            <a:custGeom>
              <a:avLst/>
              <a:gdLst/>
              <a:ahLst/>
              <a:cxnLst/>
              <a:rect l="l" t="t" r="r" b="b"/>
              <a:pathLst>
                <a:path w="1847215" h="386079">
                  <a:moveTo>
                    <a:pt x="1846730" y="0"/>
                  </a:moveTo>
                  <a:lnTo>
                    <a:pt x="0" y="0"/>
                  </a:lnTo>
                  <a:lnTo>
                    <a:pt x="0" y="385620"/>
                  </a:lnTo>
                  <a:lnTo>
                    <a:pt x="1846730" y="385620"/>
                  </a:lnTo>
                  <a:lnTo>
                    <a:pt x="1846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4A7499B3-1FC0-2CA0-6694-3ABA0FD8738C}"/>
                </a:ext>
              </a:extLst>
            </p:cNvPr>
            <p:cNvSpPr/>
            <p:nvPr/>
          </p:nvSpPr>
          <p:spPr>
            <a:xfrm>
              <a:off x="5592455" y="3846398"/>
              <a:ext cx="1847214" cy="386080"/>
            </a:xfrm>
            <a:custGeom>
              <a:avLst/>
              <a:gdLst/>
              <a:ahLst/>
              <a:cxnLst/>
              <a:rect l="l" t="t" r="r" b="b"/>
              <a:pathLst>
                <a:path w="1847215" h="386079">
                  <a:moveTo>
                    <a:pt x="0" y="385620"/>
                  </a:moveTo>
                  <a:lnTo>
                    <a:pt x="1846730" y="385620"/>
                  </a:lnTo>
                  <a:lnTo>
                    <a:pt x="1846730" y="0"/>
                  </a:lnTo>
                  <a:lnTo>
                    <a:pt x="0" y="0"/>
                  </a:lnTo>
                  <a:lnTo>
                    <a:pt x="0" y="385620"/>
                  </a:lnTo>
                  <a:close/>
                </a:path>
              </a:pathLst>
            </a:custGeom>
            <a:ln w="9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555F45D2-61A0-D243-9416-955FE7740C36}"/>
              </a:ext>
            </a:extLst>
          </p:cNvPr>
          <p:cNvSpPr txBox="1"/>
          <p:nvPr/>
        </p:nvSpPr>
        <p:spPr>
          <a:xfrm>
            <a:off x="7219460" y="3879043"/>
            <a:ext cx="1560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5080" indent="-215900">
              <a:lnSpc>
                <a:spcPct val="100000"/>
              </a:lnSpc>
              <a:spcBef>
                <a:spcPts val="95"/>
              </a:spcBef>
            </a:pP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Implement</a:t>
            </a:r>
            <a:r>
              <a:rPr sz="800" spc="9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the</a:t>
            </a:r>
            <a:r>
              <a:rPr sz="800" spc="9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approved</a:t>
            </a:r>
            <a:r>
              <a:rPr sz="800" spc="11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response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action</a:t>
            </a:r>
            <a:r>
              <a:rPr sz="800" spc="12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and</a:t>
            </a:r>
            <a:r>
              <a:rPr sz="800" spc="10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submit</a:t>
            </a:r>
            <a:r>
              <a:rPr sz="800" spc="11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report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" name="object 27">
            <a:extLst>
              <a:ext uri="{FF2B5EF4-FFF2-40B4-BE49-F238E27FC236}">
                <a16:creationId xmlns:a16="http://schemas.microsoft.com/office/drawing/2014/main" id="{5077ACAA-722A-4A3C-2DEB-3CB51630D95C}"/>
              </a:ext>
            </a:extLst>
          </p:cNvPr>
          <p:cNvGrpSpPr/>
          <p:nvPr/>
        </p:nvGrpSpPr>
        <p:grpSpPr>
          <a:xfrm>
            <a:off x="7030370" y="4573938"/>
            <a:ext cx="1856739" cy="340360"/>
            <a:chOff x="5546727" y="4573938"/>
            <a:chExt cx="1856739" cy="340360"/>
          </a:xfrm>
        </p:grpSpPr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9B132D8-10B9-1414-245B-E918B661A4DD}"/>
                </a:ext>
              </a:extLst>
            </p:cNvPr>
            <p:cNvSpPr/>
            <p:nvPr/>
          </p:nvSpPr>
          <p:spPr>
            <a:xfrm>
              <a:off x="5551489" y="4578701"/>
              <a:ext cx="1847214" cy="330835"/>
            </a:xfrm>
            <a:custGeom>
              <a:avLst/>
              <a:gdLst/>
              <a:ahLst/>
              <a:cxnLst/>
              <a:rect l="l" t="t" r="r" b="b"/>
              <a:pathLst>
                <a:path w="1847215" h="330835">
                  <a:moveTo>
                    <a:pt x="1846730" y="0"/>
                  </a:moveTo>
                  <a:lnTo>
                    <a:pt x="0" y="0"/>
                  </a:lnTo>
                  <a:lnTo>
                    <a:pt x="0" y="330352"/>
                  </a:lnTo>
                  <a:lnTo>
                    <a:pt x="1846730" y="330352"/>
                  </a:lnTo>
                  <a:lnTo>
                    <a:pt x="1846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A4F1B49-5A2F-809E-F788-2928C7EA5CC1}"/>
                </a:ext>
              </a:extLst>
            </p:cNvPr>
            <p:cNvSpPr/>
            <p:nvPr/>
          </p:nvSpPr>
          <p:spPr>
            <a:xfrm>
              <a:off x="5551489" y="4578701"/>
              <a:ext cx="1847214" cy="330835"/>
            </a:xfrm>
            <a:custGeom>
              <a:avLst/>
              <a:gdLst/>
              <a:ahLst/>
              <a:cxnLst/>
              <a:rect l="l" t="t" r="r" b="b"/>
              <a:pathLst>
                <a:path w="1847215" h="330835">
                  <a:moveTo>
                    <a:pt x="0" y="330352"/>
                  </a:moveTo>
                  <a:lnTo>
                    <a:pt x="1846730" y="330352"/>
                  </a:lnTo>
                  <a:lnTo>
                    <a:pt x="1846730" y="0"/>
                  </a:lnTo>
                  <a:lnTo>
                    <a:pt x="0" y="0"/>
                  </a:lnTo>
                  <a:lnTo>
                    <a:pt x="0" y="330352"/>
                  </a:lnTo>
                  <a:close/>
                </a:path>
              </a:pathLst>
            </a:custGeom>
            <a:ln w="9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>
            <a:extLst>
              <a:ext uri="{FF2B5EF4-FFF2-40B4-BE49-F238E27FC236}">
                <a16:creationId xmlns:a16="http://schemas.microsoft.com/office/drawing/2014/main" id="{CACB6F96-C2E3-0EF3-49B6-9F6317954B07}"/>
              </a:ext>
            </a:extLst>
          </p:cNvPr>
          <p:cNvSpPr txBox="1"/>
          <p:nvPr/>
        </p:nvSpPr>
        <p:spPr>
          <a:xfrm>
            <a:off x="7155475" y="4611597"/>
            <a:ext cx="1605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Inspect</a:t>
            </a:r>
            <a:r>
              <a:rPr sz="800" spc="13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affected</a:t>
            </a:r>
            <a:r>
              <a:rPr sz="800" spc="114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area</a:t>
            </a:r>
            <a:r>
              <a:rPr sz="800" spc="11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and</a:t>
            </a:r>
            <a:r>
              <a:rPr sz="800" spc="114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physically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monitor</a:t>
            </a:r>
            <a:r>
              <a:rPr sz="800" spc="13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the</a:t>
            </a:r>
            <a:r>
              <a:rPr sz="800" spc="114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situation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1" name="object 31">
            <a:extLst>
              <a:ext uri="{FF2B5EF4-FFF2-40B4-BE49-F238E27FC236}">
                <a16:creationId xmlns:a16="http://schemas.microsoft.com/office/drawing/2014/main" id="{7B191209-35E9-BC2B-71B4-5333AD8B2CD9}"/>
              </a:ext>
            </a:extLst>
          </p:cNvPr>
          <p:cNvGrpSpPr/>
          <p:nvPr/>
        </p:nvGrpSpPr>
        <p:grpSpPr>
          <a:xfrm>
            <a:off x="7320384" y="2232581"/>
            <a:ext cx="1892935" cy="597535"/>
            <a:chOff x="5836741" y="2232581"/>
            <a:chExt cx="1892935" cy="597535"/>
          </a:xfrm>
        </p:grpSpPr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3EFED4B9-A809-2F23-4EC3-2ED781395797}"/>
                </a:ext>
              </a:extLst>
            </p:cNvPr>
            <p:cNvSpPr/>
            <p:nvPr/>
          </p:nvSpPr>
          <p:spPr>
            <a:xfrm>
              <a:off x="5841504" y="2237343"/>
              <a:ext cx="1883410" cy="588010"/>
            </a:xfrm>
            <a:custGeom>
              <a:avLst/>
              <a:gdLst/>
              <a:ahLst/>
              <a:cxnLst/>
              <a:rect l="l" t="t" r="r" b="b"/>
              <a:pathLst>
                <a:path w="1883409" h="588010">
                  <a:moveTo>
                    <a:pt x="941572" y="0"/>
                  </a:moveTo>
                  <a:lnTo>
                    <a:pt x="0" y="293925"/>
                  </a:lnTo>
                  <a:lnTo>
                    <a:pt x="941572" y="587851"/>
                  </a:lnTo>
                  <a:lnTo>
                    <a:pt x="1883144" y="293925"/>
                  </a:lnTo>
                  <a:lnTo>
                    <a:pt x="941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B246A17A-C6F5-1B96-CAAD-2B55B4F04D3C}"/>
                </a:ext>
              </a:extLst>
            </p:cNvPr>
            <p:cNvSpPr/>
            <p:nvPr/>
          </p:nvSpPr>
          <p:spPr>
            <a:xfrm>
              <a:off x="5841504" y="2237343"/>
              <a:ext cx="1883410" cy="588010"/>
            </a:xfrm>
            <a:custGeom>
              <a:avLst/>
              <a:gdLst/>
              <a:ahLst/>
              <a:cxnLst/>
              <a:rect l="l" t="t" r="r" b="b"/>
              <a:pathLst>
                <a:path w="1883409" h="588010">
                  <a:moveTo>
                    <a:pt x="941572" y="0"/>
                  </a:moveTo>
                  <a:lnTo>
                    <a:pt x="0" y="293925"/>
                  </a:lnTo>
                  <a:lnTo>
                    <a:pt x="941572" y="587851"/>
                  </a:lnTo>
                  <a:lnTo>
                    <a:pt x="1883144" y="293925"/>
                  </a:lnTo>
                  <a:lnTo>
                    <a:pt x="941572" y="0"/>
                  </a:lnTo>
                  <a:close/>
                </a:path>
              </a:pathLst>
            </a:custGeom>
            <a:ln w="94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401B4C83-5278-D17C-523E-E3031F8AE6BD}"/>
              </a:ext>
            </a:extLst>
          </p:cNvPr>
          <p:cNvSpPr txBox="1"/>
          <p:nvPr/>
        </p:nvSpPr>
        <p:spPr>
          <a:xfrm>
            <a:off x="7857752" y="2390699"/>
            <a:ext cx="819150" cy="2705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76530" marR="5080" indent="-164465">
              <a:lnSpc>
                <a:spcPct val="101400"/>
              </a:lnSpc>
              <a:spcBef>
                <a:spcPts val="80"/>
              </a:spcBef>
            </a:pPr>
            <a:r>
              <a:rPr sz="800" dirty="0">
                <a:latin typeface="Calibri"/>
                <a:cs typeface="Calibri"/>
              </a:rPr>
              <a:t>Any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exceedance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of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alarm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level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5" name="object 35">
            <a:extLst>
              <a:ext uri="{FF2B5EF4-FFF2-40B4-BE49-F238E27FC236}">
                <a16:creationId xmlns:a16="http://schemas.microsoft.com/office/drawing/2014/main" id="{2A635FC6-EA44-6788-4458-319AB1134B94}"/>
              </a:ext>
            </a:extLst>
          </p:cNvPr>
          <p:cNvGrpSpPr/>
          <p:nvPr/>
        </p:nvGrpSpPr>
        <p:grpSpPr>
          <a:xfrm>
            <a:off x="9351787" y="2315483"/>
            <a:ext cx="1856739" cy="363220"/>
            <a:chOff x="7868144" y="2315483"/>
            <a:chExt cx="1856739" cy="363220"/>
          </a:xfrm>
        </p:grpSpPr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1C819474-BA41-B2AD-1827-998D537D9C4C}"/>
                </a:ext>
              </a:extLst>
            </p:cNvPr>
            <p:cNvSpPr/>
            <p:nvPr/>
          </p:nvSpPr>
          <p:spPr>
            <a:xfrm>
              <a:off x="7872907" y="2320245"/>
              <a:ext cx="1847214" cy="353695"/>
            </a:xfrm>
            <a:custGeom>
              <a:avLst/>
              <a:gdLst/>
              <a:ahLst/>
              <a:cxnLst/>
              <a:rect l="l" t="t" r="r" b="b"/>
              <a:pathLst>
                <a:path w="1847215" h="353694">
                  <a:moveTo>
                    <a:pt x="1846730" y="0"/>
                  </a:moveTo>
                  <a:lnTo>
                    <a:pt x="0" y="0"/>
                  </a:lnTo>
                  <a:lnTo>
                    <a:pt x="0" y="353590"/>
                  </a:lnTo>
                  <a:lnTo>
                    <a:pt x="1846730" y="353590"/>
                  </a:lnTo>
                  <a:lnTo>
                    <a:pt x="1846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C9E2BAAE-7F5B-A446-838F-F73FAD627413}"/>
                </a:ext>
              </a:extLst>
            </p:cNvPr>
            <p:cNvSpPr/>
            <p:nvPr/>
          </p:nvSpPr>
          <p:spPr>
            <a:xfrm>
              <a:off x="7872907" y="2320245"/>
              <a:ext cx="1847214" cy="353695"/>
            </a:xfrm>
            <a:custGeom>
              <a:avLst/>
              <a:gdLst/>
              <a:ahLst/>
              <a:cxnLst/>
              <a:rect l="l" t="t" r="r" b="b"/>
              <a:pathLst>
                <a:path w="1847215" h="353694">
                  <a:moveTo>
                    <a:pt x="0" y="353590"/>
                  </a:moveTo>
                  <a:lnTo>
                    <a:pt x="1846730" y="353590"/>
                  </a:lnTo>
                  <a:lnTo>
                    <a:pt x="1846730" y="0"/>
                  </a:lnTo>
                  <a:lnTo>
                    <a:pt x="0" y="0"/>
                  </a:lnTo>
                  <a:lnTo>
                    <a:pt x="0" y="353590"/>
                  </a:lnTo>
                  <a:close/>
                </a:path>
              </a:pathLst>
            </a:custGeom>
            <a:ln w="9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>
            <a:extLst>
              <a:ext uri="{FF2B5EF4-FFF2-40B4-BE49-F238E27FC236}">
                <a16:creationId xmlns:a16="http://schemas.microsoft.com/office/drawing/2014/main" id="{0D51237F-395C-451E-B7BB-44322EAF9C97}"/>
              </a:ext>
            </a:extLst>
          </p:cNvPr>
          <p:cNvSpPr txBox="1"/>
          <p:nvPr/>
        </p:nvSpPr>
        <p:spPr>
          <a:xfrm>
            <a:off x="9467009" y="2353016"/>
            <a:ext cx="16281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3410" marR="5080" indent="-601345">
              <a:lnSpc>
                <a:spcPct val="100000"/>
              </a:lnSpc>
              <a:spcBef>
                <a:spcPts val="95"/>
              </a:spcBef>
            </a:pP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Immediately</a:t>
            </a:r>
            <a:r>
              <a:rPr sz="800" spc="9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inform</a:t>
            </a:r>
            <a:r>
              <a:rPr sz="800" spc="12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Client,</a:t>
            </a:r>
            <a:r>
              <a:rPr sz="800" spc="9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Designer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and</a:t>
            </a:r>
            <a:r>
              <a:rPr sz="800" spc="5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303030"/>
                </a:solidFill>
                <a:latin typeface="Calibri"/>
                <a:cs typeface="Calibri"/>
              </a:rPr>
              <a:t>PMC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9" name="object 39">
            <a:extLst>
              <a:ext uri="{FF2B5EF4-FFF2-40B4-BE49-F238E27FC236}">
                <a16:creationId xmlns:a16="http://schemas.microsoft.com/office/drawing/2014/main" id="{E1EE7985-D6C6-1F84-0FFD-796E054D6B3D}"/>
              </a:ext>
            </a:extLst>
          </p:cNvPr>
          <p:cNvGrpSpPr/>
          <p:nvPr/>
        </p:nvGrpSpPr>
        <p:grpSpPr>
          <a:xfrm>
            <a:off x="9295215" y="2819804"/>
            <a:ext cx="1856739" cy="276860"/>
            <a:chOff x="7811572" y="2819804"/>
            <a:chExt cx="1856739" cy="276860"/>
          </a:xfrm>
        </p:grpSpPr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04F14C00-9FB1-B3BC-2CAA-C1B69C9C3768}"/>
                </a:ext>
              </a:extLst>
            </p:cNvPr>
            <p:cNvSpPr/>
            <p:nvPr/>
          </p:nvSpPr>
          <p:spPr>
            <a:xfrm>
              <a:off x="7816335" y="2824567"/>
              <a:ext cx="1847214" cy="267335"/>
            </a:xfrm>
            <a:custGeom>
              <a:avLst/>
              <a:gdLst/>
              <a:ahLst/>
              <a:cxnLst/>
              <a:rect l="l" t="t" r="r" b="b"/>
              <a:pathLst>
                <a:path w="1847215" h="267335">
                  <a:moveTo>
                    <a:pt x="1846730" y="0"/>
                  </a:moveTo>
                  <a:lnTo>
                    <a:pt x="0" y="0"/>
                  </a:lnTo>
                  <a:lnTo>
                    <a:pt x="0" y="266919"/>
                  </a:lnTo>
                  <a:lnTo>
                    <a:pt x="1846730" y="266919"/>
                  </a:lnTo>
                  <a:lnTo>
                    <a:pt x="1846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51BBCA5F-2E15-7199-B7ED-81607FE52A0E}"/>
                </a:ext>
              </a:extLst>
            </p:cNvPr>
            <p:cNvSpPr/>
            <p:nvPr/>
          </p:nvSpPr>
          <p:spPr>
            <a:xfrm>
              <a:off x="7816335" y="2824567"/>
              <a:ext cx="1847214" cy="267335"/>
            </a:xfrm>
            <a:custGeom>
              <a:avLst/>
              <a:gdLst/>
              <a:ahLst/>
              <a:cxnLst/>
              <a:rect l="l" t="t" r="r" b="b"/>
              <a:pathLst>
                <a:path w="1847215" h="267335">
                  <a:moveTo>
                    <a:pt x="0" y="266919"/>
                  </a:moveTo>
                  <a:lnTo>
                    <a:pt x="1846730" y="266919"/>
                  </a:lnTo>
                  <a:lnTo>
                    <a:pt x="1846730" y="0"/>
                  </a:lnTo>
                  <a:lnTo>
                    <a:pt x="0" y="0"/>
                  </a:lnTo>
                  <a:lnTo>
                    <a:pt x="0" y="266919"/>
                  </a:lnTo>
                  <a:close/>
                </a:path>
              </a:pathLst>
            </a:custGeom>
            <a:ln w="94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ECAF4FFE-DDFA-0491-54F0-C977A7220DC1}"/>
              </a:ext>
            </a:extLst>
          </p:cNvPr>
          <p:cNvSpPr txBox="1"/>
          <p:nvPr/>
        </p:nvSpPr>
        <p:spPr>
          <a:xfrm>
            <a:off x="9765087" y="2856709"/>
            <a:ext cx="916940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PMC</a:t>
            </a:r>
            <a:r>
              <a:rPr sz="800" spc="114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notify</a:t>
            </a:r>
            <a:r>
              <a:rPr sz="800" spc="1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to</a:t>
            </a:r>
            <a:r>
              <a:rPr sz="800" spc="8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Client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3" name="object 43">
            <a:extLst>
              <a:ext uri="{FF2B5EF4-FFF2-40B4-BE49-F238E27FC236}">
                <a16:creationId xmlns:a16="http://schemas.microsoft.com/office/drawing/2014/main" id="{DE13AB05-4C16-8F04-35BD-624394C2BD45}"/>
              </a:ext>
            </a:extLst>
          </p:cNvPr>
          <p:cNvGrpSpPr/>
          <p:nvPr/>
        </p:nvGrpSpPr>
        <p:grpSpPr>
          <a:xfrm>
            <a:off x="9252298" y="3227406"/>
            <a:ext cx="1856739" cy="276860"/>
            <a:chOff x="7768655" y="3227406"/>
            <a:chExt cx="1856739" cy="276860"/>
          </a:xfrm>
        </p:grpSpPr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134F3505-9EB6-FC28-8123-5201948916F1}"/>
                </a:ext>
              </a:extLst>
            </p:cNvPr>
            <p:cNvSpPr/>
            <p:nvPr/>
          </p:nvSpPr>
          <p:spPr>
            <a:xfrm>
              <a:off x="7773417" y="3232169"/>
              <a:ext cx="1847214" cy="267335"/>
            </a:xfrm>
            <a:custGeom>
              <a:avLst/>
              <a:gdLst/>
              <a:ahLst/>
              <a:cxnLst/>
              <a:rect l="l" t="t" r="r" b="b"/>
              <a:pathLst>
                <a:path w="1847215" h="267335">
                  <a:moveTo>
                    <a:pt x="1846730" y="0"/>
                  </a:moveTo>
                  <a:lnTo>
                    <a:pt x="0" y="0"/>
                  </a:lnTo>
                  <a:lnTo>
                    <a:pt x="0" y="266919"/>
                  </a:lnTo>
                  <a:lnTo>
                    <a:pt x="1846730" y="266919"/>
                  </a:lnTo>
                  <a:lnTo>
                    <a:pt x="1846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E903BD64-2EE0-C3E8-9162-3DF6A54378C5}"/>
                </a:ext>
              </a:extLst>
            </p:cNvPr>
            <p:cNvSpPr/>
            <p:nvPr/>
          </p:nvSpPr>
          <p:spPr>
            <a:xfrm>
              <a:off x="7773417" y="3232169"/>
              <a:ext cx="1847214" cy="267335"/>
            </a:xfrm>
            <a:custGeom>
              <a:avLst/>
              <a:gdLst/>
              <a:ahLst/>
              <a:cxnLst/>
              <a:rect l="l" t="t" r="r" b="b"/>
              <a:pathLst>
                <a:path w="1847215" h="267335">
                  <a:moveTo>
                    <a:pt x="0" y="266919"/>
                  </a:moveTo>
                  <a:lnTo>
                    <a:pt x="1846730" y="266919"/>
                  </a:lnTo>
                  <a:lnTo>
                    <a:pt x="1846730" y="0"/>
                  </a:lnTo>
                  <a:lnTo>
                    <a:pt x="0" y="0"/>
                  </a:lnTo>
                  <a:lnTo>
                    <a:pt x="0" y="266919"/>
                  </a:lnTo>
                  <a:close/>
                </a:path>
              </a:pathLst>
            </a:custGeom>
            <a:ln w="94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>
            <a:extLst>
              <a:ext uri="{FF2B5EF4-FFF2-40B4-BE49-F238E27FC236}">
                <a16:creationId xmlns:a16="http://schemas.microsoft.com/office/drawing/2014/main" id="{FD9FA798-BAFC-570F-EDCF-60E347526A40}"/>
              </a:ext>
            </a:extLst>
          </p:cNvPr>
          <p:cNvSpPr txBox="1"/>
          <p:nvPr/>
        </p:nvSpPr>
        <p:spPr>
          <a:xfrm>
            <a:off x="9495100" y="3266698"/>
            <a:ext cx="137096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Implement</a:t>
            </a:r>
            <a:r>
              <a:rPr sz="800" spc="15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emergency</a:t>
            </a:r>
            <a:r>
              <a:rPr sz="800" spc="12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actions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4B2E9BDA-917E-264F-B1B5-74683F78A5AE}"/>
              </a:ext>
            </a:extLst>
          </p:cNvPr>
          <p:cNvGrpSpPr/>
          <p:nvPr/>
        </p:nvGrpSpPr>
        <p:grpSpPr>
          <a:xfrm>
            <a:off x="9203529" y="3636893"/>
            <a:ext cx="1856739" cy="488950"/>
            <a:chOff x="7719886" y="3636893"/>
            <a:chExt cx="1856739" cy="488950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B5A1DE2E-BB47-EB90-87B7-74A3FD1AEB12}"/>
                </a:ext>
              </a:extLst>
            </p:cNvPr>
            <p:cNvSpPr/>
            <p:nvPr/>
          </p:nvSpPr>
          <p:spPr>
            <a:xfrm>
              <a:off x="7724648" y="3641655"/>
              <a:ext cx="1847214" cy="479425"/>
            </a:xfrm>
            <a:custGeom>
              <a:avLst/>
              <a:gdLst/>
              <a:ahLst/>
              <a:cxnLst/>
              <a:rect l="l" t="t" r="r" b="b"/>
              <a:pathLst>
                <a:path w="1847215" h="479425">
                  <a:moveTo>
                    <a:pt x="1846730" y="0"/>
                  </a:moveTo>
                  <a:lnTo>
                    <a:pt x="0" y="0"/>
                  </a:lnTo>
                  <a:lnTo>
                    <a:pt x="0" y="479199"/>
                  </a:lnTo>
                  <a:lnTo>
                    <a:pt x="1846730" y="479199"/>
                  </a:lnTo>
                  <a:lnTo>
                    <a:pt x="1846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7C38BA84-FFC4-4ABA-C08F-5BB00DA0ADF4}"/>
                </a:ext>
              </a:extLst>
            </p:cNvPr>
            <p:cNvSpPr/>
            <p:nvPr/>
          </p:nvSpPr>
          <p:spPr>
            <a:xfrm>
              <a:off x="7724648" y="3641655"/>
              <a:ext cx="1847214" cy="479425"/>
            </a:xfrm>
            <a:custGeom>
              <a:avLst/>
              <a:gdLst/>
              <a:ahLst/>
              <a:cxnLst/>
              <a:rect l="l" t="t" r="r" b="b"/>
              <a:pathLst>
                <a:path w="1847215" h="479425">
                  <a:moveTo>
                    <a:pt x="0" y="479199"/>
                  </a:moveTo>
                  <a:lnTo>
                    <a:pt x="1846730" y="479199"/>
                  </a:lnTo>
                  <a:lnTo>
                    <a:pt x="1846730" y="0"/>
                  </a:lnTo>
                  <a:lnTo>
                    <a:pt x="0" y="0"/>
                  </a:lnTo>
                  <a:lnTo>
                    <a:pt x="0" y="479199"/>
                  </a:lnTo>
                  <a:close/>
                </a:path>
              </a:pathLst>
            </a:custGeom>
            <a:ln w="94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>
            <a:extLst>
              <a:ext uri="{FF2B5EF4-FFF2-40B4-BE49-F238E27FC236}">
                <a16:creationId xmlns:a16="http://schemas.microsoft.com/office/drawing/2014/main" id="{998610CB-F27D-F7F7-2F81-E3ABC5FA2EB0}"/>
              </a:ext>
            </a:extLst>
          </p:cNvPr>
          <p:cNvSpPr txBox="1"/>
          <p:nvPr/>
        </p:nvSpPr>
        <p:spPr>
          <a:xfrm>
            <a:off x="9373372" y="3673672"/>
            <a:ext cx="1516380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85"/>
              </a:spcBef>
            </a:pP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Submit</a:t>
            </a:r>
            <a:r>
              <a:rPr sz="800" spc="13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interim</a:t>
            </a:r>
            <a:r>
              <a:rPr sz="800" spc="12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report</a:t>
            </a:r>
            <a:r>
              <a:rPr sz="800" spc="12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to</a:t>
            </a:r>
            <a:r>
              <a:rPr sz="800" spc="14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designer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and</a:t>
            </a:r>
            <a:r>
              <a:rPr sz="800" spc="1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PMC</a:t>
            </a:r>
            <a:r>
              <a:rPr sz="800" spc="12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approved</a:t>
            </a:r>
            <a:r>
              <a:rPr sz="800" spc="1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report</a:t>
            </a:r>
            <a:r>
              <a:rPr sz="800" spc="12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will</a:t>
            </a:r>
            <a:r>
              <a:rPr sz="800" spc="12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303030"/>
                </a:solidFill>
                <a:latin typeface="Calibri"/>
                <a:cs typeface="Calibri"/>
              </a:rPr>
              <a:t>be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sent</a:t>
            </a:r>
            <a:r>
              <a:rPr sz="800" spc="8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to</a:t>
            </a:r>
            <a:r>
              <a:rPr sz="800" spc="8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Client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1" name="object 51">
            <a:extLst>
              <a:ext uri="{FF2B5EF4-FFF2-40B4-BE49-F238E27FC236}">
                <a16:creationId xmlns:a16="http://schemas.microsoft.com/office/drawing/2014/main" id="{F6D00FB5-B31F-586B-8055-785F3E6C0D41}"/>
              </a:ext>
            </a:extLst>
          </p:cNvPr>
          <p:cNvGrpSpPr/>
          <p:nvPr/>
        </p:nvGrpSpPr>
        <p:grpSpPr>
          <a:xfrm>
            <a:off x="9203529" y="4187690"/>
            <a:ext cx="1813560" cy="395605"/>
            <a:chOff x="7719886" y="4187690"/>
            <a:chExt cx="1813560" cy="395605"/>
          </a:xfrm>
        </p:grpSpPr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8853B074-53DE-E5B3-9D38-5F45871A6AA8}"/>
                </a:ext>
              </a:extLst>
            </p:cNvPr>
            <p:cNvSpPr/>
            <p:nvPr/>
          </p:nvSpPr>
          <p:spPr>
            <a:xfrm>
              <a:off x="7724648" y="4192452"/>
              <a:ext cx="1804035" cy="386080"/>
            </a:xfrm>
            <a:custGeom>
              <a:avLst/>
              <a:gdLst/>
              <a:ahLst/>
              <a:cxnLst/>
              <a:rect l="l" t="t" r="r" b="b"/>
              <a:pathLst>
                <a:path w="1804034" h="386079">
                  <a:moveTo>
                    <a:pt x="1803813" y="0"/>
                  </a:moveTo>
                  <a:lnTo>
                    <a:pt x="0" y="0"/>
                  </a:lnTo>
                  <a:lnTo>
                    <a:pt x="0" y="385620"/>
                  </a:lnTo>
                  <a:lnTo>
                    <a:pt x="1803813" y="385620"/>
                  </a:lnTo>
                  <a:lnTo>
                    <a:pt x="1803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66F748D9-EA3F-807C-8DAC-761B30120149}"/>
                </a:ext>
              </a:extLst>
            </p:cNvPr>
            <p:cNvSpPr/>
            <p:nvPr/>
          </p:nvSpPr>
          <p:spPr>
            <a:xfrm>
              <a:off x="7724648" y="4192452"/>
              <a:ext cx="1804035" cy="386080"/>
            </a:xfrm>
            <a:custGeom>
              <a:avLst/>
              <a:gdLst/>
              <a:ahLst/>
              <a:cxnLst/>
              <a:rect l="l" t="t" r="r" b="b"/>
              <a:pathLst>
                <a:path w="1804034" h="386079">
                  <a:moveTo>
                    <a:pt x="0" y="385620"/>
                  </a:moveTo>
                  <a:lnTo>
                    <a:pt x="1803813" y="385620"/>
                  </a:lnTo>
                  <a:lnTo>
                    <a:pt x="1803813" y="0"/>
                  </a:lnTo>
                  <a:lnTo>
                    <a:pt x="0" y="0"/>
                  </a:lnTo>
                  <a:lnTo>
                    <a:pt x="0" y="385620"/>
                  </a:lnTo>
                  <a:close/>
                </a:path>
              </a:pathLst>
            </a:custGeom>
            <a:ln w="9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>
            <a:extLst>
              <a:ext uri="{FF2B5EF4-FFF2-40B4-BE49-F238E27FC236}">
                <a16:creationId xmlns:a16="http://schemas.microsoft.com/office/drawing/2014/main" id="{0493C837-1DA5-2714-EC32-2FA29EDF8F11}"/>
              </a:ext>
            </a:extLst>
          </p:cNvPr>
          <p:cNvSpPr txBox="1"/>
          <p:nvPr/>
        </p:nvSpPr>
        <p:spPr>
          <a:xfrm>
            <a:off x="9420190" y="4225725"/>
            <a:ext cx="1379855" cy="2705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96240" marR="5080" indent="-384175">
              <a:lnSpc>
                <a:spcPct val="101400"/>
              </a:lnSpc>
              <a:spcBef>
                <a:spcPts val="80"/>
              </a:spcBef>
            </a:pP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Suspend</a:t>
            </a:r>
            <a:r>
              <a:rPr sz="800" spc="1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construction</a:t>
            </a:r>
            <a:r>
              <a:rPr sz="800" spc="10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works</a:t>
            </a:r>
            <a:r>
              <a:rPr sz="800" spc="1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303030"/>
                </a:solidFill>
                <a:latin typeface="Calibri"/>
                <a:cs typeface="Calibri"/>
              </a:rPr>
              <a:t>in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affected</a:t>
            </a:r>
            <a:r>
              <a:rPr sz="800" spc="14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03030"/>
                </a:solidFill>
                <a:latin typeface="Calibri"/>
                <a:cs typeface="Calibri"/>
              </a:rPr>
              <a:t>area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5" name="object 55">
            <a:extLst>
              <a:ext uri="{FF2B5EF4-FFF2-40B4-BE49-F238E27FC236}">
                <a16:creationId xmlns:a16="http://schemas.microsoft.com/office/drawing/2014/main" id="{1AD5EF61-B480-C1C7-8CB7-0A85CF108E18}"/>
              </a:ext>
            </a:extLst>
          </p:cNvPr>
          <p:cNvGrpSpPr/>
          <p:nvPr/>
        </p:nvGrpSpPr>
        <p:grpSpPr>
          <a:xfrm>
            <a:off x="8974638" y="4643651"/>
            <a:ext cx="2233930" cy="488950"/>
            <a:chOff x="7490995" y="4643651"/>
            <a:chExt cx="2233930" cy="488950"/>
          </a:xfrm>
        </p:grpSpPr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FA0D1308-DBFE-DC4B-EF59-09B554317043}"/>
                </a:ext>
              </a:extLst>
            </p:cNvPr>
            <p:cNvSpPr/>
            <p:nvPr/>
          </p:nvSpPr>
          <p:spPr>
            <a:xfrm>
              <a:off x="7495757" y="4648414"/>
              <a:ext cx="2224405" cy="479425"/>
            </a:xfrm>
            <a:custGeom>
              <a:avLst/>
              <a:gdLst/>
              <a:ahLst/>
              <a:cxnLst/>
              <a:rect l="l" t="t" r="r" b="b"/>
              <a:pathLst>
                <a:path w="2224404" h="479425">
                  <a:moveTo>
                    <a:pt x="2223879" y="0"/>
                  </a:moveTo>
                  <a:lnTo>
                    <a:pt x="0" y="0"/>
                  </a:lnTo>
                  <a:lnTo>
                    <a:pt x="0" y="479199"/>
                  </a:lnTo>
                  <a:lnTo>
                    <a:pt x="2223879" y="479199"/>
                  </a:lnTo>
                  <a:lnTo>
                    <a:pt x="2223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B18C1BAC-41F6-5C24-DD8E-6563694208CA}"/>
                </a:ext>
              </a:extLst>
            </p:cNvPr>
            <p:cNvSpPr/>
            <p:nvPr/>
          </p:nvSpPr>
          <p:spPr>
            <a:xfrm>
              <a:off x="7495757" y="4648414"/>
              <a:ext cx="2224405" cy="479425"/>
            </a:xfrm>
            <a:custGeom>
              <a:avLst/>
              <a:gdLst/>
              <a:ahLst/>
              <a:cxnLst/>
              <a:rect l="l" t="t" r="r" b="b"/>
              <a:pathLst>
                <a:path w="2224404" h="479425">
                  <a:moveTo>
                    <a:pt x="0" y="479199"/>
                  </a:moveTo>
                  <a:lnTo>
                    <a:pt x="2223879" y="479199"/>
                  </a:lnTo>
                  <a:lnTo>
                    <a:pt x="2223879" y="0"/>
                  </a:lnTo>
                  <a:lnTo>
                    <a:pt x="0" y="0"/>
                  </a:lnTo>
                  <a:lnTo>
                    <a:pt x="0" y="479199"/>
                  </a:lnTo>
                  <a:close/>
                </a:path>
              </a:pathLst>
            </a:custGeom>
            <a:ln w="9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>
            <a:extLst>
              <a:ext uri="{FF2B5EF4-FFF2-40B4-BE49-F238E27FC236}">
                <a16:creationId xmlns:a16="http://schemas.microsoft.com/office/drawing/2014/main" id="{894C7F40-7F1E-34B5-8A68-10E6F0D8D3A6}"/>
              </a:ext>
            </a:extLst>
          </p:cNvPr>
          <p:cNvSpPr txBox="1"/>
          <p:nvPr/>
        </p:nvSpPr>
        <p:spPr>
          <a:xfrm>
            <a:off x="9070612" y="4680933"/>
            <a:ext cx="2040889" cy="3930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5085" algn="just">
              <a:lnSpc>
                <a:spcPct val="100899"/>
              </a:lnSpc>
              <a:spcBef>
                <a:spcPts val="85"/>
              </a:spcBef>
            </a:pP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Submit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report</a:t>
            </a:r>
            <a:r>
              <a:rPr sz="800" spc="10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on</a:t>
            </a:r>
            <a:r>
              <a:rPr sz="800" spc="9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construction</a:t>
            </a:r>
            <a:r>
              <a:rPr sz="800" spc="10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methods</a:t>
            </a:r>
            <a:r>
              <a:rPr sz="800" spc="9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03030"/>
                </a:solidFill>
                <a:latin typeface="Calibri"/>
                <a:cs typeface="Calibri"/>
              </a:rPr>
              <a:t>full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history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of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movement</a:t>
            </a:r>
            <a:r>
              <a:rPr sz="800" spc="9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response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actions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03030"/>
                </a:solidFill>
                <a:latin typeface="Calibri"/>
                <a:cs typeface="Calibri"/>
              </a:rPr>
              <a:t>taken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or</a:t>
            </a:r>
            <a:r>
              <a:rPr sz="800" spc="7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any</a:t>
            </a:r>
            <a:r>
              <a:rPr sz="800" spc="7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other</a:t>
            </a:r>
            <a:r>
              <a:rPr sz="800" spc="8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appropriate</a:t>
            </a:r>
            <a:r>
              <a:rPr sz="800" spc="7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actions</a:t>
            </a:r>
            <a:r>
              <a:rPr sz="800" spc="6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are</a:t>
            </a:r>
            <a:r>
              <a:rPr sz="800" spc="5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required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9" name="object 59">
            <a:extLst>
              <a:ext uri="{FF2B5EF4-FFF2-40B4-BE49-F238E27FC236}">
                <a16:creationId xmlns:a16="http://schemas.microsoft.com/office/drawing/2014/main" id="{FE95BB43-ACB3-488A-0515-C2511AB5D30B}"/>
              </a:ext>
            </a:extLst>
          </p:cNvPr>
          <p:cNvGrpSpPr/>
          <p:nvPr/>
        </p:nvGrpSpPr>
        <p:grpSpPr>
          <a:xfrm>
            <a:off x="8974638" y="5225837"/>
            <a:ext cx="2233930" cy="638175"/>
            <a:chOff x="7490995" y="5225837"/>
            <a:chExt cx="2233930" cy="638175"/>
          </a:xfrm>
        </p:grpSpPr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E9582A0F-BC52-1E5F-9C65-350F11559D22}"/>
                </a:ext>
              </a:extLst>
            </p:cNvPr>
            <p:cNvSpPr/>
            <p:nvPr/>
          </p:nvSpPr>
          <p:spPr>
            <a:xfrm>
              <a:off x="7495757" y="5230600"/>
              <a:ext cx="2224405" cy="628650"/>
            </a:xfrm>
            <a:custGeom>
              <a:avLst/>
              <a:gdLst/>
              <a:ahLst/>
              <a:cxnLst/>
              <a:rect l="l" t="t" r="r" b="b"/>
              <a:pathLst>
                <a:path w="2224404" h="628650">
                  <a:moveTo>
                    <a:pt x="2223879" y="0"/>
                  </a:moveTo>
                  <a:lnTo>
                    <a:pt x="0" y="0"/>
                  </a:lnTo>
                  <a:lnTo>
                    <a:pt x="0" y="628046"/>
                  </a:lnTo>
                  <a:lnTo>
                    <a:pt x="2223879" y="628046"/>
                  </a:lnTo>
                  <a:lnTo>
                    <a:pt x="2223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988F38C1-EFC7-43B6-3824-0BD560EF547D}"/>
                </a:ext>
              </a:extLst>
            </p:cNvPr>
            <p:cNvSpPr/>
            <p:nvPr/>
          </p:nvSpPr>
          <p:spPr>
            <a:xfrm>
              <a:off x="7495757" y="5230600"/>
              <a:ext cx="2224405" cy="628650"/>
            </a:xfrm>
            <a:custGeom>
              <a:avLst/>
              <a:gdLst/>
              <a:ahLst/>
              <a:cxnLst/>
              <a:rect l="l" t="t" r="r" b="b"/>
              <a:pathLst>
                <a:path w="2224404" h="628650">
                  <a:moveTo>
                    <a:pt x="0" y="628046"/>
                  </a:moveTo>
                  <a:lnTo>
                    <a:pt x="2223879" y="628046"/>
                  </a:lnTo>
                  <a:lnTo>
                    <a:pt x="2223879" y="0"/>
                  </a:lnTo>
                  <a:lnTo>
                    <a:pt x="0" y="0"/>
                  </a:lnTo>
                  <a:lnTo>
                    <a:pt x="0" y="628046"/>
                  </a:lnTo>
                  <a:close/>
                </a:path>
              </a:pathLst>
            </a:custGeom>
            <a:ln w="94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>
            <a:extLst>
              <a:ext uri="{FF2B5EF4-FFF2-40B4-BE49-F238E27FC236}">
                <a16:creationId xmlns:a16="http://schemas.microsoft.com/office/drawing/2014/main" id="{2E014F53-2D80-5D42-651E-8D7D92D0D014}"/>
              </a:ext>
            </a:extLst>
          </p:cNvPr>
          <p:cNvSpPr txBox="1"/>
          <p:nvPr/>
        </p:nvSpPr>
        <p:spPr>
          <a:xfrm>
            <a:off x="9134597" y="5262994"/>
            <a:ext cx="1913889" cy="5175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80"/>
              </a:spcBef>
            </a:pP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Client</a:t>
            </a:r>
            <a:r>
              <a:rPr sz="800" spc="10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approved</a:t>
            </a:r>
            <a:r>
              <a:rPr sz="800" spc="9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report,</a:t>
            </a:r>
            <a:r>
              <a:rPr sz="800" spc="11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contractor</a:t>
            </a:r>
            <a:r>
              <a:rPr sz="800" spc="9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resume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work,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I&amp;M</a:t>
            </a:r>
            <a:r>
              <a:rPr sz="800" spc="9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team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include</a:t>
            </a:r>
            <a:r>
              <a:rPr sz="800" spc="9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exceedance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35" dirty="0">
                <a:solidFill>
                  <a:srgbClr val="303030"/>
                </a:solidFill>
                <a:latin typeface="Calibri"/>
                <a:cs typeface="Calibri"/>
              </a:rPr>
              <a:t>in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monthly</a:t>
            </a:r>
            <a:r>
              <a:rPr sz="800" spc="12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I&amp;M</a:t>
            </a:r>
            <a:r>
              <a:rPr sz="800" spc="12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team</a:t>
            </a:r>
            <a:r>
              <a:rPr sz="800" spc="114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report</a:t>
            </a:r>
            <a:r>
              <a:rPr sz="800" spc="11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to</a:t>
            </a:r>
            <a:r>
              <a:rPr sz="800" spc="13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03030"/>
                </a:solidFill>
                <a:latin typeface="Calibri"/>
                <a:cs typeface="Calibri"/>
              </a:rPr>
              <a:t>PMC</a:t>
            </a:r>
            <a:r>
              <a:rPr sz="800" spc="13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303030"/>
                </a:solidFill>
                <a:latin typeface="Calibri"/>
                <a:cs typeface="Calibri"/>
              </a:rPr>
              <a:t>and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Designer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3" name="object 63">
            <a:extLst>
              <a:ext uri="{FF2B5EF4-FFF2-40B4-BE49-F238E27FC236}">
                <a16:creationId xmlns:a16="http://schemas.microsoft.com/office/drawing/2014/main" id="{FFB2C78F-2DFD-FF79-02ED-D9C81692BF32}"/>
              </a:ext>
            </a:extLst>
          </p:cNvPr>
          <p:cNvGrpSpPr/>
          <p:nvPr/>
        </p:nvGrpSpPr>
        <p:grpSpPr>
          <a:xfrm>
            <a:off x="8918066" y="5974471"/>
            <a:ext cx="2233930" cy="488950"/>
            <a:chOff x="7434423" y="5974471"/>
            <a:chExt cx="2233930" cy="488950"/>
          </a:xfrm>
        </p:grpSpPr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89AD9961-1E4D-4EA2-43D2-A13D42DBED2F}"/>
                </a:ext>
              </a:extLst>
            </p:cNvPr>
            <p:cNvSpPr/>
            <p:nvPr/>
          </p:nvSpPr>
          <p:spPr>
            <a:xfrm>
              <a:off x="7439186" y="5979234"/>
              <a:ext cx="2224405" cy="479425"/>
            </a:xfrm>
            <a:custGeom>
              <a:avLst/>
              <a:gdLst/>
              <a:ahLst/>
              <a:cxnLst/>
              <a:rect l="l" t="t" r="r" b="b"/>
              <a:pathLst>
                <a:path w="2224404" h="479425">
                  <a:moveTo>
                    <a:pt x="2223879" y="0"/>
                  </a:moveTo>
                  <a:lnTo>
                    <a:pt x="0" y="0"/>
                  </a:lnTo>
                  <a:lnTo>
                    <a:pt x="0" y="479199"/>
                  </a:lnTo>
                  <a:lnTo>
                    <a:pt x="2223879" y="479199"/>
                  </a:lnTo>
                  <a:lnTo>
                    <a:pt x="2223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17AA1326-F24F-18A5-7D27-285622EEA387}"/>
                </a:ext>
              </a:extLst>
            </p:cNvPr>
            <p:cNvSpPr/>
            <p:nvPr/>
          </p:nvSpPr>
          <p:spPr>
            <a:xfrm>
              <a:off x="7439186" y="5979234"/>
              <a:ext cx="2224405" cy="479425"/>
            </a:xfrm>
            <a:custGeom>
              <a:avLst/>
              <a:gdLst/>
              <a:ahLst/>
              <a:cxnLst/>
              <a:rect l="l" t="t" r="r" b="b"/>
              <a:pathLst>
                <a:path w="2224404" h="479425">
                  <a:moveTo>
                    <a:pt x="0" y="479199"/>
                  </a:moveTo>
                  <a:lnTo>
                    <a:pt x="2223879" y="479199"/>
                  </a:lnTo>
                  <a:lnTo>
                    <a:pt x="2223879" y="0"/>
                  </a:lnTo>
                  <a:lnTo>
                    <a:pt x="0" y="0"/>
                  </a:lnTo>
                  <a:lnTo>
                    <a:pt x="0" y="479199"/>
                  </a:lnTo>
                  <a:close/>
                </a:path>
              </a:pathLst>
            </a:custGeom>
            <a:ln w="9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>
            <a:extLst>
              <a:ext uri="{FF2B5EF4-FFF2-40B4-BE49-F238E27FC236}">
                <a16:creationId xmlns:a16="http://schemas.microsoft.com/office/drawing/2014/main" id="{96FBBD9C-E443-F5BA-491A-456115C05B74}"/>
              </a:ext>
            </a:extLst>
          </p:cNvPr>
          <p:cNvSpPr txBox="1"/>
          <p:nvPr/>
        </p:nvSpPr>
        <p:spPr>
          <a:xfrm>
            <a:off x="9131476" y="6012128"/>
            <a:ext cx="1807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0725" marR="5080" indent="-708660">
              <a:lnSpc>
                <a:spcPct val="100000"/>
              </a:lnSpc>
              <a:spcBef>
                <a:spcPts val="95"/>
              </a:spcBef>
            </a:pP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Incident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inspection</a:t>
            </a:r>
            <a:r>
              <a:rPr sz="800" spc="1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&amp;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303030"/>
                </a:solidFill>
                <a:latin typeface="Calibri"/>
                <a:cs typeface="Calibri"/>
              </a:rPr>
              <a:t>emergency</a:t>
            </a:r>
            <a:r>
              <a:rPr sz="800" spc="85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review</a:t>
            </a:r>
            <a:r>
              <a:rPr sz="800" spc="50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303030"/>
                </a:solidFill>
                <a:latin typeface="Calibri"/>
                <a:cs typeface="Calibri"/>
              </a:rPr>
              <a:t>meeting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A05053C9-A6BD-0C52-0BDB-8F518A941915}"/>
              </a:ext>
            </a:extLst>
          </p:cNvPr>
          <p:cNvSpPr/>
          <p:nvPr/>
        </p:nvSpPr>
        <p:spPr>
          <a:xfrm>
            <a:off x="7440892" y="511472"/>
            <a:ext cx="78105" cy="260350"/>
          </a:xfrm>
          <a:custGeom>
            <a:avLst/>
            <a:gdLst/>
            <a:ahLst/>
            <a:cxnLst/>
            <a:rect l="l" t="t" r="r" b="b"/>
            <a:pathLst>
              <a:path w="78104" h="260350">
                <a:moveTo>
                  <a:pt x="32512" y="184645"/>
                </a:moveTo>
                <a:lnTo>
                  <a:pt x="0" y="184645"/>
                </a:lnTo>
                <a:lnTo>
                  <a:pt x="39015" y="260011"/>
                </a:lnTo>
                <a:lnTo>
                  <a:pt x="71528" y="197206"/>
                </a:lnTo>
                <a:lnTo>
                  <a:pt x="32512" y="197206"/>
                </a:lnTo>
                <a:lnTo>
                  <a:pt x="32512" y="184645"/>
                </a:lnTo>
                <a:close/>
              </a:path>
              <a:path w="78104" h="260350">
                <a:moveTo>
                  <a:pt x="45517" y="0"/>
                </a:moveTo>
                <a:lnTo>
                  <a:pt x="32512" y="0"/>
                </a:lnTo>
                <a:lnTo>
                  <a:pt x="32512" y="197206"/>
                </a:lnTo>
                <a:lnTo>
                  <a:pt x="45517" y="197206"/>
                </a:lnTo>
                <a:lnTo>
                  <a:pt x="45517" y="0"/>
                </a:lnTo>
                <a:close/>
              </a:path>
              <a:path w="78104" h="260350">
                <a:moveTo>
                  <a:pt x="78030" y="184645"/>
                </a:moveTo>
                <a:lnTo>
                  <a:pt x="45517" y="184645"/>
                </a:lnTo>
                <a:lnTo>
                  <a:pt x="45517" y="197206"/>
                </a:lnTo>
                <a:lnTo>
                  <a:pt x="71528" y="197206"/>
                </a:lnTo>
                <a:lnTo>
                  <a:pt x="78030" y="184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62E36F5C-6AC1-56D8-3E4E-3D2B622E551C}"/>
              </a:ext>
            </a:extLst>
          </p:cNvPr>
          <p:cNvSpPr/>
          <p:nvPr/>
        </p:nvSpPr>
        <p:spPr>
          <a:xfrm>
            <a:off x="6066249" y="3543680"/>
            <a:ext cx="78105" cy="2315845"/>
          </a:xfrm>
          <a:custGeom>
            <a:avLst/>
            <a:gdLst/>
            <a:ahLst/>
            <a:cxnLst/>
            <a:rect l="l" t="t" r="r" b="b"/>
            <a:pathLst>
              <a:path w="78104" h="2315845">
                <a:moveTo>
                  <a:pt x="32512" y="2240229"/>
                </a:moveTo>
                <a:lnTo>
                  <a:pt x="0" y="2240229"/>
                </a:lnTo>
                <a:lnTo>
                  <a:pt x="39015" y="2315594"/>
                </a:lnTo>
                <a:lnTo>
                  <a:pt x="71528" y="2252790"/>
                </a:lnTo>
                <a:lnTo>
                  <a:pt x="32512" y="2252790"/>
                </a:lnTo>
                <a:lnTo>
                  <a:pt x="32512" y="2240229"/>
                </a:lnTo>
                <a:close/>
              </a:path>
              <a:path w="78104" h="2315845">
                <a:moveTo>
                  <a:pt x="45517" y="0"/>
                </a:moveTo>
                <a:lnTo>
                  <a:pt x="32512" y="0"/>
                </a:lnTo>
                <a:lnTo>
                  <a:pt x="32512" y="2252790"/>
                </a:lnTo>
                <a:lnTo>
                  <a:pt x="45517" y="2252790"/>
                </a:lnTo>
                <a:lnTo>
                  <a:pt x="45517" y="0"/>
                </a:lnTo>
                <a:close/>
              </a:path>
              <a:path w="78104" h="2315845">
                <a:moveTo>
                  <a:pt x="78030" y="2240229"/>
                </a:moveTo>
                <a:lnTo>
                  <a:pt x="45517" y="2240229"/>
                </a:lnTo>
                <a:lnTo>
                  <a:pt x="45517" y="2252790"/>
                </a:lnTo>
                <a:lnTo>
                  <a:pt x="71528" y="2252790"/>
                </a:lnTo>
                <a:lnTo>
                  <a:pt x="78030" y="2240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>
            <a:extLst>
              <a:ext uri="{FF2B5EF4-FFF2-40B4-BE49-F238E27FC236}">
                <a16:creationId xmlns:a16="http://schemas.microsoft.com/office/drawing/2014/main" id="{F4B9D138-800C-CBC4-8D40-9B081575B65D}"/>
              </a:ext>
            </a:extLst>
          </p:cNvPr>
          <p:cNvGrpSpPr/>
          <p:nvPr/>
        </p:nvGrpSpPr>
        <p:grpSpPr>
          <a:xfrm>
            <a:off x="4531643" y="1597050"/>
            <a:ext cx="456565" cy="4478020"/>
            <a:chOff x="3048000" y="1597050"/>
            <a:chExt cx="456565" cy="4478020"/>
          </a:xfrm>
        </p:grpSpPr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CA83590E-0BB1-17D8-2682-7801F20AEF73}"/>
                </a:ext>
              </a:extLst>
            </p:cNvPr>
            <p:cNvSpPr/>
            <p:nvPr/>
          </p:nvSpPr>
          <p:spPr>
            <a:xfrm>
              <a:off x="3048650" y="1601760"/>
              <a:ext cx="358775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358291" y="0"/>
                  </a:moveTo>
                  <a:lnTo>
                    <a:pt x="0" y="0"/>
                  </a:lnTo>
                </a:path>
              </a:pathLst>
            </a:custGeom>
            <a:ln w="9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3C99EE94-9383-991E-DBED-F90DE9D12B2F}"/>
                </a:ext>
              </a:extLst>
            </p:cNvPr>
            <p:cNvSpPr/>
            <p:nvPr/>
          </p:nvSpPr>
          <p:spPr>
            <a:xfrm>
              <a:off x="3048000" y="1601761"/>
              <a:ext cx="456565" cy="4472940"/>
            </a:xfrm>
            <a:custGeom>
              <a:avLst/>
              <a:gdLst/>
              <a:ahLst/>
              <a:cxnLst/>
              <a:rect l="l" t="t" r="r" b="b"/>
              <a:pathLst>
                <a:path w="456564" h="4472940">
                  <a:moveTo>
                    <a:pt x="456476" y="4435259"/>
                  </a:moveTo>
                  <a:lnTo>
                    <a:pt x="443471" y="4428972"/>
                  </a:lnTo>
                  <a:lnTo>
                    <a:pt x="378447" y="4397578"/>
                  </a:lnTo>
                  <a:lnTo>
                    <a:pt x="378447" y="4428972"/>
                  </a:lnTo>
                  <a:lnTo>
                    <a:pt x="3898" y="4428972"/>
                  </a:lnTo>
                  <a:lnTo>
                    <a:pt x="33147" y="4372470"/>
                  </a:lnTo>
                  <a:lnTo>
                    <a:pt x="39662" y="4359897"/>
                  </a:lnTo>
                  <a:lnTo>
                    <a:pt x="7150" y="4359897"/>
                  </a:lnTo>
                  <a:lnTo>
                    <a:pt x="7150" y="0"/>
                  </a:lnTo>
                  <a:lnTo>
                    <a:pt x="0" y="0"/>
                  </a:lnTo>
                  <a:lnTo>
                    <a:pt x="0" y="4434002"/>
                  </a:lnTo>
                  <a:lnTo>
                    <a:pt x="647" y="4435259"/>
                  </a:lnTo>
                  <a:lnTo>
                    <a:pt x="647" y="4441533"/>
                  </a:lnTo>
                  <a:lnTo>
                    <a:pt x="378447" y="4441533"/>
                  </a:lnTo>
                  <a:lnTo>
                    <a:pt x="378447" y="4472940"/>
                  </a:lnTo>
                  <a:lnTo>
                    <a:pt x="443471" y="4441533"/>
                  </a:lnTo>
                  <a:lnTo>
                    <a:pt x="456476" y="4435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>
            <a:extLst>
              <a:ext uri="{FF2B5EF4-FFF2-40B4-BE49-F238E27FC236}">
                <a16:creationId xmlns:a16="http://schemas.microsoft.com/office/drawing/2014/main" id="{EB924374-6A81-CFE6-51A3-DDBC8F06E399}"/>
              </a:ext>
            </a:extLst>
          </p:cNvPr>
          <p:cNvGrpSpPr/>
          <p:nvPr/>
        </p:nvGrpSpPr>
        <p:grpSpPr>
          <a:xfrm>
            <a:off x="6066769" y="1037775"/>
            <a:ext cx="4121150" cy="5037455"/>
            <a:chOff x="4583126" y="1037775"/>
            <a:chExt cx="4121150" cy="5037455"/>
          </a:xfrm>
        </p:grpSpPr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283F3D51-0B9B-99BB-8F08-8246FBC2FB95}"/>
                </a:ext>
              </a:extLst>
            </p:cNvPr>
            <p:cNvSpPr/>
            <p:nvPr/>
          </p:nvSpPr>
          <p:spPr>
            <a:xfrm>
              <a:off x="4583125" y="1037780"/>
              <a:ext cx="127000" cy="2238375"/>
            </a:xfrm>
            <a:custGeom>
              <a:avLst/>
              <a:gdLst/>
              <a:ahLst/>
              <a:cxnLst/>
              <a:rect l="l" t="t" r="r" b="b"/>
              <a:pathLst>
                <a:path w="127000" h="2238375">
                  <a:moveTo>
                    <a:pt x="78028" y="2162987"/>
                  </a:moveTo>
                  <a:lnTo>
                    <a:pt x="45491" y="2162987"/>
                  </a:lnTo>
                  <a:lnTo>
                    <a:pt x="44996" y="1787423"/>
                  </a:lnTo>
                  <a:lnTo>
                    <a:pt x="31991" y="1787423"/>
                  </a:lnTo>
                  <a:lnTo>
                    <a:pt x="32486" y="2162987"/>
                  </a:lnTo>
                  <a:lnTo>
                    <a:pt x="0" y="2162987"/>
                  </a:lnTo>
                  <a:lnTo>
                    <a:pt x="39141" y="2238362"/>
                  </a:lnTo>
                  <a:lnTo>
                    <a:pt x="71539" y="2175548"/>
                  </a:lnTo>
                  <a:lnTo>
                    <a:pt x="78028" y="2162987"/>
                  </a:lnTo>
                  <a:close/>
                </a:path>
                <a:path w="127000" h="2238375">
                  <a:moveTo>
                    <a:pt x="126923" y="1052601"/>
                  </a:moveTo>
                  <a:lnTo>
                    <a:pt x="94411" y="1052601"/>
                  </a:lnTo>
                  <a:lnTo>
                    <a:pt x="94411" y="867956"/>
                  </a:lnTo>
                  <a:lnTo>
                    <a:pt x="81407" y="867956"/>
                  </a:lnTo>
                  <a:lnTo>
                    <a:pt x="81407" y="1052601"/>
                  </a:lnTo>
                  <a:lnTo>
                    <a:pt x="48895" y="1052601"/>
                  </a:lnTo>
                  <a:lnTo>
                    <a:pt x="87909" y="1127975"/>
                  </a:lnTo>
                  <a:lnTo>
                    <a:pt x="120421" y="1065161"/>
                  </a:lnTo>
                  <a:lnTo>
                    <a:pt x="126923" y="1052601"/>
                  </a:lnTo>
                  <a:close/>
                </a:path>
                <a:path w="127000" h="2238375">
                  <a:moveTo>
                    <a:pt x="126923" y="184645"/>
                  </a:moveTo>
                  <a:lnTo>
                    <a:pt x="94411" y="184645"/>
                  </a:lnTo>
                  <a:lnTo>
                    <a:pt x="94411" y="0"/>
                  </a:lnTo>
                  <a:lnTo>
                    <a:pt x="81407" y="0"/>
                  </a:lnTo>
                  <a:lnTo>
                    <a:pt x="81407" y="184645"/>
                  </a:lnTo>
                  <a:lnTo>
                    <a:pt x="48895" y="184645"/>
                  </a:lnTo>
                  <a:lnTo>
                    <a:pt x="87909" y="260007"/>
                  </a:lnTo>
                  <a:lnTo>
                    <a:pt x="120421" y="197205"/>
                  </a:lnTo>
                  <a:lnTo>
                    <a:pt x="126923" y="184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B9450B4D-89F1-916F-CE23-C544C511A314}"/>
                </a:ext>
              </a:extLst>
            </p:cNvPr>
            <p:cNvSpPr/>
            <p:nvPr/>
          </p:nvSpPr>
          <p:spPr>
            <a:xfrm>
              <a:off x="5434431" y="4909057"/>
              <a:ext cx="2005330" cy="1165860"/>
            </a:xfrm>
            <a:custGeom>
              <a:avLst/>
              <a:gdLst/>
              <a:ahLst/>
              <a:cxnLst/>
              <a:rect l="l" t="t" r="r" b="b"/>
              <a:pathLst>
                <a:path w="2005329" h="1165860">
                  <a:moveTo>
                    <a:pt x="2004745" y="1121676"/>
                  </a:moveTo>
                  <a:lnTo>
                    <a:pt x="1283614" y="1121676"/>
                  </a:lnTo>
                  <a:lnTo>
                    <a:pt x="1312862" y="1065174"/>
                  </a:lnTo>
                  <a:lnTo>
                    <a:pt x="1319352" y="1052614"/>
                  </a:lnTo>
                  <a:lnTo>
                    <a:pt x="1286852" y="1052614"/>
                  </a:lnTo>
                  <a:lnTo>
                    <a:pt x="1286217" y="0"/>
                  </a:lnTo>
                  <a:lnTo>
                    <a:pt x="1273213" y="0"/>
                  </a:lnTo>
                  <a:lnTo>
                    <a:pt x="1273848" y="1052614"/>
                  </a:lnTo>
                  <a:lnTo>
                    <a:pt x="1241348" y="1052614"/>
                  </a:lnTo>
                  <a:lnTo>
                    <a:pt x="1277099" y="1121676"/>
                  </a:lnTo>
                  <a:lnTo>
                    <a:pt x="78041" y="1121676"/>
                  </a:lnTo>
                  <a:lnTo>
                    <a:pt x="78041" y="1090282"/>
                  </a:lnTo>
                  <a:lnTo>
                    <a:pt x="0" y="1127963"/>
                  </a:lnTo>
                  <a:lnTo>
                    <a:pt x="78041" y="1165644"/>
                  </a:lnTo>
                  <a:lnTo>
                    <a:pt x="78041" y="1134237"/>
                  </a:lnTo>
                  <a:lnTo>
                    <a:pt x="2004745" y="1134237"/>
                  </a:lnTo>
                  <a:lnTo>
                    <a:pt x="2004745" y="1121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DB08AA9F-A0B7-79C7-16A7-11077CA8098A}"/>
                </a:ext>
              </a:extLst>
            </p:cNvPr>
            <p:cNvSpPr/>
            <p:nvPr/>
          </p:nvSpPr>
          <p:spPr>
            <a:xfrm>
              <a:off x="6714149" y="2673836"/>
              <a:ext cx="1985645" cy="3305810"/>
            </a:xfrm>
            <a:custGeom>
              <a:avLst/>
              <a:gdLst/>
              <a:ahLst/>
              <a:cxnLst/>
              <a:rect l="l" t="t" r="r" b="b"/>
              <a:pathLst>
                <a:path w="1985645" h="3305810">
                  <a:moveTo>
                    <a:pt x="7803" y="602924"/>
                  </a:moveTo>
                  <a:lnTo>
                    <a:pt x="0" y="1172562"/>
                  </a:lnTo>
                </a:path>
                <a:path w="1985645" h="3305810">
                  <a:moveTo>
                    <a:pt x="1985234" y="0"/>
                  </a:moveTo>
                  <a:lnTo>
                    <a:pt x="1985234" y="151987"/>
                  </a:lnTo>
                </a:path>
                <a:path w="1985645" h="3305810">
                  <a:moveTo>
                    <a:pt x="1985234" y="417650"/>
                  </a:moveTo>
                  <a:lnTo>
                    <a:pt x="1985234" y="557705"/>
                  </a:lnTo>
                </a:path>
                <a:path w="1985645" h="3305810">
                  <a:moveTo>
                    <a:pt x="1903952" y="825881"/>
                  </a:moveTo>
                  <a:lnTo>
                    <a:pt x="1896149" y="967819"/>
                  </a:lnTo>
                </a:path>
                <a:path w="1985645" h="3305810">
                  <a:moveTo>
                    <a:pt x="1896149" y="3185439"/>
                  </a:moveTo>
                  <a:lnTo>
                    <a:pt x="1903952" y="3305395"/>
                  </a:lnTo>
                </a:path>
                <a:path w="1985645" h="3305810">
                  <a:moveTo>
                    <a:pt x="1896149" y="2453149"/>
                  </a:moveTo>
                  <a:lnTo>
                    <a:pt x="1896149" y="2556764"/>
                  </a:lnTo>
                </a:path>
                <a:path w="1985645" h="3305810">
                  <a:moveTo>
                    <a:pt x="1903952" y="1904864"/>
                  </a:moveTo>
                  <a:lnTo>
                    <a:pt x="1903952" y="1974578"/>
                  </a:lnTo>
                </a:path>
                <a:path w="1985645" h="3305810">
                  <a:moveTo>
                    <a:pt x="1896149" y="1446391"/>
                  </a:moveTo>
                  <a:lnTo>
                    <a:pt x="1896149" y="1557555"/>
                  </a:lnTo>
                </a:path>
              </a:pathLst>
            </a:custGeom>
            <a:ln w="95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>
              <a:extLst>
                <a:ext uri="{FF2B5EF4-FFF2-40B4-BE49-F238E27FC236}">
                  <a16:creationId xmlns:a16="http://schemas.microsoft.com/office/drawing/2014/main" id="{1228FC92-258F-BD8E-26AB-F191152B9C2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3417" y="2491702"/>
              <a:ext cx="99489" cy="75365"/>
            </a:xfrm>
            <a:prstGeom prst="rect">
              <a:avLst/>
            </a:prstGeom>
          </p:spPr>
        </p:pic>
        <p:pic>
          <p:nvPicPr>
            <p:cNvPr id="77" name="object 77">
              <a:extLst>
                <a:ext uri="{FF2B5EF4-FFF2-40B4-BE49-F238E27FC236}">
                  <a16:creationId xmlns:a16="http://schemas.microsoft.com/office/drawing/2014/main" id="{63AED4E5-91A3-C383-7F0A-1F1E50DCD86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7857" y="2478764"/>
              <a:ext cx="193646" cy="73983"/>
            </a:xfrm>
            <a:prstGeom prst="rect">
              <a:avLst/>
            </a:prstGeom>
          </p:spPr>
        </p:pic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792D321C-35E9-EF78-28AC-69A48421E91E}"/>
                </a:ext>
              </a:extLst>
            </p:cNvPr>
            <p:cNvSpPr/>
            <p:nvPr/>
          </p:nvSpPr>
          <p:spPr>
            <a:xfrm>
              <a:off x="6713499" y="4231391"/>
              <a:ext cx="1270" cy="346710"/>
            </a:xfrm>
            <a:custGeom>
              <a:avLst/>
              <a:gdLst/>
              <a:ahLst/>
              <a:cxnLst/>
              <a:rect l="l" t="t" r="r" b="b"/>
              <a:pathLst>
                <a:path w="1270" h="346710">
                  <a:moveTo>
                    <a:pt x="0" y="0"/>
                  </a:moveTo>
                  <a:lnTo>
                    <a:pt x="650" y="346681"/>
                  </a:lnTo>
                </a:path>
              </a:pathLst>
            </a:custGeom>
            <a:ln w="9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>
              <a:extLst>
                <a:ext uri="{FF2B5EF4-FFF2-40B4-BE49-F238E27FC236}">
                  <a16:creationId xmlns:a16="http://schemas.microsoft.com/office/drawing/2014/main" id="{BB97393D-78E4-6CA2-99F9-3FCE725A37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4943" y="2824567"/>
              <a:ext cx="77901" cy="184645"/>
            </a:xfrm>
            <a:prstGeom prst="rect">
              <a:avLst/>
            </a:prstGeom>
          </p:spPr>
        </p:pic>
      </p:grpSp>
      <p:sp>
        <p:nvSpPr>
          <p:cNvPr id="80" name="object 80">
            <a:extLst>
              <a:ext uri="{FF2B5EF4-FFF2-40B4-BE49-F238E27FC236}">
                <a16:creationId xmlns:a16="http://schemas.microsoft.com/office/drawing/2014/main" id="{7B61FC08-376C-488F-7E86-5877BEB07EC3}"/>
              </a:ext>
            </a:extLst>
          </p:cNvPr>
          <p:cNvSpPr txBox="1"/>
          <p:nvPr/>
        </p:nvSpPr>
        <p:spPr>
          <a:xfrm>
            <a:off x="723267" y="1748036"/>
            <a:ext cx="300123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60" dirty="0">
                <a:solidFill>
                  <a:srgbClr val="CC3300"/>
                </a:solidFill>
                <a:latin typeface="Yu Gothic UI"/>
                <a:cs typeface="Yu Gothic UI"/>
              </a:rPr>
              <a:t>Response </a:t>
            </a:r>
            <a:r>
              <a:rPr sz="3600" b="1" spc="-10" dirty="0">
                <a:solidFill>
                  <a:srgbClr val="CC3300"/>
                </a:solidFill>
                <a:latin typeface="Yu Gothic UI"/>
                <a:cs typeface="Yu Gothic UI"/>
              </a:rPr>
              <a:t>Actions Workflow </a:t>
            </a:r>
            <a:r>
              <a:rPr sz="3600" b="1" spc="50" dirty="0">
                <a:solidFill>
                  <a:srgbClr val="CC3300"/>
                </a:solidFill>
                <a:latin typeface="Yu Gothic UI"/>
                <a:cs typeface="Yu Gothic UI"/>
              </a:rPr>
              <a:t>Chart</a:t>
            </a:r>
            <a:endParaRPr sz="3600" dirty="0">
              <a:latin typeface="Yu Gothic UI"/>
              <a:cs typeface="Yu Gothic UI"/>
            </a:endParaRPr>
          </a:p>
        </p:txBody>
      </p:sp>
    </p:spTree>
    <p:extLst>
      <p:ext uri="{BB962C8B-B14F-4D97-AF65-F5344CB8AC3E}">
        <p14:creationId xmlns:p14="http://schemas.microsoft.com/office/powerpoint/2010/main" val="119129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303912" y="116632"/>
            <a:ext cx="10515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ROCK FILL DAM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556792"/>
            <a:ext cx="10515600" cy="336951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469265" algn="l"/>
              </a:tabLst>
            </a:pPr>
            <a:r>
              <a:rPr spc="-19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Pore</a:t>
            </a:r>
            <a:r>
              <a:rPr spc="-30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17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Water</a:t>
            </a:r>
            <a:r>
              <a:rPr spc="-30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IN" spc="-4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</a:t>
            </a:r>
            <a:r>
              <a:rPr spc="-4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</a:t>
            </a:r>
            <a:r>
              <a:rPr lang="en-IN" spc="-4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ss</a:t>
            </a:r>
            <a:r>
              <a:rPr spc="-40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ure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469900" indent="-457200">
              <a:lnSpc>
                <a:spcPts val="3700"/>
              </a:lnSpc>
              <a:spcBef>
                <a:spcPts val="254"/>
              </a:spcBef>
              <a:buAutoNum type="arabicPeriod"/>
              <a:tabLst>
                <a:tab pos="469900" algn="l"/>
              </a:tabLst>
            </a:pPr>
            <a:r>
              <a:rPr spc="-10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Seepage/</a:t>
            </a:r>
            <a:r>
              <a:rPr spc="-27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5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drainage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1840864" lvl="1" indent="-456565">
              <a:lnSpc>
                <a:spcPts val="2820"/>
              </a:lnSpc>
              <a:buAutoNum type="alphaLcPeriod"/>
              <a:tabLst>
                <a:tab pos="1840864" algn="l"/>
              </a:tabLst>
            </a:pPr>
            <a:r>
              <a:rPr spc="-10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Defor</a:t>
            </a:r>
            <a:r>
              <a:rPr lang="en-IN" spc="-1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</a:t>
            </a:r>
            <a:r>
              <a:rPr spc="-10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ation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1840864" lvl="1" indent="-456565">
              <a:lnSpc>
                <a:spcPts val="2845"/>
              </a:lnSpc>
              <a:buAutoNum type="alphaLcPeriod"/>
              <a:tabLst>
                <a:tab pos="1840864" algn="l"/>
              </a:tabLst>
            </a:pPr>
            <a:r>
              <a:rPr spc="-12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Internal</a:t>
            </a:r>
            <a:r>
              <a:rPr spc="-24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IN" spc="-10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movem</a:t>
            </a:r>
            <a:r>
              <a:rPr spc="-10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ent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468630" indent="-45593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468630" algn="l"/>
              </a:tabLst>
            </a:pPr>
            <a:r>
              <a:rPr spc="-12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Surface</a:t>
            </a:r>
            <a:r>
              <a:rPr spc="-32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IN" spc="-10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movem</a:t>
            </a:r>
            <a:r>
              <a:rPr spc="-10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ent</a:t>
            </a:r>
            <a:r>
              <a:rPr lang="en-IN" spc="-1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468630" indent="-455930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468630" algn="l"/>
              </a:tabLst>
            </a:pPr>
            <a:r>
              <a:rPr spc="-17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</a:t>
            </a:r>
            <a:r>
              <a:rPr lang="en-IN" spc="-17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</a:t>
            </a:r>
            <a:r>
              <a:rPr spc="-170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ervoir</a:t>
            </a:r>
            <a:r>
              <a:rPr spc="-30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13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r>
              <a:rPr spc="-31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24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Tail</a:t>
            </a:r>
            <a:r>
              <a:rPr spc="-31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204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water</a:t>
            </a:r>
            <a:r>
              <a:rPr spc="-33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9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level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468630" indent="-45593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68630" algn="l"/>
              </a:tabLst>
            </a:pPr>
            <a:r>
              <a:rPr spc="4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Sei</a:t>
            </a:r>
            <a:r>
              <a:rPr lang="en-IN" spc="45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sm</a:t>
            </a:r>
            <a:r>
              <a:rPr spc="45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ic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468630" indent="-45593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68630" algn="l"/>
              </a:tabLst>
            </a:pPr>
            <a:r>
              <a:rPr spc="-95" dirty="0" err="1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Stre</a:t>
            </a:r>
            <a:r>
              <a:rPr lang="en-IN" spc="-9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ss</a:t>
            </a:r>
            <a:r>
              <a:rPr spc="-32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15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r>
              <a:rPr spc="-31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IN" spc="-1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</a:t>
            </a:r>
            <a:r>
              <a:rPr spc="-1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train</a:t>
            </a:r>
            <a:r>
              <a:rPr lang="en-IN" spc="-1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468630" indent="-45593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68630" algn="l"/>
              </a:tabLst>
            </a:pPr>
            <a:r>
              <a:rPr spc="-1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Rainfall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468630" indent="-45593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68630" algn="l"/>
              </a:tabLst>
            </a:pPr>
            <a:r>
              <a:rPr spc="-14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Wave</a:t>
            </a:r>
            <a:r>
              <a:rPr spc="-31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16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Height</a:t>
            </a:r>
            <a:r>
              <a:rPr spc="-31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135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r>
              <a:rPr spc="-32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pc="-150" dirty="0">
                <a:solidFill>
                  <a:srgbClr val="0A2F4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evaporation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0" y="273110"/>
            <a:ext cx="765637" cy="5208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1148" y="1830323"/>
            <a:ext cx="12141835" cy="4078604"/>
            <a:chOff x="41148" y="1830323"/>
            <a:chExt cx="12141835" cy="40786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" y="1830323"/>
              <a:ext cx="12141708" cy="40782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92089" y="2684525"/>
              <a:ext cx="271780" cy="241300"/>
            </a:xfrm>
            <a:custGeom>
              <a:avLst/>
              <a:gdLst/>
              <a:ahLst/>
              <a:cxnLst/>
              <a:rect l="l" t="t" r="r" b="b"/>
              <a:pathLst>
                <a:path w="271779" h="241300">
                  <a:moveTo>
                    <a:pt x="0" y="120396"/>
                  </a:moveTo>
                  <a:lnTo>
                    <a:pt x="10656" y="73509"/>
                  </a:lnTo>
                  <a:lnTo>
                    <a:pt x="39719" y="35242"/>
                  </a:lnTo>
                  <a:lnTo>
                    <a:pt x="82831" y="9453"/>
                  </a:lnTo>
                  <a:lnTo>
                    <a:pt x="135636" y="0"/>
                  </a:lnTo>
                  <a:lnTo>
                    <a:pt x="188440" y="9453"/>
                  </a:lnTo>
                  <a:lnTo>
                    <a:pt x="231552" y="35242"/>
                  </a:lnTo>
                  <a:lnTo>
                    <a:pt x="260615" y="73509"/>
                  </a:lnTo>
                  <a:lnTo>
                    <a:pt x="271272" y="120396"/>
                  </a:lnTo>
                  <a:lnTo>
                    <a:pt x="260615" y="167282"/>
                  </a:lnTo>
                  <a:lnTo>
                    <a:pt x="231552" y="205549"/>
                  </a:lnTo>
                  <a:lnTo>
                    <a:pt x="188440" y="231338"/>
                  </a:lnTo>
                  <a:lnTo>
                    <a:pt x="135636" y="240791"/>
                  </a:lnTo>
                  <a:lnTo>
                    <a:pt x="82831" y="231338"/>
                  </a:lnTo>
                  <a:lnTo>
                    <a:pt x="39719" y="205549"/>
                  </a:lnTo>
                  <a:lnTo>
                    <a:pt x="10656" y="167282"/>
                  </a:lnTo>
                  <a:lnTo>
                    <a:pt x="0" y="120396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7137" y="2429636"/>
              <a:ext cx="253746" cy="235458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67791" y="1939018"/>
          <a:ext cx="1929764" cy="2772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 marL="31750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Piezometer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10" dirty="0"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8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Pressure</a:t>
                      </a:r>
                      <a:r>
                        <a:rPr sz="18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Cell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Settlement</a:t>
                      </a:r>
                      <a:r>
                        <a:rPr sz="18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Gage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 marL="31750" marR="44513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65" dirty="0">
                          <a:latin typeface="Trebuchet MS"/>
                          <a:cs typeface="Trebuchet MS"/>
                        </a:rPr>
                        <a:t>Extensometer/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Inclinometer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Survey</a:t>
                      </a:r>
                      <a:r>
                        <a:rPr sz="18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Ref.</a:t>
                      </a:r>
                      <a:r>
                        <a:rPr sz="18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Point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Measurement</a:t>
                      </a:r>
                      <a:r>
                        <a:rPr sz="1800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Weir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Water</a:t>
                      </a:r>
                      <a:r>
                        <a:rPr sz="18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Level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6186296" y="2972180"/>
            <a:ext cx="292100" cy="505459"/>
            <a:chOff x="6186296" y="2972180"/>
            <a:chExt cx="292100" cy="505459"/>
          </a:xfrm>
        </p:grpSpPr>
        <p:sp>
          <p:nvSpPr>
            <p:cNvPr id="11" name="object 11"/>
            <p:cNvSpPr/>
            <p:nvPr/>
          </p:nvSpPr>
          <p:spPr>
            <a:xfrm>
              <a:off x="6195821" y="3227069"/>
              <a:ext cx="273050" cy="241300"/>
            </a:xfrm>
            <a:custGeom>
              <a:avLst/>
              <a:gdLst/>
              <a:ahLst/>
              <a:cxnLst/>
              <a:rect l="l" t="t" r="r" b="b"/>
              <a:pathLst>
                <a:path w="273050" h="241300">
                  <a:moveTo>
                    <a:pt x="0" y="120395"/>
                  </a:moveTo>
                  <a:lnTo>
                    <a:pt x="10721" y="73509"/>
                  </a:lnTo>
                  <a:lnTo>
                    <a:pt x="39957" y="35242"/>
                  </a:lnTo>
                  <a:lnTo>
                    <a:pt x="83313" y="9453"/>
                  </a:lnTo>
                  <a:lnTo>
                    <a:pt x="136398" y="0"/>
                  </a:lnTo>
                  <a:lnTo>
                    <a:pt x="189482" y="9453"/>
                  </a:lnTo>
                  <a:lnTo>
                    <a:pt x="232838" y="35242"/>
                  </a:lnTo>
                  <a:lnTo>
                    <a:pt x="262074" y="73509"/>
                  </a:lnTo>
                  <a:lnTo>
                    <a:pt x="272795" y="120395"/>
                  </a:lnTo>
                  <a:lnTo>
                    <a:pt x="262074" y="167282"/>
                  </a:lnTo>
                  <a:lnTo>
                    <a:pt x="232838" y="205549"/>
                  </a:lnTo>
                  <a:lnTo>
                    <a:pt x="189482" y="231338"/>
                  </a:lnTo>
                  <a:lnTo>
                    <a:pt x="136398" y="240791"/>
                  </a:lnTo>
                  <a:lnTo>
                    <a:pt x="83313" y="231338"/>
                  </a:lnTo>
                  <a:lnTo>
                    <a:pt x="39957" y="205549"/>
                  </a:lnTo>
                  <a:lnTo>
                    <a:pt x="10721" y="167282"/>
                  </a:lnTo>
                  <a:lnTo>
                    <a:pt x="0" y="120395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2392" y="2972180"/>
              <a:ext cx="252222" cy="23545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225032" y="2921889"/>
            <a:ext cx="187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48653" y="2963036"/>
            <a:ext cx="290830" cy="505459"/>
            <a:chOff x="6748653" y="2963036"/>
            <a:chExt cx="290830" cy="505459"/>
          </a:xfrm>
        </p:grpSpPr>
        <p:sp>
          <p:nvSpPr>
            <p:cNvPr id="15" name="object 15"/>
            <p:cNvSpPr/>
            <p:nvPr/>
          </p:nvSpPr>
          <p:spPr>
            <a:xfrm>
              <a:off x="6758178" y="3217925"/>
              <a:ext cx="271780" cy="241300"/>
            </a:xfrm>
            <a:custGeom>
              <a:avLst/>
              <a:gdLst/>
              <a:ahLst/>
              <a:cxnLst/>
              <a:rect l="l" t="t" r="r" b="b"/>
              <a:pathLst>
                <a:path w="271779" h="241300">
                  <a:moveTo>
                    <a:pt x="0" y="120396"/>
                  </a:moveTo>
                  <a:lnTo>
                    <a:pt x="10656" y="73509"/>
                  </a:lnTo>
                  <a:lnTo>
                    <a:pt x="39719" y="35242"/>
                  </a:lnTo>
                  <a:lnTo>
                    <a:pt x="82831" y="9453"/>
                  </a:lnTo>
                  <a:lnTo>
                    <a:pt x="135636" y="0"/>
                  </a:lnTo>
                  <a:lnTo>
                    <a:pt x="188440" y="9453"/>
                  </a:lnTo>
                  <a:lnTo>
                    <a:pt x="231552" y="35242"/>
                  </a:lnTo>
                  <a:lnTo>
                    <a:pt x="260615" y="73509"/>
                  </a:lnTo>
                  <a:lnTo>
                    <a:pt x="271272" y="120396"/>
                  </a:lnTo>
                  <a:lnTo>
                    <a:pt x="260615" y="167282"/>
                  </a:lnTo>
                  <a:lnTo>
                    <a:pt x="231552" y="205549"/>
                  </a:lnTo>
                  <a:lnTo>
                    <a:pt x="188440" y="231338"/>
                  </a:lnTo>
                  <a:lnTo>
                    <a:pt x="135636" y="240791"/>
                  </a:lnTo>
                  <a:lnTo>
                    <a:pt x="82831" y="231338"/>
                  </a:lnTo>
                  <a:lnTo>
                    <a:pt x="39719" y="205549"/>
                  </a:lnTo>
                  <a:lnTo>
                    <a:pt x="10656" y="167282"/>
                  </a:lnTo>
                  <a:lnTo>
                    <a:pt x="0" y="120396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3225" y="2963036"/>
              <a:ext cx="253746" cy="23545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787133" y="2912490"/>
            <a:ext cx="187960" cy="55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  <a:p>
            <a:pPr marL="46990">
              <a:lnSpc>
                <a:spcPts val="2095"/>
              </a:lnSpc>
            </a:pPr>
            <a:r>
              <a:rPr sz="1800" spc="-50" dirty="0"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63765" y="2982848"/>
            <a:ext cx="852805" cy="514350"/>
            <a:chOff x="7263765" y="2982848"/>
            <a:chExt cx="852805" cy="514350"/>
          </a:xfrm>
        </p:grpSpPr>
        <p:sp>
          <p:nvSpPr>
            <p:cNvPr id="19" name="object 19"/>
            <p:cNvSpPr/>
            <p:nvPr/>
          </p:nvSpPr>
          <p:spPr>
            <a:xfrm>
              <a:off x="7273290" y="3236213"/>
              <a:ext cx="271780" cy="241300"/>
            </a:xfrm>
            <a:custGeom>
              <a:avLst/>
              <a:gdLst/>
              <a:ahLst/>
              <a:cxnLst/>
              <a:rect l="l" t="t" r="r" b="b"/>
              <a:pathLst>
                <a:path w="271779" h="241300">
                  <a:moveTo>
                    <a:pt x="0" y="120396"/>
                  </a:moveTo>
                  <a:lnTo>
                    <a:pt x="10656" y="73509"/>
                  </a:lnTo>
                  <a:lnTo>
                    <a:pt x="39719" y="35242"/>
                  </a:lnTo>
                  <a:lnTo>
                    <a:pt x="82831" y="9453"/>
                  </a:lnTo>
                  <a:lnTo>
                    <a:pt x="135635" y="0"/>
                  </a:lnTo>
                  <a:lnTo>
                    <a:pt x="188440" y="9453"/>
                  </a:lnTo>
                  <a:lnTo>
                    <a:pt x="231552" y="35242"/>
                  </a:lnTo>
                  <a:lnTo>
                    <a:pt x="260615" y="73509"/>
                  </a:lnTo>
                  <a:lnTo>
                    <a:pt x="271271" y="120396"/>
                  </a:lnTo>
                  <a:lnTo>
                    <a:pt x="260615" y="167282"/>
                  </a:lnTo>
                  <a:lnTo>
                    <a:pt x="231552" y="205549"/>
                  </a:lnTo>
                  <a:lnTo>
                    <a:pt x="188440" y="231338"/>
                  </a:lnTo>
                  <a:lnTo>
                    <a:pt x="135635" y="240791"/>
                  </a:lnTo>
                  <a:lnTo>
                    <a:pt x="82831" y="231338"/>
                  </a:lnTo>
                  <a:lnTo>
                    <a:pt x="39719" y="205549"/>
                  </a:lnTo>
                  <a:lnTo>
                    <a:pt x="10656" y="167282"/>
                  </a:lnTo>
                  <a:lnTo>
                    <a:pt x="0" y="120396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8337" y="2982848"/>
              <a:ext cx="253746" cy="23393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834122" y="3246881"/>
              <a:ext cx="273050" cy="241300"/>
            </a:xfrm>
            <a:custGeom>
              <a:avLst/>
              <a:gdLst/>
              <a:ahLst/>
              <a:cxnLst/>
              <a:rect l="l" t="t" r="r" b="b"/>
              <a:pathLst>
                <a:path w="273050" h="241300">
                  <a:moveTo>
                    <a:pt x="0" y="120395"/>
                  </a:moveTo>
                  <a:lnTo>
                    <a:pt x="10721" y="73509"/>
                  </a:lnTo>
                  <a:lnTo>
                    <a:pt x="39957" y="35242"/>
                  </a:lnTo>
                  <a:lnTo>
                    <a:pt x="83313" y="9453"/>
                  </a:lnTo>
                  <a:lnTo>
                    <a:pt x="136398" y="0"/>
                  </a:lnTo>
                  <a:lnTo>
                    <a:pt x="189482" y="9453"/>
                  </a:lnTo>
                  <a:lnTo>
                    <a:pt x="232838" y="35242"/>
                  </a:lnTo>
                  <a:lnTo>
                    <a:pt x="262074" y="73509"/>
                  </a:lnTo>
                  <a:lnTo>
                    <a:pt x="272796" y="120395"/>
                  </a:lnTo>
                  <a:lnTo>
                    <a:pt x="262074" y="167282"/>
                  </a:lnTo>
                  <a:lnTo>
                    <a:pt x="232838" y="205549"/>
                  </a:lnTo>
                  <a:lnTo>
                    <a:pt x="189482" y="231338"/>
                  </a:lnTo>
                  <a:lnTo>
                    <a:pt x="136398" y="240791"/>
                  </a:lnTo>
                  <a:lnTo>
                    <a:pt x="83313" y="231338"/>
                  </a:lnTo>
                  <a:lnTo>
                    <a:pt x="39957" y="205549"/>
                  </a:lnTo>
                  <a:lnTo>
                    <a:pt x="10721" y="167282"/>
                  </a:lnTo>
                  <a:lnTo>
                    <a:pt x="0" y="120395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0693" y="2991992"/>
              <a:ext cx="252222" cy="23545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301610" y="2940761"/>
            <a:ext cx="749935" cy="55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  <a:tabLst>
                <a:tab pos="574040" algn="l"/>
              </a:tabLst>
            </a:pPr>
            <a:r>
              <a:rPr sz="2700" spc="15" baseline="3086" dirty="0">
                <a:latin typeface="Trebuchet MS"/>
                <a:cs typeface="Trebuchet MS"/>
              </a:rPr>
              <a:t>G</a:t>
            </a:r>
            <a:r>
              <a:rPr sz="2700" baseline="3086" dirty="0">
                <a:latin typeface="Trebuchet MS"/>
                <a:cs typeface="Trebuchet MS"/>
              </a:rPr>
              <a:t>	</a:t>
            </a:r>
            <a:r>
              <a:rPr sz="1800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  <a:p>
            <a:pPr marL="46355">
              <a:lnSpc>
                <a:spcPts val="2095"/>
              </a:lnSpc>
              <a:tabLst>
                <a:tab pos="608330" algn="l"/>
              </a:tabLst>
            </a:pPr>
            <a:r>
              <a:rPr sz="2700" spc="-75" baseline="1543" dirty="0">
                <a:latin typeface="Trebuchet MS"/>
                <a:cs typeface="Trebuchet MS"/>
              </a:rPr>
              <a:t>e</a:t>
            </a:r>
            <a:r>
              <a:rPr sz="2700" baseline="1543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80913" y="2880741"/>
            <a:ext cx="281305" cy="254000"/>
            <a:chOff x="5780913" y="2880741"/>
            <a:chExt cx="281305" cy="254000"/>
          </a:xfrm>
        </p:grpSpPr>
        <p:sp>
          <p:nvSpPr>
            <p:cNvPr id="25" name="object 25"/>
            <p:cNvSpPr/>
            <p:nvPr/>
          </p:nvSpPr>
          <p:spPr>
            <a:xfrm>
              <a:off x="5790438" y="2890266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90438" y="2890266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583048" y="2880741"/>
            <a:ext cx="281305" cy="254000"/>
            <a:chOff x="4583048" y="2880741"/>
            <a:chExt cx="281305" cy="254000"/>
          </a:xfrm>
        </p:grpSpPr>
        <p:sp>
          <p:nvSpPr>
            <p:cNvPr id="28" name="object 28"/>
            <p:cNvSpPr/>
            <p:nvPr/>
          </p:nvSpPr>
          <p:spPr>
            <a:xfrm>
              <a:off x="4592573" y="2890266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92573" y="2890266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982336" y="2880741"/>
            <a:ext cx="281305" cy="254000"/>
            <a:chOff x="4982336" y="2880741"/>
            <a:chExt cx="281305" cy="254000"/>
          </a:xfrm>
        </p:grpSpPr>
        <p:sp>
          <p:nvSpPr>
            <p:cNvPr id="31" name="object 31"/>
            <p:cNvSpPr/>
            <p:nvPr/>
          </p:nvSpPr>
          <p:spPr>
            <a:xfrm>
              <a:off x="4991861" y="2890266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91861" y="2890266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590413" y="3362325"/>
            <a:ext cx="283210" cy="254000"/>
            <a:chOff x="5590413" y="3362325"/>
            <a:chExt cx="283210" cy="254000"/>
          </a:xfrm>
        </p:grpSpPr>
        <p:sp>
          <p:nvSpPr>
            <p:cNvPr id="34" name="object 34"/>
            <p:cNvSpPr/>
            <p:nvPr/>
          </p:nvSpPr>
          <p:spPr>
            <a:xfrm>
              <a:off x="5599938" y="3371850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3651" y="234696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99938" y="3371850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6"/>
                  </a:moveTo>
                  <a:lnTo>
                    <a:pt x="263651" y="23469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942457" y="3362325"/>
            <a:ext cx="281305" cy="254000"/>
            <a:chOff x="5942457" y="3362325"/>
            <a:chExt cx="281305" cy="254000"/>
          </a:xfrm>
        </p:grpSpPr>
        <p:sp>
          <p:nvSpPr>
            <p:cNvPr id="37" name="object 37"/>
            <p:cNvSpPr/>
            <p:nvPr/>
          </p:nvSpPr>
          <p:spPr>
            <a:xfrm>
              <a:off x="5951982" y="3371850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51982" y="3371850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537328" y="3362325"/>
            <a:ext cx="281305" cy="254000"/>
            <a:chOff x="4537328" y="3362325"/>
            <a:chExt cx="281305" cy="254000"/>
          </a:xfrm>
        </p:grpSpPr>
        <p:sp>
          <p:nvSpPr>
            <p:cNvPr id="40" name="object 40"/>
            <p:cNvSpPr/>
            <p:nvPr/>
          </p:nvSpPr>
          <p:spPr>
            <a:xfrm>
              <a:off x="4546853" y="3371850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46853" y="3371850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887848" y="3362325"/>
            <a:ext cx="283210" cy="254000"/>
            <a:chOff x="4887848" y="3362325"/>
            <a:chExt cx="283210" cy="254000"/>
          </a:xfrm>
        </p:grpSpPr>
        <p:sp>
          <p:nvSpPr>
            <p:cNvPr id="43" name="object 43"/>
            <p:cNvSpPr/>
            <p:nvPr/>
          </p:nvSpPr>
          <p:spPr>
            <a:xfrm>
              <a:off x="4897373" y="3371850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3651" y="234696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97373" y="3371850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6"/>
                  </a:moveTo>
                  <a:lnTo>
                    <a:pt x="263651" y="23469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6459092" y="3362325"/>
            <a:ext cx="281305" cy="254000"/>
            <a:chOff x="6459092" y="3362325"/>
            <a:chExt cx="281305" cy="254000"/>
          </a:xfrm>
        </p:grpSpPr>
        <p:sp>
          <p:nvSpPr>
            <p:cNvPr id="46" name="object 46"/>
            <p:cNvSpPr/>
            <p:nvPr/>
          </p:nvSpPr>
          <p:spPr>
            <a:xfrm>
              <a:off x="6468617" y="3371850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8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8" y="234696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68617" y="3371850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8" y="234696"/>
                  </a:lnTo>
                  <a:lnTo>
                    <a:pt x="262128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029836" y="3362325"/>
            <a:ext cx="281305" cy="254000"/>
            <a:chOff x="4029836" y="3362325"/>
            <a:chExt cx="281305" cy="254000"/>
          </a:xfrm>
        </p:grpSpPr>
        <p:sp>
          <p:nvSpPr>
            <p:cNvPr id="49" name="object 49"/>
            <p:cNvSpPr/>
            <p:nvPr/>
          </p:nvSpPr>
          <p:spPr>
            <a:xfrm>
              <a:off x="4039361" y="3371850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39361" y="3371850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239892" y="3362325"/>
            <a:ext cx="281305" cy="254000"/>
            <a:chOff x="5239892" y="3362325"/>
            <a:chExt cx="281305" cy="254000"/>
          </a:xfrm>
        </p:grpSpPr>
        <p:sp>
          <p:nvSpPr>
            <p:cNvPr id="52" name="object 52"/>
            <p:cNvSpPr/>
            <p:nvPr/>
          </p:nvSpPr>
          <p:spPr>
            <a:xfrm>
              <a:off x="5249417" y="3371850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49417" y="3371850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4441316" y="4003928"/>
            <a:ext cx="281305" cy="254000"/>
            <a:chOff x="4441316" y="4003928"/>
            <a:chExt cx="281305" cy="254000"/>
          </a:xfrm>
        </p:grpSpPr>
        <p:sp>
          <p:nvSpPr>
            <p:cNvPr id="55" name="object 55"/>
            <p:cNvSpPr/>
            <p:nvPr/>
          </p:nvSpPr>
          <p:spPr>
            <a:xfrm>
              <a:off x="4450841" y="4013453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50841" y="4013453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49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4880228" y="4003928"/>
            <a:ext cx="281305" cy="254000"/>
            <a:chOff x="4880228" y="4003928"/>
            <a:chExt cx="281305" cy="254000"/>
          </a:xfrm>
        </p:grpSpPr>
        <p:sp>
          <p:nvSpPr>
            <p:cNvPr id="58" name="object 58"/>
            <p:cNvSpPr/>
            <p:nvPr/>
          </p:nvSpPr>
          <p:spPr>
            <a:xfrm>
              <a:off x="4889753" y="4013453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89753" y="4013453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49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7135748" y="4005453"/>
            <a:ext cx="283210" cy="254000"/>
            <a:chOff x="7135748" y="4005453"/>
            <a:chExt cx="283210" cy="254000"/>
          </a:xfrm>
        </p:grpSpPr>
        <p:sp>
          <p:nvSpPr>
            <p:cNvPr id="61" name="object 61"/>
            <p:cNvSpPr/>
            <p:nvPr/>
          </p:nvSpPr>
          <p:spPr>
            <a:xfrm>
              <a:off x="7145273" y="4014978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59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3651" y="234696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145273" y="4014978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59" h="234950">
                  <a:moveTo>
                    <a:pt x="0" y="234696"/>
                  </a:moveTo>
                  <a:lnTo>
                    <a:pt x="263651" y="23469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52780" y="2880741"/>
            <a:ext cx="6071235" cy="1852930"/>
            <a:chOff x="152780" y="2880741"/>
            <a:chExt cx="6071235" cy="1852930"/>
          </a:xfrm>
        </p:grpSpPr>
        <p:sp>
          <p:nvSpPr>
            <p:cNvPr id="64" name="object 64"/>
            <p:cNvSpPr/>
            <p:nvPr/>
          </p:nvSpPr>
          <p:spPr>
            <a:xfrm>
              <a:off x="5391150" y="2890266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91150" y="2890266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21273" y="4001262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263651" y="23469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21273" y="4001262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5"/>
                  </a:moveTo>
                  <a:lnTo>
                    <a:pt x="263651" y="23469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51982" y="4013454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51982" y="4013454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49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02758" y="4013454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3651" y="234696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02758" y="4013454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6"/>
                  </a:moveTo>
                  <a:lnTo>
                    <a:pt x="263651" y="23469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796790" y="4488941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263651" y="23469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796790" y="4488941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5"/>
                  </a:moveTo>
                  <a:lnTo>
                    <a:pt x="263651" y="23469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142738" y="4488941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263651" y="23469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142738" y="4488941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5"/>
                  </a:moveTo>
                  <a:lnTo>
                    <a:pt x="263651" y="23469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780" y="3089529"/>
              <a:ext cx="253745" cy="233934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7198868" y="3963416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892677" y="4003928"/>
            <a:ext cx="283210" cy="254000"/>
            <a:chOff x="3892677" y="4003928"/>
            <a:chExt cx="283210" cy="254000"/>
          </a:xfrm>
        </p:grpSpPr>
        <p:sp>
          <p:nvSpPr>
            <p:cNvPr id="79" name="object 79"/>
            <p:cNvSpPr/>
            <p:nvPr/>
          </p:nvSpPr>
          <p:spPr>
            <a:xfrm>
              <a:off x="3902202" y="4013453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3651" y="234696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02202" y="4013453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6"/>
                  </a:moveTo>
                  <a:lnTo>
                    <a:pt x="263651" y="23469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3065145" y="4003928"/>
            <a:ext cx="281305" cy="254000"/>
            <a:chOff x="3065145" y="4003928"/>
            <a:chExt cx="281305" cy="254000"/>
          </a:xfrm>
        </p:grpSpPr>
        <p:sp>
          <p:nvSpPr>
            <p:cNvPr id="82" name="object 82"/>
            <p:cNvSpPr/>
            <p:nvPr/>
          </p:nvSpPr>
          <p:spPr>
            <a:xfrm>
              <a:off x="3074670" y="4013453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8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8" y="234696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074670" y="4013453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8" y="234696"/>
                  </a:lnTo>
                  <a:lnTo>
                    <a:pt x="262128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3126994" y="3962780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7859648" y="3997833"/>
            <a:ext cx="283210" cy="254000"/>
            <a:chOff x="7859648" y="3997833"/>
            <a:chExt cx="283210" cy="254000"/>
          </a:xfrm>
        </p:grpSpPr>
        <p:sp>
          <p:nvSpPr>
            <p:cNvPr id="86" name="object 86"/>
            <p:cNvSpPr/>
            <p:nvPr/>
          </p:nvSpPr>
          <p:spPr>
            <a:xfrm>
              <a:off x="7869173" y="4007358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59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263651" y="23469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869173" y="4007358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59" h="234950">
                  <a:moveTo>
                    <a:pt x="0" y="234695"/>
                  </a:moveTo>
                  <a:lnTo>
                    <a:pt x="263651" y="23469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5500496" y="4479416"/>
            <a:ext cx="283210" cy="254000"/>
            <a:chOff x="5500496" y="4479416"/>
            <a:chExt cx="283210" cy="254000"/>
          </a:xfrm>
        </p:grpSpPr>
        <p:sp>
          <p:nvSpPr>
            <p:cNvPr id="89" name="object 89"/>
            <p:cNvSpPr/>
            <p:nvPr/>
          </p:nvSpPr>
          <p:spPr>
            <a:xfrm>
              <a:off x="5510021" y="4488941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263651" y="23469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510021" y="4488941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5"/>
                  </a:moveTo>
                  <a:lnTo>
                    <a:pt x="263651" y="23469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7135748" y="4479416"/>
            <a:ext cx="283210" cy="254000"/>
            <a:chOff x="7135748" y="4479416"/>
            <a:chExt cx="283210" cy="254000"/>
          </a:xfrm>
        </p:grpSpPr>
        <p:sp>
          <p:nvSpPr>
            <p:cNvPr id="92" name="object 92"/>
            <p:cNvSpPr/>
            <p:nvPr/>
          </p:nvSpPr>
          <p:spPr>
            <a:xfrm>
              <a:off x="7145273" y="4488941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59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263651" y="23469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145273" y="4488941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59" h="234950">
                  <a:moveTo>
                    <a:pt x="0" y="234695"/>
                  </a:moveTo>
                  <a:lnTo>
                    <a:pt x="263651" y="23469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7198868" y="4438904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7859648" y="4479416"/>
            <a:ext cx="283210" cy="254000"/>
            <a:chOff x="7859648" y="4479416"/>
            <a:chExt cx="283210" cy="254000"/>
          </a:xfrm>
        </p:grpSpPr>
        <p:sp>
          <p:nvSpPr>
            <p:cNvPr id="96" name="object 96"/>
            <p:cNvSpPr/>
            <p:nvPr/>
          </p:nvSpPr>
          <p:spPr>
            <a:xfrm>
              <a:off x="7869173" y="4488941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59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263651" y="23469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869173" y="4488941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59" h="234950">
                  <a:moveTo>
                    <a:pt x="0" y="234695"/>
                  </a:moveTo>
                  <a:lnTo>
                    <a:pt x="263651" y="23469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7922768" y="4438904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4861940" y="5055489"/>
            <a:ext cx="283210" cy="254000"/>
            <a:chOff x="4861940" y="5055489"/>
            <a:chExt cx="283210" cy="254000"/>
          </a:xfrm>
        </p:grpSpPr>
        <p:sp>
          <p:nvSpPr>
            <p:cNvPr id="100" name="object 100"/>
            <p:cNvSpPr/>
            <p:nvPr/>
          </p:nvSpPr>
          <p:spPr>
            <a:xfrm>
              <a:off x="4871465" y="5065014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3651" y="234696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871465" y="5065014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6"/>
                  </a:moveTo>
                  <a:lnTo>
                    <a:pt x="263651" y="23469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49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4924805" y="5014086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5585840" y="5055489"/>
            <a:ext cx="283210" cy="254000"/>
            <a:chOff x="5585840" y="5055489"/>
            <a:chExt cx="283210" cy="254000"/>
          </a:xfrm>
        </p:grpSpPr>
        <p:sp>
          <p:nvSpPr>
            <p:cNvPr id="104" name="object 104"/>
            <p:cNvSpPr/>
            <p:nvPr/>
          </p:nvSpPr>
          <p:spPr>
            <a:xfrm>
              <a:off x="5595365" y="5065014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1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3651" y="234696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595365" y="5065014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6"/>
                  </a:moveTo>
                  <a:lnTo>
                    <a:pt x="263651" y="23469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49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5956172" y="5369433"/>
            <a:ext cx="281305" cy="254000"/>
            <a:chOff x="5956172" y="5369433"/>
            <a:chExt cx="281305" cy="254000"/>
          </a:xfrm>
        </p:grpSpPr>
        <p:sp>
          <p:nvSpPr>
            <p:cNvPr id="107" name="object 107"/>
            <p:cNvSpPr/>
            <p:nvPr/>
          </p:nvSpPr>
          <p:spPr>
            <a:xfrm>
              <a:off x="5965697" y="5378958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26212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2127" y="23469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65697" y="5378958"/>
              <a:ext cx="262255" cy="234950"/>
            </a:xfrm>
            <a:custGeom>
              <a:avLst/>
              <a:gdLst/>
              <a:ahLst/>
              <a:cxnLst/>
              <a:rect l="l" t="t" r="r" b="b"/>
              <a:pathLst>
                <a:path w="262254" h="234950">
                  <a:moveTo>
                    <a:pt x="0" y="234696"/>
                  </a:moveTo>
                  <a:lnTo>
                    <a:pt x="262127" y="234696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6018021" y="5328666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85420" y="3038347"/>
            <a:ext cx="187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60781" y="3766565"/>
            <a:ext cx="273050" cy="241300"/>
          </a:xfrm>
          <a:custGeom>
            <a:avLst/>
            <a:gdLst/>
            <a:ahLst/>
            <a:cxnLst/>
            <a:rect l="l" t="t" r="r" b="b"/>
            <a:pathLst>
              <a:path w="273050" h="241300">
                <a:moveTo>
                  <a:pt x="0" y="120395"/>
                </a:moveTo>
                <a:lnTo>
                  <a:pt x="10718" y="73509"/>
                </a:lnTo>
                <a:lnTo>
                  <a:pt x="39947" y="35242"/>
                </a:lnTo>
                <a:lnTo>
                  <a:pt x="83303" y="9453"/>
                </a:lnTo>
                <a:lnTo>
                  <a:pt x="136397" y="0"/>
                </a:lnTo>
                <a:lnTo>
                  <a:pt x="189492" y="9453"/>
                </a:lnTo>
                <a:lnTo>
                  <a:pt x="232848" y="35242"/>
                </a:lnTo>
                <a:lnTo>
                  <a:pt x="262077" y="73509"/>
                </a:lnTo>
                <a:lnTo>
                  <a:pt x="272796" y="120395"/>
                </a:lnTo>
                <a:lnTo>
                  <a:pt x="262077" y="167282"/>
                </a:lnTo>
                <a:lnTo>
                  <a:pt x="232848" y="205549"/>
                </a:lnTo>
                <a:lnTo>
                  <a:pt x="189492" y="231338"/>
                </a:lnTo>
                <a:lnTo>
                  <a:pt x="136397" y="240791"/>
                </a:lnTo>
                <a:lnTo>
                  <a:pt x="83303" y="231338"/>
                </a:lnTo>
                <a:lnTo>
                  <a:pt x="39947" y="205549"/>
                </a:lnTo>
                <a:lnTo>
                  <a:pt x="10718" y="167282"/>
                </a:lnTo>
                <a:lnTo>
                  <a:pt x="0" y="120395"/>
                </a:lnTo>
                <a:close/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23520" y="3718305"/>
            <a:ext cx="14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25348" y="1969389"/>
            <a:ext cx="283210" cy="254000"/>
            <a:chOff x="125348" y="1969389"/>
            <a:chExt cx="283210" cy="254000"/>
          </a:xfrm>
        </p:grpSpPr>
        <p:sp>
          <p:nvSpPr>
            <p:cNvPr id="114" name="object 114"/>
            <p:cNvSpPr/>
            <p:nvPr/>
          </p:nvSpPr>
          <p:spPr>
            <a:xfrm>
              <a:off x="134873" y="1978914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26365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63652" y="234696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4873" y="1978914"/>
              <a:ext cx="264160" cy="234950"/>
            </a:xfrm>
            <a:custGeom>
              <a:avLst/>
              <a:gdLst/>
              <a:ahLst/>
              <a:cxnLst/>
              <a:rect l="l" t="t" r="r" b="b"/>
              <a:pathLst>
                <a:path w="264160" h="234950">
                  <a:moveTo>
                    <a:pt x="0" y="234696"/>
                  </a:moveTo>
                  <a:lnTo>
                    <a:pt x="263652" y="234696"/>
                  </a:lnTo>
                  <a:lnTo>
                    <a:pt x="263652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49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87248" y="1927936"/>
            <a:ext cx="158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5591936" y="1791080"/>
            <a:ext cx="322580" cy="257175"/>
            <a:chOff x="5591936" y="1791080"/>
            <a:chExt cx="322580" cy="257175"/>
          </a:xfrm>
        </p:grpSpPr>
        <p:sp>
          <p:nvSpPr>
            <p:cNvPr id="118" name="object 118"/>
            <p:cNvSpPr/>
            <p:nvPr/>
          </p:nvSpPr>
          <p:spPr>
            <a:xfrm>
              <a:off x="5601461" y="1800605"/>
              <a:ext cx="303530" cy="238125"/>
            </a:xfrm>
            <a:custGeom>
              <a:avLst/>
              <a:gdLst/>
              <a:ahLst/>
              <a:cxnLst/>
              <a:rect l="l" t="t" r="r" b="b"/>
              <a:pathLst>
                <a:path w="303529" h="238125">
                  <a:moveTo>
                    <a:pt x="151637" y="0"/>
                  </a:moveTo>
                  <a:lnTo>
                    <a:pt x="103729" y="6059"/>
                  </a:lnTo>
                  <a:lnTo>
                    <a:pt x="62106" y="22933"/>
                  </a:lnTo>
                  <a:lnTo>
                    <a:pt x="29272" y="48664"/>
                  </a:lnTo>
                  <a:lnTo>
                    <a:pt x="7735" y="81296"/>
                  </a:lnTo>
                  <a:lnTo>
                    <a:pt x="0" y="118872"/>
                  </a:lnTo>
                  <a:lnTo>
                    <a:pt x="7735" y="156447"/>
                  </a:lnTo>
                  <a:lnTo>
                    <a:pt x="29272" y="189079"/>
                  </a:lnTo>
                  <a:lnTo>
                    <a:pt x="62106" y="214810"/>
                  </a:lnTo>
                  <a:lnTo>
                    <a:pt x="103729" y="231684"/>
                  </a:lnTo>
                  <a:lnTo>
                    <a:pt x="151637" y="237744"/>
                  </a:lnTo>
                  <a:lnTo>
                    <a:pt x="199546" y="231684"/>
                  </a:lnTo>
                  <a:lnTo>
                    <a:pt x="241169" y="214810"/>
                  </a:lnTo>
                  <a:lnTo>
                    <a:pt x="274003" y="189079"/>
                  </a:lnTo>
                  <a:lnTo>
                    <a:pt x="295540" y="156447"/>
                  </a:lnTo>
                  <a:lnTo>
                    <a:pt x="303275" y="118872"/>
                  </a:lnTo>
                  <a:lnTo>
                    <a:pt x="295540" y="81296"/>
                  </a:lnTo>
                  <a:lnTo>
                    <a:pt x="274003" y="48664"/>
                  </a:lnTo>
                  <a:lnTo>
                    <a:pt x="241169" y="22933"/>
                  </a:lnTo>
                  <a:lnTo>
                    <a:pt x="199546" y="6059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01461" y="1800605"/>
              <a:ext cx="303530" cy="238125"/>
            </a:xfrm>
            <a:custGeom>
              <a:avLst/>
              <a:gdLst/>
              <a:ahLst/>
              <a:cxnLst/>
              <a:rect l="l" t="t" r="r" b="b"/>
              <a:pathLst>
                <a:path w="303529" h="238125">
                  <a:moveTo>
                    <a:pt x="0" y="118872"/>
                  </a:moveTo>
                  <a:lnTo>
                    <a:pt x="7735" y="81296"/>
                  </a:lnTo>
                  <a:lnTo>
                    <a:pt x="29272" y="48664"/>
                  </a:lnTo>
                  <a:lnTo>
                    <a:pt x="62106" y="22933"/>
                  </a:lnTo>
                  <a:lnTo>
                    <a:pt x="103729" y="6059"/>
                  </a:lnTo>
                  <a:lnTo>
                    <a:pt x="151637" y="0"/>
                  </a:lnTo>
                  <a:lnTo>
                    <a:pt x="199546" y="6059"/>
                  </a:lnTo>
                  <a:lnTo>
                    <a:pt x="241169" y="22933"/>
                  </a:lnTo>
                  <a:lnTo>
                    <a:pt x="274003" y="48664"/>
                  </a:lnTo>
                  <a:lnTo>
                    <a:pt x="295540" y="81296"/>
                  </a:lnTo>
                  <a:lnTo>
                    <a:pt x="303275" y="118872"/>
                  </a:lnTo>
                  <a:lnTo>
                    <a:pt x="295540" y="156447"/>
                  </a:lnTo>
                  <a:lnTo>
                    <a:pt x="274003" y="189079"/>
                  </a:lnTo>
                  <a:lnTo>
                    <a:pt x="241169" y="214810"/>
                  </a:lnTo>
                  <a:lnTo>
                    <a:pt x="199546" y="231684"/>
                  </a:lnTo>
                  <a:lnTo>
                    <a:pt x="151637" y="237744"/>
                  </a:lnTo>
                  <a:lnTo>
                    <a:pt x="103729" y="231684"/>
                  </a:lnTo>
                  <a:lnTo>
                    <a:pt x="62106" y="214810"/>
                  </a:lnTo>
                  <a:lnTo>
                    <a:pt x="29272" y="189079"/>
                  </a:lnTo>
                  <a:lnTo>
                    <a:pt x="7735" y="156447"/>
                  </a:lnTo>
                  <a:lnTo>
                    <a:pt x="0" y="118872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5684646" y="1750567"/>
            <a:ext cx="13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0F4761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8201025" y="3069717"/>
            <a:ext cx="322580" cy="257175"/>
            <a:chOff x="8201025" y="3069717"/>
            <a:chExt cx="322580" cy="257175"/>
          </a:xfrm>
        </p:grpSpPr>
        <p:sp>
          <p:nvSpPr>
            <p:cNvPr id="122" name="object 122"/>
            <p:cNvSpPr/>
            <p:nvPr/>
          </p:nvSpPr>
          <p:spPr>
            <a:xfrm>
              <a:off x="8210550" y="3079242"/>
              <a:ext cx="303530" cy="238125"/>
            </a:xfrm>
            <a:custGeom>
              <a:avLst/>
              <a:gdLst/>
              <a:ahLst/>
              <a:cxnLst/>
              <a:rect l="l" t="t" r="r" b="b"/>
              <a:pathLst>
                <a:path w="303529" h="238125">
                  <a:moveTo>
                    <a:pt x="151638" y="0"/>
                  </a:moveTo>
                  <a:lnTo>
                    <a:pt x="103729" y="6059"/>
                  </a:lnTo>
                  <a:lnTo>
                    <a:pt x="62106" y="22933"/>
                  </a:lnTo>
                  <a:lnTo>
                    <a:pt x="29272" y="48664"/>
                  </a:lnTo>
                  <a:lnTo>
                    <a:pt x="7735" y="81296"/>
                  </a:lnTo>
                  <a:lnTo>
                    <a:pt x="0" y="118872"/>
                  </a:lnTo>
                  <a:lnTo>
                    <a:pt x="7735" y="156447"/>
                  </a:lnTo>
                  <a:lnTo>
                    <a:pt x="29272" y="189079"/>
                  </a:lnTo>
                  <a:lnTo>
                    <a:pt x="62106" y="214810"/>
                  </a:lnTo>
                  <a:lnTo>
                    <a:pt x="103729" y="231684"/>
                  </a:lnTo>
                  <a:lnTo>
                    <a:pt x="151638" y="237744"/>
                  </a:lnTo>
                  <a:lnTo>
                    <a:pt x="199546" y="231684"/>
                  </a:lnTo>
                  <a:lnTo>
                    <a:pt x="241169" y="214810"/>
                  </a:lnTo>
                  <a:lnTo>
                    <a:pt x="274003" y="189079"/>
                  </a:lnTo>
                  <a:lnTo>
                    <a:pt x="295540" y="156447"/>
                  </a:lnTo>
                  <a:lnTo>
                    <a:pt x="303275" y="118872"/>
                  </a:lnTo>
                  <a:lnTo>
                    <a:pt x="295540" y="81296"/>
                  </a:lnTo>
                  <a:lnTo>
                    <a:pt x="274003" y="48664"/>
                  </a:lnTo>
                  <a:lnTo>
                    <a:pt x="241169" y="22933"/>
                  </a:lnTo>
                  <a:lnTo>
                    <a:pt x="199546" y="6059"/>
                  </a:lnTo>
                  <a:lnTo>
                    <a:pt x="151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210550" y="3079242"/>
              <a:ext cx="303530" cy="238125"/>
            </a:xfrm>
            <a:custGeom>
              <a:avLst/>
              <a:gdLst/>
              <a:ahLst/>
              <a:cxnLst/>
              <a:rect l="l" t="t" r="r" b="b"/>
              <a:pathLst>
                <a:path w="303529" h="238125">
                  <a:moveTo>
                    <a:pt x="0" y="118872"/>
                  </a:moveTo>
                  <a:lnTo>
                    <a:pt x="7735" y="81296"/>
                  </a:lnTo>
                  <a:lnTo>
                    <a:pt x="29272" y="48664"/>
                  </a:lnTo>
                  <a:lnTo>
                    <a:pt x="62106" y="22933"/>
                  </a:lnTo>
                  <a:lnTo>
                    <a:pt x="103729" y="6059"/>
                  </a:lnTo>
                  <a:lnTo>
                    <a:pt x="151638" y="0"/>
                  </a:lnTo>
                  <a:lnTo>
                    <a:pt x="199546" y="6059"/>
                  </a:lnTo>
                  <a:lnTo>
                    <a:pt x="241169" y="22933"/>
                  </a:lnTo>
                  <a:lnTo>
                    <a:pt x="274003" y="48664"/>
                  </a:lnTo>
                  <a:lnTo>
                    <a:pt x="295540" y="81296"/>
                  </a:lnTo>
                  <a:lnTo>
                    <a:pt x="303275" y="118872"/>
                  </a:lnTo>
                  <a:lnTo>
                    <a:pt x="295540" y="156447"/>
                  </a:lnTo>
                  <a:lnTo>
                    <a:pt x="274003" y="189079"/>
                  </a:lnTo>
                  <a:lnTo>
                    <a:pt x="241169" y="214810"/>
                  </a:lnTo>
                  <a:lnTo>
                    <a:pt x="199546" y="231684"/>
                  </a:lnTo>
                  <a:lnTo>
                    <a:pt x="151638" y="237744"/>
                  </a:lnTo>
                  <a:lnTo>
                    <a:pt x="103729" y="231684"/>
                  </a:lnTo>
                  <a:lnTo>
                    <a:pt x="62106" y="214810"/>
                  </a:lnTo>
                  <a:lnTo>
                    <a:pt x="29272" y="189079"/>
                  </a:lnTo>
                  <a:lnTo>
                    <a:pt x="7735" y="156447"/>
                  </a:lnTo>
                  <a:lnTo>
                    <a:pt x="0" y="118872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8294623" y="3030092"/>
            <a:ext cx="13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0F4761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9607677" y="3798189"/>
            <a:ext cx="322580" cy="257175"/>
            <a:chOff x="9607677" y="3798189"/>
            <a:chExt cx="322580" cy="257175"/>
          </a:xfrm>
        </p:grpSpPr>
        <p:sp>
          <p:nvSpPr>
            <p:cNvPr id="126" name="object 126"/>
            <p:cNvSpPr/>
            <p:nvPr/>
          </p:nvSpPr>
          <p:spPr>
            <a:xfrm>
              <a:off x="9617202" y="3807714"/>
              <a:ext cx="303530" cy="238125"/>
            </a:xfrm>
            <a:custGeom>
              <a:avLst/>
              <a:gdLst/>
              <a:ahLst/>
              <a:cxnLst/>
              <a:rect l="l" t="t" r="r" b="b"/>
              <a:pathLst>
                <a:path w="303529" h="238125">
                  <a:moveTo>
                    <a:pt x="151638" y="0"/>
                  </a:moveTo>
                  <a:lnTo>
                    <a:pt x="103729" y="6059"/>
                  </a:lnTo>
                  <a:lnTo>
                    <a:pt x="62106" y="22933"/>
                  </a:lnTo>
                  <a:lnTo>
                    <a:pt x="29272" y="48664"/>
                  </a:lnTo>
                  <a:lnTo>
                    <a:pt x="7735" y="81296"/>
                  </a:lnTo>
                  <a:lnTo>
                    <a:pt x="0" y="118872"/>
                  </a:lnTo>
                  <a:lnTo>
                    <a:pt x="7735" y="156447"/>
                  </a:lnTo>
                  <a:lnTo>
                    <a:pt x="29272" y="189079"/>
                  </a:lnTo>
                  <a:lnTo>
                    <a:pt x="62106" y="214810"/>
                  </a:lnTo>
                  <a:lnTo>
                    <a:pt x="103729" y="231684"/>
                  </a:lnTo>
                  <a:lnTo>
                    <a:pt x="151638" y="237744"/>
                  </a:lnTo>
                  <a:lnTo>
                    <a:pt x="199546" y="231684"/>
                  </a:lnTo>
                  <a:lnTo>
                    <a:pt x="241169" y="214810"/>
                  </a:lnTo>
                  <a:lnTo>
                    <a:pt x="274003" y="189079"/>
                  </a:lnTo>
                  <a:lnTo>
                    <a:pt x="295540" y="156447"/>
                  </a:lnTo>
                  <a:lnTo>
                    <a:pt x="303275" y="118872"/>
                  </a:lnTo>
                  <a:lnTo>
                    <a:pt x="295540" y="81296"/>
                  </a:lnTo>
                  <a:lnTo>
                    <a:pt x="274003" y="48664"/>
                  </a:lnTo>
                  <a:lnTo>
                    <a:pt x="241169" y="22933"/>
                  </a:lnTo>
                  <a:lnTo>
                    <a:pt x="199546" y="6059"/>
                  </a:lnTo>
                  <a:lnTo>
                    <a:pt x="151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617202" y="3807714"/>
              <a:ext cx="303530" cy="238125"/>
            </a:xfrm>
            <a:custGeom>
              <a:avLst/>
              <a:gdLst/>
              <a:ahLst/>
              <a:cxnLst/>
              <a:rect l="l" t="t" r="r" b="b"/>
              <a:pathLst>
                <a:path w="303529" h="238125">
                  <a:moveTo>
                    <a:pt x="0" y="118872"/>
                  </a:moveTo>
                  <a:lnTo>
                    <a:pt x="7735" y="81296"/>
                  </a:lnTo>
                  <a:lnTo>
                    <a:pt x="29272" y="48664"/>
                  </a:lnTo>
                  <a:lnTo>
                    <a:pt x="62106" y="22933"/>
                  </a:lnTo>
                  <a:lnTo>
                    <a:pt x="103729" y="6059"/>
                  </a:lnTo>
                  <a:lnTo>
                    <a:pt x="151638" y="0"/>
                  </a:lnTo>
                  <a:lnTo>
                    <a:pt x="199546" y="6059"/>
                  </a:lnTo>
                  <a:lnTo>
                    <a:pt x="241169" y="22933"/>
                  </a:lnTo>
                  <a:lnTo>
                    <a:pt x="274003" y="48664"/>
                  </a:lnTo>
                  <a:lnTo>
                    <a:pt x="295540" y="81296"/>
                  </a:lnTo>
                  <a:lnTo>
                    <a:pt x="303275" y="118872"/>
                  </a:lnTo>
                  <a:lnTo>
                    <a:pt x="295540" y="156447"/>
                  </a:lnTo>
                  <a:lnTo>
                    <a:pt x="274003" y="189079"/>
                  </a:lnTo>
                  <a:lnTo>
                    <a:pt x="241169" y="214810"/>
                  </a:lnTo>
                  <a:lnTo>
                    <a:pt x="199546" y="231684"/>
                  </a:lnTo>
                  <a:lnTo>
                    <a:pt x="151638" y="237744"/>
                  </a:lnTo>
                  <a:lnTo>
                    <a:pt x="103729" y="231684"/>
                  </a:lnTo>
                  <a:lnTo>
                    <a:pt x="62106" y="214810"/>
                  </a:lnTo>
                  <a:lnTo>
                    <a:pt x="29272" y="189079"/>
                  </a:lnTo>
                  <a:lnTo>
                    <a:pt x="7735" y="156447"/>
                  </a:lnTo>
                  <a:lnTo>
                    <a:pt x="0" y="118872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9701021" y="3758945"/>
            <a:ext cx="13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0F4761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129920" y="4986909"/>
            <a:ext cx="334645" cy="235585"/>
            <a:chOff x="129920" y="4986909"/>
            <a:chExt cx="334645" cy="235585"/>
          </a:xfrm>
        </p:grpSpPr>
        <p:sp>
          <p:nvSpPr>
            <p:cNvPr id="130" name="object 130"/>
            <p:cNvSpPr/>
            <p:nvPr/>
          </p:nvSpPr>
          <p:spPr>
            <a:xfrm>
              <a:off x="139445" y="4996434"/>
              <a:ext cx="315595" cy="216535"/>
            </a:xfrm>
            <a:custGeom>
              <a:avLst/>
              <a:gdLst/>
              <a:ahLst/>
              <a:cxnLst/>
              <a:rect l="l" t="t" r="r" b="b"/>
              <a:pathLst>
                <a:path w="315595" h="216535">
                  <a:moveTo>
                    <a:pt x="279399" y="0"/>
                  </a:moveTo>
                  <a:lnTo>
                    <a:pt x="36068" y="0"/>
                  </a:lnTo>
                  <a:lnTo>
                    <a:pt x="22031" y="2831"/>
                  </a:lnTo>
                  <a:lnTo>
                    <a:pt x="10566" y="10556"/>
                  </a:lnTo>
                  <a:lnTo>
                    <a:pt x="2835" y="22020"/>
                  </a:lnTo>
                  <a:lnTo>
                    <a:pt x="0" y="36068"/>
                  </a:lnTo>
                  <a:lnTo>
                    <a:pt x="0" y="180340"/>
                  </a:lnTo>
                  <a:lnTo>
                    <a:pt x="2835" y="194387"/>
                  </a:lnTo>
                  <a:lnTo>
                    <a:pt x="10566" y="205851"/>
                  </a:lnTo>
                  <a:lnTo>
                    <a:pt x="22031" y="213576"/>
                  </a:lnTo>
                  <a:lnTo>
                    <a:pt x="36068" y="216408"/>
                  </a:lnTo>
                  <a:lnTo>
                    <a:pt x="279399" y="216408"/>
                  </a:lnTo>
                  <a:lnTo>
                    <a:pt x="293436" y="213576"/>
                  </a:lnTo>
                  <a:lnTo>
                    <a:pt x="304901" y="205851"/>
                  </a:lnTo>
                  <a:lnTo>
                    <a:pt x="312632" y="194387"/>
                  </a:lnTo>
                  <a:lnTo>
                    <a:pt x="315468" y="180340"/>
                  </a:lnTo>
                  <a:lnTo>
                    <a:pt x="315468" y="36068"/>
                  </a:lnTo>
                  <a:lnTo>
                    <a:pt x="312632" y="22020"/>
                  </a:lnTo>
                  <a:lnTo>
                    <a:pt x="304901" y="10556"/>
                  </a:lnTo>
                  <a:lnTo>
                    <a:pt x="293436" y="2831"/>
                  </a:lnTo>
                  <a:lnTo>
                    <a:pt x="279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39445" y="4996434"/>
              <a:ext cx="315595" cy="216535"/>
            </a:xfrm>
            <a:custGeom>
              <a:avLst/>
              <a:gdLst/>
              <a:ahLst/>
              <a:cxnLst/>
              <a:rect l="l" t="t" r="r" b="b"/>
              <a:pathLst>
                <a:path w="315595" h="216535">
                  <a:moveTo>
                    <a:pt x="0" y="36068"/>
                  </a:moveTo>
                  <a:lnTo>
                    <a:pt x="2835" y="22020"/>
                  </a:lnTo>
                  <a:lnTo>
                    <a:pt x="10566" y="10556"/>
                  </a:lnTo>
                  <a:lnTo>
                    <a:pt x="22031" y="2831"/>
                  </a:lnTo>
                  <a:lnTo>
                    <a:pt x="36068" y="0"/>
                  </a:lnTo>
                  <a:lnTo>
                    <a:pt x="279399" y="0"/>
                  </a:lnTo>
                  <a:lnTo>
                    <a:pt x="293436" y="2831"/>
                  </a:lnTo>
                  <a:lnTo>
                    <a:pt x="304901" y="10556"/>
                  </a:lnTo>
                  <a:lnTo>
                    <a:pt x="312632" y="22020"/>
                  </a:lnTo>
                  <a:lnTo>
                    <a:pt x="315468" y="36068"/>
                  </a:lnTo>
                  <a:lnTo>
                    <a:pt x="315468" y="180340"/>
                  </a:lnTo>
                  <a:lnTo>
                    <a:pt x="312632" y="194387"/>
                  </a:lnTo>
                  <a:lnTo>
                    <a:pt x="304901" y="205851"/>
                  </a:lnTo>
                  <a:lnTo>
                    <a:pt x="293436" y="213576"/>
                  </a:lnTo>
                  <a:lnTo>
                    <a:pt x="279399" y="216408"/>
                  </a:lnTo>
                  <a:lnTo>
                    <a:pt x="36068" y="216408"/>
                  </a:lnTo>
                  <a:lnTo>
                    <a:pt x="22031" y="213576"/>
                  </a:lnTo>
                  <a:lnTo>
                    <a:pt x="10566" y="205851"/>
                  </a:lnTo>
                  <a:lnTo>
                    <a:pt x="2835" y="194387"/>
                  </a:lnTo>
                  <a:lnTo>
                    <a:pt x="0" y="180340"/>
                  </a:lnTo>
                  <a:lnTo>
                    <a:pt x="0" y="36068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201269" y="493699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w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10900029" y="4307204"/>
            <a:ext cx="336550" cy="234315"/>
            <a:chOff x="10900029" y="4307204"/>
            <a:chExt cx="336550" cy="234315"/>
          </a:xfrm>
        </p:grpSpPr>
        <p:sp>
          <p:nvSpPr>
            <p:cNvPr id="134" name="object 134"/>
            <p:cNvSpPr/>
            <p:nvPr/>
          </p:nvSpPr>
          <p:spPr>
            <a:xfrm>
              <a:off x="10909554" y="4316729"/>
              <a:ext cx="317500" cy="215265"/>
            </a:xfrm>
            <a:custGeom>
              <a:avLst/>
              <a:gdLst/>
              <a:ahLst/>
              <a:cxnLst/>
              <a:rect l="l" t="t" r="r" b="b"/>
              <a:pathLst>
                <a:path w="317500" h="215264">
                  <a:moveTo>
                    <a:pt x="281177" y="0"/>
                  </a:moveTo>
                  <a:lnTo>
                    <a:pt x="35814" y="0"/>
                  </a:lnTo>
                  <a:lnTo>
                    <a:pt x="21859" y="2809"/>
                  </a:lnTo>
                  <a:lnTo>
                    <a:pt x="10477" y="10477"/>
                  </a:lnTo>
                  <a:lnTo>
                    <a:pt x="2809" y="21859"/>
                  </a:lnTo>
                  <a:lnTo>
                    <a:pt x="0" y="35814"/>
                  </a:lnTo>
                  <a:lnTo>
                    <a:pt x="0" y="179070"/>
                  </a:lnTo>
                  <a:lnTo>
                    <a:pt x="2809" y="193024"/>
                  </a:lnTo>
                  <a:lnTo>
                    <a:pt x="10477" y="204406"/>
                  </a:lnTo>
                  <a:lnTo>
                    <a:pt x="21859" y="212074"/>
                  </a:lnTo>
                  <a:lnTo>
                    <a:pt x="35814" y="214884"/>
                  </a:lnTo>
                  <a:lnTo>
                    <a:pt x="281177" y="214884"/>
                  </a:lnTo>
                  <a:lnTo>
                    <a:pt x="295132" y="212074"/>
                  </a:lnTo>
                  <a:lnTo>
                    <a:pt x="306514" y="204406"/>
                  </a:lnTo>
                  <a:lnTo>
                    <a:pt x="314182" y="193024"/>
                  </a:lnTo>
                  <a:lnTo>
                    <a:pt x="316992" y="179070"/>
                  </a:lnTo>
                  <a:lnTo>
                    <a:pt x="316992" y="35814"/>
                  </a:lnTo>
                  <a:lnTo>
                    <a:pt x="314182" y="21859"/>
                  </a:lnTo>
                  <a:lnTo>
                    <a:pt x="306514" y="10477"/>
                  </a:lnTo>
                  <a:lnTo>
                    <a:pt x="295132" y="2809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909554" y="4316729"/>
              <a:ext cx="317500" cy="215265"/>
            </a:xfrm>
            <a:custGeom>
              <a:avLst/>
              <a:gdLst/>
              <a:ahLst/>
              <a:cxnLst/>
              <a:rect l="l" t="t" r="r" b="b"/>
              <a:pathLst>
                <a:path w="317500" h="215264">
                  <a:moveTo>
                    <a:pt x="0" y="35814"/>
                  </a:moveTo>
                  <a:lnTo>
                    <a:pt x="2809" y="21859"/>
                  </a:lnTo>
                  <a:lnTo>
                    <a:pt x="10477" y="10477"/>
                  </a:lnTo>
                  <a:lnTo>
                    <a:pt x="21859" y="2809"/>
                  </a:lnTo>
                  <a:lnTo>
                    <a:pt x="35814" y="0"/>
                  </a:lnTo>
                  <a:lnTo>
                    <a:pt x="281177" y="0"/>
                  </a:lnTo>
                  <a:lnTo>
                    <a:pt x="295132" y="2809"/>
                  </a:lnTo>
                  <a:lnTo>
                    <a:pt x="306514" y="10477"/>
                  </a:lnTo>
                  <a:lnTo>
                    <a:pt x="314182" y="21859"/>
                  </a:lnTo>
                  <a:lnTo>
                    <a:pt x="316992" y="35814"/>
                  </a:lnTo>
                  <a:lnTo>
                    <a:pt x="316992" y="179070"/>
                  </a:lnTo>
                  <a:lnTo>
                    <a:pt x="314182" y="193024"/>
                  </a:lnTo>
                  <a:lnTo>
                    <a:pt x="306514" y="204406"/>
                  </a:lnTo>
                  <a:lnTo>
                    <a:pt x="295132" y="212074"/>
                  </a:lnTo>
                  <a:lnTo>
                    <a:pt x="281177" y="214884"/>
                  </a:lnTo>
                  <a:lnTo>
                    <a:pt x="35814" y="214884"/>
                  </a:lnTo>
                  <a:lnTo>
                    <a:pt x="21859" y="212074"/>
                  </a:lnTo>
                  <a:lnTo>
                    <a:pt x="10477" y="204406"/>
                  </a:lnTo>
                  <a:lnTo>
                    <a:pt x="2809" y="193024"/>
                  </a:lnTo>
                  <a:lnTo>
                    <a:pt x="0" y="179070"/>
                  </a:lnTo>
                  <a:lnTo>
                    <a:pt x="0" y="35814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10973181" y="425627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w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6262496" y="3696080"/>
            <a:ext cx="292100" cy="505459"/>
            <a:chOff x="6262496" y="3696080"/>
            <a:chExt cx="292100" cy="505459"/>
          </a:xfrm>
        </p:grpSpPr>
        <p:sp>
          <p:nvSpPr>
            <p:cNvPr id="138" name="object 138"/>
            <p:cNvSpPr/>
            <p:nvPr/>
          </p:nvSpPr>
          <p:spPr>
            <a:xfrm>
              <a:off x="6272021" y="3950969"/>
              <a:ext cx="273050" cy="241300"/>
            </a:xfrm>
            <a:custGeom>
              <a:avLst/>
              <a:gdLst/>
              <a:ahLst/>
              <a:cxnLst/>
              <a:rect l="l" t="t" r="r" b="b"/>
              <a:pathLst>
                <a:path w="273050" h="241300">
                  <a:moveTo>
                    <a:pt x="0" y="120395"/>
                  </a:moveTo>
                  <a:lnTo>
                    <a:pt x="10721" y="73509"/>
                  </a:lnTo>
                  <a:lnTo>
                    <a:pt x="39957" y="35242"/>
                  </a:lnTo>
                  <a:lnTo>
                    <a:pt x="83313" y="9453"/>
                  </a:lnTo>
                  <a:lnTo>
                    <a:pt x="136398" y="0"/>
                  </a:lnTo>
                  <a:lnTo>
                    <a:pt x="189482" y="9453"/>
                  </a:lnTo>
                  <a:lnTo>
                    <a:pt x="232838" y="35242"/>
                  </a:lnTo>
                  <a:lnTo>
                    <a:pt x="262074" y="73509"/>
                  </a:lnTo>
                  <a:lnTo>
                    <a:pt x="272796" y="120395"/>
                  </a:lnTo>
                  <a:lnTo>
                    <a:pt x="262074" y="167282"/>
                  </a:lnTo>
                  <a:lnTo>
                    <a:pt x="232838" y="205549"/>
                  </a:lnTo>
                  <a:lnTo>
                    <a:pt x="189482" y="231338"/>
                  </a:lnTo>
                  <a:lnTo>
                    <a:pt x="136398" y="240791"/>
                  </a:lnTo>
                  <a:lnTo>
                    <a:pt x="83313" y="231338"/>
                  </a:lnTo>
                  <a:lnTo>
                    <a:pt x="39957" y="205549"/>
                  </a:lnTo>
                  <a:lnTo>
                    <a:pt x="10721" y="167282"/>
                  </a:lnTo>
                  <a:lnTo>
                    <a:pt x="0" y="120395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8592" y="3696080"/>
              <a:ext cx="252222" cy="235457"/>
            </a:xfrm>
            <a:prstGeom prst="rect">
              <a:avLst/>
            </a:prstGeom>
          </p:spPr>
        </p:pic>
      </p:grpSp>
      <p:sp>
        <p:nvSpPr>
          <p:cNvPr id="140" name="object 140"/>
          <p:cNvSpPr txBox="1"/>
          <p:nvPr/>
        </p:nvSpPr>
        <p:spPr>
          <a:xfrm>
            <a:off x="6301232" y="3646170"/>
            <a:ext cx="187960" cy="55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  <a:p>
            <a:pPr marL="46990">
              <a:lnSpc>
                <a:spcPts val="2090"/>
              </a:lnSpc>
            </a:pPr>
            <a:r>
              <a:rPr sz="1800" spc="-50" dirty="0"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7586853" y="3686936"/>
            <a:ext cx="290830" cy="505459"/>
            <a:chOff x="7586853" y="3686936"/>
            <a:chExt cx="290830" cy="505459"/>
          </a:xfrm>
        </p:grpSpPr>
        <p:sp>
          <p:nvSpPr>
            <p:cNvPr id="142" name="object 142"/>
            <p:cNvSpPr/>
            <p:nvPr/>
          </p:nvSpPr>
          <p:spPr>
            <a:xfrm>
              <a:off x="7596378" y="3941825"/>
              <a:ext cx="271780" cy="241300"/>
            </a:xfrm>
            <a:custGeom>
              <a:avLst/>
              <a:gdLst/>
              <a:ahLst/>
              <a:cxnLst/>
              <a:rect l="l" t="t" r="r" b="b"/>
              <a:pathLst>
                <a:path w="271779" h="241300">
                  <a:moveTo>
                    <a:pt x="0" y="120396"/>
                  </a:moveTo>
                  <a:lnTo>
                    <a:pt x="10656" y="73509"/>
                  </a:lnTo>
                  <a:lnTo>
                    <a:pt x="39719" y="35242"/>
                  </a:lnTo>
                  <a:lnTo>
                    <a:pt x="82831" y="9453"/>
                  </a:lnTo>
                  <a:lnTo>
                    <a:pt x="135636" y="0"/>
                  </a:lnTo>
                  <a:lnTo>
                    <a:pt x="188440" y="9453"/>
                  </a:lnTo>
                  <a:lnTo>
                    <a:pt x="231552" y="35242"/>
                  </a:lnTo>
                  <a:lnTo>
                    <a:pt x="260615" y="73509"/>
                  </a:lnTo>
                  <a:lnTo>
                    <a:pt x="271272" y="120396"/>
                  </a:lnTo>
                  <a:lnTo>
                    <a:pt x="260615" y="167282"/>
                  </a:lnTo>
                  <a:lnTo>
                    <a:pt x="231552" y="205549"/>
                  </a:lnTo>
                  <a:lnTo>
                    <a:pt x="188440" y="231338"/>
                  </a:lnTo>
                  <a:lnTo>
                    <a:pt x="135636" y="240792"/>
                  </a:lnTo>
                  <a:lnTo>
                    <a:pt x="82831" y="231338"/>
                  </a:lnTo>
                  <a:lnTo>
                    <a:pt x="39719" y="205549"/>
                  </a:lnTo>
                  <a:lnTo>
                    <a:pt x="10656" y="167282"/>
                  </a:lnTo>
                  <a:lnTo>
                    <a:pt x="0" y="120396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1425" y="3686936"/>
              <a:ext cx="253746" cy="235457"/>
            </a:xfrm>
            <a:prstGeom prst="rect">
              <a:avLst/>
            </a:prstGeom>
          </p:spPr>
        </p:pic>
      </p:grpSp>
      <p:sp>
        <p:nvSpPr>
          <p:cNvPr id="144" name="object 144"/>
          <p:cNvSpPr txBox="1"/>
          <p:nvPr/>
        </p:nvSpPr>
        <p:spPr>
          <a:xfrm>
            <a:off x="7625333" y="3636086"/>
            <a:ext cx="187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111490" y="3960114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0" y="120396"/>
                </a:moveTo>
                <a:lnTo>
                  <a:pt x="10656" y="73509"/>
                </a:lnTo>
                <a:lnTo>
                  <a:pt x="39719" y="35242"/>
                </a:lnTo>
                <a:lnTo>
                  <a:pt x="82831" y="9453"/>
                </a:lnTo>
                <a:lnTo>
                  <a:pt x="135635" y="0"/>
                </a:lnTo>
                <a:lnTo>
                  <a:pt x="188440" y="9453"/>
                </a:lnTo>
                <a:lnTo>
                  <a:pt x="231552" y="35242"/>
                </a:lnTo>
                <a:lnTo>
                  <a:pt x="260615" y="73509"/>
                </a:lnTo>
                <a:lnTo>
                  <a:pt x="271271" y="120396"/>
                </a:lnTo>
                <a:lnTo>
                  <a:pt x="260615" y="167282"/>
                </a:lnTo>
                <a:lnTo>
                  <a:pt x="231552" y="205549"/>
                </a:lnTo>
                <a:lnTo>
                  <a:pt x="188440" y="231338"/>
                </a:lnTo>
                <a:lnTo>
                  <a:pt x="135635" y="240792"/>
                </a:lnTo>
                <a:lnTo>
                  <a:pt x="82831" y="231338"/>
                </a:lnTo>
                <a:lnTo>
                  <a:pt x="39719" y="205549"/>
                </a:lnTo>
                <a:lnTo>
                  <a:pt x="10656" y="167282"/>
                </a:lnTo>
                <a:lnTo>
                  <a:pt x="0" y="120396"/>
                </a:lnTo>
                <a:close/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7634351" y="3893946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00990" algn="l"/>
              </a:tabLst>
            </a:pPr>
            <a:r>
              <a:rPr sz="1800" spc="-50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2700" baseline="-15432" dirty="0">
                <a:latin typeface="Trebuchet MS"/>
                <a:cs typeface="Trebuchet MS"/>
              </a:rPr>
              <a:t>P</a:t>
            </a:r>
            <a:r>
              <a:rPr sz="2700" spc="630" baseline="-15432" dirty="0">
                <a:latin typeface="Trebuchet MS"/>
                <a:cs typeface="Trebuchet MS"/>
              </a:rPr>
              <a:t> </a:t>
            </a:r>
            <a:r>
              <a:rPr sz="2700" spc="-75" baseline="-4629" dirty="0">
                <a:latin typeface="Trebuchet MS"/>
                <a:cs typeface="Trebuchet MS"/>
              </a:rPr>
              <a:t>e</a:t>
            </a:r>
            <a:endParaRPr sz="2700" baseline="-4629">
              <a:latin typeface="Trebuchet MS"/>
              <a:cs typeface="Trebuchet MS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8106536" y="3696080"/>
            <a:ext cx="1218565" cy="505459"/>
            <a:chOff x="8106536" y="3696080"/>
            <a:chExt cx="1218565" cy="505459"/>
          </a:xfrm>
        </p:grpSpPr>
        <p:pic>
          <p:nvPicPr>
            <p:cNvPr id="148" name="object 1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6536" y="3706748"/>
              <a:ext cx="253746" cy="233933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8558021" y="3950969"/>
              <a:ext cx="273050" cy="241300"/>
            </a:xfrm>
            <a:custGeom>
              <a:avLst/>
              <a:gdLst/>
              <a:ahLst/>
              <a:cxnLst/>
              <a:rect l="l" t="t" r="r" b="b"/>
              <a:pathLst>
                <a:path w="273050" h="241300">
                  <a:moveTo>
                    <a:pt x="0" y="120395"/>
                  </a:moveTo>
                  <a:lnTo>
                    <a:pt x="10721" y="73509"/>
                  </a:lnTo>
                  <a:lnTo>
                    <a:pt x="39957" y="35242"/>
                  </a:lnTo>
                  <a:lnTo>
                    <a:pt x="83313" y="9453"/>
                  </a:lnTo>
                  <a:lnTo>
                    <a:pt x="136398" y="0"/>
                  </a:lnTo>
                  <a:lnTo>
                    <a:pt x="189482" y="9453"/>
                  </a:lnTo>
                  <a:lnTo>
                    <a:pt x="232838" y="35242"/>
                  </a:lnTo>
                  <a:lnTo>
                    <a:pt x="262074" y="73509"/>
                  </a:lnTo>
                  <a:lnTo>
                    <a:pt x="272796" y="120395"/>
                  </a:lnTo>
                  <a:lnTo>
                    <a:pt x="262074" y="167282"/>
                  </a:lnTo>
                  <a:lnTo>
                    <a:pt x="232838" y="205549"/>
                  </a:lnTo>
                  <a:lnTo>
                    <a:pt x="189482" y="231338"/>
                  </a:lnTo>
                  <a:lnTo>
                    <a:pt x="136398" y="240791"/>
                  </a:lnTo>
                  <a:lnTo>
                    <a:pt x="83313" y="231338"/>
                  </a:lnTo>
                  <a:lnTo>
                    <a:pt x="39957" y="205549"/>
                  </a:lnTo>
                  <a:lnTo>
                    <a:pt x="10721" y="167282"/>
                  </a:lnTo>
                  <a:lnTo>
                    <a:pt x="0" y="120395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54592" y="3696080"/>
              <a:ext cx="252222" cy="235457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9044177" y="3950969"/>
              <a:ext cx="271780" cy="241300"/>
            </a:xfrm>
            <a:custGeom>
              <a:avLst/>
              <a:gdLst/>
              <a:ahLst/>
              <a:cxnLst/>
              <a:rect l="l" t="t" r="r" b="b"/>
              <a:pathLst>
                <a:path w="271779" h="241300">
                  <a:moveTo>
                    <a:pt x="0" y="120395"/>
                  </a:moveTo>
                  <a:lnTo>
                    <a:pt x="10656" y="73509"/>
                  </a:lnTo>
                  <a:lnTo>
                    <a:pt x="39719" y="35242"/>
                  </a:lnTo>
                  <a:lnTo>
                    <a:pt x="82831" y="9453"/>
                  </a:lnTo>
                  <a:lnTo>
                    <a:pt x="135636" y="0"/>
                  </a:lnTo>
                  <a:lnTo>
                    <a:pt x="188440" y="9453"/>
                  </a:lnTo>
                  <a:lnTo>
                    <a:pt x="231552" y="35242"/>
                  </a:lnTo>
                  <a:lnTo>
                    <a:pt x="260615" y="73509"/>
                  </a:lnTo>
                  <a:lnTo>
                    <a:pt x="271272" y="120395"/>
                  </a:lnTo>
                  <a:lnTo>
                    <a:pt x="260615" y="167282"/>
                  </a:lnTo>
                  <a:lnTo>
                    <a:pt x="231552" y="205549"/>
                  </a:lnTo>
                  <a:lnTo>
                    <a:pt x="188440" y="231338"/>
                  </a:lnTo>
                  <a:lnTo>
                    <a:pt x="135636" y="240791"/>
                  </a:lnTo>
                  <a:lnTo>
                    <a:pt x="82831" y="231338"/>
                  </a:lnTo>
                  <a:lnTo>
                    <a:pt x="39719" y="205549"/>
                  </a:lnTo>
                  <a:lnTo>
                    <a:pt x="10656" y="167282"/>
                  </a:lnTo>
                  <a:lnTo>
                    <a:pt x="0" y="120395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9225" y="3696080"/>
              <a:ext cx="253746" cy="235457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8139810" y="3655567"/>
            <a:ext cx="112141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  <a:tabLst>
                <a:tab pos="459740" algn="l"/>
                <a:tab pos="946150" algn="l"/>
              </a:tabLst>
            </a:pPr>
            <a:r>
              <a:rPr sz="1800" spc="10" dirty="0">
                <a:latin typeface="Trebuchet MS"/>
                <a:cs typeface="Trebuchet MS"/>
              </a:rPr>
              <a:t>G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2700" baseline="1543" dirty="0">
                <a:latin typeface="Trebuchet MS"/>
                <a:cs typeface="Trebuchet MS"/>
              </a:rPr>
              <a:t>G	</a:t>
            </a:r>
            <a:r>
              <a:rPr sz="2700" spc="15" baseline="1543" dirty="0">
                <a:latin typeface="Trebuchet MS"/>
                <a:cs typeface="Trebuchet MS"/>
              </a:rPr>
              <a:t>G</a:t>
            </a:r>
            <a:endParaRPr sz="2700" baseline="1543">
              <a:latin typeface="Trebuchet MS"/>
              <a:cs typeface="Trebuchet MS"/>
            </a:endParaRPr>
          </a:p>
          <a:p>
            <a:pPr marL="494665">
              <a:lnSpc>
                <a:spcPts val="2055"/>
              </a:lnSpc>
              <a:tabLst>
                <a:tab pos="980440" algn="l"/>
              </a:tabLst>
            </a:pPr>
            <a:r>
              <a:rPr sz="1800" spc="-50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805421" y="3970782"/>
            <a:ext cx="273050" cy="241300"/>
          </a:xfrm>
          <a:custGeom>
            <a:avLst/>
            <a:gdLst/>
            <a:ahLst/>
            <a:cxnLst/>
            <a:rect l="l" t="t" r="r" b="b"/>
            <a:pathLst>
              <a:path w="273050" h="241300">
                <a:moveTo>
                  <a:pt x="0" y="120396"/>
                </a:moveTo>
                <a:lnTo>
                  <a:pt x="10721" y="73509"/>
                </a:lnTo>
                <a:lnTo>
                  <a:pt x="39957" y="35242"/>
                </a:lnTo>
                <a:lnTo>
                  <a:pt x="83313" y="9453"/>
                </a:lnTo>
                <a:lnTo>
                  <a:pt x="136398" y="0"/>
                </a:lnTo>
                <a:lnTo>
                  <a:pt x="189482" y="9453"/>
                </a:lnTo>
                <a:lnTo>
                  <a:pt x="232838" y="35242"/>
                </a:lnTo>
                <a:lnTo>
                  <a:pt x="262074" y="73509"/>
                </a:lnTo>
                <a:lnTo>
                  <a:pt x="272796" y="120396"/>
                </a:lnTo>
                <a:lnTo>
                  <a:pt x="262074" y="167282"/>
                </a:lnTo>
                <a:lnTo>
                  <a:pt x="232838" y="205549"/>
                </a:lnTo>
                <a:lnTo>
                  <a:pt x="189482" y="231338"/>
                </a:lnTo>
                <a:lnTo>
                  <a:pt x="136398" y="240792"/>
                </a:lnTo>
                <a:lnTo>
                  <a:pt x="83313" y="231338"/>
                </a:lnTo>
                <a:lnTo>
                  <a:pt x="39957" y="205549"/>
                </a:lnTo>
                <a:lnTo>
                  <a:pt x="10721" y="167282"/>
                </a:lnTo>
                <a:lnTo>
                  <a:pt x="0" y="120396"/>
                </a:lnTo>
                <a:close/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6869048" y="3922267"/>
            <a:ext cx="14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122301" y="4351401"/>
            <a:ext cx="322580" cy="281305"/>
            <a:chOff x="122301" y="4351401"/>
            <a:chExt cx="322580" cy="281305"/>
          </a:xfrm>
        </p:grpSpPr>
        <p:sp>
          <p:nvSpPr>
            <p:cNvPr id="157" name="object 157"/>
            <p:cNvSpPr/>
            <p:nvPr/>
          </p:nvSpPr>
          <p:spPr>
            <a:xfrm>
              <a:off x="131826" y="4360926"/>
              <a:ext cx="303530" cy="262255"/>
            </a:xfrm>
            <a:custGeom>
              <a:avLst/>
              <a:gdLst/>
              <a:ahLst/>
              <a:cxnLst/>
              <a:rect l="l" t="t" r="r" b="b"/>
              <a:pathLst>
                <a:path w="303530" h="262254">
                  <a:moveTo>
                    <a:pt x="151638" y="0"/>
                  </a:moveTo>
                  <a:lnTo>
                    <a:pt x="103710" y="6681"/>
                  </a:lnTo>
                  <a:lnTo>
                    <a:pt x="62084" y="25286"/>
                  </a:lnTo>
                  <a:lnTo>
                    <a:pt x="29258" y="53656"/>
                  </a:lnTo>
                  <a:lnTo>
                    <a:pt x="7730" y="89635"/>
                  </a:lnTo>
                  <a:lnTo>
                    <a:pt x="0" y="131063"/>
                  </a:lnTo>
                  <a:lnTo>
                    <a:pt x="7730" y="172492"/>
                  </a:lnTo>
                  <a:lnTo>
                    <a:pt x="29258" y="208471"/>
                  </a:lnTo>
                  <a:lnTo>
                    <a:pt x="62084" y="236841"/>
                  </a:lnTo>
                  <a:lnTo>
                    <a:pt x="103710" y="255446"/>
                  </a:lnTo>
                  <a:lnTo>
                    <a:pt x="151638" y="262128"/>
                  </a:lnTo>
                  <a:lnTo>
                    <a:pt x="199565" y="255446"/>
                  </a:lnTo>
                  <a:lnTo>
                    <a:pt x="241191" y="236841"/>
                  </a:lnTo>
                  <a:lnTo>
                    <a:pt x="274017" y="208471"/>
                  </a:lnTo>
                  <a:lnTo>
                    <a:pt x="295545" y="172492"/>
                  </a:lnTo>
                  <a:lnTo>
                    <a:pt x="303275" y="131063"/>
                  </a:lnTo>
                  <a:lnTo>
                    <a:pt x="295545" y="89635"/>
                  </a:lnTo>
                  <a:lnTo>
                    <a:pt x="274017" y="53656"/>
                  </a:lnTo>
                  <a:lnTo>
                    <a:pt x="241191" y="25286"/>
                  </a:lnTo>
                  <a:lnTo>
                    <a:pt x="199565" y="6681"/>
                  </a:lnTo>
                  <a:lnTo>
                    <a:pt x="151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1826" y="4360926"/>
              <a:ext cx="303530" cy="262255"/>
            </a:xfrm>
            <a:custGeom>
              <a:avLst/>
              <a:gdLst/>
              <a:ahLst/>
              <a:cxnLst/>
              <a:rect l="l" t="t" r="r" b="b"/>
              <a:pathLst>
                <a:path w="303530" h="262254">
                  <a:moveTo>
                    <a:pt x="0" y="131063"/>
                  </a:moveTo>
                  <a:lnTo>
                    <a:pt x="7730" y="89635"/>
                  </a:lnTo>
                  <a:lnTo>
                    <a:pt x="29258" y="53656"/>
                  </a:lnTo>
                  <a:lnTo>
                    <a:pt x="62084" y="25286"/>
                  </a:lnTo>
                  <a:lnTo>
                    <a:pt x="103710" y="6681"/>
                  </a:lnTo>
                  <a:lnTo>
                    <a:pt x="151638" y="0"/>
                  </a:lnTo>
                  <a:lnTo>
                    <a:pt x="199565" y="6681"/>
                  </a:lnTo>
                  <a:lnTo>
                    <a:pt x="241191" y="25286"/>
                  </a:lnTo>
                  <a:lnTo>
                    <a:pt x="274017" y="53656"/>
                  </a:lnTo>
                  <a:lnTo>
                    <a:pt x="295545" y="89635"/>
                  </a:lnTo>
                  <a:lnTo>
                    <a:pt x="303275" y="131063"/>
                  </a:lnTo>
                  <a:lnTo>
                    <a:pt x="295545" y="172492"/>
                  </a:lnTo>
                  <a:lnTo>
                    <a:pt x="274017" y="208471"/>
                  </a:lnTo>
                  <a:lnTo>
                    <a:pt x="241191" y="236841"/>
                  </a:lnTo>
                  <a:lnTo>
                    <a:pt x="199565" y="255446"/>
                  </a:lnTo>
                  <a:lnTo>
                    <a:pt x="151638" y="262128"/>
                  </a:lnTo>
                  <a:lnTo>
                    <a:pt x="103710" y="255446"/>
                  </a:lnTo>
                  <a:lnTo>
                    <a:pt x="62084" y="236841"/>
                  </a:lnTo>
                  <a:lnTo>
                    <a:pt x="29258" y="208471"/>
                  </a:lnTo>
                  <a:lnTo>
                    <a:pt x="7730" y="172492"/>
                  </a:lnTo>
                  <a:lnTo>
                    <a:pt x="0" y="131063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214071" y="4323969"/>
            <a:ext cx="13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0F4761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4462653" y="4528184"/>
            <a:ext cx="293370" cy="254000"/>
            <a:chOff x="4462653" y="4528184"/>
            <a:chExt cx="293370" cy="254000"/>
          </a:xfrm>
        </p:grpSpPr>
        <p:sp>
          <p:nvSpPr>
            <p:cNvPr id="161" name="object 161"/>
            <p:cNvSpPr/>
            <p:nvPr/>
          </p:nvSpPr>
          <p:spPr>
            <a:xfrm>
              <a:off x="4472178" y="4537709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137160" y="0"/>
                  </a:moveTo>
                  <a:lnTo>
                    <a:pt x="83796" y="9227"/>
                  </a:lnTo>
                  <a:lnTo>
                    <a:pt x="40195" y="34385"/>
                  </a:lnTo>
                  <a:lnTo>
                    <a:pt x="10787" y="71687"/>
                  </a:lnTo>
                  <a:lnTo>
                    <a:pt x="0" y="117347"/>
                  </a:lnTo>
                  <a:lnTo>
                    <a:pt x="10787" y="163008"/>
                  </a:lnTo>
                  <a:lnTo>
                    <a:pt x="40195" y="200310"/>
                  </a:lnTo>
                  <a:lnTo>
                    <a:pt x="83796" y="225468"/>
                  </a:lnTo>
                  <a:lnTo>
                    <a:pt x="137160" y="234695"/>
                  </a:lnTo>
                  <a:lnTo>
                    <a:pt x="190523" y="225468"/>
                  </a:lnTo>
                  <a:lnTo>
                    <a:pt x="234124" y="200310"/>
                  </a:lnTo>
                  <a:lnTo>
                    <a:pt x="263532" y="163008"/>
                  </a:lnTo>
                  <a:lnTo>
                    <a:pt x="274320" y="117347"/>
                  </a:lnTo>
                  <a:lnTo>
                    <a:pt x="263532" y="71687"/>
                  </a:lnTo>
                  <a:lnTo>
                    <a:pt x="234124" y="34385"/>
                  </a:lnTo>
                  <a:lnTo>
                    <a:pt x="190523" y="922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72178" y="4537709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0" y="117347"/>
                  </a:moveTo>
                  <a:lnTo>
                    <a:pt x="10787" y="71687"/>
                  </a:lnTo>
                  <a:lnTo>
                    <a:pt x="40195" y="34385"/>
                  </a:lnTo>
                  <a:lnTo>
                    <a:pt x="83796" y="9227"/>
                  </a:lnTo>
                  <a:lnTo>
                    <a:pt x="137160" y="0"/>
                  </a:lnTo>
                  <a:lnTo>
                    <a:pt x="190523" y="9227"/>
                  </a:lnTo>
                  <a:lnTo>
                    <a:pt x="234124" y="34385"/>
                  </a:lnTo>
                  <a:lnTo>
                    <a:pt x="263532" y="71687"/>
                  </a:lnTo>
                  <a:lnTo>
                    <a:pt x="274320" y="117347"/>
                  </a:lnTo>
                  <a:lnTo>
                    <a:pt x="263532" y="163008"/>
                  </a:lnTo>
                  <a:lnTo>
                    <a:pt x="234124" y="200310"/>
                  </a:lnTo>
                  <a:lnTo>
                    <a:pt x="190523" y="225468"/>
                  </a:lnTo>
                  <a:lnTo>
                    <a:pt x="137160" y="234695"/>
                  </a:lnTo>
                  <a:lnTo>
                    <a:pt x="83796" y="225468"/>
                  </a:lnTo>
                  <a:lnTo>
                    <a:pt x="40195" y="200310"/>
                  </a:lnTo>
                  <a:lnTo>
                    <a:pt x="10787" y="163008"/>
                  </a:lnTo>
                  <a:lnTo>
                    <a:pt x="0" y="117347"/>
                  </a:lnTo>
                  <a:close/>
                </a:path>
              </a:pathLst>
            </a:custGeom>
            <a:ln w="19050">
              <a:solidFill>
                <a:srgbClr val="C04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4542282" y="4541646"/>
            <a:ext cx="133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C04F15"/>
                </a:solidFill>
                <a:latin typeface="Yu Gothic UI"/>
                <a:cs typeface="Yu Gothic UI"/>
              </a:rPr>
              <a:t>C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5794628" y="4528184"/>
            <a:ext cx="292100" cy="254000"/>
            <a:chOff x="5794628" y="4528184"/>
            <a:chExt cx="292100" cy="254000"/>
          </a:xfrm>
        </p:grpSpPr>
        <p:sp>
          <p:nvSpPr>
            <p:cNvPr id="165" name="object 165"/>
            <p:cNvSpPr/>
            <p:nvPr/>
          </p:nvSpPr>
          <p:spPr>
            <a:xfrm>
              <a:off x="5804153" y="4537709"/>
              <a:ext cx="273050" cy="234950"/>
            </a:xfrm>
            <a:custGeom>
              <a:avLst/>
              <a:gdLst/>
              <a:ahLst/>
              <a:cxnLst/>
              <a:rect l="l" t="t" r="r" b="b"/>
              <a:pathLst>
                <a:path w="273050" h="234950">
                  <a:moveTo>
                    <a:pt x="136398" y="0"/>
                  </a:moveTo>
                  <a:lnTo>
                    <a:pt x="83313" y="9227"/>
                  </a:lnTo>
                  <a:lnTo>
                    <a:pt x="39957" y="34385"/>
                  </a:lnTo>
                  <a:lnTo>
                    <a:pt x="10721" y="71687"/>
                  </a:lnTo>
                  <a:lnTo>
                    <a:pt x="0" y="117347"/>
                  </a:lnTo>
                  <a:lnTo>
                    <a:pt x="10721" y="163008"/>
                  </a:lnTo>
                  <a:lnTo>
                    <a:pt x="39957" y="200310"/>
                  </a:lnTo>
                  <a:lnTo>
                    <a:pt x="83313" y="225468"/>
                  </a:lnTo>
                  <a:lnTo>
                    <a:pt x="136398" y="234695"/>
                  </a:lnTo>
                  <a:lnTo>
                    <a:pt x="189482" y="225468"/>
                  </a:lnTo>
                  <a:lnTo>
                    <a:pt x="232838" y="200310"/>
                  </a:lnTo>
                  <a:lnTo>
                    <a:pt x="262074" y="163008"/>
                  </a:lnTo>
                  <a:lnTo>
                    <a:pt x="272796" y="117347"/>
                  </a:lnTo>
                  <a:lnTo>
                    <a:pt x="262074" y="71687"/>
                  </a:lnTo>
                  <a:lnTo>
                    <a:pt x="232838" y="34385"/>
                  </a:lnTo>
                  <a:lnTo>
                    <a:pt x="189482" y="922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804153" y="4537709"/>
              <a:ext cx="273050" cy="234950"/>
            </a:xfrm>
            <a:custGeom>
              <a:avLst/>
              <a:gdLst/>
              <a:ahLst/>
              <a:cxnLst/>
              <a:rect l="l" t="t" r="r" b="b"/>
              <a:pathLst>
                <a:path w="273050" h="234950">
                  <a:moveTo>
                    <a:pt x="0" y="117347"/>
                  </a:moveTo>
                  <a:lnTo>
                    <a:pt x="10721" y="71687"/>
                  </a:lnTo>
                  <a:lnTo>
                    <a:pt x="39957" y="34385"/>
                  </a:lnTo>
                  <a:lnTo>
                    <a:pt x="83313" y="9227"/>
                  </a:lnTo>
                  <a:lnTo>
                    <a:pt x="136398" y="0"/>
                  </a:lnTo>
                  <a:lnTo>
                    <a:pt x="189482" y="9227"/>
                  </a:lnTo>
                  <a:lnTo>
                    <a:pt x="232838" y="34385"/>
                  </a:lnTo>
                  <a:lnTo>
                    <a:pt x="262074" y="71687"/>
                  </a:lnTo>
                  <a:lnTo>
                    <a:pt x="272796" y="117347"/>
                  </a:lnTo>
                  <a:lnTo>
                    <a:pt x="262074" y="163008"/>
                  </a:lnTo>
                  <a:lnTo>
                    <a:pt x="232838" y="200310"/>
                  </a:lnTo>
                  <a:lnTo>
                    <a:pt x="189482" y="225468"/>
                  </a:lnTo>
                  <a:lnTo>
                    <a:pt x="136398" y="234695"/>
                  </a:lnTo>
                  <a:lnTo>
                    <a:pt x="83313" y="225468"/>
                  </a:lnTo>
                  <a:lnTo>
                    <a:pt x="39957" y="200310"/>
                  </a:lnTo>
                  <a:lnTo>
                    <a:pt x="10721" y="163008"/>
                  </a:lnTo>
                  <a:lnTo>
                    <a:pt x="0" y="117347"/>
                  </a:lnTo>
                  <a:close/>
                </a:path>
              </a:pathLst>
            </a:custGeom>
            <a:ln w="19050">
              <a:solidFill>
                <a:srgbClr val="C04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5873877" y="4541646"/>
            <a:ext cx="133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C04F15"/>
                </a:solidFill>
                <a:latin typeface="Yu Gothic UI"/>
                <a:cs typeface="Yu Gothic UI"/>
              </a:rPr>
              <a:t>C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113156" y="2422017"/>
            <a:ext cx="293370" cy="254000"/>
            <a:chOff x="113156" y="2422017"/>
            <a:chExt cx="293370" cy="254000"/>
          </a:xfrm>
        </p:grpSpPr>
        <p:sp>
          <p:nvSpPr>
            <p:cNvPr id="169" name="object 169"/>
            <p:cNvSpPr/>
            <p:nvPr/>
          </p:nvSpPr>
          <p:spPr>
            <a:xfrm>
              <a:off x="122681" y="2431542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137160" y="0"/>
                  </a:moveTo>
                  <a:lnTo>
                    <a:pt x="83769" y="9227"/>
                  </a:lnTo>
                  <a:lnTo>
                    <a:pt x="40171" y="34385"/>
                  </a:lnTo>
                  <a:lnTo>
                    <a:pt x="10778" y="71687"/>
                  </a:lnTo>
                  <a:lnTo>
                    <a:pt x="0" y="117348"/>
                  </a:lnTo>
                  <a:lnTo>
                    <a:pt x="10778" y="163008"/>
                  </a:lnTo>
                  <a:lnTo>
                    <a:pt x="40171" y="200310"/>
                  </a:lnTo>
                  <a:lnTo>
                    <a:pt x="83769" y="225468"/>
                  </a:lnTo>
                  <a:lnTo>
                    <a:pt x="137160" y="234696"/>
                  </a:lnTo>
                  <a:lnTo>
                    <a:pt x="190550" y="225468"/>
                  </a:lnTo>
                  <a:lnTo>
                    <a:pt x="234148" y="200310"/>
                  </a:lnTo>
                  <a:lnTo>
                    <a:pt x="263541" y="163008"/>
                  </a:lnTo>
                  <a:lnTo>
                    <a:pt x="274320" y="117348"/>
                  </a:lnTo>
                  <a:lnTo>
                    <a:pt x="263541" y="71687"/>
                  </a:lnTo>
                  <a:lnTo>
                    <a:pt x="234148" y="34385"/>
                  </a:lnTo>
                  <a:lnTo>
                    <a:pt x="190550" y="922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22681" y="2431542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0" y="117348"/>
                  </a:moveTo>
                  <a:lnTo>
                    <a:pt x="10778" y="71687"/>
                  </a:lnTo>
                  <a:lnTo>
                    <a:pt x="40171" y="34385"/>
                  </a:lnTo>
                  <a:lnTo>
                    <a:pt x="83769" y="9227"/>
                  </a:lnTo>
                  <a:lnTo>
                    <a:pt x="137160" y="0"/>
                  </a:lnTo>
                  <a:lnTo>
                    <a:pt x="190550" y="9227"/>
                  </a:lnTo>
                  <a:lnTo>
                    <a:pt x="234148" y="34385"/>
                  </a:lnTo>
                  <a:lnTo>
                    <a:pt x="263541" y="71687"/>
                  </a:lnTo>
                  <a:lnTo>
                    <a:pt x="274320" y="117348"/>
                  </a:lnTo>
                  <a:lnTo>
                    <a:pt x="263541" y="163008"/>
                  </a:lnTo>
                  <a:lnTo>
                    <a:pt x="234148" y="200310"/>
                  </a:lnTo>
                  <a:lnTo>
                    <a:pt x="190550" y="225468"/>
                  </a:lnTo>
                  <a:lnTo>
                    <a:pt x="137160" y="234696"/>
                  </a:lnTo>
                  <a:lnTo>
                    <a:pt x="83769" y="225468"/>
                  </a:lnTo>
                  <a:lnTo>
                    <a:pt x="40171" y="200310"/>
                  </a:lnTo>
                  <a:lnTo>
                    <a:pt x="10778" y="163008"/>
                  </a:lnTo>
                  <a:lnTo>
                    <a:pt x="0" y="117348"/>
                  </a:lnTo>
                  <a:close/>
                </a:path>
              </a:pathLst>
            </a:custGeom>
            <a:ln w="19050">
              <a:solidFill>
                <a:srgbClr val="C04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192735" y="2433954"/>
            <a:ext cx="133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C04F15"/>
                </a:solidFill>
                <a:latin typeface="Yu Gothic UI"/>
                <a:cs typeface="Yu Gothic UI"/>
              </a:rPr>
              <a:t>C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4662296" y="3662553"/>
            <a:ext cx="293370" cy="254000"/>
            <a:chOff x="4662296" y="3662553"/>
            <a:chExt cx="293370" cy="254000"/>
          </a:xfrm>
        </p:grpSpPr>
        <p:sp>
          <p:nvSpPr>
            <p:cNvPr id="173" name="object 173"/>
            <p:cNvSpPr/>
            <p:nvPr/>
          </p:nvSpPr>
          <p:spPr>
            <a:xfrm>
              <a:off x="4671821" y="3672078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137160" y="0"/>
                  </a:moveTo>
                  <a:lnTo>
                    <a:pt x="83796" y="9227"/>
                  </a:lnTo>
                  <a:lnTo>
                    <a:pt x="40195" y="34385"/>
                  </a:lnTo>
                  <a:lnTo>
                    <a:pt x="10787" y="71687"/>
                  </a:lnTo>
                  <a:lnTo>
                    <a:pt x="0" y="117348"/>
                  </a:lnTo>
                  <a:lnTo>
                    <a:pt x="10787" y="163008"/>
                  </a:lnTo>
                  <a:lnTo>
                    <a:pt x="40195" y="200310"/>
                  </a:lnTo>
                  <a:lnTo>
                    <a:pt x="83796" y="225468"/>
                  </a:lnTo>
                  <a:lnTo>
                    <a:pt x="137160" y="234696"/>
                  </a:lnTo>
                  <a:lnTo>
                    <a:pt x="190523" y="225468"/>
                  </a:lnTo>
                  <a:lnTo>
                    <a:pt x="234124" y="200310"/>
                  </a:lnTo>
                  <a:lnTo>
                    <a:pt x="263532" y="163008"/>
                  </a:lnTo>
                  <a:lnTo>
                    <a:pt x="274319" y="117348"/>
                  </a:lnTo>
                  <a:lnTo>
                    <a:pt x="263532" y="71687"/>
                  </a:lnTo>
                  <a:lnTo>
                    <a:pt x="234124" y="34385"/>
                  </a:lnTo>
                  <a:lnTo>
                    <a:pt x="190523" y="922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71821" y="3672078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0" y="117348"/>
                  </a:moveTo>
                  <a:lnTo>
                    <a:pt x="10787" y="71687"/>
                  </a:lnTo>
                  <a:lnTo>
                    <a:pt x="40195" y="34385"/>
                  </a:lnTo>
                  <a:lnTo>
                    <a:pt x="83796" y="9227"/>
                  </a:lnTo>
                  <a:lnTo>
                    <a:pt x="137160" y="0"/>
                  </a:lnTo>
                  <a:lnTo>
                    <a:pt x="190523" y="9227"/>
                  </a:lnTo>
                  <a:lnTo>
                    <a:pt x="234124" y="34385"/>
                  </a:lnTo>
                  <a:lnTo>
                    <a:pt x="263532" y="71687"/>
                  </a:lnTo>
                  <a:lnTo>
                    <a:pt x="274319" y="117348"/>
                  </a:lnTo>
                  <a:lnTo>
                    <a:pt x="263532" y="163008"/>
                  </a:lnTo>
                  <a:lnTo>
                    <a:pt x="234124" y="200310"/>
                  </a:lnTo>
                  <a:lnTo>
                    <a:pt x="190523" y="225468"/>
                  </a:lnTo>
                  <a:lnTo>
                    <a:pt x="137160" y="234696"/>
                  </a:lnTo>
                  <a:lnTo>
                    <a:pt x="83796" y="225468"/>
                  </a:lnTo>
                  <a:lnTo>
                    <a:pt x="40195" y="200310"/>
                  </a:lnTo>
                  <a:lnTo>
                    <a:pt x="10787" y="163008"/>
                  </a:lnTo>
                  <a:lnTo>
                    <a:pt x="0" y="117348"/>
                  </a:lnTo>
                  <a:close/>
                </a:path>
              </a:pathLst>
            </a:custGeom>
            <a:ln w="19050">
              <a:solidFill>
                <a:srgbClr val="C04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4742434" y="3674491"/>
            <a:ext cx="133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C04F15"/>
                </a:solidFill>
                <a:latin typeface="Yu Gothic UI"/>
                <a:cs typeface="Yu Gothic UI"/>
              </a:rPr>
              <a:t>C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4839080" y="3091052"/>
            <a:ext cx="974725" cy="825500"/>
            <a:chOff x="4839080" y="3091052"/>
            <a:chExt cx="974725" cy="825500"/>
          </a:xfrm>
        </p:grpSpPr>
        <p:sp>
          <p:nvSpPr>
            <p:cNvPr id="177" name="object 177"/>
            <p:cNvSpPr/>
            <p:nvPr/>
          </p:nvSpPr>
          <p:spPr>
            <a:xfrm>
              <a:off x="5516118" y="3672077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137160" y="0"/>
                  </a:moveTo>
                  <a:lnTo>
                    <a:pt x="83796" y="9227"/>
                  </a:lnTo>
                  <a:lnTo>
                    <a:pt x="40195" y="34385"/>
                  </a:lnTo>
                  <a:lnTo>
                    <a:pt x="10787" y="71687"/>
                  </a:lnTo>
                  <a:lnTo>
                    <a:pt x="0" y="117348"/>
                  </a:lnTo>
                  <a:lnTo>
                    <a:pt x="10787" y="163008"/>
                  </a:lnTo>
                  <a:lnTo>
                    <a:pt x="40195" y="200310"/>
                  </a:lnTo>
                  <a:lnTo>
                    <a:pt x="83796" y="225468"/>
                  </a:lnTo>
                  <a:lnTo>
                    <a:pt x="137160" y="234696"/>
                  </a:lnTo>
                  <a:lnTo>
                    <a:pt x="190523" y="225468"/>
                  </a:lnTo>
                  <a:lnTo>
                    <a:pt x="234124" y="200310"/>
                  </a:lnTo>
                  <a:lnTo>
                    <a:pt x="263532" y="163008"/>
                  </a:lnTo>
                  <a:lnTo>
                    <a:pt x="274320" y="117348"/>
                  </a:lnTo>
                  <a:lnTo>
                    <a:pt x="263532" y="71687"/>
                  </a:lnTo>
                  <a:lnTo>
                    <a:pt x="234124" y="34385"/>
                  </a:lnTo>
                  <a:lnTo>
                    <a:pt x="190523" y="922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16118" y="3672077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0" y="117348"/>
                  </a:moveTo>
                  <a:lnTo>
                    <a:pt x="10787" y="71687"/>
                  </a:lnTo>
                  <a:lnTo>
                    <a:pt x="40195" y="34385"/>
                  </a:lnTo>
                  <a:lnTo>
                    <a:pt x="83796" y="9227"/>
                  </a:lnTo>
                  <a:lnTo>
                    <a:pt x="137160" y="0"/>
                  </a:lnTo>
                  <a:lnTo>
                    <a:pt x="190523" y="9227"/>
                  </a:lnTo>
                  <a:lnTo>
                    <a:pt x="234124" y="34385"/>
                  </a:lnTo>
                  <a:lnTo>
                    <a:pt x="263532" y="71687"/>
                  </a:lnTo>
                  <a:lnTo>
                    <a:pt x="274320" y="117348"/>
                  </a:lnTo>
                  <a:lnTo>
                    <a:pt x="263532" y="163008"/>
                  </a:lnTo>
                  <a:lnTo>
                    <a:pt x="234124" y="200310"/>
                  </a:lnTo>
                  <a:lnTo>
                    <a:pt x="190523" y="225468"/>
                  </a:lnTo>
                  <a:lnTo>
                    <a:pt x="137160" y="234696"/>
                  </a:lnTo>
                  <a:lnTo>
                    <a:pt x="83796" y="225468"/>
                  </a:lnTo>
                  <a:lnTo>
                    <a:pt x="40195" y="200310"/>
                  </a:lnTo>
                  <a:lnTo>
                    <a:pt x="10787" y="163008"/>
                  </a:lnTo>
                  <a:lnTo>
                    <a:pt x="0" y="117348"/>
                  </a:lnTo>
                  <a:close/>
                </a:path>
              </a:pathLst>
            </a:custGeom>
            <a:ln w="19050">
              <a:solidFill>
                <a:srgbClr val="C04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848605" y="3118865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137160" y="0"/>
                  </a:moveTo>
                  <a:lnTo>
                    <a:pt x="83796" y="9227"/>
                  </a:lnTo>
                  <a:lnTo>
                    <a:pt x="40195" y="34385"/>
                  </a:lnTo>
                  <a:lnTo>
                    <a:pt x="10787" y="71687"/>
                  </a:lnTo>
                  <a:lnTo>
                    <a:pt x="0" y="117348"/>
                  </a:lnTo>
                  <a:lnTo>
                    <a:pt x="10787" y="163008"/>
                  </a:lnTo>
                  <a:lnTo>
                    <a:pt x="40195" y="200310"/>
                  </a:lnTo>
                  <a:lnTo>
                    <a:pt x="83796" y="225468"/>
                  </a:lnTo>
                  <a:lnTo>
                    <a:pt x="137160" y="234696"/>
                  </a:lnTo>
                  <a:lnTo>
                    <a:pt x="190523" y="225468"/>
                  </a:lnTo>
                  <a:lnTo>
                    <a:pt x="234124" y="200310"/>
                  </a:lnTo>
                  <a:lnTo>
                    <a:pt x="263532" y="163008"/>
                  </a:lnTo>
                  <a:lnTo>
                    <a:pt x="274320" y="117348"/>
                  </a:lnTo>
                  <a:lnTo>
                    <a:pt x="263532" y="71687"/>
                  </a:lnTo>
                  <a:lnTo>
                    <a:pt x="234124" y="34385"/>
                  </a:lnTo>
                  <a:lnTo>
                    <a:pt x="190523" y="922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848605" y="3118865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0" y="117348"/>
                  </a:moveTo>
                  <a:lnTo>
                    <a:pt x="10787" y="71687"/>
                  </a:lnTo>
                  <a:lnTo>
                    <a:pt x="40195" y="34385"/>
                  </a:lnTo>
                  <a:lnTo>
                    <a:pt x="83796" y="9227"/>
                  </a:lnTo>
                  <a:lnTo>
                    <a:pt x="137160" y="0"/>
                  </a:lnTo>
                  <a:lnTo>
                    <a:pt x="190523" y="9227"/>
                  </a:lnTo>
                  <a:lnTo>
                    <a:pt x="234124" y="34385"/>
                  </a:lnTo>
                  <a:lnTo>
                    <a:pt x="263532" y="71687"/>
                  </a:lnTo>
                  <a:lnTo>
                    <a:pt x="274320" y="117348"/>
                  </a:lnTo>
                  <a:lnTo>
                    <a:pt x="263532" y="163008"/>
                  </a:lnTo>
                  <a:lnTo>
                    <a:pt x="234124" y="200310"/>
                  </a:lnTo>
                  <a:lnTo>
                    <a:pt x="190523" y="225468"/>
                  </a:lnTo>
                  <a:lnTo>
                    <a:pt x="137160" y="234696"/>
                  </a:lnTo>
                  <a:lnTo>
                    <a:pt x="83796" y="225468"/>
                  </a:lnTo>
                  <a:lnTo>
                    <a:pt x="40195" y="200310"/>
                  </a:lnTo>
                  <a:lnTo>
                    <a:pt x="10787" y="163008"/>
                  </a:lnTo>
                  <a:lnTo>
                    <a:pt x="0" y="117348"/>
                  </a:lnTo>
                  <a:close/>
                </a:path>
              </a:pathLst>
            </a:custGeom>
            <a:ln w="19050">
              <a:solidFill>
                <a:srgbClr val="C04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529833" y="3100577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137160" y="0"/>
                  </a:moveTo>
                  <a:lnTo>
                    <a:pt x="83796" y="9227"/>
                  </a:lnTo>
                  <a:lnTo>
                    <a:pt x="40195" y="34385"/>
                  </a:lnTo>
                  <a:lnTo>
                    <a:pt x="10787" y="71687"/>
                  </a:lnTo>
                  <a:lnTo>
                    <a:pt x="0" y="117348"/>
                  </a:lnTo>
                  <a:lnTo>
                    <a:pt x="10787" y="163008"/>
                  </a:lnTo>
                  <a:lnTo>
                    <a:pt x="40195" y="200310"/>
                  </a:lnTo>
                  <a:lnTo>
                    <a:pt x="83796" y="225468"/>
                  </a:lnTo>
                  <a:lnTo>
                    <a:pt x="137160" y="234696"/>
                  </a:lnTo>
                  <a:lnTo>
                    <a:pt x="190523" y="225468"/>
                  </a:lnTo>
                  <a:lnTo>
                    <a:pt x="234124" y="200310"/>
                  </a:lnTo>
                  <a:lnTo>
                    <a:pt x="263532" y="163008"/>
                  </a:lnTo>
                  <a:lnTo>
                    <a:pt x="274319" y="117348"/>
                  </a:lnTo>
                  <a:lnTo>
                    <a:pt x="263532" y="71687"/>
                  </a:lnTo>
                  <a:lnTo>
                    <a:pt x="234124" y="34385"/>
                  </a:lnTo>
                  <a:lnTo>
                    <a:pt x="190523" y="922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529833" y="3100577"/>
              <a:ext cx="274320" cy="234950"/>
            </a:xfrm>
            <a:custGeom>
              <a:avLst/>
              <a:gdLst/>
              <a:ahLst/>
              <a:cxnLst/>
              <a:rect l="l" t="t" r="r" b="b"/>
              <a:pathLst>
                <a:path w="274320" h="234950">
                  <a:moveTo>
                    <a:pt x="0" y="117348"/>
                  </a:moveTo>
                  <a:lnTo>
                    <a:pt x="10787" y="71687"/>
                  </a:lnTo>
                  <a:lnTo>
                    <a:pt x="40195" y="34385"/>
                  </a:lnTo>
                  <a:lnTo>
                    <a:pt x="83796" y="9227"/>
                  </a:lnTo>
                  <a:lnTo>
                    <a:pt x="137160" y="0"/>
                  </a:lnTo>
                  <a:lnTo>
                    <a:pt x="190523" y="9227"/>
                  </a:lnTo>
                  <a:lnTo>
                    <a:pt x="234124" y="34385"/>
                  </a:lnTo>
                  <a:lnTo>
                    <a:pt x="263532" y="71687"/>
                  </a:lnTo>
                  <a:lnTo>
                    <a:pt x="274319" y="117348"/>
                  </a:lnTo>
                  <a:lnTo>
                    <a:pt x="263532" y="163008"/>
                  </a:lnTo>
                  <a:lnTo>
                    <a:pt x="234124" y="200310"/>
                  </a:lnTo>
                  <a:lnTo>
                    <a:pt x="190523" y="225468"/>
                  </a:lnTo>
                  <a:lnTo>
                    <a:pt x="137160" y="234696"/>
                  </a:lnTo>
                  <a:lnTo>
                    <a:pt x="83796" y="225468"/>
                  </a:lnTo>
                  <a:lnTo>
                    <a:pt x="40195" y="200310"/>
                  </a:lnTo>
                  <a:lnTo>
                    <a:pt x="10787" y="163008"/>
                  </a:lnTo>
                  <a:lnTo>
                    <a:pt x="0" y="117348"/>
                  </a:lnTo>
                  <a:close/>
                </a:path>
              </a:pathLst>
            </a:custGeom>
            <a:ln w="19050">
              <a:solidFill>
                <a:srgbClr val="C04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3917060" y="2379090"/>
            <a:ext cx="2875915" cy="293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algn="ctr">
              <a:lnSpc>
                <a:spcPts val="2095"/>
              </a:lnSpc>
              <a:spcBef>
                <a:spcPts val="100"/>
              </a:spcBef>
            </a:pPr>
            <a:r>
              <a:rPr sz="1800" spc="10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  <a:p>
            <a:pPr marL="144780" algn="ctr">
              <a:lnSpc>
                <a:spcPts val="1810"/>
              </a:lnSpc>
            </a:pPr>
            <a:r>
              <a:rPr sz="1800" spc="-50" dirty="0"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  <a:p>
            <a:pPr marR="56515" algn="ctr">
              <a:lnSpc>
                <a:spcPts val="1839"/>
              </a:lnSpc>
              <a:tabLst>
                <a:tab pos="398780" algn="l"/>
                <a:tab pos="798195" algn="l"/>
                <a:tab pos="1197610" algn="l"/>
              </a:tabLst>
            </a:pP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  <a:p>
            <a:pPr marR="49530" algn="ctr">
              <a:lnSpc>
                <a:spcPts val="1400"/>
              </a:lnSpc>
              <a:tabLst>
                <a:tab pos="681355" algn="l"/>
              </a:tabLst>
            </a:pPr>
            <a:r>
              <a:rPr sz="1800" b="1" spc="52" baseline="-6944" dirty="0">
                <a:solidFill>
                  <a:srgbClr val="C04F15"/>
                </a:solidFill>
                <a:latin typeface="Yu Gothic UI"/>
                <a:cs typeface="Yu Gothic UI"/>
              </a:rPr>
              <a:t>C</a:t>
            </a:r>
            <a:r>
              <a:rPr sz="1800" b="1" baseline="-6944" dirty="0">
                <a:solidFill>
                  <a:srgbClr val="C04F15"/>
                </a:solidFill>
                <a:latin typeface="Yu Gothic UI"/>
                <a:cs typeface="Yu Gothic UI"/>
              </a:rPr>
              <a:t>	</a:t>
            </a:r>
            <a:r>
              <a:rPr sz="1200" b="1" spc="45" dirty="0">
                <a:solidFill>
                  <a:srgbClr val="C04F15"/>
                </a:solidFill>
                <a:latin typeface="Yu Gothic UI"/>
                <a:cs typeface="Yu Gothic UI"/>
              </a:rPr>
              <a:t>C</a:t>
            </a:r>
            <a:endParaRPr sz="1200">
              <a:latin typeface="Yu Gothic UI"/>
              <a:cs typeface="Yu Gothic UI"/>
            </a:endParaRPr>
          </a:p>
          <a:p>
            <a:pPr marL="60325" algn="ctr">
              <a:lnSpc>
                <a:spcPct val="100000"/>
              </a:lnSpc>
              <a:spcBef>
                <a:spcPts val="270"/>
              </a:spcBef>
              <a:tabLst>
                <a:tab pos="567690" algn="l"/>
                <a:tab pos="918844" algn="l"/>
                <a:tab pos="1270635" algn="l"/>
                <a:tab pos="1621790" algn="l"/>
                <a:tab pos="1972945" algn="l"/>
                <a:tab pos="2489200" algn="l"/>
              </a:tabLst>
            </a:pP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P</a:t>
            </a:r>
            <a:r>
              <a:rPr sz="1800" spc="445" dirty="0">
                <a:latin typeface="Trebuchet MS"/>
                <a:cs typeface="Trebuchet MS"/>
              </a:rPr>
              <a:t> </a:t>
            </a:r>
            <a:r>
              <a:rPr sz="2700" spc="-75" baseline="33950" dirty="0">
                <a:latin typeface="Trebuchet MS"/>
                <a:cs typeface="Trebuchet MS"/>
              </a:rPr>
              <a:t>e</a:t>
            </a:r>
            <a:r>
              <a:rPr sz="2700" baseline="3395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  <a:p>
            <a:pPr marL="1682114">
              <a:lnSpc>
                <a:spcPct val="100000"/>
              </a:lnSpc>
              <a:spcBef>
                <a:spcPts val="630"/>
              </a:spcBef>
            </a:pPr>
            <a:r>
              <a:rPr sz="1200" b="1" spc="35" dirty="0">
                <a:solidFill>
                  <a:srgbClr val="C04F15"/>
                </a:solidFill>
                <a:latin typeface="Yu Gothic UI"/>
                <a:cs typeface="Yu Gothic UI"/>
              </a:rPr>
              <a:t>C</a:t>
            </a:r>
            <a:endParaRPr sz="1200">
              <a:latin typeface="Yu Gothic UI"/>
              <a:cs typeface="Yu Gothic UI"/>
            </a:endParaRPr>
          </a:p>
          <a:p>
            <a:pPr marL="50800">
              <a:lnSpc>
                <a:spcPct val="100000"/>
              </a:lnSpc>
              <a:spcBef>
                <a:spcPts val="830"/>
              </a:spcBef>
              <a:tabLst>
                <a:tab pos="598170" algn="l"/>
                <a:tab pos="1036955" algn="l"/>
                <a:tab pos="1451610" algn="l"/>
                <a:tab pos="1769745" algn="l"/>
                <a:tab pos="2099945" algn="l"/>
              </a:tabLst>
            </a:pP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2700" spc="-75" baseline="3086" dirty="0">
                <a:latin typeface="Trebuchet MS"/>
                <a:cs typeface="Trebuchet MS"/>
              </a:rPr>
              <a:t>P</a:t>
            </a:r>
            <a:r>
              <a:rPr sz="2700" baseline="3086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  <a:p>
            <a:pPr marL="944880">
              <a:lnSpc>
                <a:spcPct val="100000"/>
              </a:lnSpc>
              <a:spcBef>
                <a:spcPts val="1590"/>
              </a:spcBef>
              <a:tabLst>
                <a:tab pos="1291590" algn="l"/>
                <a:tab pos="1658620" algn="l"/>
              </a:tabLst>
            </a:pP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800">
              <a:latin typeface="Trebuchet MS"/>
              <a:cs typeface="Trebuchet MS"/>
            </a:endParaRPr>
          </a:p>
          <a:p>
            <a:pPr marL="1743710">
              <a:lnSpc>
                <a:spcPct val="100000"/>
              </a:lnSpc>
            </a:pPr>
            <a:r>
              <a:rPr sz="1800" spc="-50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33909" y="2321432"/>
            <a:ext cx="12127230" cy="3384550"/>
            <a:chOff x="33909" y="2321432"/>
            <a:chExt cx="12127230" cy="3384550"/>
          </a:xfrm>
        </p:grpSpPr>
        <p:sp>
          <p:nvSpPr>
            <p:cNvPr id="185" name="object 185"/>
            <p:cNvSpPr/>
            <p:nvPr/>
          </p:nvSpPr>
          <p:spPr>
            <a:xfrm>
              <a:off x="2561082" y="2330957"/>
              <a:ext cx="445134" cy="216535"/>
            </a:xfrm>
            <a:custGeom>
              <a:avLst/>
              <a:gdLst/>
              <a:ahLst/>
              <a:cxnLst/>
              <a:rect l="l" t="t" r="r" b="b"/>
              <a:pathLst>
                <a:path w="445135" h="216535">
                  <a:moveTo>
                    <a:pt x="445007" y="0"/>
                  </a:moveTo>
                  <a:lnTo>
                    <a:pt x="0" y="0"/>
                  </a:lnTo>
                  <a:lnTo>
                    <a:pt x="222504" y="216407"/>
                  </a:lnTo>
                  <a:lnTo>
                    <a:pt x="445007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561082" y="2330957"/>
              <a:ext cx="445134" cy="216535"/>
            </a:xfrm>
            <a:custGeom>
              <a:avLst/>
              <a:gdLst/>
              <a:ahLst/>
              <a:cxnLst/>
              <a:rect l="l" t="t" r="r" b="b"/>
              <a:pathLst>
                <a:path w="445135" h="216535">
                  <a:moveTo>
                    <a:pt x="445007" y="0"/>
                  </a:moveTo>
                  <a:lnTo>
                    <a:pt x="222504" y="216407"/>
                  </a:lnTo>
                  <a:lnTo>
                    <a:pt x="0" y="0"/>
                  </a:lnTo>
                  <a:lnTo>
                    <a:pt x="445007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1706605" y="4298441"/>
              <a:ext cx="445134" cy="216535"/>
            </a:xfrm>
            <a:custGeom>
              <a:avLst/>
              <a:gdLst/>
              <a:ahLst/>
              <a:cxnLst/>
              <a:rect l="l" t="t" r="r" b="b"/>
              <a:pathLst>
                <a:path w="445134" h="216535">
                  <a:moveTo>
                    <a:pt x="445008" y="0"/>
                  </a:moveTo>
                  <a:lnTo>
                    <a:pt x="0" y="0"/>
                  </a:lnTo>
                  <a:lnTo>
                    <a:pt x="222503" y="216407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1706605" y="4298441"/>
              <a:ext cx="445134" cy="216535"/>
            </a:xfrm>
            <a:custGeom>
              <a:avLst/>
              <a:gdLst/>
              <a:ahLst/>
              <a:cxnLst/>
              <a:rect l="l" t="t" r="r" b="b"/>
              <a:pathLst>
                <a:path w="445134" h="216535">
                  <a:moveTo>
                    <a:pt x="445008" y="0"/>
                  </a:moveTo>
                  <a:lnTo>
                    <a:pt x="222503" y="216407"/>
                  </a:lnTo>
                  <a:lnTo>
                    <a:pt x="0" y="0"/>
                  </a:lnTo>
                  <a:lnTo>
                    <a:pt x="445008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3434" y="5479541"/>
              <a:ext cx="445134" cy="216535"/>
            </a:xfrm>
            <a:custGeom>
              <a:avLst/>
              <a:gdLst/>
              <a:ahLst/>
              <a:cxnLst/>
              <a:rect l="l" t="t" r="r" b="b"/>
              <a:pathLst>
                <a:path w="445134" h="216535">
                  <a:moveTo>
                    <a:pt x="445008" y="0"/>
                  </a:moveTo>
                  <a:lnTo>
                    <a:pt x="0" y="0"/>
                  </a:lnTo>
                  <a:lnTo>
                    <a:pt x="222504" y="216408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434" y="5479541"/>
              <a:ext cx="445134" cy="216535"/>
            </a:xfrm>
            <a:custGeom>
              <a:avLst/>
              <a:gdLst/>
              <a:ahLst/>
              <a:cxnLst/>
              <a:rect l="l" t="t" r="r" b="b"/>
              <a:pathLst>
                <a:path w="445134" h="216535">
                  <a:moveTo>
                    <a:pt x="445008" y="0"/>
                  </a:moveTo>
                  <a:lnTo>
                    <a:pt x="222504" y="216408"/>
                  </a:lnTo>
                  <a:lnTo>
                    <a:pt x="0" y="0"/>
                  </a:lnTo>
                  <a:lnTo>
                    <a:pt x="445008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3"/>
          <p:cNvSpPr txBox="1">
            <a:spLocks/>
          </p:cNvSpPr>
          <p:nvPr/>
        </p:nvSpPr>
        <p:spPr>
          <a:xfrm>
            <a:off x="5249417" y="106398"/>
            <a:ext cx="10515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ROCK FILL DAM</a:t>
            </a:r>
          </a:p>
        </p:txBody>
      </p:sp>
      <p:pic>
        <p:nvPicPr>
          <p:cNvPr id="193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0" y="273110"/>
            <a:ext cx="765637" cy="5208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350" y="1668145"/>
            <a:ext cx="2839720" cy="1283970"/>
            <a:chOff x="-6350" y="1668145"/>
            <a:chExt cx="2839720" cy="1283970"/>
          </a:xfrm>
        </p:grpSpPr>
        <p:sp>
          <p:nvSpPr>
            <p:cNvPr id="4" name="object 4"/>
            <p:cNvSpPr/>
            <p:nvPr/>
          </p:nvSpPr>
          <p:spPr>
            <a:xfrm>
              <a:off x="0" y="1674495"/>
              <a:ext cx="2827020" cy="1271270"/>
            </a:xfrm>
            <a:custGeom>
              <a:avLst/>
              <a:gdLst/>
              <a:ahLst/>
              <a:cxnLst/>
              <a:rect l="l" t="t" r="r" b="b"/>
              <a:pathLst>
                <a:path w="2827020" h="1271270">
                  <a:moveTo>
                    <a:pt x="2826639" y="0"/>
                  </a:moveTo>
                  <a:lnTo>
                    <a:pt x="0" y="0"/>
                  </a:lnTo>
                  <a:lnTo>
                    <a:pt x="0" y="1271015"/>
                  </a:lnTo>
                  <a:lnTo>
                    <a:pt x="2826639" y="1271015"/>
                  </a:lnTo>
                  <a:lnTo>
                    <a:pt x="2826639" y="0"/>
                  </a:lnTo>
                  <a:close/>
                </a:path>
              </a:pathLst>
            </a:custGeom>
            <a:solidFill>
              <a:srgbClr val="0F4761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74495"/>
              <a:ext cx="2827020" cy="1271270"/>
            </a:xfrm>
            <a:custGeom>
              <a:avLst/>
              <a:gdLst/>
              <a:ahLst/>
              <a:cxnLst/>
              <a:rect l="l" t="t" r="r" b="b"/>
              <a:pathLst>
                <a:path w="2827020" h="1271270">
                  <a:moveTo>
                    <a:pt x="0" y="0"/>
                  </a:moveTo>
                  <a:lnTo>
                    <a:pt x="2827020" y="12710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8671"/>
              </p:ext>
            </p:extLst>
          </p:nvPr>
        </p:nvGraphicFramePr>
        <p:xfrm>
          <a:off x="0" y="1668145"/>
          <a:ext cx="12075790" cy="4863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63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563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70635"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Parameter</a:t>
                      </a:r>
                      <a:endParaRPr sz="1600" dirty="0">
                        <a:latin typeface="Yu Gothic UI"/>
                        <a:cs typeface="Yu Gothic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Location</a:t>
                      </a:r>
                      <a:endParaRPr sz="1600" dirty="0">
                        <a:latin typeface="Yu Gothic UI"/>
                        <a:cs typeface="Yu Gothic UI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79375" indent="263525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Visual observation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231140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Movements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173355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175895" indent="254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Uplift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and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pore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pressure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99060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0" marR="58419" indent="-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Water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levels and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flow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15875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384810" marR="233679" indent="-146685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Seepage flows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222885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95275" indent="57785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Water Quality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163830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52069" marR="457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Temperature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measureme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nt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72390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3975" marR="476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Crack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/</a:t>
                      </a:r>
                      <a:r>
                        <a:rPr sz="1600" b="1" spc="33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joint measureme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nt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64135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1280" marR="76200" indent="635" algn="ctr">
                        <a:lnSpc>
                          <a:spcPct val="100000"/>
                        </a:lnSpc>
                      </a:pPr>
                      <a:r>
                        <a:rPr sz="1600" b="1" spc="4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Seismic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measureme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nt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64135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b="1" spc="-3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U/S</a:t>
                      </a:r>
                      <a:r>
                        <a:rPr sz="1600" b="1" spc="-8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slope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b="1" spc="-3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D/S</a:t>
                      </a:r>
                      <a:r>
                        <a:rPr sz="1600" b="1" spc="-6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slope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Abutments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b="1" spc="4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Crest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600" b="1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Internal</a:t>
                      </a:r>
                      <a:r>
                        <a:rPr sz="1600" b="1" spc="-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drainage</a:t>
                      </a:r>
                      <a:r>
                        <a:rPr sz="1600" b="1" spc="-6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system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00" b="1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Relief</a:t>
                      </a:r>
                      <a:r>
                        <a:rPr sz="16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Drain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marL="91440" marR="6477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Riprap</a:t>
                      </a:r>
                      <a:r>
                        <a:rPr sz="1600" b="1" spc="-10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and</a:t>
                      </a:r>
                      <a:r>
                        <a:rPr sz="1600" b="1" spc="-1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other</a:t>
                      </a:r>
                      <a:r>
                        <a:rPr sz="1600" b="1" spc="-10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slope protection</a:t>
                      </a:r>
                      <a:endParaRPr sz="1600" dirty="0">
                        <a:latin typeface="Yu Gothic UI"/>
                        <a:cs typeface="Yu Gothic U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b="1" spc="-6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2400">
                        <a:latin typeface="Yu Gothic UI"/>
                        <a:cs typeface="Yu Gothic U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5015880" y="116632"/>
            <a:ext cx="10515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70" dirty="0">
                <a:latin typeface="Verdana" panose="020B0604030504040204" pitchFamily="34" charset="0"/>
                <a:ea typeface="Verdana" panose="020B0604030504040204" pitchFamily="34" charset="0"/>
              </a:rPr>
              <a:t>Earth</a:t>
            </a:r>
            <a:r>
              <a:rPr sz="2400" b="1" spc="-58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b="1" spc="1165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sz="2400" b="1" spc="-56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b="1" spc="-125" dirty="0">
                <a:latin typeface="Verdana" panose="020B0604030504040204" pitchFamily="34" charset="0"/>
                <a:ea typeface="Verdana" panose="020B0604030504040204" pitchFamily="34" charset="0"/>
              </a:rPr>
              <a:t>Rock</a:t>
            </a:r>
            <a:r>
              <a:rPr sz="2400" b="1" spc="-56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b="1" spc="-210" dirty="0">
                <a:latin typeface="Verdana" panose="020B0604030504040204" pitchFamily="34" charset="0"/>
                <a:ea typeface="Verdana" panose="020B0604030504040204" pitchFamily="34" charset="0"/>
              </a:rPr>
              <a:t>fill</a:t>
            </a:r>
            <a:r>
              <a:rPr sz="2400" b="1" spc="-56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b="1" spc="210" dirty="0">
                <a:latin typeface="Verdana" panose="020B0604030504040204" pitchFamily="34" charset="0"/>
                <a:ea typeface="Verdana" panose="020B0604030504040204" pitchFamily="34" charset="0"/>
              </a:rPr>
              <a:t>da</a:t>
            </a:r>
            <a:r>
              <a:rPr lang="en-US" sz="2400" b="1" spc="210" dirty="0">
                <a:latin typeface="Verdana" panose="020B0604030504040204" pitchFamily="34" charset="0"/>
                <a:ea typeface="Verdana" panose="020B0604030504040204" pitchFamily="34" charset="0"/>
              </a:rPr>
              <a:t>ms</a:t>
            </a:r>
            <a:endParaRPr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0" y="273110"/>
            <a:ext cx="765637" cy="5208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943872" y="116632"/>
            <a:ext cx="10515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35" dirty="0">
                <a:latin typeface="Verdana" panose="020B0604030504040204" pitchFamily="34" charset="0"/>
                <a:ea typeface="Verdana" panose="020B0604030504040204" pitchFamily="34" charset="0"/>
              </a:rPr>
              <a:t>Concrete</a:t>
            </a:r>
            <a:r>
              <a:rPr sz="2800" b="1" spc="-52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spc="21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sz="2800" b="1" spc="210" dirty="0">
                <a:latin typeface="Verdana" panose="020B0604030504040204" pitchFamily="34" charset="0"/>
                <a:ea typeface="Verdana" panose="020B0604030504040204" pitchFamily="34" charset="0"/>
              </a:rPr>
              <a:t>ams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49" y="1617725"/>
            <a:ext cx="2331085" cy="1338580"/>
            <a:chOff x="-6349" y="1617725"/>
            <a:chExt cx="2331085" cy="1338580"/>
          </a:xfrm>
        </p:grpSpPr>
        <p:sp>
          <p:nvSpPr>
            <p:cNvPr id="4" name="object 4"/>
            <p:cNvSpPr/>
            <p:nvPr/>
          </p:nvSpPr>
          <p:spPr>
            <a:xfrm>
              <a:off x="0" y="1623948"/>
              <a:ext cx="2318385" cy="1326515"/>
            </a:xfrm>
            <a:custGeom>
              <a:avLst/>
              <a:gdLst/>
              <a:ahLst/>
              <a:cxnLst/>
              <a:rect l="l" t="t" r="r" b="b"/>
              <a:pathLst>
                <a:path w="2318385" h="1326514">
                  <a:moveTo>
                    <a:pt x="2318004" y="0"/>
                  </a:moveTo>
                  <a:lnTo>
                    <a:pt x="0" y="0"/>
                  </a:lnTo>
                  <a:lnTo>
                    <a:pt x="0" y="1326261"/>
                  </a:lnTo>
                  <a:lnTo>
                    <a:pt x="2318004" y="1326261"/>
                  </a:lnTo>
                  <a:lnTo>
                    <a:pt x="2318004" y="0"/>
                  </a:lnTo>
                  <a:close/>
                </a:path>
              </a:pathLst>
            </a:custGeom>
            <a:solidFill>
              <a:srgbClr val="0F4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24075"/>
              <a:ext cx="2318385" cy="1325880"/>
            </a:xfrm>
            <a:custGeom>
              <a:avLst/>
              <a:gdLst/>
              <a:ahLst/>
              <a:cxnLst/>
              <a:rect l="l" t="t" r="r" b="b"/>
              <a:pathLst>
                <a:path w="2318385" h="1325880">
                  <a:moveTo>
                    <a:pt x="0" y="0"/>
                  </a:moveTo>
                  <a:lnTo>
                    <a:pt x="2318003" y="13258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0" y="1617725"/>
          <a:ext cx="12167864" cy="483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79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84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88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25880"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Parameter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Location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106680" indent="2616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Visual observation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197485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Movements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175260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203200" indent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Uplift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and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pore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pressure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76200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03835" marR="85725" indent="-113030">
                        <a:lnSpc>
                          <a:spcPct val="100000"/>
                        </a:lnSpc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Water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levels and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flow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68580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410845" marR="260985" indent="-14478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Seepage flows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184150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328930" marR="323850" indent="590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Water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Quality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5720" indent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Temperature measuremen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t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26034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0165" marR="45720" indent="-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Crack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/</a:t>
                      </a:r>
                      <a:r>
                        <a:rPr sz="1600" b="1" spc="33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joint measuremen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t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9525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5720" indent="-127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600" b="1" spc="4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Seismic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measuremen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t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138430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0165" marR="45720" indent="-6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Stress-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strain measuremen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t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17780" marB="0" vert="vert27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b="1" spc="-2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U/S</a:t>
                      </a:r>
                      <a:r>
                        <a:rPr sz="1400" b="1" spc="-8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slope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D/S</a:t>
                      </a:r>
                      <a:r>
                        <a:rPr sz="1400" b="1" spc="-114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slope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Abutments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Crest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b="1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Internal</a:t>
                      </a:r>
                      <a:r>
                        <a:rPr sz="1400" b="1" spc="-6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drainage</a:t>
                      </a:r>
                      <a:r>
                        <a:rPr sz="1400" b="1" spc="-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system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b="1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Relief</a:t>
                      </a:r>
                      <a:r>
                        <a:rPr sz="1400" b="1" spc="-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Drain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Galleries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Sluiceways/</a:t>
                      </a:r>
                      <a:r>
                        <a:rPr sz="1400" b="1" spc="4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controls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b="1" spc="-5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✓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D2841"/>
                      </a:solidFill>
                      <a:prstDash val="solid"/>
                    </a:lnL>
                    <a:lnR w="12700">
                      <a:solidFill>
                        <a:srgbClr val="0D2841"/>
                      </a:solidFill>
                      <a:prstDash val="solid"/>
                    </a:lnR>
                    <a:lnT w="12700">
                      <a:solidFill>
                        <a:srgbClr val="0D2841"/>
                      </a:solidFill>
                      <a:prstDash val="solid"/>
                    </a:lnT>
                    <a:lnB w="12700">
                      <a:solidFill>
                        <a:srgbClr val="0D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1" y="188640"/>
            <a:ext cx="765637" cy="520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384" y="1319559"/>
            <a:ext cx="6399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7698" y="1571751"/>
            <a:ext cx="380424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 INSTRUMNETAION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507707" y="1999214"/>
            <a:ext cx="4454745" cy="130292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 INSTRUMNETAION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OF DAM INSTRUMENTATION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INSTRUMENTATION OBJECTIVES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392" y="3115136"/>
            <a:ext cx="6399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27668" y="3374543"/>
            <a:ext cx="1821332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943444" y="3915920"/>
            <a:ext cx="4802985" cy="63607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PARAMETERS TO BE MONITORED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SELECTION OF INSTRUMENTS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3352" y="4731970"/>
            <a:ext cx="6399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4175" y="5073841"/>
            <a:ext cx="5817618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 OF DAM INSTRUMENTAION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747935" y="5504368"/>
            <a:ext cx="4972775" cy="149887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PURPOSE OF DAM INSTRUMENTAION</a:t>
            </a:r>
          </a:p>
          <a:p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OF DAM INSTRUMENTAION</a:t>
            </a:r>
          </a:p>
          <a:p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OF DAM INSTRUMENTAION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92836" y="1342493"/>
            <a:ext cx="6399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67153" y="1484380"/>
            <a:ext cx="3207929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 VALUES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548872" y="1894922"/>
            <a:ext cx="4278973" cy="128131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 VALUES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ELEMENETS OF MONITORING SECHME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MONITORING SECHME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FLOW CHART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92836" y="3115136"/>
            <a:ext cx="6399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05155" y="3295970"/>
            <a:ext cx="417934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DAMS INSTRUMENTATION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106674" y="3782565"/>
            <a:ext cx="3990537" cy="90281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 ROCK FILL DAM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spc="-23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DAM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spc="-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GEOPHYSICAL METHODS</a:t>
            </a:r>
            <a:endParaRPr 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92836" y="4887779"/>
            <a:ext cx="6399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87004" y="4896100"/>
            <a:ext cx="427897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 CODES USED IN </a:t>
            </a:r>
          </a:p>
          <a:p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 INSTRUMENTATION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130441" y="5587351"/>
            <a:ext cx="4400933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 OF EARTHFILL &amp; ROCKFILL DAM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 OF GRAVITY DAM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 OF CONCRETE DAM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36282" y="350562"/>
            <a:ext cx="848503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 of content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087888" y="116632"/>
            <a:ext cx="10515600" cy="996375"/>
          </a:xfrm>
          <a:prstGeom prst="rect">
            <a:avLst/>
          </a:prstGeom>
        </p:spPr>
        <p:txBody>
          <a:bodyPr vert="horz" wrap="square" lIns="0" tIns="13329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Geophy</a:t>
            </a:r>
            <a:r>
              <a:rPr lang="en-US" sz="28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sz="28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ical</a:t>
            </a:r>
            <a:r>
              <a:rPr sz="2800" b="1" spc="-35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spc="-135" dirty="0">
                <a:latin typeface="Verdana" panose="020B0604030504040204" pitchFamily="34" charset="0"/>
                <a:ea typeface="Verdana" panose="020B0604030504040204" pitchFamily="34" charset="0"/>
              </a:rPr>
              <a:t>Method</a:t>
            </a:r>
            <a:r>
              <a:rPr lang="en-US" sz="2800" b="1" spc="-135" dirty="0">
                <a:latin typeface="Verdana" panose="020B0604030504040204" pitchFamily="34" charset="0"/>
                <a:ea typeface="Verdana" panose="020B0604030504040204" pitchFamily="34" charset="0"/>
              </a:rPr>
              <a:t>s </a:t>
            </a:r>
            <a:r>
              <a:rPr sz="2800" b="1" spc="-37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spc="-254" dirty="0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sz="2800" b="1" spc="-39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b="1" spc="-39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2800" b="1" spc="-39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2800" b="1" spc="325" dirty="0">
                <a:latin typeface="Verdana" panose="020B0604030504040204" pitchFamily="34" charset="0"/>
                <a:ea typeface="Verdana" panose="020B0604030504040204" pitchFamily="34" charset="0"/>
              </a:rPr>
              <a:t>Dam Investigation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73333"/>
              </p:ext>
            </p:extLst>
          </p:nvPr>
        </p:nvGraphicFramePr>
        <p:xfrm>
          <a:off x="-4530" y="1577975"/>
          <a:ext cx="12417422" cy="476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240">
                <a:tc rowSpan="3">
                  <a:txBody>
                    <a:bodyPr/>
                    <a:lstStyle/>
                    <a:p>
                      <a:pPr marL="591820" marR="520065" indent="-215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Geophysical Methods</a:t>
                      </a:r>
                      <a:endParaRPr sz="2000">
                        <a:latin typeface="Yu Gothic UI"/>
                        <a:cs typeface="Yu Gothic UI"/>
                      </a:endParaRPr>
                    </a:p>
                  </a:txBody>
                  <a:tcPr marL="0" marR="0" marT="2667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8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Issues</a:t>
                      </a:r>
                      <a:r>
                        <a:rPr sz="2000" b="1" spc="-13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and</a:t>
                      </a:r>
                      <a:r>
                        <a:rPr sz="2000" b="1" spc="-14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2000" b="1" spc="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Concerns</a:t>
                      </a:r>
                      <a:endParaRPr sz="2000">
                        <a:latin typeface="Yu Gothic UI"/>
                        <a:cs typeface="Yu Gothic UI"/>
                      </a:endParaRPr>
                    </a:p>
                  </a:txBody>
                  <a:tcPr marL="0" marR="0" marT="2667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67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Concrete</a:t>
                      </a:r>
                      <a:r>
                        <a:rPr sz="1800" b="1" spc="9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Dam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39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marR="6731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Earth</a:t>
                      </a:r>
                      <a:r>
                        <a:rPr sz="1800" b="1" spc="-8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800" b="1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Embankment</a:t>
                      </a:r>
                      <a:r>
                        <a:rPr sz="1800" b="1" spc="-7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Dams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676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Masonry</a:t>
                      </a:r>
                      <a:r>
                        <a:rPr sz="1800" b="1" spc="-10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Dams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67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5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Cracks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4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09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2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Degradati on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3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Water</a:t>
                      </a:r>
                      <a:r>
                        <a:rPr sz="1800" b="1" spc="-1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leaks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0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landslide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73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Sink</a:t>
                      </a:r>
                      <a:r>
                        <a:rPr sz="1800" b="1" spc="-45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holes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4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3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Water</a:t>
                      </a:r>
                      <a:r>
                        <a:rPr sz="1800" b="1" spc="-1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leaks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0A2F41"/>
                          </a:solidFill>
                          <a:latin typeface="Yu Gothic UI"/>
                          <a:cs typeface="Yu Gothic UI"/>
                        </a:rPr>
                        <a:t>Strength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marL="76200" marR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20" dirty="0">
                          <a:latin typeface="Yu Gothic UI"/>
                          <a:cs typeface="Yu Gothic UI"/>
                        </a:rPr>
                        <a:t>Electrical</a:t>
                      </a:r>
                      <a:r>
                        <a:rPr sz="1600" b="1" spc="18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Resistivity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04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marL="76200" marR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Streaming</a:t>
                      </a:r>
                      <a:r>
                        <a:rPr sz="1600" b="1" spc="-9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Potential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04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76200" marR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Georadar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6731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04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marL="76200" marR="1308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latin typeface="Yu Gothic UI"/>
                          <a:cs typeface="Yu Gothic UI"/>
                        </a:rPr>
                        <a:t>Radar</a:t>
                      </a: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Tomography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6731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048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marL="76200" marR="1308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55" dirty="0">
                          <a:latin typeface="Yu Gothic UI"/>
                          <a:cs typeface="Yu Gothic UI"/>
                        </a:rPr>
                        <a:t>Seismic</a:t>
                      </a:r>
                      <a:r>
                        <a:rPr sz="1600" b="1" spc="-12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Tomography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6731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marL="76200" marR="1308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55" dirty="0">
                          <a:latin typeface="Yu Gothic UI"/>
                          <a:cs typeface="Yu Gothic UI"/>
                        </a:rPr>
                        <a:t>Seismic</a:t>
                      </a:r>
                      <a:r>
                        <a:rPr sz="1600" b="1" spc="-13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Refraction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04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Y</a:t>
                      </a:r>
                      <a:endParaRPr sz="1600" dirty="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1" y="188640"/>
            <a:ext cx="765637" cy="5208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087888" y="116632"/>
            <a:ext cx="115685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10" dirty="0">
                <a:latin typeface="Verdana" panose="020B0604030504040204" pitchFamily="34" charset="0"/>
                <a:ea typeface="Verdana" panose="020B0604030504040204" pitchFamily="34" charset="0"/>
              </a:rPr>
              <a:t>Sugge</a:t>
            </a:r>
            <a:r>
              <a:rPr lang="en-US" sz="2800" b="1" spc="-11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sz="2800" b="1" spc="-110" dirty="0">
                <a:latin typeface="Verdana" panose="020B0604030504040204" pitchFamily="34" charset="0"/>
                <a:ea typeface="Verdana" panose="020B0604030504040204" pitchFamily="34" charset="0"/>
              </a:rPr>
              <a:t>ted</a:t>
            </a:r>
            <a:r>
              <a:rPr sz="2800" b="1" spc="-29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spc="-170" dirty="0">
                <a:latin typeface="Verdana" panose="020B0604030504040204" pitchFamily="34" charset="0"/>
                <a:ea typeface="Verdana" panose="020B0604030504040204" pitchFamily="34" charset="0"/>
              </a:rPr>
              <a:t>Frequency</a:t>
            </a:r>
            <a:r>
              <a:rPr sz="2800" b="1" spc="-27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spc="-155" dirty="0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sz="2800" b="1" spc="-2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spc="-105" dirty="0">
                <a:latin typeface="Verdana" panose="020B0604030504040204" pitchFamily="34" charset="0"/>
                <a:ea typeface="Verdana" panose="020B0604030504040204" pitchFamily="34" charset="0"/>
              </a:rPr>
              <a:t>Reading</a:t>
            </a:r>
            <a:r>
              <a:rPr lang="en-US" sz="2800" b="1" spc="-105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br>
              <a:rPr lang="en-US" sz="2800" b="1" spc="-105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2800" b="1" spc="-27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spc="-185" dirty="0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sz="2800" b="1" spc="-2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spc="-120" dirty="0">
                <a:latin typeface="Verdana" panose="020B0604030504040204" pitchFamily="34" charset="0"/>
                <a:ea typeface="Verdana" panose="020B0604030504040204" pitchFamily="34" charset="0"/>
              </a:rPr>
              <a:t>Specified</a:t>
            </a:r>
            <a:r>
              <a:rPr sz="2800" b="1" spc="-2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800" b="1" spc="-25" dirty="0">
                <a:latin typeface="Verdana" panose="020B0604030504040204" pitchFamily="34" charset="0"/>
                <a:ea typeface="Verdana" panose="020B0604030504040204" pitchFamily="34" charset="0"/>
              </a:rPr>
              <a:t>Instruments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0" y="1617725"/>
          <a:ext cx="12195807" cy="480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7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2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4645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Type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of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Instrument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During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Construction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2075" marR="4032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During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initial filling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573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During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Period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of</a:t>
                      </a:r>
                      <a:r>
                        <a:rPr sz="1600" b="1" spc="-114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Operation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Construction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Shutdown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Year</a:t>
                      </a:r>
                      <a:r>
                        <a:rPr sz="1600" b="1" spc="-10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150" dirty="0">
                          <a:latin typeface="Yu Gothic UI"/>
                          <a:cs typeface="Yu Gothic UI"/>
                        </a:rPr>
                        <a:t>1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Year</a:t>
                      </a:r>
                      <a:r>
                        <a:rPr sz="1600" b="1" spc="-10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45" dirty="0">
                          <a:latin typeface="Yu Gothic UI"/>
                          <a:cs typeface="Yu Gothic UI"/>
                        </a:rPr>
                        <a:t>2</a:t>
                      </a:r>
                      <a:r>
                        <a:rPr sz="1600" b="1" spc="-11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40" dirty="0">
                          <a:latin typeface="Yu Gothic UI"/>
                          <a:cs typeface="Yu Gothic UI"/>
                        </a:rPr>
                        <a:t>to</a:t>
                      </a:r>
                      <a:r>
                        <a:rPr sz="1600" b="1" spc="-10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3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Regular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40" dirty="0">
                          <a:latin typeface="Yu Gothic UI"/>
                          <a:cs typeface="Yu Gothic UI"/>
                        </a:rPr>
                        <a:t>Vibrating</a:t>
                      </a:r>
                      <a:r>
                        <a:rPr sz="1600" b="1" spc="-3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20" dirty="0">
                          <a:latin typeface="Yu Gothic UI"/>
                          <a:cs typeface="Yu Gothic UI"/>
                        </a:rPr>
                        <a:t>wire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piezometers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25" dirty="0">
                          <a:latin typeface="Yu Gothic UI"/>
                          <a:cs typeface="Yu Gothic UI"/>
                        </a:rPr>
                        <a:t>BiW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90805" marR="5048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dirty="0">
                          <a:latin typeface="Yu Gothic UI"/>
                          <a:cs typeface="Yu Gothic UI"/>
                        </a:rPr>
                        <a:t>Hydrostatic</a:t>
                      </a:r>
                      <a:r>
                        <a:rPr sz="1600" b="1" spc="1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uplift </a:t>
                      </a:r>
                      <a:r>
                        <a:rPr sz="1600" b="1" dirty="0">
                          <a:latin typeface="Yu Gothic UI"/>
                          <a:cs typeface="Yu Gothic UI"/>
                        </a:rPr>
                        <a:t>pressure</a:t>
                      </a:r>
                      <a:r>
                        <a:rPr sz="1600" b="1" spc="10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20" dirty="0">
                          <a:latin typeface="Yu Gothic UI"/>
                          <a:cs typeface="Yu Gothic UI"/>
                        </a:rPr>
                        <a:t>pipes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25" dirty="0">
                          <a:latin typeface="Yu Gothic UI"/>
                          <a:cs typeface="Yu Gothic UI"/>
                        </a:rPr>
                        <a:t>BiW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0805" marR="97281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25" dirty="0">
                          <a:latin typeface="Yu Gothic UI"/>
                          <a:cs typeface="Yu Gothic UI"/>
                        </a:rPr>
                        <a:t>Porous-</a:t>
                      </a:r>
                      <a:r>
                        <a:rPr sz="1600" b="1" spc="-20" dirty="0">
                          <a:latin typeface="Yu Gothic UI"/>
                          <a:cs typeface="Yu Gothic UI"/>
                        </a:rPr>
                        <a:t>tube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piezometers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 marR="97281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Slotted-</a:t>
                      </a:r>
                      <a:r>
                        <a:rPr sz="1600" b="1" spc="-20" dirty="0">
                          <a:latin typeface="Yu Gothic UI"/>
                          <a:cs typeface="Yu Gothic UI"/>
                        </a:rPr>
                        <a:t>pipe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piezometers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latin typeface="Yu Gothic UI"/>
                          <a:cs typeface="Yu Gothic UI"/>
                        </a:rPr>
                        <a:t>Observation</a:t>
                      </a:r>
                      <a:r>
                        <a:rPr sz="1600" b="1" spc="-105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40" dirty="0">
                          <a:latin typeface="Yu Gothic UI"/>
                          <a:cs typeface="Yu Gothic UI"/>
                        </a:rPr>
                        <a:t>wells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25" dirty="0">
                          <a:latin typeface="Yu Gothic UI"/>
                          <a:cs typeface="Yu Gothic UI"/>
                        </a:rPr>
                        <a:t>BiW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8060">
                <a:tc>
                  <a:txBody>
                    <a:bodyPr/>
                    <a:lstStyle/>
                    <a:p>
                      <a:pPr marL="90805" marR="2216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Seepage </a:t>
                      </a:r>
                      <a:r>
                        <a:rPr sz="1600" b="1" dirty="0">
                          <a:latin typeface="Yu Gothic UI"/>
                          <a:cs typeface="Yu Gothic UI"/>
                        </a:rPr>
                        <a:t>measurement</a:t>
                      </a:r>
                      <a:r>
                        <a:rPr sz="1600" b="1" spc="7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(weirs and</a:t>
                      </a:r>
                      <a:r>
                        <a:rPr sz="1600" b="1" spc="-100" dirty="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spc="-10" dirty="0">
                          <a:latin typeface="Yu Gothic UI"/>
                          <a:cs typeface="Yu Gothic UI"/>
                        </a:rPr>
                        <a:t>flumes)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 dirty="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W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0" dirty="0">
                          <a:latin typeface="Yu Gothic UI"/>
                          <a:cs typeface="Yu Gothic UI"/>
                        </a:rPr>
                        <a:t>M</a:t>
                      </a:r>
                      <a:endParaRPr sz="1600" dirty="0">
                        <a:latin typeface="Yu Gothic UI"/>
                        <a:cs typeface="Yu Gothic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727848" y="116632"/>
            <a:ext cx="9940925" cy="1241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2800" b="1" spc="-1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List</a:t>
            </a:r>
            <a:r>
              <a:rPr sz="2800" b="1" spc="-4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800" b="1" spc="-4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sz="2800" b="1" spc="-4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Codes</a:t>
            </a:r>
            <a:r>
              <a:rPr sz="2800" b="1" spc="-4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2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Related</a:t>
            </a:r>
            <a:r>
              <a:rPr sz="2800" b="1" spc="-4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sz="2800" b="1" spc="-4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Earth</a:t>
            </a:r>
            <a:r>
              <a:rPr sz="2800" b="1" spc="-4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4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/>
            </a:r>
            <a:br>
              <a:rPr lang="en-US" sz="2800" b="1" spc="-4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</a:br>
            <a:r>
              <a:rPr sz="2800" b="1" spc="-17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r>
              <a:rPr sz="2800" b="1" spc="-47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rock</a:t>
            </a:r>
            <a:r>
              <a:rPr sz="2800" b="1" spc="-484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3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fill </a:t>
            </a:r>
            <a:r>
              <a:rPr sz="2800" b="1" spc="-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Dam</a:t>
            </a:r>
            <a:r>
              <a:rPr sz="2800" b="1" spc="-47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1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36050"/>
              </p:ext>
            </p:extLst>
          </p:nvPr>
        </p:nvGraphicFramePr>
        <p:xfrm>
          <a:off x="191345" y="1988842"/>
          <a:ext cx="11521280" cy="3772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8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054">
                <a:tc>
                  <a:txBody>
                    <a:bodyPr/>
                    <a:lstStyle/>
                    <a:p>
                      <a:pPr marL="91440" marR="304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Indian Standard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Year</a:t>
                      </a:r>
                      <a:r>
                        <a:rPr sz="1400" b="1" spc="-15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of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Publication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Title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7356-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2002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2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</a:t>
                      </a:r>
                      <a:r>
                        <a:rPr sz="1400" spc="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maintenance</a:t>
                      </a:r>
                      <a:r>
                        <a:rPr sz="1400" spc="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</a:t>
                      </a:r>
                      <a:r>
                        <a:rPr sz="1400" spc="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instruments</a:t>
                      </a:r>
                      <a:r>
                        <a:rPr sz="1400" spc="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pore</a:t>
                      </a:r>
                      <a:r>
                        <a:rPr sz="1400" spc="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pressure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measurements</a:t>
                      </a:r>
                      <a:r>
                        <a:rPr sz="1400" spc="-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earth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rock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fill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dams,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Part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1: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Porous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tube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piezometers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7356-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2003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1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maintenance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instruments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pore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pressure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measurements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earth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rock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fill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practice,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Part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2: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Twin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tube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hydraulic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piezometers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7436-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1993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Guide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for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types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measurements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for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structures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river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valley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projects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criteria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choice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 location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measuring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instruments,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Part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1: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earth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rock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fill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7500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2000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observation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cross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arms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measurement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internal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vertical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movement</a:t>
                      </a:r>
                      <a:r>
                        <a:rPr sz="1400" spc="-1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earth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8226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2017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</a:t>
                      </a:r>
                      <a:r>
                        <a:rPr sz="1400" spc="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</a:t>
                      </a:r>
                      <a:r>
                        <a:rPr sz="1400" spc="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</a:t>
                      </a:r>
                      <a:r>
                        <a:rPr sz="1400" spc="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base</a:t>
                      </a:r>
                      <a:r>
                        <a:rPr sz="1400" spc="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plates</a:t>
                      </a:r>
                      <a:r>
                        <a:rPr sz="1400" spc="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measurement</a:t>
                      </a:r>
                      <a:r>
                        <a:rPr sz="1400" spc="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foundation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settlement</a:t>
                      </a:r>
                      <a:r>
                        <a:rPr sz="1400" spc="-1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embankments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12169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1987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Criteria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design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small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embankment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61112"/>
              </p:ext>
            </p:extLst>
          </p:nvPr>
        </p:nvGraphicFramePr>
        <p:xfrm>
          <a:off x="0" y="1622933"/>
          <a:ext cx="12192635" cy="4269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 marR="5778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Indian Standard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Year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of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Publication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Title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12949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2013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1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3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3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</a:t>
                      </a:r>
                      <a:r>
                        <a:rPr sz="1400" spc="3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3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3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maintenance</a:t>
                      </a:r>
                      <a:r>
                        <a:rPr sz="1400" spc="3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3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</a:t>
                      </a:r>
                      <a:r>
                        <a:rPr sz="1400" spc="3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3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instruments</a:t>
                      </a:r>
                      <a:r>
                        <a:rPr sz="1400" spc="3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3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pore</a:t>
                      </a:r>
                      <a:r>
                        <a:rPr sz="1400" spc="2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pressure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measurements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earth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rockfill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dams: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Electrical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pore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pressure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cells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vibratory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wire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type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6524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1972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91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 of</a:t>
                      </a:r>
                      <a:r>
                        <a:rPr sz="1400" spc="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</a:t>
                      </a:r>
                      <a:r>
                        <a:rPr sz="1400" spc="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instruments</a:t>
                      </a:r>
                      <a:r>
                        <a:rPr sz="1400" spc="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temperature</a:t>
                      </a:r>
                      <a:r>
                        <a:rPr sz="1400" spc="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measurements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inside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dams;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resistance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type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thermometers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7436-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2019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Guide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types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measurements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structures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river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valley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projects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criteria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choice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location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measuring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instruments,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Part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2: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Concrete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masonry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8282-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1976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 of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maintenance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observations of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pore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pressure measuring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devices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concrete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masonry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dams,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Part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1: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Electrical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resistance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type</a:t>
                      </a:r>
                      <a:r>
                        <a:rPr sz="1400" spc="-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cell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8282-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1996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9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maintenance,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observations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pore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pressure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measuring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devices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concrete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masonry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practice,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Part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2: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Vibrating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wire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type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cell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10334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1982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1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selection,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splicing,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providing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protection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to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the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open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ends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cables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used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connecting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resistance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type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measuring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devices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concrete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masonry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3"/>
          <p:cNvSpPr txBox="1">
            <a:spLocks/>
          </p:cNvSpPr>
          <p:nvPr/>
        </p:nvSpPr>
        <p:spPr>
          <a:xfrm>
            <a:off x="4727848" y="116632"/>
            <a:ext cx="9940925" cy="1241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lang="en-US" sz="2800" b="1" spc="-1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List</a:t>
            </a:r>
            <a:r>
              <a:rPr lang="en-US" sz="2800" b="1" spc="-4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6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lang="en-US" sz="2800" b="1" spc="-4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lang="en-US" sz="2800" b="1" spc="-4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Codes</a:t>
            </a:r>
            <a:r>
              <a:rPr lang="en-US" sz="2800" b="1" spc="-4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2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Related</a:t>
            </a:r>
            <a:r>
              <a:rPr lang="en-US" sz="2800" b="1" spc="-4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9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lang="en-US" sz="2800" b="1" spc="-4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3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Earth</a:t>
            </a:r>
            <a:r>
              <a:rPr lang="en-US" sz="2800" b="1" spc="-4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br>
              <a:rPr lang="en-US" sz="2800" b="1" spc="-4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</a:br>
            <a:r>
              <a:rPr lang="en-US" sz="2800" b="1" spc="-17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r>
              <a:rPr lang="en-US" sz="2800" b="1" spc="-47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1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rock</a:t>
            </a:r>
            <a:r>
              <a:rPr lang="en-US" sz="2800" b="1" spc="-484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32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fill </a:t>
            </a:r>
            <a:r>
              <a:rPr lang="en-US" sz="2800" b="1" spc="-6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Dam</a:t>
            </a:r>
            <a:r>
              <a:rPr lang="en-US" sz="2800" b="1" spc="-47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1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72174"/>
              </p:ext>
            </p:extLst>
          </p:nvPr>
        </p:nvGraphicFramePr>
        <p:xfrm>
          <a:off x="0" y="1805813"/>
          <a:ext cx="12192635" cy="2737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 marR="5778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Indian Standard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Year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of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Publication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Title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2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10434-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2003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maintenance,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and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of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deformation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measuring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devices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concrete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masonry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guidelines,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Part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1: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Resistance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type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joint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meters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10434-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1996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Guidelines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maintenance,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deformation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measuring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devices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concrete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masonry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dams,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Part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2: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Vibrating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wire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type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joint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meter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13073-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2002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9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maintenance,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displacement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measuring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devices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concrete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masonry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practice,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Part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1: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Deflection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measurement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using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plumb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lines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3"/>
          <p:cNvSpPr txBox="1">
            <a:spLocks/>
          </p:cNvSpPr>
          <p:nvPr/>
        </p:nvSpPr>
        <p:spPr>
          <a:xfrm>
            <a:off x="4727848" y="116632"/>
            <a:ext cx="9940925" cy="1241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lang="en-US" sz="2800" b="1" spc="-1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List</a:t>
            </a:r>
            <a:r>
              <a:rPr lang="en-US" sz="2800" b="1" spc="-4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6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lang="en-US" sz="2800" b="1" spc="-4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lang="en-US" sz="2800" b="1" spc="-4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Codes</a:t>
            </a:r>
            <a:r>
              <a:rPr lang="en-US" sz="2800" b="1" spc="-4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2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Related</a:t>
            </a:r>
            <a:r>
              <a:rPr lang="en-US" sz="2800" b="1" spc="-4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9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lang="en-US" sz="2800" b="1" spc="-4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3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Earth</a:t>
            </a:r>
            <a:r>
              <a:rPr lang="en-US" sz="2800" b="1" spc="-4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br>
              <a:rPr lang="en-US" sz="2800" b="1" spc="-45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</a:br>
            <a:r>
              <a:rPr lang="en-US" sz="2800" b="1" spc="-17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</a:t>
            </a:r>
            <a:r>
              <a:rPr lang="en-US" sz="2800" b="1" spc="-47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1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rock</a:t>
            </a:r>
            <a:r>
              <a:rPr lang="en-US" sz="2800" b="1" spc="-484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32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fill </a:t>
            </a:r>
            <a:r>
              <a:rPr lang="en-US" sz="2800" b="1" spc="-6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Dam</a:t>
            </a:r>
            <a:r>
              <a:rPr lang="en-US" sz="2800" b="1" spc="-47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15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015880" y="116632"/>
            <a:ext cx="9095105" cy="12494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2800" b="1" spc="-1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List</a:t>
            </a:r>
            <a:r>
              <a:rPr sz="2800" b="1" spc="-4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800" b="1" spc="-4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sz="2800" b="1" spc="-4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Codes</a:t>
            </a:r>
            <a:r>
              <a:rPr sz="2800" b="1" spc="-4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2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Related</a:t>
            </a:r>
            <a:r>
              <a:rPr sz="2800" b="1" spc="-4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sz="2800" b="1" spc="-4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1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Concrete</a:t>
            </a:r>
            <a:r>
              <a:rPr sz="2800" b="1" spc="-4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4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/>
            </a:r>
            <a:br>
              <a:rPr lang="en-US" sz="2800" b="1" spc="-4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</a:br>
            <a:r>
              <a:rPr sz="2800" b="1" spc="-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and </a:t>
            </a:r>
            <a:r>
              <a:rPr sz="2800" b="1" spc="-8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Masonry</a:t>
            </a:r>
            <a:r>
              <a:rPr sz="2800" b="1" spc="-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Dam</a:t>
            </a:r>
            <a:r>
              <a:rPr sz="2800" b="1" spc="-4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15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91200"/>
              </p:ext>
            </p:extLst>
          </p:nvPr>
        </p:nvGraphicFramePr>
        <p:xfrm>
          <a:off x="0" y="1805813"/>
          <a:ext cx="12192635" cy="2193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 marR="5778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Indian Standard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Year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of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Publication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Title</a:t>
                      </a:r>
                      <a:endParaRPr sz="1800">
                        <a:latin typeface="Yu Gothic UI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Trebuchet MS"/>
                          <a:cs typeface="Trebuchet MS"/>
                        </a:rPr>
                        <a:t>IS: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13073-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Trebuchet MS"/>
                          <a:cs typeface="Trebuchet MS"/>
                        </a:rPr>
                        <a:t>2000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2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Code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practice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 for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installation,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maintenance</a:t>
                      </a:r>
                      <a:r>
                        <a:rPr sz="14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observation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displacement</a:t>
                      </a:r>
                      <a:r>
                        <a:rPr sz="14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measuring devices</a:t>
                      </a:r>
                      <a:r>
                        <a:rPr sz="14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concrete</a:t>
                      </a:r>
                      <a:r>
                        <a:rPr sz="14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masonry</a:t>
                      </a:r>
                      <a:r>
                        <a:rPr sz="14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dams,</a:t>
                      </a:r>
                      <a:r>
                        <a:rPr sz="14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Part</a:t>
                      </a:r>
                      <a:r>
                        <a:rPr sz="14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2:</a:t>
                      </a:r>
                      <a:r>
                        <a:rPr sz="14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Geodetic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observation</a:t>
                      </a:r>
                      <a:r>
                        <a:rPr sz="14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crest</a:t>
                      </a:r>
                      <a:r>
                        <a:rPr sz="14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collimation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Trebuchet MS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13232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Trebuchet MS"/>
                          <a:cs typeface="Trebuchet MS"/>
                        </a:rPr>
                        <a:t>1992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9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Trebuchet MS"/>
                          <a:cs typeface="Trebuchet MS"/>
                        </a:rPr>
                        <a:t>Installation,</a:t>
                      </a:r>
                      <a:r>
                        <a:rPr sz="14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maintenance,</a:t>
                      </a:r>
                      <a:r>
                        <a:rPr sz="140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observations</a:t>
                      </a:r>
                      <a:r>
                        <a:rPr sz="140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electrical</a:t>
                      </a:r>
                      <a:r>
                        <a:rPr sz="140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strain</a:t>
                      </a:r>
                      <a:r>
                        <a:rPr sz="14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measuring</a:t>
                      </a:r>
                      <a:r>
                        <a:rPr sz="140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devices</a:t>
                      </a:r>
                      <a:r>
                        <a:rPr sz="140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concrete</a:t>
                      </a:r>
                      <a:r>
                        <a:rPr sz="140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dams</a:t>
                      </a:r>
                      <a:r>
                        <a:rPr sz="140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Code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practice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Trebuchet MS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14278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Trebuchet MS"/>
                          <a:cs typeface="Trebuchet MS"/>
                        </a:rPr>
                        <a:t>1995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9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Stress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measuring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devices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concrete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masonry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dams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 -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Installation,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commissioning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observations</a:t>
                      </a:r>
                      <a:r>
                        <a:rPr sz="1400" spc="-50" dirty="0">
                          <a:latin typeface="Trebuchet MS"/>
                          <a:cs typeface="Trebuchet MS"/>
                        </a:rPr>
                        <a:t> -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Code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practice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799856" y="116632"/>
            <a:ext cx="10156825" cy="124207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2800" b="1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List</a:t>
            </a:r>
            <a:r>
              <a:rPr sz="2800" b="1" spc="-4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800" b="1" spc="-4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sz="2800" b="1" spc="-459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Codes</a:t>
            </a:r>
            <a:r>
              <a:rPr sz="2800" b="1" spc="-459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Related</a:t>
            </a:r>
            <a:r>
              <a:rPr sz="2800" b="1" spc="-459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9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lang="en-US" sz="2800" b="1" spc="-29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/>
            </a:r>
            <a:br>
              <a:rPr lang="en-US" sz="2800" b="1" spc="-29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</a:br>
            <a:r>
              <a:rPr sz="2800" b="1" spc="-459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Dam</a:t>
            </a:r>
            <a:r>
              <a:rPr sz="2800" b="1" spc="-4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04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 </a:t>
            </a:r>
            <a:r>
              <a:rPr sz="2800" b="1" spc="-2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</a:t>
            </a:r>
            <a:r>
              <a:rPr sz="2800" b="1" spc="-4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8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General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536942"/>
              </p:ext>
            </p:extLst>
          </p:nvPr>
        </p:nvGraphicFramePr>
        <p:xfrm>
          <a:off x="0" y="1805813"/>
          <a:ext cx="12192635" cy="4259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 marR="5778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Indian Standard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Year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of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Publication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Title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1191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2016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Hydrometric</a:t>
                      </a:r>
                      <a:r>
                        <a:rPr sz="1400" spc="-1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determinations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--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vocabulary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symbols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4967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1968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Recommendations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seismic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instrumentation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river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valley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projects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6532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1972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2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1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1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</a:t>
                      </a:r>
                      <a:r>
                        <a:rPr sz="1400" spc="1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1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design,</a:t>
                      </a:r>
                      <a:r>
                        <a:rPr sz="1400" spc="1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1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</a:t>
                      </a:r>
                      <a:r>
                        <a:rPr sz="1400" spc="1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1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maintenance</a:t>
                      </a:r>
                      <a:r>
                        <a:rPr sz="1400" spc="20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1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uplift</a:t>
                      </a:r>
                      <a:r>
                        <a:rPr sz="1400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pressure</a:t>
                      </a:r>
                      <a:r>
                        <a:rPr sz="1400" spc="1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pipes</a:t>
                      </a:r>
                      <a:r>
                        <a:rPr sz="1400" spc="1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hydraulic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structures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on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permeable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foundations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14248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1995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Guidelines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instrumentation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barrages,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weirs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2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14750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2014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2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229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</a:t>
                      </a:r>
                      <a:r>
                        <a:rPr sz="1400" spc="2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229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229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maintenance,</a:t>
                      </a:r>
                      <a:r>
                        <a:rPr sz="1400" spc="2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2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observation</a:t>
                      </a:r>
                      <a:r>
                        <a:rPr sz="1400" spc="2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229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seepage</a:t>
                      </a:r>
                      <a:r>
                        <a:rPr sz="1400" spc="2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measuring</a:t>
                      </a:r>
                      <a:r>
                        <a:rPr sz="1400" spc="2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devices</a:t>
                      </a:r>
                      <a:r>
                        <a:rPr sz="1400" spc="2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concrete/masonry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earth/rockfill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dams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14793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2013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9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Code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practice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installation,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maintenance,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observation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of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the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instruments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vibration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studies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other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than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earthquakes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on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Hydraulic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Structures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Machines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17127"/>
              </p:ext>
            </p:extLst>
          </p:nvPr>
        </p:nvGraphicFramePr>
        <p:xfrm>
          <a:off x="0" y="1681098"/>
          <a:ext cx="12191999" cy="4070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 marR="6775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Indian Standard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Year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of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Publication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Title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4849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Meteorology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Rain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measures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5225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Meteorology</a:t>
                      </a:r>
                      <a:r>
                        <a:rPr sz="1400" spc="-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Rain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gauge,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non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recording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5235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Meteorology</a:t>
                      </a:r>
                      <a:r>
                        <a:rPr sz="1400" spc="-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Rain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gauge,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recording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5793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2024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Aneroid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Barometers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5798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1970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for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Mercury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Barometers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5799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1970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Wind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vane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871864" y="0"/>
            <a:ext cx="9406890" cy="124207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2800" b="1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List</a:t>
            </a:r>
            <a:r>
              <a:rPr sz="2800" b="1" spc="-4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sz="2800" b="1" spc="-4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sz="2800" b="1" spc="-4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Codes</a:t>
            </a:r>
            <a:r>
              <a:rPr sz="2800" b="1" spc="-459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Related</a:t>
            </a:r>
            <a:r>
              <a:rPr sz="2800" b="1" spc="-4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29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sz="2800" b="1" spc="-459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2800" b="1" spc="-1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Meteorological </a:t>
            </a:r>
            <a:r>
              <a:rPr sz="2800" b="1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48499"/>
              </p:ext>
            </p:extLst>
          </p:nvPr>
        </p:nvGraphicFramePr>
        <p:xfrm>
          <a:off x="54609" y="1620138"/>
          <a:ext cx="12074525" cy="4994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91440" marR="3352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Indian Standard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Year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of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Publication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Title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5900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1970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Hair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Hygrograph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5901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1970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Thermograph,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Bimetallic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5912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1997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Anemometer,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Cup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Counter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5924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1988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Clock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Mechanism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and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Drums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Meteorological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5945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1970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Barograph,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Aneroid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5946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Meteorology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Whirling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psychrometer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5947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1970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Charts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recording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meteorological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instruments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5948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1970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Thermometer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Screens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3"/>
          <p:cNvSpPr txBox="1">
            <a:spLocks/>
          </p:cNvSpPr>
          <p:nvPr/>
        </p:nvSpPr>
        <p:spPr>
          <a:xfrm>
            <a:off x="4871864" y="0"/>
            <a:ext cx="9406890" cy="124207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lang="en-US" sz="2800" b="1" spc="-15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List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5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Codes</a:t>
            </a:r>
            <a:r>
              <a:rPr lang="en-US" sz="2800" b="1" spc="-459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2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Related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9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lang="en-US" sz="2800" b="1" spc="-459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18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Meteorological </a:t>
            </a:r>
            <a:r>
              <a:rPr lang="en-US" sz="2800" b="1" spc="-16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11904"/>
              </p:ext>
            </p:extLst>
          </p:nvPr>
        </p:nvGraphicFramePr>
        <p:xfrm>
          <a:off x="0" y="1863979"/>
          <a:ext cx="12193270" cy="4293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9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91440" marR="7359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Indian Standard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Year</a:t>
                      </a:r>
                      <a:r>
                        <a:rPr sz="1400" b="1" spc="-15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of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Publication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Title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5973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1998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Pan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evaporimeter</a:t>
                      </a:r>
                      <a:r>
                        <a:rPr sz="1400" spc="-1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6805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1973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Assmann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Psychrometer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6806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1973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5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Snow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gauge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6871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Wind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Equipment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1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Distant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Indicating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7243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1974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Sunshine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Recorder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7244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1974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Thermometer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Mercury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Barometer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8336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1977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Thermoelectric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Pyranometer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3"/>
          <p:cNvSpPr txBox="1">
            <a:spLocks/>
          </p:cNvSpPr>
          <p:nvPr/>
        </p:nvSpPr>
        <p:spPr>
          <a:xfrm>
            <a:off x="4871864" y="0"/>
            <a:ext cx="9406890" cy="124207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lang="en-US" sz="2800" b="1" spc="-15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List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5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Codes</a:t>
            </a:r>
            <a:r>
              <a:rPr lang="en-US" sz="2800" b="1" spc="-459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2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Related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9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lang="en-US" sz="2800" b="1" spc="-459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18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Meteorological </a:t>
            </a:r>
            <a:r>
              <a:rPr lang="en-US" sz="2800" b="1" spc="-16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54D1F-1A37-FA7F-2879-9BA328481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1E57DE8-F6F1-4423-B576-A6F653EC204A}"/>
              </a:ext>
            </a:extLst>
          </p:cNvPr>
          <p:cNvSpPr txBox="1"/>
          <p:nvPr/>
        </p:nvSpPr>
        <p:spPr>
          <a:xfrm>
            <a:off x="551384" y="1556792"/>
            <a:ext cx="10153128" cy="422833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45"/>
              </a:spcBef>
              <a:buClr>
                <a:srgbClr val="C00000"/>
              </a:buClr>
              <a:buFont typeface="Arial MT"/>
              <a:buChar char="•"/>
              <a:tabLst>
                <a:tab pos="240665" algn="l"/>
              </a:tabLst>
            </a:pPr>
            <a:r>
              <a:rPr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Instrumentation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</a:t>
            </a:r>
            <a:r>
              <a:rPr spc="-1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use</a:t>
            </a:r>
            <a:r>
              <a:rPr spc="-1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spc="-1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special</a:t>
            </a:r>
            <a:r>
              <a:rPr spc="-1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devices</a:t>
            </a:r>
            <a:r>
              <a:rPr spc="-1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</a:t>
            </a:r>
            <a:r>
              <a:rPr spc="-1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obtain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critical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scientific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measurements</a:t>
            </a:r>
            <a:r>
              <a:rPr spc="-18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engineered</a:t>
            </a:r>
            <a:r>
              <a:rPr spc="-18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behavior.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41300" marR="33655" indent="-228600">
              <a:lnSpc>
                <a:spcPct val="11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Instrumentation</a:t>
            </a:r>
            <a:r>
              <a:rPr spc="-10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consists</a:t>
            </a:r>
            <a:r>
              <a:rPr spc="-8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spc="-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pc="-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various</a:t>
            </a:r>
            <a:r>
              <a:rPr spc="-8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electrical</a:t>
            </a:r>
            <a:r>
              <a:rPr spc="-1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spc="-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mechanical</a:t>
            </a:r>
            <a:r>
              <a:rPr spc="-1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devices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used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</a:t>
            </a:r>
            <a:r>
              <a:rPr spc="-1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measure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pressure,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water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9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flow,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movement,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stress,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strain,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temperature </a:t>
            </a:r>
            <a:r>
              <a:rPr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etc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dam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its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appurtenant</a:t>
            </a:r>
            <a:r>
              <a:rPr spc="-17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structures.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ct val="11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Symptoms</a:t>
            </a:r>
            <a:r>
              <a:rPr spc="-10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spc="-1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dam</a:t>
            </a:r>
            <a:r>
              <a:rPr spc="-1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distress</a:t>
            </a:r>
            <a:r>
              <a:rPr spc="-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can</a:t>
            </a:r>
            <a:r>
              <a:rPr spc="-1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</a:t>
            </a:r>
            <a:r>
              <a:rPr spc="-1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detected</a:t>
            </a:r>
            <a:r>
              <a:rPr spc="-114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by</a:t>
            </a:r>
            <a:r>
              <a:rPr spc="-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spc="-9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i="1"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monitoring</a:t>
            </a:r>
            <a:r>
              <a:rPr i="1" spc="-7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scheme</a:t>
            </a:r>
            <a:r>
              <a:rPr spc="-1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designed </a:t>
            </a:r>
            <a:r>
              <a:rPr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with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right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i="1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instrumentation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40665" indent="-227965">
              <a:lnSpc>
                <a:spcPct val="100000"/>
              </a:lnSpc>
              <a:spcBef>
                <a:spcPts val="1240"/>
              </a:spcBef>
              <a:buFont typeface="Arial MT"/>
              <a:buChar char="•"/>
              <a:tabLst>
                <a:tab pos="240665" algn="l"/>
              </a:tabLst>
            </a:pP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Instruments</a:t>
            </a:r>
            <a:r>
              <a:rPr spc="-1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may</a:t>
            </a:r>
            <a:r>
              <a:rPr spc="-1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operate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mechanically,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optically,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electrically,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spc="-1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via</a:t>
            </a:r>
            <a:r>
              <a:rPr lang="en-US"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pneumatic</a:t>
            </a:r>
            <a:r>
              <a:rPr spc="-18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hydraulic</a:t>
            </a:r>
            <a:r>
              <a:rPr spc="-18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principles.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41300" marR="43180" indent="-228600">
              <a:lnSpc>
                <a:spcPct val="11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Some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instruments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read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remotely;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others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read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near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7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their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sensors. </a:t>
            </a:r>
            <a:endParaRPr lang="en-US" spc="-1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41300" marR="43180" indent="-228600">
              <a:lnSpc>
                <a:spcPct val="11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pc="-10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signal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may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transmitted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by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rod,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wire,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liquid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column,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 </a:t>
            </a:r>
            <a:r>
              <a:rPr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electrical/optical</a:t>
            </a:r>
            <a:r>
              <a:rPr spc="-19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cable,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light</a:t>
            </a:r>
            <a:r>
              <a:rPr spc="-1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laser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beam,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line-of-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sight,</a:t>
            </a:r>
            <a:r>
              <a:rPr spc="-18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spc="-1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radio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signal</a:t>
            </a:r>
            <a:r>
              <a:rPr lang="en-US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5322" y="116632"/>
            <a:ext cx="4761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DAM INTRUMENTAION</a:t>
            </a:r>
            <a:endParaRPr lang="en-US" alt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1476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77716"/>
              </p:ext>
            </p:extLst>
          </p:nvPr>
        </p:nvGraphicFramePr>
        <p:xfrm>
          <a:off x="0" y="1863979"/>
          <a:ext cx="12191999" cy="3459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91440" marR="6775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Indian Standard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Year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of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Publication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Title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8693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1978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Net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Pyrradiometer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8754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Electrical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Anemograph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9085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1979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Correction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Slide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Mercury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Barometers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11875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1986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for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Diffuse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Pyranometer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11876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1986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for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Airmeter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3"/>
          <p:cNvSpPr txBox="1">
            <a:spLocks/>
          </p:cNvSpPr>
          <p:nvPr/>
        </p:nvSpPr>
        <p:spPr>
          <a:xfrm>
            <a:off x="4871864" y="0"/>
            <a:ext cx="9406890" cy="124207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lang="en-US" sz="2800" b="1" spc="-15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List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5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Codes</a:t>
            </a:r>
            <a:r>
              <a:rPr lang="en-US" sz="2800" b="1" spc="-459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2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Related</a:t>
            </a:r>
            <a:r>
              <a:rPr lang="en-US" sz="2800" b="1" spc="-465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9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lang="en-US" sz="2800" b="1" spc="-459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18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Meteorological </a:t>
            </a:r>
            <a:r>
              <a:rPr lang="en-US" sz="2800" b="1" spc="-16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98707"/>
              </p:ext>
            </p:extLst>
          </p:nvPr>
        </p:nvGraphicFramePr>
        <p:xfrm>
          <a:off x="0" y="1699132"/>
          <a:ext cx="12193270" cy="4994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7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 marR="64452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Indian Standard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Year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of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Publication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Yu Gothic UI"/>
                        </a:rPr>
                        <a:t>Title</a:t>
                      </a:r>
                      <a:endParaRPr sz="1800">
                        <a:latin typeface="Verdana" panose="020B0604030504040204" pitchFamily="34" charset="0"/>
                        <a:ea typeface="Verdana" panose="020B0604030504040204" pitchFamily="34" charset="0"/>
                        <a:cs typeface="Yu Gothic U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12781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1989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Marine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Bucket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Sea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Surface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Temperature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Measurement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13436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Sensitive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Anemometer</a:t>
                      </a:r>
                      <a:r>
                        <a:rPr sz="1400" spc="-114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13448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Meteorology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Thermoelectric</a:t>
                      </a:r>
                      <a:r>
                        <a:rPr sz="1400" spc="-8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pyrheliometer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13459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Angstrem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pyrheliometer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15216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2002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Balloons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9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Meteorological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15243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2002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Velocity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Scale</a:t>
                      </a:r>
                      <a:r>
                        <a:rPr sz="1400" spc="-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Set</a:t>
                      </a:r>
                      <a:r>
                        <a:rPr sz="1400" spc="-10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Meteorological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Purposes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IS:</a:t>
                      </a:r>
                      <a:r>
                        <a:rPr sz="1400" spc="-12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15253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2002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Dew</a:t>
                      </a:r>
                      <a:r>
                        <a:rPr sz="1400" spc="-1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Gauge</a:t>
                      </a:r>
                      <a:r>
                        <a:rPr sz="1400" spc="-1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-</a:t>
                      </a:r>
                      <a:r>
                        <a:rPr sz="1400" spc="-1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Specification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SP</a:t>
                      </a:r>
                      <a:r>
                        <a:rPr sz="1400" spc="-14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61</a:t>
                      </a: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1994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3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General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guidelines</a:t>
                      </a:r>
                      <a:r>
                        <a:rPr sz="1400" spc="-9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for</a:t>
                      </a:r>
                      <a:r>
                        <a:rPr sz="1400" spc="-8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automatic</a:t>
                      </a:r>
                      <a:r>
                        <a:rPr sz="1400" spc="-6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weather</a:t>
                      </a:r>
                      <a:r>
                        <a:rPr sz="1400" spc="-7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rebuchet MS"/>
                        </a:rPr>
                        <a:t>stations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3"/>
          <p:cNvSpPr txBox="1">
            <a:spLocks/>
          </p:cNvSpPr>
          <p:nvPr/>
        </p:nvSpPr>
        <p:spPr>
          <a:xfrm>
            <a:off x="4079776" y="0"/>
            <a:ext cx="9406890" cy="124207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lang="en-US" sz="2800" b="1" spc="-15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List</a:t>
            </a:r>
            <a:r>
              <a:rPr lang="en-US" sz="2800" b="1" spc="-4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of</a:t>
            </a:r>
            <a:r>
              <a:rPr lang="en-US" sz="2800" b="1" spc="-4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5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IS</a:t>
            </a:r>
            <a:r>
              <a:rPr lang="en-US" sz="2800" b="1" spc="-4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Codes</a:t>
            </a:r>
            <a:r>
              <a:rPr lang="en-US" sz="2800" b="1" spc="-459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2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Related</a:t>
            </a:r>
            <a:r>
              <a:rPr lang="en-US" sz="2800" b="1" spc="-4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29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to</a:t>
            </a:r>
            <a:r>
              <a:rPr lang="en-US" sz="2800" b="1" spc="-459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lang="en-US" sz="2800" b="1" spc="-1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Meteorological </a:t>
            </a:r>
            <a:r>
              <a:rPr lang="en-US" sz="2800" b="1" spc="-16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Instrumentation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427FAF-B34A-AC4C-05B7-63B4FA68EEAE}"/>
              </a:ext>
            </a:extLst>
          </p:cNvPr>
          <p:cNvSpPr txBox="1"/>
          <p:nvPr/>
        </p:nvSpPr>
        <p:spPr>
          <a:xfrm>
            <a:off x="0" y="1412776"/>
            <a:ext cx="120152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Some of the lessons learnt while dealing with instrumentation and monitoring of dams, slope stability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problems, underground caverns/tunnels and other associated structures are listed below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• No instrumentation – better than bad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instrumentation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• Data once lost is lost forever e.g. deformations in underground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excavations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• Keep your eyes and ears open – visual inspections are vital and serves as verification tool even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in case of malfunctioning of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instruments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• Small amount of true, accurate, reliable and realistic data far better than large amount of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inaccurate and erroneous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• Consistency in monitored data needs to be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maintained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• Proper identification of instruments and measuring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5920" y="35946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LESSONS LEARNT</a:t>
            </a:r>
          </a:p>
        </p:txBody>
      </p:sp>
    </p:spTree>
    <p:extLst>
      <p:ext uri="{BB962C8B-B14F-4D97-AF65-F5344CB8AC3E}">
        <p14:creationId xmlns:p14="http://schemas.microsoft.com/office/powerpoint/2010/main" val="2872860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427FAF-B34A-AC4C-05B7-63B4FA68EEAE}"/>
              </a:ext>
            </a:extLst>
          </p:cNvPr>
          <p:cNvSpPr txBox="1"/>
          <p:nvPr/>
        </p:nvSpPr>
        <p:spPr>
          <a:xfrm>
            <a:off x="0" y="1412776"/>
            <a:ext cx="1201527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Some of the lessons learnt while dealing with instrumentation and monitoring of dams, slope stability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problems, underground caverns/tunnels and other associated structures are listed below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Calibration of instruments (wherever possible) and read out units at regular intervals</a:t>
            </a: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• Frequency of monitoring to be maintained for true behaviour of instruments</a:t>
            </a: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• Correlate data with previous observations and construction activities, or any environmental</a:t>
            </a: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of natural factors or disturbances influencing the data</a:t>
            </a: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• Proper formats to be adopted for data recording</a:t>
            </a: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• Analysis covering overall variation in parameters with respect to original or initial readings and</a:t>
            </a: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rate of change of parameters with time</a:t>
            </a: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• Improper interpretation may lead to more confusions and complicacies</a:t>
            </a: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• Assigning responsibilities at various levels – owner, contractor, analysing agencies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5920" y="35946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LESSONS LEARNT</a:t>
            </a:r>
          </a:p>
        </p:txBody>
      </p:sp>
    </p:spTree>
    <p:extLst>
      <p:ext uri="{BB962C8B-B14F-4D97-AF65-F5344CB8AC3E}">
        <p14:creationId xmlns:p14="http://schemas.microsoft.com/office/powerpoint/2010/main" val="4103297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86" y="2336873"/>
            <a:ext cx="9646527" cy="248449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7041" y="4821368"/>
            <a:ext cx="9613861" cy="1663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Write to Us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wrd@bis.gov.in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4C39EF84-A12E-623B-221E-D5FAB6DAF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0" y="273110"/>
            <a:ext cx="765637" cy="5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3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55852C-5ABD-34BC-3565-A83EA283C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1C255BA-86DE-62D0-95B2-4DA1B9AAFA66}"/>
              </a:ext>
            </a:extLst>
          </p:cNvPr>
          <p:cNvSpPr txBox="1"/>
          <p:nvPr/>
        </p:nvSpPr>
        <p:spPr>
          <a:xfrm>
            <a:off x="407368" y="1801555"/>
            <a:ext cx="11303858" cy="457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61925" indent="-228600">
              <a:lnSpc>
                <a:spcPct val="110000"/>
              </a:lnSpc>
              <a:spcBef>
                <a:spcPts val="100"/>
              </a:spcBef>
              <a:buClr>
                <a:srgbClr val="CC00CC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Every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structure</a:t>
            </a:r>
            <a:r>
              <a:rPr sz="2000" spc="-17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creates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certain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risks,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dams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exception.</a:t>
            </a:r>
            <a:r>
              <a:rPr sz="2000" spc="-17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Most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dam failures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that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have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occurred</a:t>
            </a:r>
            <a:r>
              <a:rPr sz="2000" spc="-19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could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have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been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avoided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7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if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structure's </a:t>
            </a:r>
            <a:r>
              <a:rPr sz="2000" spc="-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behavior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had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been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inspected,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monitored,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analyzed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continuously</a:t>
            </a:r>
            <a:r>
              <a:rPr lang="en-US" sz="20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12700" marR="161925">
              <a:lnSpc>
                <a:spcPct val="110000"/>
              </a:lnSpc>
              <a:spcBef>
                <a:spcPts val="100"/>
              </a:spcBef>
              <a:buClr>
                <a:srgbClr val="CC00CC"/>
              </a:buClr>
              <a:tabLst>
                <a:tab pos="241300" algn="l"/>
              </a:tabLst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41300" marR="245110" indent="-228600">
              <a:lnSpc>
                <a:spcPct val="11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Structural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displacements,</a:t>
            </a:r>
            <a:r>
              <a:rPr sz="2000" spc="-1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deformations,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settlements,</a:t>
            </a:r>
            <a:r>
              <a:rPr sz="2000" spc="-114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seepages,</a:t>
            </a:r>
            <a:r>
              <a:rPr sz="2000" spc="-1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sz="2000"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piezometric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pressure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within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structure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its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foundation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items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that </a:t>
            </a:r>
            <a:r>
              <a:rPr sz="2000" spc="-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z="2000" spc="-1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focus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monitoring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system.</a:t>
            </a:r>
            <a:endParaRPr lang="en-US" sz="2000" spc="-1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700" marR="245110">
              <a:lnSpc>
                <a:spcPct val="110000"/>
              </a:lnSpc>
              <a:spcBef>
                <a:spcPts val="994"/>
              </a:spcBef>
              <a:tabLst>
                <a:tab pos="241300" algn="l"/>
              </a:tabLst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ct val="11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Effective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instrumentation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can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play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vital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role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z="2000" spc="-1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ongoing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assessment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sz="2000" spc="-1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dam's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performance,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can</a:t>
            </a:r>
            <a:r>
              <a:rPr sz="2000" spc="-1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provide</a:t>
            </a:r>
            <a:r>
              <a:rPr sz="2000" spc="-1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valuable</a:t>
            </a:r>
            <a:r>
              <a:rPr sz="2000" spc="-1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information</a:t>
            </a:r>
            <a:r>
              <a:rPr sz="2000" spc="-14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concerning</a:t>
            </a:r>
            <a:r>
              <a:rPr sz="2000" spc="-1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z="2000" spc="-1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safety </a:t>
            </a:r>
            <a:r>
              <a:rPr sz="2000" spc="-3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z="2000" spc="-14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dam,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can</a:t>
            </a:r>
            <a:r>
              <a:rPr sz="2000" spc="-17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help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improve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dam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design</a:t>
            </a:r>
            <a:r>
              <a:rPr sz="2000" spc="-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</a:t>
            </a:r>
            <a:r>
              <a:rPr sz="2000" spc="-16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sz="2000" spc="-16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future.</a:t>
            </a:r>
            <a:endParaRPr lang="en-US" sz="2000" spc="-1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0000"/>
              </a:lnSpc>
              <a:spcBef>
                <a:spcPts val="1010"/>
              </a:spcBef>
              <a:tabLst>
                <a:tab pos="24130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4855" y="123682"/>
            <a:ext cx="6639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NEED OF DAM INTRUMENTAION</a:t>
            </a:r>
            <a:endParaRPr lang="en-US" alt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045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961872-4C6D-08EC-558D-65DDAE4C27FE}"/>
              </a:ext>
            </a:extLst>
          </p:cNvPr>
          <p:cNvSpPr txBox="1"/>
          <p:nvPr/>
        </p:nvSpPr>
        <p:spPr>
          <a:xfrm>
            <a:off x="713530" y="1064741"/>
            <a:ext cx="107649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primary purpose of any structures including dams and appurtenant structures is to develop safe,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cost-effective, and reliable structures.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Instrumentation plays a vital role in assessment and monitoring the changes in any parameter, some of which 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listed below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Characterisation: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Parameters of interest are identified depending on the type and function of a</a:t>
            </a: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verification: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validate the assumptions with actual response of structure and assumed</a:t>
            </a: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behaviour to be in close agreement</a:t>
            </a: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Control: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 Way correction based on instrumented data</a:t>
            </a: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Control: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enforce the quality of workmanship on a project and to document that work was</a:t>
            </a: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 to the specifications</a:t>
            </a: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Safety: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issue safety warnings</a:t>
            </a: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protection: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as evidence</a:t>
            </a: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Performance: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Long-term durability and stability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3343" y="18694"/>
            <a:ext cx="4563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Instrumentation objectives</a:t>
            </a:r>
          </a:p>
        </p:txBody>
      </p:sp>
    </p:spTree>
    <p:extLst>
      <p:ext uri="{BB962C8B-B14F-4D97-AF65-F5344CB8AC3E}">
        <p14:creationId xmlns:p14="http://schemas.microsoft.com/office/powerpoint/2010/main" val="281600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356E3-A550-943A-A86A-F3245A2DDBDE}"/>
              </a:ext>
            </a:extLst>
          </p:cNvPr>
          <p:cNvSpPr txBox="1"/>
          <p:nvPr/>
        </p:nvSpPr>
        <p:spPr>
          <a:xfrm>
            <a:off x="335360" y="1124744"/>
            <a:ext cx="1058937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important parameters to be regular monitoring in Concrete and masonry dams are listed below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Level and Pressures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Reservoir Levels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Uplift 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Pressures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Seepage and Leakage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Seepage through Foundation/Abutment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Leakage through holes and cracks in Dam 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Movement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Surface – Vertical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Internal - joints and 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cracks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iv.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Stress and Strains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Stress/strains in concrete 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 (Measured during construction)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Evaluate mix design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Placement rates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Block/lift sizes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Time of grouting of block joints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Evaluate thermal 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loads/stresses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vi.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Seismic Loads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Dynamic Studies/Analysis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896" y="44624"/>
            <a:ext cx="6281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PARAMETERS TO BE MONITORED</a:t>
            </a:r>
          </a:p>
        </p:txBody>
      </p:sp>
    </p:spTree>
    <p:extLst>
      <p:ext uri="{BB962C8B-B14F-4D97-AF65-F5344CB8AC3E}">
        <p14:creationId xmlns:p14="http://schemas.microsoft.com/office/powerpoint/2010/main" val="124795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D96800-8503-3F30-4D0C-0923D1A90709}"/>
              </a:ext>
            </a:extLst>
          </p:cNvPr>
          <p:cNvSpPr txBox="1"/>
          <p:nvPr/>
        </p:nvSpPr>
        <p:spPr>
          <a:xfrm>
            <a:off x="335360" y="1526965"/>
            <a:ext cx="1159253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While selection of instruments for monitoring for a particular project, the following basic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requirements should be considered: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i.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Range: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Range is the maximum distance over which the measurement can be performed, with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greater range usually being obtained at the expense of resolution.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ii.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Resolution: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resolution is the smallest numerical change an instrument can measure.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iii.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Accuracy: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degree of correctness with respect to the true value is the accuracy, and it is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usually expressed as a plus-or-minus number or as a percentage.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iv.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Precision: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Precision is the repeatability of similar measurements with respect to a mean,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usually reflected in the number of significant figures quoted for a value.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v.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Conformance: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Conformance is whether the presence of the instrument affects the value being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measured.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vi.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Robustness: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This is the ability of an instrument to function properly under harsh conditions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to ensure that data accuracy and continuity are maintained.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vii.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Reliability: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Reliability is synonymous with confidence in the data; poor quality or inaccurate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data can be misleading and is worse than no data.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9896" y="44624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SELECTION OF INSTRUMENTS</a:t>
            </a:r>
          </a:p>
        </p:txBody>
      </p:sp>
    </p:spTree>
    <p:extLst>
      <p:ext uri="{BB962C8B-B14F-4D97-AF65-F5344CB8AC3E}">
        <p14:creationId xmlns:p14="http://schemas.microsoft.com/office/powerpoint/2010/main" val="267082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77B12B-6DDC-ECFB-0D06-04D6573BE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1B54DDC-B83D-5DC8-7E1B-F105C5B89B45}"/>
              </a:ext>
            </a:extLst>
          </p:cNvPr>
          <p:cNvSpPr txBox="1"/>
          <p:nvPr/>
        </p:nvSpPr>
        <p:spPr>
          <a:xfrm>
            <a:off x="767408" y="2348880"/>
            <a:ext cx="8998585" cy="26713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10000"/>
              </a:lnSpc>
              <a:spcBef>
                <a:spcPts val="95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pc="-10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spc="-1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spc="-1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  <a:r>
              <a:rPr spc="-1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instrumentation</a:t>
            </a:r>
            <a:r>
              <a:rPr spc="-1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supply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evaluating </a:t>
            </a:r>
            <a:r>
              <a:rPr spc="-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collecting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quantitative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detecting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preventable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marR="97155" indent="-228600">
              <a:lnSpc>
                <a:spcPct val="110000"/>
              </a:lnSpc>
              <a:buFont typeface="Arial MT"/>
              <a:buChar char="•"/>
              <a:tabLst>
                <a:tab pos="241300" algn="l"/>
              </a:tabLst>
            </a:pP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spc="-1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enable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</a:t>
            </a:r>
            <a:r>
              <a:rPr spc="-1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behavior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predicted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behavior,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verifies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</a:t>
            </a:r>
            <a:r>
              <a:rPr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adequacy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helps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gather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useful </a:t>
            </a:r>
            <a:r>
              <a:rPr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  <a:r>
              <a:rPr spc="-1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refining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structures</a:t>
            </a:r>
            <a:r>
              <a:rPr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5760" y="620688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 OF DAM  INSTRUMENTAION</a:t>
            </a:r>
          </a:p>
        </p:txBody>
      </p:sp>
    </p:spTree>
    <p:extLst>
      <p:ext uri="{BB962C8B-B14F-4D97-AF65-F5344CB8AC3E}">
        <p14:creationId xmlns:p14="http://schemas.microsoft.com/office/powerpoint/2010/main" val="40287428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BC6897-60C1-3D94-62E9-13019FD1D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8F0365C-E040-065D-8473-4244A35E85DE}"/>
              </a:ext>
            </a:extLst>
          </p:cNvPr>
          <p:cNvSpPr txBox="1">
            <a:spLocks/>
          </p:cNvSpPr>
          <p:nvPr/>
        </p:nvSpPr>
        <p:spPr>
          <a:xfrm>
            <a:off x="7990957" y="1465866"/>
            <a:ext cx="247478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</a:t>
            </a:r>
            <a:r>
              <a:rPr lang="en-IN" sz="20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20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98531AB-5C1D-53F3-4C14-072A7A8884C1}"/>
              </a:ext>
            </a:extLst>
          </p:cNvPr>
          <p:cNvSpPr txBox="1"/>
          <p:nvPr/>
        </p:nvSpPr>
        <p:spPr>
          <a:xfrm>
            <a:off x="7486901" y="2658047"/>
            <a:ext cx="3482894" cy="32508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13715" marR="5080" indent="-501650">
              <a:lnSpc>
                <a:spcPts val="2210"/>
              </a:lnSpc>
              <a:spcBef>
                <a:spcPts val="335"/>
              </a:spcBef>
            </a:pP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PHASE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C4E56DEA-BC6B-1FBB-42A1-84FE7FE688FB}"/>
              </a:ext>
            </a:extLst>
          </p:cNvPr>
          <p:cNvSpPr txBox="1"/>
          <p:nvPr/>
        </p:nvSpPr>
        <p:spPr>
          <a:xfrm>
            <a:off x="7176120" y="3807913"/>
            <a:ext cx="3392218" cy="80278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sz="2000" spc="-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RESERVOIR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" algn="ctr">
              <a:lnSpc>
                <a:spcPct val="100000"/>
              </a:lnSpc>
              <a:spcBef>
                <a:spcPts val="665"/>
              </a:spcBef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FILLING</a:t>
            </a:r>
            <a:r>
              <a:rPr sz="2000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DDA55502-5E2A-0F3F-5D80-DB98422CE261}"/>
              </a:ext>
            </a:extLst>
          </p:cNvPr>
          <p:cNvSpPr txBox="1"/>
          <p:nvPr/>
        </p:nvSpPr>
        <p:spPr>
          <a:xfrm>
            <a:off x="7680176" y="5419381"/>
            <a:ext cx="3096344" cy="32508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87020" marR="5080" indent="-274320">
              <a:lnSpc>
                <a:spcPts val="2210"/>
              </a:lnSpc>
              <a:spcBef>
                <a:spcPts val="335"/>
              </a:spcBef>
            </a:pPr>
            <a:r>
              <a:rPr sz="20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 </a:t>
            </a:r>
            <a:r>
              <a:rPr sz="20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79F60AA9-FCC5-7F99-B06E-A30B7E59A852}"/>
              </a:ext>
            </a:extLst>
          </p:cNvPr>
          <p:cNvSpPr txBox="1"/>
          <p:nvPr/>
        </p:nvSpPr>
        <p:spPr>
          <a:xfrm>
            <a:off x="335360" y="3874727"/>
            <a:ext cx="5711825" cy="1544654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</a:t>
            </a:r>
            <a:r>
              <a:rPr sz="1800" spc="-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sz="1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</a:t>
            </a:r>
            <a:r>
              <a:rPr sz="1800" spc="-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indication</a:t>
            </a:r>
            <a:r>
              <a:rPr sz="1800" spc="-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sz="1800" spc="-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unusual</a:t>
            </a:r>
            <a:r>
              <a:rPr sz="1800" spc="-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</a:t>
            </a:r>
            <a:r>
              <a:rPr sz="1800" spc="-11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confirmation</a:t>
            </a:r>
            <a:r>
              <a:rPr sz="1800" spc="-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sz="1800" spc="-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satisfactory</a:t>
            </a:r>
            <a:r>
              <a:rPr sz="1800" spc="-10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</a:t>
            </a:r>
            <a:r>
              <a:rPr sz="1800"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sz="1800" spc="-1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sz="1800" spc="-1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</a:t>
            </a:r>
            <a:r>
              <a:rPr sz="1800" spc="-1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</a:t>
            </a:r>
            <a:r>
              <a:rPr sz="1800"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658A4A43-8A01-F24B-AC91-937C76B41416}"/>
              </a:ext>
            </a:extLst>
          </p:cNvPr>
          <p:cNvSpPr txBox="1"/>
          <p:nvPr/>
        </p:nvSpPr>
        <p:spPr>
          <a:xfrm>
            <a:off x="335360" y="5283492"/>
            <a:ext cx="5815965" cy="12170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</a:t>
            </a:r>
            <a:r>
              <a:rPr sz="1800" spc="-1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sz="1800"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  <a:r>
              <a:rPr sz="1800" spc="-1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sz="1800" spc="-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gauge</a:t>
            </a:r>
            <a:r>
              <a:rPr sz="1800"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sz="1800" spc="-1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</a:t>
            </a:r>
            <a:r>
              <a:rPr sz="1800"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Measuring</a:t>
            </a:r>
            <a:r>
              <a:rPr sz="1800"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sz="1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</a:t>
            </a:r>
            <a:r>
              <a:rPr sz="1800"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sz="1800" spc="-1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various</a:t>
            </a:r>
            <a:r>
              <a:rPr sz="1800" spc="-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loading</a:t>
            </a:r>
            <a:r>
              <a:rPr sz="1800" spc="-1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</a:t>
            </a:r>
            <a:r>
              <a:rPr lang="en-US"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bject 26">
            <a:extLst>
              <a:ext uri="{FF2B5EF4-FFF2-40B4-BE49-F238E27FC236}">
                <a16:creationId xmlns:a16="http://schemas.microsoft.com/office/drawing/2014/main" id="{4BA177B7-D642-A5CD-D026-FBE9BE438CAA}"/>
              </a:ext>
            </a:extLst>
          </p:cNvPr>
          <p:cNvSpPr txBox="1">
            <a:spLocks/>
          </p:cNvSpPr>
          <p:nvPr/>
        </p:nvSpPr>
        <p:spPr>
          <a:xfrm>
            <a:off x="263352" y="1474301"/>
            <a:ext cx="6492240" cy="256801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marR="132715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IN" sz="18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Instrumentation</a:t>
            </a:r>
            <a:r>
              <a:rPr lang="en-IN" sz="1800" spc="-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</a:t>
            </a:r>
            <a:r>
              <a:rPr lang="en-IN" sz="1800" spc="-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IN" sz="1800" spc="-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investigations</a:t>
            </a:r>
            <a:r>
              <a:rPr lang="en-IN" sz="1800" spc="-11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IN" sz="1800" spc="-11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</a:t>
            </a:r>
            <a:r>
              <a:rPr lang="en-IN" sz="1800" spc="-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 conditions</a:t>
            </a:r>
            <a:r>
              <a:rPr lang="en-IN" sz="1800" spc="-1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en-IN" sz="1800" spc="-1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groundwater</a:t>
            </a:r>
            <a:r>
              <a:rPr lang="en-IN" sz="1800" spc="-1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profile</a:t>
            </a:r>
            <a:r>
              <a:rPr lang="en-IN" sz="1800" spc="-11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IN" sz="1800" spc="-1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n-IN" sz="1800" spc="-1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geo-</a:t>
            </a:r>
            <a:r>
              <a:rPr lang="en-IN"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monitoring</a:t>
            </a:r>
          </a:p>
          <a:p>
            <a:pPr marL="240665" indent="-227965">
              <a:lnSpc>
                <a:spcPts val="2055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</a:t>
            </a:r>
            <a:r>
              <a:rPr lang="en-IN" sz="1800" spc="-1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en-IN" sz="1800" spc="-1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en-IN" sz="1800" spc="-1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en-IN" sz="1800" spc="-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</a:t>
            </a:r>
            <a:r>
              <a:rPr lang="en-IN" sz="1800" spc="-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IN" sz="1800"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</a:t>
            </a:r>
            <a:r>
              <a:rPr lang="en-IN" sz="1800" spc="-11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phases</a:t>
            </a:r>
            <a:r>
              <a:rPr lang="en-IN" sz="1800" spc="-1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IN" sz="1800" spc="-11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 </a:t>
            </a: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</a:t>
            </a:r>
            <a:r>
              <a:rPr lang="en-IN" sz="1800" spc="-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n-IN" sz="1800" spc="-11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</a:t>
            </a:r>
            <a:r>
              <a:rPr lang="en-IN" sz="1800"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</a:t>
            </a:r>
            <a:endParaRPr lang="en-IN" spc="-1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5280" lvl="1">
              <a:lnSpc>
                <a:spcPct val="100000"/>
              </a:lnSpc>
              <a:spcBef>
                <a:spcPts val="1785"/>
              </a:spcBef>
              <a:buFont typeface="Arial MT"/>
              <a:buChar char="•"/>
              <a:tabLst>
                <a:tab pos="335280" algn="l"/>
              </a:tabLst>
            </a:pPr>
            <a:r>
              <a:rPr lang="en-IN" sz="18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Confirmation</a:t>
            </a:r>
            <a:r>
              <a:rPr lang="en-IN" sz="1800" spc="-11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IN" sz="1800"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</a:t>
            </a:r>
            <a:r>
              <a:rPr lang="en-IN" sz="1800" spc="-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assumptions</a:t>
            </a:r>
            <a:endParaRPr lang="en-IN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5280" lvl="1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335280" algn="l"/>
              </a:tabLst>
            </a:pP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</a:t>
            </a:r>
            <a:r>
              <a:rPr lang="en-IN" sz="1800"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n-IN" sz="1800" spc="-10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groundwater</a:t>
            </a:r>
            <a:r>
              <a:rPr lang="en-IN" sz="1800" spc="-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4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IN" sz="1800" spc="-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stability</a:t>
            </a:r>
            <a:r>
              <a:rPr lang="en-IN" sz="1800" spc="-1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</a:t>
            </a:r>
            <a:endParaRPr lang="en-IN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5280" lvl="1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335280" algn="l"/>
              </a:tabLst>
            </a:pPr>
            <a:r>
              <a:rPr lang="en-IN" sz="18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</a:t>
            </a:r>
            <a:r>
              <a:rPr lang="en-IN" sz="1800" spc="-1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IN" sz="1800" spc="-1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lang="en-IN" sz="1800" spc="-1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8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</a:t>
            </a:r>
            <a:endParaRPr lang="en-IN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FF8806-54F7-1BAA-B15E-0C9E003E64E5}"/>
              </a:ext>
            </a:extLst>
          </p:cNvPr>
          <p:cNvSpPr txBox="1"/>
          <p:nvPr/>
        </p:nvSpPr>
        <p:spPr>
          <a:xfrm>
            <a:off x="5312017" y="114022"/>
            <a:ext cx="6359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PHASES OF INSTRUMENTAION</a:t>
            </a:r>
          </a:p>
        </p:txBody>
      </p:sp>
    </p:spTree>
    <p:extLst>
      <p:ext uri="{BB962C8B-B14F-4D97-AF65-F5344CB8AC3E}">
        <p14:creationId xmlns:p14="http://schemas.microsoft.com/office/powerpoint/2010/main" val="3157830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1518</TotalTime>
  <Words>3406</Words>
  <Application>Microsoft Office PowerPoint</Application>
  <PresentationFormat>Widescreen</PresentationFormat>
  <Paragraphs>799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Yu Gothic UI</vt:lpstr>
      <vt:lpstr>Arial</vt:lpstr>
      <vt:lpstr>Arial Black</vt:lpstr>
      <vt:lpstr>Arial MT</vt:lpstr>
      <vt:lpstr>Calibre Medium</vt:lpstr>
      <vt:lpstr>Calibri</vt:lpstr>
      <vt:lpstr>Calibri Light</vt:lpstr>
      <vt:lpstr>HK Grotesk</vt:lpstr>
      <vt:lpstr>Nunito Sans ExtraLight</vt:lpstr>
      <vt:lpstr>Times New Roman</vt:lpstr>
      <vt:lpstr>Trebuchet MS</vt:lpstr>
      <vt:lpstr>Verdana</vt:lpstr>
      <vt:lpstr>Wingdings</vt:lpstr>
      <vt:lpstr>Office Theme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Elements of Monitoring Scheme</vt:lpstr>
      <vt:lpstr>Planning a Monitoring Scheme</vt:lpstr>
      <vt:lpstr>PowerPoint Presentation</vt:lpstr>
      <vt:lpstr>EARTH ROCK FILL DAM</vt:lpstr>
      <vt:lpstr>PowerPoint Presentation</vt:lpstr>
      <vt:lpstr>Earth s Rock fill dams</vt:lpstr>
      <vt:lpstr>Concrete dams</vt:lpstr>
      <vt:lpstr>Geophysical Methods  for  Dam Investigation</vt:lpstr>
      <vt:lpstr>Suggested Frequency of Readings  for Specified Instruments</vt:lpstr>
      <vt:lpstr>List of IS Codes Related to Earth  and rock fill Dam Instrumentation</vt:lpstr>
      <vt:lpstr>PowerPoint Presentation</vt:lpstr>
      <vt:lpstr>PowerPoint Presentation</vt:lpstr>
      <vt:lpstr>List of IS Codes Related to Concrete  and Masonry Dam Instrumentation</vt:lpstr>
      <vt:lpstr>List of IS Codes Related to  Dam Instrumentat in General</vt:lpstr>
      <vt:lpstr>List of IS Codes Related to Meteorological Instrumentation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BIS</cp:lastModifiedBy>
  <cp:revision>97</cp:revision>
  <dcterms:created xsi:type="dcterms:W3CDTF">2021-06-21T15:58:00Z</dcterms:created>
  <dcterms:modified xsi:type="dcterms:W3CDTF">2025-01-02T04:38:05Z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