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Jost Light"/>
      <p:regular r:id="rId27"/>
      <p:bold r:id="rId28"/>
      <p:italic r:id="rId29"/>
      <p:boldItalic r:id="rId30"/>
    </p:embeddedFont>
    <p:embeddedFont>
      <p:font typeface="Garamond"/>
      <p:regular r:id="rId31"/>
      <p:bold r:id="rId32"/>
      <p:italic r:id="rId33"/>
      <p:boldItalic r:id="rId34"/>
    </p:embeddedFont>
    <p:embeddedFont>
      <p:font typeface="Jost"/>
      <p:regular r:id="rId35"/>
      <p:bold r:id="rId36"/>
      <p:italic r:id="rId37"/>
      <p:boldItalic r:id="rId38"/>
    </p:embeddedFont>
    <p:embeddedFont>
      <p:font typeface="Jost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KLL6inF+VgRyALxjnOv8xvX69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740196-13A4-432F-BA08-118095D64994}">
  <a:tblStyle styleId="{4B740196-13A4-432F-BA08-118095D64994}" styleName="Table_0">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Verdana"/>
          <a:ea typeface="Verdana"/>
          <a:cs typeface="Verdana"/>
        </a:font>
        <a:schemeClr val="lt1"/>
      </a:tcTxStyle>
      <a:tcStyle>
        <a:fill>
          <a:solidFill>
            <a:schemeClr val="accent1"/>
          </a:solidFill>
        </a:fill>
      </a:tcStyle>
    </a:lastCol>
    <a:firstCol>
      <a:tcTxStyle b="on" i="off">
        <a:font>
          <a:latin typeface="Verdana"/>
          <a:ea typeface="Verdana"/>
          <a:cs typeface="Verdana"/>
        </a:font>
        <a:schemeClr val="lt1"/>
      </a:tcTxStyle>
      <a:tcStyle>
        <a:fill>
          <a:solidFill>
            <a:schemeClr val="accent1"/>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56E3B347-F15A-41A1-88CC-6F83A8559B98}" styleName="Table_1">
    <a:wholeTbl>
      <a:tcTxStyle b="off" i="off">
        <a:font>
          <a:latin typeface="Verdana"/>
          <a:ea typeface="Verdana"/>
          <a:cs typeface="Verdan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7"/>
          </a:solidFill>
        </a:fill>
      </a:tcStyle>
    </a:wholeTbl>
    <a:band1H>
      <a:tcTxStyle/>
      <a:tcStyle>
        <a:fill>
          <a:solidFill>
            <a:srgbClr val="CADEEF"/>
          </a:solidFill>
        </a:fill>
      </a:tcStyle>
    </a:band1H>
    <a:band2H>
      <a:tcTxStyle/>
    </a:band2H>
    <a:band1V>
      <a:tcTxStyle/>
      <a:tcStyle>
        <a:fill>
          <a:solidFill>
            <a:srgbClr val="CADEEF"/>
          </a:solidFill>
        </a:fill>
      </a:tcStyle>
    </a:band1V>
    <a:band2V>
      <a:tcTxStyle/>
    </a:band2V>
    <a:lastCol>
      <a:tcTxStyle b="on" i="off">
        <a:font>
          <a:latin typeface="Verdana"/>
          <a:ea typeface="Verdana"/>
          <a:cs typeface="Verdana"/>
        </a:font>
        <a:schemeClr val="lt1"/>
      </a:tcTxStyle>
      <a:tcStyle>
        <a:fill>
          <a:solidFill>
            <a:schemeClr val="accent4"/>
          </a:solidFill>
        </a:fill>
      </a:tcStyle>
    </a:lastCol>
    <a:firstCol>
      <a:tcTxStyle b="on" i="off">
        <a:font>
          <a:latin typeface="Verdana"/>
          <a:ea typeface="Verdana"/>
          <a:cs typeface="Verdana"/>
        </a:font>
        <a:schemeClr val="lt1"/>
      </a:tcTxStyle>
      <a:tcStyle>
        <a:fill>
          <a:solidFill>
            <a:schemeClr val="accent4"/>
          </a:solidFill>
        </a:fill>
      </a:tcStyle>
    </a:firstCol>
    <a:lastRow>
      <a:tcTxStyle b="on" i="off">
        <a:font>
          <a:latin typeface="Verdana"/>
          <a:ea typeface="Verdana"/>
          <a:cs typeface="Verdana"/>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Verdana"/>
          <a:ea typeface="Verdana"/>
          <a:cs typeface="Verdana"/>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JostSemiBold-bold.fntdata"/><Relationship Id="rId20" Type="http://schemas.openxmlformats.org/officeDocument/2006/relationships/slide" Target="slides/slide14.xml"/><Relationship Id="rId42" Type="http://schemas.openxmlformats.org/officeDocument/2006/relationships/font" Target="fonts/JostSemiBold-boldItalic.fntdata"/><Relationship Id="rId41" Type="http://schemas.openxmlformats.org/officeDocument/2006/relationships/font" Target="fonts/JostSemiBold-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JostLight-bold.fntdata"/><Relationship Id="rId27" Type="http://schemas.openxmlformats.org/officeDocument/2006/relationships/font" Target="fonts/Jost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JostLigh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Garamond-regular.fntdata"/><Relationship Id="rId30" Type="http://schemas.openxmlformats.org/officeDocument/2006/relationships/font" Target="fonts/JostLight-boldItalic.fntdata"/><Relationship Id="rId11" Type="http://schemas.openxmlformats.org/officeDocument/2006/relationships/slide" Target="slides/slide5.xml"/><Relationship Id="rId33" Type="http://schemas.openxmlformats.org/officeDocument/2006/relationships/font" Target="fonts/Garamond-italic.fntdata"/><Relationship Id="rId10" Type="http://schemas.openxmlformats.org/officeDocument/2006/relationships/slide" Target="slides/slide4.xml"/><Relationship Id="rId32" Type="http://schemas.openxmlformats.org/officeDocument/2006/relationships/font" Target="fonts/Garamond-bold.fntdata"/><Relationship Id="rId13" Type="http://schemas.openxmlformats.org/officeDocument/2006/relationships/slide" Target="slides/slide7.xml"/><Relationship Id="rId35" Type="http://schemas.openxmlformats.org/officeDocument/2006/relationships/font" Target="fonts/Jost-regular.fntdata"/><Relationship Id="rId12" Type="http://schemas.openxmlformats.org/officeDocument/2006/relationships/slide" Target="slides/slide6.xml"/><Relationship Id="rId34" Type="http://schemas.openxmlformats.org/officeDocument/2006/relationships/font" Target="fonts/Garamond-boldItalic.fntdata"/><Relationship Id="rId15" Type="http://schemas.openxmlformats.org/officeDocument/2006/relationships/slide" Target="slides/slide9.xml"/><Relationship Id="rId37" Type="http://schemas.openxmlformats.org/officeDocument/2006/relationships/font" Target="fonts/Jost-italic.fntdata"/><Relationship Id="rId14" Type="http://schemas.openxmlformats.org/officeDocument/2006/relationships/slide" Target="slides/slide8.xml"/><Relationship Id="rId36" Type="http://schemas.openxmlformats.org/officeDocument/2006/relationships/font" Target="fonts/Jost-bold.fntdata"/><Relationship Id="rId17" Type="http://schemas.openxmlformats.org/officeDocument/2006/relationships/slide" Target="slides/slide11.xml"/><Relationship Id="rId39" Type="http://schemas.openxmlformats.org/officeDocument/2006/relationships/font" Target="fonts/JostSemiBold-regular.fntdata"/><Relationship Id="rId16" Type="http://schemas.openxmlformats.org/officeDocument/2006/relationships/slide" Target="slides/slide10.xml"/><Relationship Id="rId38" Type="http://schemas.openxmlformats.org/officeDocument/2006/relationships/font" Target="fonts/Jos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6" name="Google Shape;406;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ONAN - </a:t>
            </a:r>
            <a:r>
              <a:rPr b="0" i="0" lang="en-US" sz="1200">
                <a:solidFill>
                  <a:schemeClr val="dk1"/>
                </a:solidFill>
                <a:latin typeface="Calibri"/>
                <a:ea typeface="Calibri"/>
                <a:cs typeface="Calibri"/>
                <a:sym typeface="Calibri"/>
              </a:rPr>
              <a:t>Oil Forced Air Forced Cooling</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heat produced in the winding and core is transferred to the transformer oil by conduction. The heated oil, being lighter, moves up on the transformer tank, and the cool oil takes the place of the hot oil. Thus, by convection process, the oil circulates from the bottom to the top of the tank. The ambient temperature then takes the heat away. The efficiency of the cooling system depends on the temperature of the ambient temperature and the surface area of the transformer. To increase the surface area of the transformer, a radiator is fitted on the transformer tank. ONAN cooling method is best suited for small-rating oil-filled transformers up to 5 MVA.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OFAF- </a:t>
            </a:r>
            <a:r>
              <a:rPr b="0" i="0" lang="en-US" sz="1200">
                <a:solidFill>
                  <a:schemeClr val="dk1"/>
                </a:solidFill>
                <a:latin typeface="Calibri"/>
                <a:ea typeface="Calibri"/>
                <a:cs typeface="Calibri"/>
                <a:sym typeface="Calibri"/>
              </a:rPr>
              <a:t>Oil Forced Air Forced Cooling</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For transformers above 60 MVA rating, the ONAF (Oil Natural Air Forced) cooling system is inadequate, and the OFAF cooling system is used. In a large rating transformer, more heat is generated, and the convection circulation of transformer oil is replaced with forced circulation. The oil pump is fitted in an OFAF cooling system; the pump forces the oil to circulate, and the heat transferred to the radiator is radiated in the ambient by force cooling of the transformer radiator.</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a:t>CFD – Computational Fluid Dynamics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3" name="Google Shape;42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24" name="Google Shape;424;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2" name="Google Shape;28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84" name="Google Shape;284;p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4" name="Google Shape;324;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1" name="Google Shape;34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3" name="Google Shape;343;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1" name="Google Shape;3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53" name="Google Shape;353;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Move NE to no. 2</a:t>
            </a:r>
            <a:endParaRPr/>
          </a:p>
        </p:txBody>
      </p:sp>
      <p:sp>
        <p:nvSpPr>
          <p:cNvPr id="362" name="Google Shape;3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
        <p:nvSpPr>
          <p:cNvPr id="363" name="Google Shape;363;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6" name="Shape 66"/>
        <p:cNvGrpSpPr/>
        <p:nvPr/>
      </p:nvGrpSpPr>
      <p:grpSpPr>
        <a:xfrm>
          <a:off x="0" y="0"/>
          <a:ext cx="0" cy="0"/>
          <a:chOff x="0" y="0"/>
          <a:chExt cx="0" cy="0"/>
        </a:xfrm>
      </p:grpSpPr>
      <p:sp>
        <p:nvSpPr>
          <p:cNvPr id="67" name="Google Shape;67;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ola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3" name="Shape 73"/>
        <p:cNvGrpSpPr/>
        <p:nvPr/>
      </p:nvGrpSpPr>
      <p:grpSpPr>
        <a:xfrm>
          <a:off x="0" y="0"/>
          <a:ext cx="0" cy="0"/>
          <a:chOff x="0" y="0"/>
          <a:chExt cx="0" cy="0"/>
        </a:xfrm>
      </p:grpSpPr>
      <p:sp>
        <p:nvSpPr>
          <p:cNvPr id="74" name="Google Shape;74;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ola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6"/>
          <p:cNvSpPr/>
          <p:nvPr>
            <p:ph idx="2" type="pic"/>
          </p:nvPr>
        </p:nvSpPr>
        <p:spPr>
          <a:xfrm>
            <a:off x="5183188" y="987425"/>
            <a:ext cx="6172200" cy="4873625"/>
          </a:xfrm>
          <a:prstGeom prst="rect">
            <a:avLst/>
          </a:prstGeom>
          <a:noFill/>
          <a:ln>
            <a:noFill/>
          </a:ln>
        </p:spPr>
      </p:sp>
      <p:sp>
        <p:nvSpPr>
          <p:cNvPr id="76" name="Google Shape;76;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80" name="Shape 80"/>
        <p:cNvGrpSpPr/>
        <p:nvPr/>
      </p:nvGrpSpPr>
      <p:grpSpPr>
        <a:xfrm>
          <a:off x="0" y="0"/>
          <a:ext cx="0" cy="0"/>
          <a:chOff x="0" y="0"/>
          <a:chExt cx="0" cy="0"/>
        </a:xfrm>
      </p:grpSpPr>
      <p:sp>
        <p:nvSpPr>
          <p:cNvPr id="81" name="Google Shape;81;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6" name="Shape 86"/>
        <p:cNvGrpSpPr/>
        <p:nvPr/>
      </p:nvGrpSpPr>
      <p:grpSpPr>
        <a:xfrm>
          <a:off x="0" y="0"/>
          <a:ext cx="0" cy="0"/>
          <a:chOff x="0" y="0"/>
          <a:chExt cx="0" cy="0"/>
        </a:xfrm>
      </p:grpSpPr>
      <p:sp>
        <p:nvSpPr>
          <p:cNvPr id="87" name="Google Shape;87;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image 1" showMasterSp="0">
  <p:cSld name="Heading, content and image 1">
    <p:spTree>
      <p:nvGrpSpPr>
        <p:cNvPr id="92" name="Shape 92"/>
        <p:cNvGrpSpPr/>
        <p:nvPr/>
      </p:nvGrpSpPr>
      <p:grpSpPr>
        <a:xfrm>
          <a:off x="0" y="0"/>
          <a:ext cx="0" cy="0"/>
          <a:chOff x="0" y="0"/>
          <a:chExt cx="0" cy="0"/>
        </a:xfrm>
      </p:grpSpPr>
      <p:sp>
        <p:nvSpPr>
          <p:cNvPr id="93" name="Google Shape;93;p39"/>
          <p:cNvSpPr txBox="1"/>
          <p:nvPr>
            <p:ph idx="1" type="subTitle"/>
          </p:nvPr>
        </p:nvSpPr>
        <p:spPr>
          <a:xfrm>
            <a:off x="4681357" y="1440000"/>
            <a:ext cx="7318644" cy="4320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933"/>
              <a:buNone/>
              <a:defRPr b="0" i="0" sz="2933">
                <a:solidFill>
                  <a:schemeClr val="dk1"/>
                </a:solidFill>
                <a:latin typeface="Jost"/>
                <a:ea typeface="Jost"/>
                <a:cs typeface="Jost"/>
                <a:sym typeface="Jost"/>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94" name="Google Shape;94;p39"/>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9"/>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96" name="Google Shape;96;p39"/>
          <p:cNvSpPr/>
          <p:nvPr>
            <p:ph idx="2" type="pic"/>
          </p:nvPr>
        </p:nvSpPr>
        <p:spPr>
          <a:xfrm>
            <a:off x="480000" y="1440000"/>
            <a:ext cx="3960000" cy="4320000"/>
          </a:xfrm>
          <a:prstGeom prst="rect">
            <a:avLst/>
          </a:prstGeom>
          <a:noFill/>
          <a:ln>
            <a:noFill/>
          </a:ln>
        </p:spPr>
      </p:sp>
      <p:pic>
        <p:nvPicPr>
          <p:cNvPr id="97" name="Google Shape;97;p39"/>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image 2" showMasterSp="0">
  <p:cSld name="Heading, content and image 2">
    <p:spTree>
      <p:nvGrpSpPr>
        <p:cNvPr id="98" name="Shape 98"/>
        <p:cNvGrpSpPr/>
        <p:nvPr/>
      </p:nvGrpSpPr>
      <p:grpSpPr>
        <a:xfrm>
          <a:off x="0" y="0"/>
          <a:ext cx="0" cy="0"/>
          <a:chOff x="0" y="0"/>
          <a:chExt cx="0" cy="0"/>
        </a:xfrm>
      </p:grpSpPr>
      <p:sp>
        <p:nvSpPr>
          <p:cNvPr id="99" name="Google Shape;99;p40"/>
          <p:cNvSpPr txBox="1"/>
          <p:nvPr>
            <p:ph idx="1" type="subTitle"/>
          </p:nvPr>
        </p:nvSpPr>
        <p:spPr>
          <a:xfrm>
            <a:off x="4681357" y="1440000"/>
            <a:ext cx="7318644" cy="4320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933"/>
              <a:buNone/>
              <a:defRPr b="0" i="0" sz="2933">
                <a:solidFill>
                  <a:schemeClr val="dk1"/>
                </a:solidFill>
                <a:latin typeface="Jost"/>
                <a:ea typeface="Jost"/>
                <a:cs typeface="Jost"/>
                <a:sym typeface="Jost"/>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100" name="Google Shape;100;p40"/>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0"/>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102" name="Google Shape;102;p40"/>
          <p:cNvSpPr/>
          <p:nvPr>
            <p:ph idx="2" type="pic"/>
          </p:nvPr>
        </p:nvSpPr>
        <p:spPr>
          <a:xfrm>
            <a:off x="480000" y="1440000"/>
            <a:ext cx="3960000" cy="2040000"/>
          </a:xfrm>
          <a:prstGeom prst="rect">
            <a:avLst/>
          </a:prstGeom>
          <a:noFill/>
          <a:ln>
            <a:noFill/>
          </a:ln>
        </p:spPr>
      </p:sp>
      <p:sp>
        <p:nvSpPr>
          <p:cNvPr id="103" name="Google Shape;103;p40"/>
          <p:cNvSpPr/>
          <p:nvPr>
            <p:ph idx="3" type="pic"/>
          </p:nvPr>
        </p:nvSpPr>
        <p:spPr>
          <a:xfrm>
            <a:off x="480000" y="3720000"/>
            <a:ext cx="3960000" cy="2040000"/>
          </a:xfrm>
          <a:prstGeom prst="rect">
            <a:avLst/>
          </a:prstGeom>
          <a:noFill/>
          <a:ln>
            <a:noFill/>
          </a:ln>
        </p:spPr>
      </p:sp>
      <p:pic>
        <p:nvPicPr>
          <p:cNvPr id="104" name="Google Shape;104;p40"/>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image 3" showMasterSp="0">
  <p:cSld name="Heading, content and image 3">
    <p:spTree>
      <p:nvGrpSpPr>
        <p:cNvPr id="105" name="Shape 105"/>
        <p:cNvGrpSpPr/>
        <p:nvPr/>
      </p:nvGrpSpPr>
      <p:grpSpPr>
        <a:xfrm>
          <a:off x="0" y="0"/>
          <a:ext cx="0" cy="0"/>
          <a:chOff x="0" y="0"/>
          <a:chExt cx="0" cy="0"/>
        </a:xfrm>
      </p:grpSpPr>
      <p:sp>
        <p:nvSpPr>
          <p:cNvPr id="106" name="Google Shape;106;p41"/>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1"/>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108" name="Google Shape;108;p41"/>
          <p:cNvSpPr/>
          <p:nvPr>
            <p:ph idx="2" type="pic"/>
          </p:nvPr>
        </p:nvSpPr>
        <p:spPr>
          <a:xfrm>
            <a:off x="480000" y="1440001"/>
            <a:ext cx="3624000" cy="2398127"/>
          </a:xfrm>
          <a:prstGeom prst="rect">
            <a:avLst/>
          </a:prstGeom>
          <a:noFill/>
          <a:ln>
            <a:noFill/>
          </a:ln>
        </p:spPr>
      </p:sp>
      <p:sp>
        <p:nvSpPr>
          <p:cNvPr id="109" name="Google Shape;109;p41"/>
          <p:cNvSpPr/>
          <p:nvPr>
            <p:ph idx="3" type="pic"/>
          </p:nvPr>
        </p:nvSpPr>
        <p:spPr>
          <a:xfrm>
            <a:off x="4428000" y="1440000"/>
            <a:ext cx="3624000" cy="2398125"/>
          </a:xfrm>
          <a:prstGeom prst="rect">
            <a:avLst/>
          </a:prstGeom>
          <a:noFill/>
          <a:ln>
            <a:noFill/>
          </a:ln>
        </p:spPr>
      </p:sp>
      <p:sp>
        <p:nvSpPr>
          <p:cNvPr id="110" name="Google Shape;110;p41"/>
          <p:cNvSpPr/>
          <p:nvPr>
            <p:ph idx="4" type="pic"/>
          </p:nvPr>
        </p:nvSpPr>
        <p:spPr>
          <a:xfrm>
            <a:off x="8376000" y="1440000"/>
            <a:ext cx="3624000" cy="2398125"/>
          </a:xfrm>
          <a:prstGeom prst="rect">
            <a:avLst/>
          </a:prstGeom>
          <a:noFill/>
          <a:ln>
            <a:noFill/>
          </a:ln>
        </p:spPr>
      </p:sp>
      <p:sp>
        <p:nvSpPr>
          <p:cNvPr id="111" name="Google Shape;111;p41"/>
          <p:cNvSpPr txBox="1"/>
          <p:nvPr>
            <p:ph idx="1" type="body"/>
          </p:nvPr>
        </p:nvSpPr>
        <p:spPr>
          <a:xfrm>
            <a:off x="480000" y="4173757"/>
            <a:ext cx="11520000" cy="17043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i="0">
                <a:solidFill>
                  <a:schemeClr val="dk1"/>
                </a:solidFill>
                <a:latin typeface="Jost"/>
                <a:ea typeface="Jost"/>
                <a:cs typeface="Jost"/>
                <a:sym typeface="Jos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2" name="Google Shape;112;p41"/>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s 1" showMasterSp="0">
  <p:cSld name="Heading and images 1">
    <p:spTree>
      <p:nvGrpSpPr>
        <p:cNvPr id="113" name="Shape 113"/>
        <p:cNvGrpSpPr/>
        <p:nvPr/>
      </p:nvGrpSpPr>
      <p:grpSpPr>
        <a:xfrm>
          <a:off x="0" y="0"/>
          <a:ext cx="0" cy="0"/>
          <a:chOff x="0" y="0"/>
          <a:chExt cx="0" cy="0"/>
        </a:xfrm>
      </p:grpSpPr>
      <p:sp>
        <p:nvSpPr>
          <p:cNvPr id="114" name="Google Shape;114;p42"/>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42"/>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116" name="Google Shape;116;p42"/>
          <p:cNvSpPr/>
          <p:nvPr>
            <p:ph idx="2" type="pic"/>
          </p:nvPr>
        </p:nvSpPr>
        <p:spPr>
          <a:xfrm>
            <a:off x="480000" y="1440000"/>
            <a:ext cx="3960000" cy="2040000"/>
          </a:xfrm>
          <a:prstGeom prst="rect">
            <a:avLst/>
          </a:prstGeom>
          <a:noFill/>
          <a:ln>
            <a:noFill/>
          </a:ln>
        </p:spPr>
      </p:sp>
      <p:sp>
        <p:nvSpPr>
          <p:cNvPr id="117" name="Google Shape;117;p42"/>
          <p:cNvSpPr/>
          <p:nvPr>
            <p:ph idx="3" type="pic"/>
          </p:nvPr>
        </p:nvSpPr>
        <p:spPr>
          <a:xfrm>
            <a:off x="480000" y="3720000"/>
            <a:ext cx="3960000" cy="2040000"/>
          </a:xfrm>
          <a:prstGeom prst="rect">
            <a:avLst/>
          </a:prstGeom>
          <a:noFill/>
          <a:ln>
            <a:noFill/>
          </a:ln>
        </p:spPr>
      </p:sp>
      <p:sp>
        <p:nvSpPr>
          <p:cNvPr id="118" name="Google Shape;118;p42"/>
          <p:cNvSpPr/>
          <p:nvPr>
            <p:ph idx="4" type="pic"/>
          </p:nvPr>
        </p:nvSpPr>
        <p:spPr>
          <a:xfrm>
            <a:off x="4681357" y="1440000"/>
            <a:ext cx="7318644" cy="4320000"/>
          </a:xfrm>
          <a:prstGeom prst="rect">
            <a:avLst/>
          </a:prstGeom>
          <a:noFill/>
          <a:ln>
            <a:noFill/>
          </a:ln>
        </p:spPr>
      </p:sp>
      <p:pic>
        <p:nvPicPr>
          <p:cNvPr id="119" name="Google Shape;119;p42"/>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spTree>
      <p:nvGrpSpPr>
        <p:cNvPr id="120" name="Shape 120"/>
        <p:cNvGrpSpPr/>
        <p:nvPr/>
      </p:nvGrpSpPr>
      <p:grpSpPr>
        <a:xfrm>
          <a:off x="0" y="0"/>
          <a:ext cx="0" cy="0"/>
          <a:chOff x="0" y="0"/>
          <a:chExt cx="0" cy="0"/>
        </a:xfrm>
      </p:grpSpPr>
      <p:sp>
        <p:nvSpPr>
          <p:cNvPr id="121" name="Google Shape;121;p43"/>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latin typeface="Jost Light"/>
                <a:ea typeface="Jost Light"/>
                <a:cs typeface="Jost Light"/>
                <a:sym typeface="Jost Light"/>
              </a:defRPr>
            </a:lvl1pPr>
            <a:lvl2pPr indent="0" lvl="1" marL="0" algn="r">
              <a:spcBef>
                <a:spcPts val="0"/>
              </a:spcBef>
              <a:buNone/>
              <a:defRPr sz="1200">
                <a:latin typeface="Jost Light"/>
                <a:ea typeface="Jost Light"/>
                <a:cs typeface="Jost Light"/>
                <a:sym typeface="Jost Light"/>
              </a:defRPr>
            </a:lvl2pPr>
            <a:lvl3pPr indent="0" lvl="2" marL="0" algn="r">
              <a:spcBef>
                <a:spcPts val="0"/>
              </a:spcBef>
              <a:buNone/>
              <a:defRPr sz="1200">
                <a:latin typeface="Jost Light"/>
                <a:ea typeface="Jost Light"/>
                <a:cs typeface="Jost Light"/>
                <a:sym typeface="Jost Light"/>
              </a:defRPr>
            </a:lvl3pPr>
            <a:lvl4pPr indent="0" lvl="3" marL="0" algn="r">
              <a:spcBef>
                <a:spcPts val="0"/>
              </a:spcBef>
              <a:buNone/>
              <a:defRPr sz="1200">
                <a:latin typeface="Jost Light"/>
                <a:ea typeface="Jost Light"/>
                <a:cs typeface="Jost Light"/>
                <a:sym typeface="Jost Light"/>
              </a:defRPr>
            </a:lvl4pPr>
            <a:lvl5pPr indent="0" lvl="4" marL="0" algn="r">
              <a:spcBef>
                <a:spcPts val="0"/>
              </a:spcBef>
              <a:buNone/>
              <a:defRPr sz="1200">
                <a:latin typeface="Jost Light"/>
                <a:ea typeface="Jost Light"/>
                <a:cs typeface="Jost Light"/>
                <a:sym typeface="Jost Light"/>
              </a:defRPr>
            </a:lvl5pPr>
            <a:lvl6pPr indent="0" lvl="5" marL="0" algn="r">
              <a:spcBef>
                <a:spcPts val="0"/>
              </a:spcBef>
              <a:buNone/>
              <a:defRPr sz="1200">
                <a:latin typeface="Jost Light"/>
                <a:ea typeface="Jost Light"/>
                <a:cs typeface="Jost Light"/>
                <a:sym typeface="Jost Light"/>
              </a:defRPr>
            </a:lvl6pPr>
            <a:lvl7pPr indent="0" lvl="6" marL="0" algn="r">
              <a:spcBef>
                <a:spcPts val="0"/>
              </a:spcBef>
              <a:buNone/>
              <a:defRPr sz="1200">
                <a:latin typeface="Jost Light"/>
                <a:ea typeface="Jost Light"/>
                <a:cs typeface="Jost Light"/>
                <a:sym typeface="Jost Light"/>
              </a:defRPr>
            </a:lvl7pPr>
            <a:lvl8pPr indent="0" lvl="7" marL="0" algn="r">
              <a:spcBef>
                <a:spcPts val="0"/>
              </a:spcBef>
              <a:buNone/>
              <a:defRPr sz="1200">
                <a:latin typeface="Jost Light"/>
                <a:ea typeface="Jost Light"/>
                <a:cs typeface="Jost Light"/>
                <a:sym typeface="Jost Light"/>
              </a:defRPr>
            </a:lvl8pPr>
            <a:lvl9pPr indent="0" lvl="8" marL="0" algn="r">
              <a:spcBef>
                <a:spcPts val="0"/>
              </a:spcBef>
              <a:buNone/>
              <a:defRPr sz="1200">
                <a:latin typeface="Jost Light"/>
                <a:ea typeface="Jost Light"/>
                <a:cs typeface="Jost Light"/>
                <a:sym typeface="Jost Light"/>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43"/>
          <p:cNvSpPr txBox="1"/>
          <p:nvPr>
            <p:ph type="title"/>
          </p:nvPr>
        </p:nvSpPr>
        <p:spPr>
          <a:xfrm>
            <a:off x="480001" y="2448000"/>
            <a:ext cx="3759457" cy="8400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4267"/>
              <a:buFont typeface="Jost SemiBold"/>
              <a:buNone/>
              <a:defRPr b="0" i="0" sz="4267" cap="none">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43"/>
          <p:cNvSpPr/>
          <p:nvPr/>
        </p:nvSpPr>
        <p:spPr>
          <a:xfrm>
            <a:off x="3698663" y="2603971"/>
            <a:ext cx="8628804" cy="456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Verdana"/>
              <a:ea typeface="Verdana"/>
              <a:cs typeface="Verdana"/>
              <a:sym typeface="Verdana"/>
            </a:endParaRPr>
          </a:p>
        </p:txBody>
      </p:sp>
      <p:pic>
        <p:nvPicPr>
          <p:cNvPr id="124" name="Google Shape;124;p43"/>
          <p:cNvPicPr preferRelativeResize="0"/>
          <p:nvPr/>
        </p:nvPicPr>
        <p:blipFill rotWithShape="1">
          <a:blip r:embed="rId2">
            <a:alphaModFix/>
          </a:blip>
          <a:srcRect b="30883" l="0" r="0" t="39703"/>
          <a:stretch/>
        </p:blipFill>
        <p:spPr>
          <a:xfrm>
            <a:off x="3360001" y="2352000"/>
            <a:ext cx="9414561" cy="960000"/>
          </a:xfrm>
          <a:prstGeom prst="rect">
            <a:avLst/>
          </a:prstGeom>
          <a:noFill/>
          <a:ln>
            <a:noFill/>
          </a:ln>
        </p:spPr>
      </p:pic>
      <p:pic>
        <p:nvPicPr>
          <p:cNvPr id="125" name="Google Shape;125;p43"/>
          <p:cNvPicPr preferRelativeResize="0"/>
          <p:nvPr/>
        </p:nvPicPr>
        <p:blipFill rotWithShape="1">
          <a:blip r:embed="rId3">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ing and content" showMasterSp="0">
  <p:cSld name="1_Heading and content">
    <p:spTree>
      <p:nvGrpSpPr>
        <p:cNvPr id="132" name="Shape 132"/>
        <p:cNvGrpSpPr/>
        <p:nvPr/>
      </p:nvGrpSpPr>
      <p:grpSpPr>
        <a:xfrm>
          <a:off x="0" y="0"/>
          <a:ext cx="0" cy="0"/>
          <a:chOff x="0" y="0"/>
          <a:chExt cx="0" cy="0"/>
        </a:xfrm>
      </p:grpSpPr>
      <p:sp>
        <p:nvSpPr>
          <p:cNvPr id="133" name="Google Shape;133;p26"/>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u="none" cap="none" strike="noStrike">
                <a:solidFill>
                  <a:srgbClr val="7F7F7F"/>
                </a:solidFill>
                <a:latin typeface="Jost Light"/>
                <a:ea typeface="Jost Light"/>
                <a:cs typeface="Jost Light"/>
                <a:sym typeface="Jost Light"/>
              </a:rPr>
              <a:t>‹#›</a:t>
            </a:fld>
            <a:endParaRPr b="0" i="0" sz="1200" u="none" cap="none" strike="noStrike">
              <a:solidFill>
                <a:srgbClr val="7F7F7F"/>
              </a:solidFill>
              <a:latin typeface="Jost Light"/>
              <a:ea typeface="Jost Light"/>
              <a:cs typeface="Jost Light"/>
              <a:sym typeface="Jost Light"/>
            </a:endParaRPr>
          </a:p>
        </p:txBody>
      </p:sp>
      <p:pic>
        <p:nvPicPr>
          <p:cNvPr id="134" name="Google Shape;134;p26"/>
          <p:cNvPicPr preferRelativeResize="0"/>
          <p:nvPr/>
        </p:nvPicPr>
        <p:blipFill rotWithShape="1">
          <a:blip r:embed="rId2">
            <a:alphaModFix/>
          </a:blip>
          <a:srcRect b="0" l="0" r="0" t="0"/>
          <a:stretch/>
        </p:blipFill>
        <p:spPr>
          <a:xfrm>
            <a:off x="13751" y="5847567"/>
            <a:ext cx="2448651" cy="96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content 3" showMasterSp="0">
  <p:cSld name="Heading and content 3">
    <p:spTree>
      <p:nvGrpSpPr>
        <p:cNvPr id="21" name="Shape 21"/>
        <p:cNvGrpSpPr/>
        <p:nvPr/>
      </p:nvGrpSpPr>
      <p:grpSpPr>
        <a:xfrm>
          <a:off x="0" y="0"/>
          <a:ext cx="0" cy="0"/>
          <a:chOff x="0" y="0"/>
          <a:chExt cx="0" cy="0"/>
        </a:xfrm>
      </p:grpSpPr>
      <p:sp>
        <p:nvSpPr>
          <p:cNvPr id="22" name="Google Shape;22;p23"/>
          <p:cNvSpPr txBox="1"/>
          <p:nvPr>
            <p:ph idx="1" type="body"/>
          </p:nvPr>
        </p:nvSpPr>
        <p:spPr>
          <a:xfrm>
            <a:off x="480000" y="1440000"/>
            <a:ext cx="5640000" cy="4320000"/>
          </a:xfrm>
          <a:prstGeom prst="rect">
            <a:avLst/>
          </a:prstGeom>
          <a:noFill/>
          <a:ln>
            <a:noFill/>
          </a:ln>
        </p:spPr>
        <p:txBody>
          <a:bodyPr anchorCtr="0" anchor="t" bIns="45700" lIns="91425" spcFirstLastPara="1" rIns="91425" wrap="square" tIns="45700">
            <a:normAutofit/>
          </a:bodyPr>
          <a:lstStyle>
            <a:lvl1pPr indent="-414845" lvl="0" marL="457200" algn="l">
              <a:lnSpc>
                <a:spcPct val="90000"/>
              </a:lnSpc>
              <a:spcBef>
                <a:spcPts val="1000"/>
              </a:spcBef>
              <a:spcAft>
                <a:spcPts val="0"/>
              </a:spcAft>
              <a:buClr>
                <a:schemeClr val="dk1"/>
              </a:buClr>
              <a:buSzPts val="2933"/>
              <a:buChar char="•"/>
              <a:defRPr b="0" i="0" sz="2933">
                <a:solidFill>
                  <a:schemeClr val="dk1"/>
                </a:solidFill>
                <a:latin typeface="Jost"/>
                <a:ea typeface="Jost"/>
                <a:cs typeface="Jost"/>
                <a:sym typeface="Jost"/>
              </a:defRPr>
            </a:lvl1pPr>
            <a:lvl2pPr indent="-397954" lvl="1" marL="914400" algn="l">
              <a:lnSpc>
                <a:spcPct val="90000"/>
              </a:lnSpc>
              <a:spcBef>
                <a:spcPts val="500"/>
              </a:spcBef>
              <a:spcAft>
                <a:spcPts val="0"/>
              </a:spcAft>
              <a:buClr>
                <a:schemeClr val="dk1"/>
              </a:buClr>
              <a:buSzPts val="2667"/>
              <a:buChar char="•"/>
              <a:defRPr b="0" i="0" sz="2667">
                <a:solidFill>
                  <a:schemeClr val="dk1"/>
                </a:solidFill>
                <a:latin typeface="Jost"/>
                <a:ea typeface="Jost"/>
                <a:cs typeface="Jost"/>
                <a:sym typeface="Jost"/>
              </a:defRPr>
            </a:lvl2pPr>
            <a:lvl3pPr indent="-381000" lvl="2" marL="1371600" algn="l">
              <a:lnSpc>
                <a:spcPct val="90000"/>
              </a:lnSpc>
              <a:spcBef>
                <a:spcPts val="500"/>
              </a:spcBef>
              <a:spcAft>
                <a:spcPts val="0"/>
              </a:spcAft>
              <a:buClr>
                <a:schemeClr val="dk1"/>
              </a:buClr>
              <a:buSzPts val="2400"/>
              <a:buChar char="•"/>
              <a:defRPr b="0" i="0" sz="2400">
                <a:solidFill>
                  <a:schemeClr val="dk1"/>
                </a:solidFill>
                <a:latin typeface="Jost"/>
                <a:ea typeface="Jost"/>
                <a:cs typeface="Jost"/>
                <a:sym typeface="Jost"/>
              </a:defRPr>
            </a:lvl3pPr>
            <a:lvl4pPr indent="-355600" lvl="3" marL="1828800" algn="l">
              <a:lnSpc>
                <a:spcPct val="90000"/>
              </a:lnSpc>
              <a:spcBef>
                <a:spcPts val="500"/>
              </a:spcBef>
              <a:spcAft>
                <a:spcPts val="0"/>
              </a:spcAft>
              <a:buClr>
                <a:schemeClr val="dk1"/>
              </a:buClr>
              <a:buSzPts val="2000"/>
              <a:buChar char="•"/>
              <a:defRPr b="0" i="0" sz="2000">
                <a:solidFill>
                  <a:schemeClr val="dk1"/>
                </a:solidFill>
                <a:latin typeface="Jost"/>
                <a:ea typeface="Jost"/>
                <a:cs typeface="Jost"/>
                <a:sym typeface="Jost"/>
              </a:defRPr>
            </a:lvl4pPr>
            <a:lvl5pPr indent="-330200" lvl="4" marL="2286000" algn="l">
              <a:lnSpc>
                <a:spcPct val="90000"/>
              </a:lnSpc>
              <a:spcBef>
                <a:spcPts val="500"/>
              </a:spcBef>
              <a:spcAft>
                <a:spcPts val="0"/>
              </a:spcAft>
              <a:buClr>
                <a:schemeClr val="dk1"/>
              </a:buClr>
              <a:buSzPts val="1600"/>
              <a:buChar char="•"/>
              <a:defRPr b="0" i="0" sz="1600">
                <a:solidFill>
                  <a:schemeClr val="dk1"/>
                </a:solidFill>
                <a:latin typeface="Jost"/>
                <a:ea typeface="Jost"/>
                <a:cs typeface="Jost"/>
                <a:sym typeface="Jost"/>
              </a:defRPr>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23" name="Google Shape;23;p23"/>
          <p:cNvSpPr txBox="1"/>
          <p:nvPr>
            <p:ph idx="2" type="body"/>
          </p:nvPr>
        </p:nvSpPr>
        <p:spPr>
          <a:xfrm>
            <a:off x="6360000" y="1440000"/>
            <a:ext cx="5640000" cy="4320000"/>
          </a:xfrm>
          <a:prstGeom prst="rect">
            <a:avLst/>
          </a:prstGeom>
          <a:noFill/>
          <a:ln>
            <a:noFill/>
          </a:ln>
        </p:spPr>
        <p:txBody>
          <a:bodyPr anchorCtr="0" anchor="t" bIns="45700" lIns="91425" spcFirstLastPara="1" rIns="91425" wrap="square" tIns="45700">
            <a:normAutofit/>
          </a:bodyPr>
          <a:lstStyle>
            <a:lvl1pPr indent="-414845" lvl="0" marL="457200" algn="l">
              <a:lnSpc>
                <a:spcPct val="90000"/>
              </a:lnSpc>
              <a:spcBef>
                <a:spcPts val="1000"/>
              </a:spcBef>
              <a:spcAft>
                <a:spcPts val="0"/>
              </a:spcAft>
              <a:buClr>
                <a:schemeClr val="dk1"/>
              </a:buClr>
              <a:buSzPts val="2933"/>
              <a:buChar char="•"/>
              <a:defRPr b="0" i="0" sz="2933">
                <a:solidFill>
                  <a:schemeClr val="dk1"/>
                </a:solidFill>
                <a:latin typeface="Jost"/>
                <a:ea typeface="Jost"/>
                <a:cs typeface="Jost"/>
                <a:sym typeface="Jost"/>
              </a:defRPr>
            </a:lvl1pPr>
            <a:lvl2pPr indent="-397954" lvl="1" marL="914400" algn="l">
              <a:lnSpc>
                <a:spcPct val="90000"/>
              </a:lnSpc>
              <a:spcBef>
                <a:spcPts val="500"/>
              </a:spcBef>
              <a:spcAft>
                <a:spcPts val="0"/>
              </a:spcAft>
              <a:buClr>
                <a:schemeClr val="dk1"/>
              </a:buClr>
              <a:buSzPts val="2667"/>
              <a:buChar char="•"/>
              <a:defRPr b="0" i="0" sz="2667">
                <a:solidFill>
                  <a:schemeClr val="dk1"/>
                </a:solidFill>
                <a:latin typeface="Jost"/>
                <a:ea typeface="Jost"/>
                <a:cs typeface="Jost"/>
                <a:sym typeface="Jost"/>
              </a:defRPr>
            </a:lvl2pPr>
            <a:lvl3pPr indent="-381000" lvl="2" marL="1371600" algn="l">
              <a:lnSpc>
                <a:spcPct val="90000"/>
              </a:lnSpc>
              <a:spcBef>
                <a:spcPts val="500"/>
              </a:spcBef>
              <a:spcAft>
                <a:spcPts val="0"/>
              </a:spcAft>
              <a:buClr>
                <a:schemeClr val="dk1"/>
              </a:buClr>
              <a:buSzPts val="2400"/>
              <a:buChar char="•"/>
              <a:defRPr b="0" i="0" sz="2400">
                <a:solidFill>
                  <a:schemeClr val="dk1"/>
                </a:solidFill>
                <a:latin typeface="Jost"/>
                <a:ea typeface="Jost"/>
                <a:cs typeface="Jost"/>
                <a:sym typeface="Jost"/>
              </a:defRPr>
            </a:lvl3pPr>
            <a:lvl4pPr indent="-355600" lvl="3" marL="1828800" algn="l">
              <a:lnSpc>
                <a:spcPct val="90000"/>
              </a:lnSpc>
              <a:spcBef>
                <a:spcPts val="500"/>
              </a:spcBef>
              <a:spcAft>
                <a:spcPts val="0"/>
              </a:spcAft>
              <a:buClr>
                <a:schemeClr val="dk1"/>
              </a:buClr>
              <a:buSzPts val="2000"/>
              <a:buChar char="•"/>
              <a:defRPr b="0" i="0" sz="2000">
                <a:solidFill>
                  <a:schemeClr val="dk1"/>
                </a:solidFill>
                <a:latin typeface="Jost"/>
                <a:ea typeface="Jost"/>
                <a:cs typeface="Jost"/>
                <a:sym typeface="Jost"/>
              </a:defRPr>
            </a:lvl4pPr>
            <a:lvl5pPr indent="-330200" lvl="4" marL="2286000" algn="l">
              <a:lnSpc>
                <a:spcPct val="90000"/>
              </a:lnSpc>
              <a:spcBef>
                <a:spcPts val="500"/>
              </a:spcBef>
              <a:spcAft>
                <a:spcPts val="0"/>
              </a:spcAft>
              <a:buClr>
                <a:schemeClr val="dk1"/>
              </a:buClr>
              <a:buSzPts val="1600"/>
              <a:buChar char="•"/>
              <a:defRPr b="0" i="0" sz="1600">
                <a:solidFill>
                  <a:schemeClr val="dk1"/>
                </a:solidFill>
                <a:latin typeface="Jost"/>
                <a:ea typeface="Jost"/>
                <a:cs typeface="Jost"/>
                <a:sym typeface="Jost"/>
              </a:defRPr>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24" name="Google Shape;24;p23"/>
          <p:cNvSpPr txBox="1"/>
          <p:nvPr>
            <p:ph type="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1"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7F7F7F"/>
                </a:solidFill>
                <a:latin typeface="Verdana"/>
                <a:ea typeface="Verdana"/>
                <a:cs typeface="Verdana"/>
                <a:sym typeface="Verdana"/>
              </a:defRPr>
            </a:lvl1pPr>
            <a:lvl2pPr indent="0" lvl="1" marL="0" algn="r">
              <a:spcBef>
                <a:spcPts val="0"/>
              </a:spcBef>
              <a:buNone/>
              <a:defRPr b="0" i="0" sz="1200" u="none" cap="none" strike="noStrike">
                <a:solidFill>
                  <a:srgbClr val="7F7F7F"/>
                </a:solidFill>
                <a:latin typeface="Verdana"/>
                <a:ea typeface="Verdana"/>
                <a:cs typeface="Verdana"/>
                <a:sym typeface="Verdana"/>
              </a:defRPr>
            </a:lvl2pPr>
            <a:lvl3pPr indent="0" lvl="2" marL="0" algn="r">
              <a:spcBef>
                <a:spcPts val="0"/>
              </a:spcBef>
              <a:buNone/>
              <a:defRPr b="0" i="0" sz="1200" u="none" cap="none" strike="noStrike">
                <a:solidFill>
                  <a:srgbClr val="7F7F7F"/>
                </a:solidFill>
                <a:latin typeface="Verdana"/>
                <a:ea typeface="Verdana"/>
                <a:cs typeface="Verdana"/>
                <a:sym typeface="Verdana"/>
              </a:defRPr>
            </a:lvl3pPr>
            <a:lvl4pPr indent="0" lvl="3" marL="0" algn="r">
              <a:spcBef>
                <a:spcPts val="0"/>
              </a:spcBef>
              <a:buNone/>
              <a:defRPr b="0" i="0" sz="1200" u="none" cap="none" strike="noStrike">
                <a:solidFill>
                  <a:srgbClr val="7F7F7F"/>
                </a:solidFill>
                <a:latin typeface="Verdana"/>
                <a:ea typeface="Verdana"/>
                <a:cs typeface="Verdana"/>
                <a:sym typeface="Verdana"/>
              </a:defRPr>
            </a:lvl4pPr>
            <a:lvl5pPr indent="0" lvl="4" marL="0" algn="r">
              <a:spcBef>
                <a:spcPts val="0"/>
              </a:spcBef>
              <a:buNone/>
              <a:defRPr b="0" i="0" sz="1200" u="none" cap="none" strike="noStrike">
                <a:solidFill>
                  <a:srgbClr val="7F7F7F"/>
                </a:solidFill>
                <a:latin typeface="Verdana"/>
                <a:ea typeface="Verdana"/>
                <a:cs typeface="Verdana"/>
                <a:sym typeface="Verdana"/>
              </a:defRPr>
            </a:lvl5pPr>
            <a:lvl6pPr indent="0" lvl="5" marL="0" algn="r">
              <a:spcBef>
                <a:spcPts val="0"/>
              </a:spcBef>
              <a:buNone/>
              <a:defRPr b="0" i="0" sz="1200" u="none" cap="none" strike="noStrike">
                <a:solidFill>
                  <a:srgbClr val="7F7F7F"/>
                </a:solidFill>
                <a:latin typeface="Verdana"/>
                <a:ea typeface="Verdana"/>
                <a:cs typeface="Verdana"/>
                <a:sym typeface="Verdana"/>
              </a:defRPr>
            </a:lvl6pPr>
            <a:lvl7pPr indent="0" lvl="6" marL="0" algn="r">
              <a:spcBef>
                <a:spcPts val="0"/>
              </a:spcBef>
              <a:buNone/>
              <a:defRPr b="0" i="0" sz="1200" u="none" cap="none" strike="noStrike">
                <a:solidFill>
                  <a:srgbClr val="7F7F7F"/>
                </a:solidFill>
                <a:latin typeface="Verdana"/>
                <a:ea typeface="Verdana"/>
                <a:cs typeface="Verdana"/>
                <a:sym typeface="Verdana"/>
              </a:defRPr>
            </a:lvl7pPr>
            <a:lvl8pPr indent="0" lvl="7" marL="0" algn="r">
              <a:spcBef>
                <a:spcPts val="0"/>
              </a:spcBef>
              <a:buNone/>
              <a:defRPr b="0" i="0" sz="1200" u="none" cap="none" strike="noStrike">
                <a:solidFill>
                  <a:srgbClr val="7F7F7F"/>
                </a:solidFill>
                <a:latin typeface="Verdana"/>
                <a:ea typeface="Verdana"/>
                <a:cs typeface="Verdana"/>
                <a:sym typeface="Verdana"/>
              </a:defRPr>
            </a:lvl8pPr>
            <a:lvl9pPr indent="0" lvl="8" marL="0" algn="r">
              <a:spcBef>
                <a:spcPts val="0"/>
              </a:spcBef>
              <a:buNone/>
              <a:defRPr b="0" i="0" sz="1200" u="none" cap="none" strike="noStrike">
                <a:solidFill>
                  <a:srgbClr val="7F7F7F"/>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p23"/>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35" name="Shape 135"/>
        <p:cNvGrpSpPr/>
        <p:nvPr/>
      </p:nvGrpSpPr>
      <p:grpSpPr>
        <a:xfrm>
          <a:off x="0" y="0"/>
          <a:ext cx="0" cy="0"/>
          <a:chOff x="0" y="0"/>
          <a:chExt cx="0" cy="0"/>
        </a:xfrm>
      </p:grpSpPr>
      <p:sp>
        <p:nvSpPr>
          <p:cNvPr id="136" name="Google Shape;13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ola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8" name="Google Shape;138;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9" name="Google Shape;13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ils_Overview" showMasterSp="0">
  <p:cSld name="Oils_Overview">
    <p:spTree>
      <p:nvGrpSpPr>
        <p:cNvPr id="142" name="Shape 142"/>
        <p:cNvGrpSpPr/>
        <p:nvPr/>
      </p:nvGrpSpPr>
      <p:grpSpPr>
        <a:xfrm>
          <a:off x="0" y="0"/>
          <a:ext cx="0" cy="0"/>
          <a:chOff x="0" y="0"/>
          <a:chExt cx="0" cy="0"/>
        </a:xfrm>
      </p:grpSpPr>
      <p:sp>
        <p:nvSpPr>
          <p:cNvPr id="143" name="Google Shape;143;p31"/>
          <p:cNvSpPr/>
          <p:nvPr/>
        </p:nvSpPr>
        <p:spPr>
          <a:xfrm>
            <a:off x="0" y="-18472"/>
            <a:ext cx="12192000" cy="3492827"/>
          </a:xfrm>
          <a:prstGeom prst="rect">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id="144" name="Google Shape;144;p31"/>
          <p:cNvPicPr preferRelativeResize="0"/>
          <p:nvPr/>
        </p:nvPicPr>
        <p:blipFill rotWithShape="1">
          <a:blip r:embed="rId2">
            <a:alphaModFix/>
          </a:blip>
          <a:srcRect b="0" l="0" r="0" t="0"/>
          <a:stretch/>
        </p:blipFill>
        <p:spPr>
          <a:xfrm>
            <a:off x="0" y="0"/>
            <a:ext cx="12192000" cy="3465512"/>
          </a:xfrm>
          <a:custGeom>
            <a:rect b="b" l="l" r="r" t="t"/>
            <a:pathLst>
              <a:path extrusionOk="0" h="3465512" w="12192000">
                <a:moveTo>
                  <a:pt x="0" y="0"/>
                </a:moveTo>
                <a:lnTo>
                  <a:pt x="12192000" y="0"/>
                </a:lnTo>
                <a:lnTo>
                  <a:pt x="12192000" y="3465512"/>
                </a:lnTo>
                <a:lnTo>
                  <a:pt x="0" y="3465512"/>
                </a:lnTo>
                <a:close/>
              </a:path>
            </a:pathLst>
          </a:custGeom>
          <a:noFill/>
          <a:ln>
            <a:noFill/>
          </a:ln>
        </p:spPr>
      </p:pic>
      <p:sp>
        <p:nvSpPr>
          <p:cNvPr id="145" name="Google Shape;145;p31"/>
          <p:cNvSpPr/>
          <p:nvPr/>
        </p:nvSpPr>
        <p:spPr>
          <a:xfrm>
            <a:off x="0" y="-23145"/>
            <a:ext cx="12192000" cy="3542743"/>
          </a:xfrm>
          <a:prstGeom prst="rect">
            <a:avLst/>
          </a:prstGeom>
          <a:gradFill>
            <a:gsLst>
              <a:gs pos="0">
                <a:srgbClr val="FFFFFF">
                  <a:alpha val="37647"/>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46" name="Google Shape;146;p31"/>
          <p:cNvSpPr/>
          <p:nvPr/>
        </p:nvSpPr>
        <p:spPr>
          <a:xfrm>
            <a:off x="11707585" y="6460219"/>
            <a:ext cx="236767" cy="236764"/>
          </a:xfrm>
          <a:prstGeom prst="ellipse">
            <a:avLst/>
          </a:prstGeom>
          <a:solidFill>
            <a:srgbClr val="F794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147" name="Google Shape;147;p31"/>
          <p:cNvCxnSpPr/>
          <p:nvPr/>
        </p:nvCxnSpPr>
        <p:spPr>
          <a:xfrm>
            <a:off x="1" y="6588812"/>
            <a:ext cx="11716019" cy="0"/>
          </a:xfrm>
          <a:prstGeom prst="straightConnector1">
            <a:avLst/>
          </a:prstGeom>
          <a:noFill/>
          <a:ln cap="flat" cmpd="sng" w="9525">
            <a:solidFill>
              <a:srgbClr val="ED1C24"/>
            </a:solidFill>
            <a:prstDash val="solid"/>
            <a:miter lim="800000"/>
            <a:headEnd len="sm" w="sm" type="none"/>
            <a:tailEnd len="sm" w="sm" type="none"/>
          </a:ln>
        </p:spPr>
      </p:cxnSp>
      <p:cxnSp>
        <p:nvCxnSpPr>
          <p:cNvPr id="148" name="Google Shape;148;p31"/>
          <p:cNvCxnSpPr/>
          <p:nvPr/>
        </p:nvCxnSpPr>
        <p:spPr>
          <a:xfrm>
            <a:off x="8030700" y="6588812"/>
            <a:ext cx="3232403" cy="0"/>
          </a:xfrm>
          <a:prstGeom prst="straightConnector1">
            <a:avLst/>
          </a:prstGeom>
          <a:noFill/>
          <a:ln cap="flat" cmpd="sng" w="38100">
            <a:solidFill>
              <a:srgbClr val="F7941D"/>
            </a:solidFill>
            <a:prstDash val="solid"/>
            <a:miter lim="800000"/>
            <a:headEnd len="sm" w="sm" type="none"/>
            <a:tailEnd len="sm" w="sm" type="none"/>
          </a:ln>
        </p:spPr>
      </p:cxnSp>
      <p:cxnSp>
        <p:nvCxnSpPr>
          <p:cNvPr id="149" name="Google Shape;149;p31"/>
          <p:cNvCxnSpPr/>
          <p:nvPr/>
        </p:nvCxnSpPr>
        <p:spPr>
          <a:xfrm>
            <a:off x="0" y="537707"/>
            <a:ext cx="2993667" cy="0"/>
          </a:xfrm>
          <a:prstGeom prst="straightConnector1">
            <a:avLst/>
          </a:prstGeom>
          <a:noFill/>
          <a:ln cap="flat" cmpd="sng" w="9525">
            <a:solidFill>
              <a:srgbClr val="ED1C24"/>
            </a:solidFill>
            <a:prstDash val="solid"/>
            <a:miter lim="800000"/>
            <a:headEnd len="sm" w="sm" type="none"/>
            <a:tailEnd len="sm" w="sm" type="none"/>
          </a:ln>
        </p:spPr>
      </p:cxnSp>
      <p:cxnSp>
        <p:nvCxnSpPr>
          <p:cNvPr id="150" name="Google Shape;150;p31"/>
          <p:cNvCxnSpPr/>
          <p:nvPr/>
        </p:nvCxnSpPr>
        <p:spPr>
          <a:xfrm>
            <a:off x="1749883" y="537707"/>
            <a:ext cx="1079500" cy="0"/>
          </a:xfrm>
          <a:prstGeom prst="straightConnector1">
            <a:avLst/>
          </a:prstGeom>
          <a:noFill/>
          <a:ln cap="flat" cmpd="sng" w="38100">
            <a:solidFill>
              <a:srgbClr val="F7941D"/>
            </a:solidFill>
            <a:prstDash val="solid"/>
            <a:miter lim="800000"/>
            <a:headEnd len="sm" w="sm" type="none"/>
            <a:tailEnd len="sm" w="sm" type="none"/>
          </a:ln>
        </p:spPr>
      </p:cxnSp>
      <p:sp>
        <p:nvSpPr>
          <p:cNvPr id="151" name="Google Shape;151;p31"/>
          <p:cNvSpPr txBox="1"/>
          <p:nvPr>
            <p:ph idx="1" type="body"/>
          </p:nvPr>
        </p:nvSpPr>
        <p:spPr>
          <a:xfrm>
            <a:off x="377825" y="147485"/>
            <a:ext cx="10385425" cy="442035"/>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dk1"/>
              </a:buClr>
              <a:buSzPts val="2400"/>
              <a:buFont typeface="Arial"/>
              <a:buNone/>
              <a:defRPr b="1" sz="2400">
                <a:latin typeface="Jost"/>
                <a:ea typeface="Jost"/>
                <a:cs typeface="Jost"/>
                <a:sym typeface="Jost"/>
              </a:defRPr>
            </a:lvl1pPr>
            <a:lvl2pPr indent="-228600" lvl="1" marL="914400" algn="l">
              <a:lnSpc>
                <a:spcPct val="90000"/>
              </a:lnSpc>
              <a:spcBef>
                <a:spcPts val="500"/>
              </a:spcBef>
              <a:spcAft>
                <a:spcPts val="0"/>
              </a:spcAft>
              <a:buClr>
                <a:schemeClr val="dk1"/>
              </a:buClr>
              <a:buSzPts val="1800"/>
              <a:buNone/>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shape&#10;&#10;Description automatically generated" id="152" name="Google Shape;152;p31"/>
          <p:cNvPicPr preferRelativeResize="0"/>
          <p:nvPr/>
        </p:nvPicPr>
        <p:blipFill rotWithShape="1">
          <a:blip r:embed="rId3">
            <a:alphaModFix/>
          </a:blip>
          <a:srcRect b="0" l="0" r="0" t="0"/>
          <a:stretch/>
        </p:blipFill>
        <p:spPr>
          <a:xfrm>
            <a:off x="11084561" y="126857"/>
            <a:ext cx="938019" cy="422999"/>
          </a:xfrm>
          <a:prstGeom prst="rect">
            <a:avLst/>
          </a:prstGeom>
          <a:noFill/>
          <a:ln>
            <a:noFill/>
          </a:ln>
        </p:spPr>
      </p:pic>
      <p:sp>
        <p:nvSpPr>
          <p:cNvPr id="153" name="Google Shape;153;p31"/>
          <p:cNvSpPr txBox="1"/>
          <p:nvPr/>
        </p:nvSpPr>
        <p:spPr>
          <a:xfrm>
            <a:off x="11720795" y="6499275"/>
            <a:ext cx="210344" cy="153888"/>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fld id="{00000000-1234-1234-1234-123412341234}" type="slidenum">
              <a:rPr b="0" lang="en-US" sz="1000">
                <a:solidFill>
                  <a:schemeClr val="lt1"/>
                </a:solidFill>
                <a:latin typeface="Jost"/>
                <a:ea typeface="Jost"/>
                <a:cs typeface="Jost"/>
                <a:sym typeface="Jost"/>
              </a:rPr>
              <a:t>‹#›</a:t>
            </a:fld>
            <a:endParaRPr b="0" sz="1000">
              <a:solidFill>
                <a:schemeClr val="lt1"/>
              </a:solidFill>
              <a:latin typeface="Jost"/>
              <a:ea typeface="Jost"/>
              <a:cs typeface="Jost"/>
              <a:sym typeface="Jos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4" name="Shape 154"/>
        <p:cNvGrpSpPr/>
        <p:nvPr/>
      </p:nvGrpSpPr>
      <p:grpSpPr>
        <a:xfrm>
          <a:off x="0" y="0"/>
          <a:ext cx="0" cy="0"/>
          <a:chOff x="0" y="0"/>
          <a:chExt cx="0" cy="0"/>
        </a:xfrm>
      </p:grpSpPr>
      <p:sp>
        <p:nvSpPr>
          <p:cNvPr id="155" name="Google Shape;155;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7" name="Google Shape;15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60" name="Google Shape;160;p4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Jost SemiBold"/>
              <a:ea typeface="Jost SemiBold"/>
              <a:cs typeface="Jost SemiBold"/>
              <a:sym typeface="Jost SemiBold"/>
            </a:endParaRPr>
          </a:p>
        </p:txBody>
      </p:sp>
      <p:pic>
        <p:nvPicPr>
          <p:cNvPr id="161" name="Google Shape;161;p44"/>
          <p:cNvPicPr preferRelativeResize="0"/>
          <p:nvPr/>
        </p:nvPicPr>
        <p:blipFill rotWithShape="1">
          <a:blip r:embed="rId2">
            <a:alphaModFix/>
          </a:blip>
          <a:srcRect b="24756" l="0" r="0" t="34293"/>
          <a:stretch/>
        </p:blipFill>
        <p:spPr>
          <a:xfrm>
            <a:off x="2333896" y="5612778"/>
            <a:ext cx="10526917" cy="1494445"/>
          </a:xfrm>
          <a:prstGeom prst="rect">
            <a:avLst/>
          </a:prstGeom>
          <a:noFill/>
          <a:ln>
            <a:noFill/>
          </a:ln>
        </p:spPr>
      </p:pic>
      <p:sp>
        <p:nvSpPr>
          <p:cNvPr id="162" name="Google Shape;162;p44"/>
          <p:cNvSpPr/>
          <p:nvPr/>
        </p:nvSpPr>
        <p:spPr>
          <a:xfrm>
            <a:off x="0" y="5847567"/>
            <a:ext cx="2462400" cy="1012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Verdana"/>
              <a:ea typeface="Verdana"/>
              <a:cs typeface="Verdana"/>
              <a:sym typeface="Verdana"/>
            </a:endParaRPr>
          </a:p>
        </p:txBody>
      </p:sp>
      <p:pic>
        <p:nvPicPr>
          <p:cNvPr id="163" name="Google Shape;163;p44"/>
          <p:cNvPicPr preferRelativeResize="0"/>
          <p:nvPr/>
        </p:nvPicPr>
        <p:blipFill rotWithShape="1">
          <a:blip r:embed="rId3">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64" name="Shape 164"/>
        <p:cNvGrpSpPr/>
        <p:nvPr/>
      </p:nvGrpSpPr>
      <p:grpSpPr>
        <a:xfrm>
          <a:off x="0" y="0"/>
          <a:ext cx="0" cy="0"/>
          <a:chOff x="0" y="0"/>
          <a:chExt cx="0" cy="0"/>
        </a:xfrm>
      </p:grpSpPr>
      <p:sp>
        <p:nvSpPr>
          <p:cNvPr id="165" name="Google Shape;165;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70" name="Shape 170"/>
        <p:cNvGrpSpPr/>
        <p:nvPr/>
      </p:nvGrpSpPr>
      <p:grpSpPr>
        <a:xfrm>
          <a:off x="0" y="0"/>
          <a:ext cx="0" cy="0"/>
          <a:chOff x="0" y="0"/>
          <a:chExt cx="0" cy="0"/>
        </a:xfrm>
      </p:grpSpPr>
      <p:sp>
        <p:nvSpPr>
          <p:cNvPr id="171" name="Google Shape;171;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3" name="Google Shape;17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76" name="Shape 176"/>
        <p:cNvGrpSpPr/>
        <p:nvPr/>
      </p:nvGrpSpPr>
      <p:grpSpPr>
        <a:xfrm>
          <a:off x="0" y="0"/>
          <a:ext cx="0" cy="0"/>
          <a:chOff x="0" y="0"/>
          <a:chExt cx="0" cy="0"/>
        </a:xfrm>
      </p:grpSpPr>
      <p:sp>
        <p:nvSpPr>
          <p:cNvPr id="177" name="Google Shape;17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83" name="Shape 183"/>
        <p:cNvGrpSpPr/>
        <p:nvPr/>
      </p:nvGrpSpPr>
      <p:grpSpPr>
        <a:xfrm>
          <a:off x="0" y="0"/>
          <a:ext cx="0" cy="0"/>
          <a:chOff x="0" y="0"/>
          <a:chExt cx="0" cy="0"/>
        </a:xfrm>
      </p:grpSpPr>
      <p:sp>
        <p:nvSpPr>
          <p:cNvPr id="184" name="Google Shape;184;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5" name="Google Shape;185;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6" name="Google Shape;186;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8" name="Google Shape;188;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92" name="Shape 192"/>
        <p:cNvGrpSpPr/>
        <p:nvPr/>
      </p:nvGrpSpPr>
      <p:grpSpPr>
        <a:xfrm>
          <a:off x="0" y="0"/>
          <a:ext cx="0" cy="0"/>
          <a:chOff x="0" y="0"/>
          <a:chExt cx="0" cy="0"/>
        </a:xfrm>
      </p:grpSpPr>
      <p:sp>
        <p:nvSpPr>
          <p:cNvPr id="193" name="Google Shape;19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97" name="Shape 197"/>
        <p:cNvGrpSpPr/>
        <p:nvPr/>
      </p:nvGrpSpPr>
      <p:grpSpPr>
        <a:xfrm>
          <a:off x="0" y="0"/>
          <a:ext cx="0" cy="0"/>
          <a:chOff x="0" y="0"/>
          <a:chExt cx="0" cy="0"/>
        </a:xfrm>
      </p:grpSpPr>
      <p:sp>
        <p:nvSpPr>
          <p:cNvPr id="198" name="Google Shape;19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01" name="Shape 201"/>
        <p:cNvGrpSpPr/>
        <p:nvPr/>
      </p:nvGrpSpPr>
      <p:grpSpPr>
        <a:xfrm>
          <a:off x="0" y="0"/>
          <a:ext cx="0" cy="0"/>
          <a:chOff x="0" y="0"/>
          <a:chExt cx="0" cy="0"/>
        </a:xfrm>
      </p:grpSpPr>
      <p:sp>
        <p:nvSpPr>
          <p:cNvPr id="202" name="Google Shape;202;p5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nsola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51"/>
          <p:cNvSpPr/>
          <p:nvPr>
            <p:ph idx="2" type="pic"/>
          </p:nvPr>
        </p:nvSpPr>
        <p:spPr>
          <a:xfrm>
            <a:off x="5183188" y="987425"/>
            <a:ext cx="6172200" cy="4873625"/>
          </a:xfrm>
          <a:prstGeom prst="rect">
            <a:avLst/>
          </a:prstGeom>
          <a:noFill/>
          <a:ln>
            <a:noFill/>
          </a:ln>
        </p:spPr>
      </p:sp>
      <p:sp>
        <p:nvSpPr>
          <p:cNvPr id="204" name="Google Shape;204;p5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7" name="Shape 27"/>
        <p:cNvGrpSpPr/>
        <p:nvPr/>
      </p:nvGrpSpPr>
      <p:grpSpPr>
        <a:xfrm>
          <a:off x="0" y="0"/>
          <a:ext cx="0" cy="0"/>
          <a:chOff x="0" y="0"/>
          <a:chExt cx="0" cy="0"/>
        </a:xfrm>
      </p:grpSpPr>
      <p:sp>
        <p:nvSpPr>
          <p:cNvPr id="28" name="Google Shape;2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14" name="Shape 214"/>
        <p:cNvGrpSpPr/>
        <p:nvPr/>
      </p:nvGrpSpPr>
      <p:grpSpPr>
        <a:xfrm>
          <a:off x="0" y="0"/>
          <a:ext cx="0" cy="0"/>
          <a:chOff x="0" y="0"/>
          <a:chExt cx="0" cy="0"/>
        </a:xfrm>
      </p:grpSpPr>
      <p:sp>
        <p:nvSpPr>
          <p:cNvPr id="215" name="Google Shape;215;p5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5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content 3" showMasterSp="0">
  <p:cSld name="Heading and content 3">
    <p:spTree>
      <p:nvGrpSpPr>
        <p:cNvPr id="220" name="Shape 220"/>
        <p:cNvGrpSpPr/>
        <p:nvPr/>
      </p:nvGrpSpPr>
      <p:grpSpPr>
        <a:xfrm>
          <a:off x="0" y="0"/>
          <a:ext cx="0" cy="0"/>
          <a:chOff x="0" y="0"/>
          <a:chExt cx="0" cy="0"/>
        </a:xfrm>
      </p:grpSpPr>
      <p:sp>
        <p:nvSpPr>
          <p:cNvPr id="221" name="Google Shape;221;p54"/>
          <p:cNvSpPr txBox="1"/>
          <p:nvPr>
            <p:ph idx="1" type="body"/>
          </p:nvPr>
        </p:nvSpPr>
        <p:spPr>
          <a:xfrm>
            <a:off x="480000" y="1440000"/>
            <a:ext cx="5640000" cy="4320000"/>
          </a:xfrm>
          <a:prstGeom prst="rect">
            <a:avLst/>
          </a:prstGeom>
          <a:noFill/>
          <a:ln>
            <a:noFill/>
          </a:ln>
        </p:spPr>
        <p:txBody>
          <a:bodyPr anchorCtr="0" anchor="t" bIns="45700" lIns="91425" spcFirstLastPara="1" rIns="91425" wrap="square" tIns="45700">
            <a:normAutofit/>
          </a:bodyPr>
          <a:lstStyle>
            <a:lvl1pPr indent="-414845" lvl="0" marL="457200" algn="l">
              <a:lnSpc>
                <a:spcPct val="90000"/>
              </a:lnSpc>
              <a:spcBef>
                <a:spcPts val="1000"/>
              </a:spcBef>
              <a:spcAft>
                <a:spcPts val="0"/>
              </a:spcAft>
              <a:buClr>
                <a:schemeClr val="dk1"/>
              </a:buClr>
              <a:buSzPts val="2933"/>
              <a:buChar char="•"/>
              <a:defRPr b="0" i="0" sz="2933">
                <a:solidFill>
                  <a:schemeClr val="dk1"/>
                </a:solidFill>
                <a:latin typeface="Jost"/>
                <a:ea typeface="Jost"/>
                <a:cs typeface="Jost"/>
                <a:sym typeface="Jost"/>
              </a:defRPr>
            </a:lvl1pPr>
            <a:lvl2pPr indent="-397954" lvl="1" marL="914400" algn="l">
              <a:lnSpc>
                <a:spcPct val="90000"/>
              </a:lnSpc>
              <a:spcBef>
                <a:spcPts val="500"/>
              </a:spcBef>
              <a:spcAft>
                <a:spcPts val="0"/>
              </a:spcAft>
              <a:buClr>
                <a:schemeClr val="dk1"/>
              </a:buClr>
              <a:buSzPts val="2667"/>
              <a:buChar char="•"/>
              <a:defRPr b="0" i="0" sz="2667">
                <a:solidFill>
                  <a:schemeClr val="dk1"/>
                </a:solidFill>
                <a:latin typeface="Jost"/>
                <a:ea typeface="Jost"/>
                <a:cs typeface="Jost"/>
                <a:sym typeface="Jost"/>
              </a:defRPr>
            </a:lvl2pPr>
            <a:lvl3pPr indent="-381000" lvl="2" marL="1371600" algn="l">
              <a:lnSpc>
                <a:spcPct val="90000"/>
              </a:lnSpc>
              <a:spcBef>
                <a:spcPts val="500"/>
              </a:spcBef>
              <a:spcAft>
                <a:spcPts val="0"/>
              </a:spcAft>
              <a:buClr>
                <a:schemeClr val="dk1"/>
              </a:buClr>
              <a:buSzPts val="2400"/>
              <a:buChar char="•"/>
              <a:defRPr b="0" i="0" sz="2400">
                <a:solidFill>
                  <a:schemeClr val="dk1"/>
                </a:solidFill>
                <a:latin typeface="Jost"/>
                <a:ea typeface="Jost"/>
                <a:cs typeface="Jost"/>
                <a:sym typeface="Jost"/>
              </a:defRPr>
            </a:lvl3pPr>
            <a:lvl4pPr indent="-355600" lvl="3" marL="1828800" algn="l">
              <a:lnSpc>
                <a:spcPct val="90000"/>
              </a:lnSpc>
              <a:spcBef>
                <a:spcPts val="500"/>
              </a:spcBef>
              <a:spcAft>
                <a:spcPts val="0"/>
              </a:spcAft>
              <a:buClr>
                <a:schemeClr val="dk1"/>
              </a:buClr>
              <a:buSzPts val="2000"/>
              <a:buChar char="•"/>
              <a:defRPr b="0" i="0" sz="2000">
                <a:solidFill>
                  <a:schemeClr val="dk1"/>
                </a:solidFill>
                <a:latin typeface="Jost"/>
                <a:ea typeface="Jost"/>
                <a:cs typeface="Jost"/>
                <a:sym typeface="Jost"/>
              </a:defRPr>
            </a:lvl4pPr>
            <a:lvl5pPr indent="-330200" lvl="4" marL="2286000" algn="l">
              <a:lnSpc>
                <a:spcPct val="90000"/>
              </a:lnSpc>
              <a:spcBef>
                <a:spcPts val="500"/>
              </a:spcBef>
              <a:spcAft>
                <a:spcPts val="0"/>
              </a:spcAft>
              <a:buClr>
                <a:schemeClr val="dk1"/>
              </a:buClr>
              <a:buSzPts val="1600"/>
              <a:buChar char="•"/>
              <a:defRPr b="0" i="0" sz="1600">
                <a:solidFill>
                  <a:schemeClr val="dk1"/>
                </a:solidFill>
                <a:latin typeface="Jost"/>
                <a:ea typeface="Jost"/>
                <a:cs typeface="Jost"/>
                <a:sym typeface="Jost"/>
              </a:defRPr>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222" name="Google Shape;222;p54"/>
          <p:cNvSpPr txBox="1"/>
          <p:nvPr>
            <p:ph idx="2" type="body"/>
          </p:nvPr>
        </p:nvSpPr>
        <p:spPr>
          <a:xfrm>
            <a:off x="6360000" y="1440000"/>
            <a:ext cx="5640000" cy="4320000"/>
          </a:xfrm>
          <a:prstGeom prst="rect">
            <a:avLst/>
          </a:prstGeom>
          <a:noFill/>
          <a:ln>
            <a:noFill/>
          </a:ln>
        </p:spPr>
        <p:txBody>
          <a:bodyPr anchorCtr="0" anchor="t" bIns="45700" lIns="91425" spcFirstLastPara="1" rIns="91425" wrap="square" tIns="45700">
            <a:normAutofit/>
          </a:bodyPr>
          <a:lstStyle>
            <a:lvl1pPr indent="-414845" lvl="0" marL="457200" algn="l">
              <a:lnSpc>
                <a:spcPct val="90000"/>
              </a:lnSpc>
              <a:spcBef>
                <a:spcPts val="1000"/>
              </a:spcBef>
              <a:spcAft>
                <a:spcPts val="0"/>
              </a:spcAft>
              <a:buClr>
                <a:schemeClr val="dk1"/>
              </a:buClr>
              <a:buSzPts val="2933"/>
              <a:buChar char="•"/>
              <a:defRPr b="0" i="0" sz="2933">
                <a:solidFill>
                  <a:schemeClr val="dk1"/>
                </a:solidFill>
                <a:latin typeface="Jost"/>
                <a:ea typeface="Jost"/>
                <a:cs typeface="Jost"/>
                <a:sym typeface="Jost"/>
              </a:defRPr>
            </a:lvl1pPr>
            <a:lvl2pPr indent="-397954" lvl="1" marL="914400" algn="l">
              <a:lnSpc>
                <a:spcPct val="90000"/>
              </a:lnSpc>
              <a:spcBef>
                <a:spcPts val="500"/>
              </a:spcBef>
              <a:spcAft>
                <a:spcPts val="0"/>
              </a:spcAft>
              <a:buClr>
                <a:schemeClr val="dk1"/>
              </a:buClr>
              <a:buSzPts val="2667"/>
              <a:buChar char="•"/>
              <a:defRPr b="0" i="0" sz="2667">
                <a:solidFill>
                  <a:schemeClr val="dk1"/>
                </a:solidFill>
                <a:latin typeface="Jost"/>
                <a:ea typeface="Jost"/>
                <a:cs typeface="Jost"/>
                <a:sym typeface="Jost"/>
              </a:defRPr>
            </a:lvl2pPr>
            <a:lvl3pPr indent="-381000" lvl="2" marL="1371600" algn="l">
              <a:lnSpc>
                <a:spcPct val="90000"/>
              </a:lnSpc>
              <a:spcBef>
                <a:spcPts val="500"/>
              </a:spcBef>
              <a:spcAft>
                <a:spcPts val="0"/>
              </a:spcAft>
              <a:buClr>
                <a:schemeClr val="dk1"/>
              </a:buClr>
              <a:buSzPts val="2400"/>
              <a:buChar char="•"/>
              <a:defRPr b="0" i="0" sz="2400">
                <a:solidFill>
                  <a:schemeClr val="dk1"/>
                </a:solidFill>
                <a:latin typeface="Jost"/>
                <a:ea typeface="Jost"/>
                <a:cs typeface="Jost"/>
                <a:sym typeface="Jost"/>
              </a:defRPr>
            </a:lvl3pPr>
            <a:lvl4pPr indent="-355600" lvl="3" marL="1828800" algn="l">
              <a:lnSpc>
                <a:spcPct val="90000"/>
              </a:lnSpc>
              <a:spcBef>
                <a:spcPts val="500"/>
              </a:spcBef>
              <a:spcAft>
                <a:spcPts val="0"/>
              </a:spcAft>
              <a:buClr>
                <a:schemeClr val="dk1"/>
              </a:buClr>
              <a:buSzPts val="2000"/>
              <a:buChar char="•"/>
              <a:defRPr b="0" i="0" sz="2000">
                <a:solidFill>
                  <a:schemeClr val="dk1"/>
                </a:solidFill>
                <a:latin typeface="Jost"/>
                <a:ea typeface="Jost"/>
                <a:cs typeface="Jost"/>
                <a:sym typeface="Jost"/>
              </a:defRPr>
            </a:lvl4pPr>
            <a:lvl5pPr indent="-330200" lvl="4" marL="2286000" algn="l">
              <a:lnSpc>
                <a:spcPct val="90000"/>
              </a:lnSpc>
              <a:spcBef>
                <a:spcPts val="500"/>
              </a:spcBef>
              <a:spcAft>
                <a:spcPts val="0"/>
              </a:spcAft>
              <a:buClr>
                <a:schemeClr val="dk1"/>
              </a:buClr>
              <a:buSzPts val="1600"/>
              <a:buChar char="•"/>
              <a:defRPr b="0" i="0" sz="1600">
                <a:solidFill>
                  <a:schemeClr val="dk1"/>
                </a:solidFill>
                <a:latin typeface="Jost"/>
                <a:ea typeface="Jost"/>
                <a:cs typeface="Jost"/>
                <a:sym typeface="Jost"/>
              </a:defRPr>
            </a:lvl5pPr>
            <a:lvl6pPr indent="-381000" lvl="5" marL="2743200" algn="l">
              <a:lnSpc>
                <a:spcPct val="90000"/>
              </a:lnSpc>
              <a:spcBef>
                <a:spcPts val="500"/>
              </a:spcBef>
              <a:spcAft>
                <a:spcPts val="0"/>
              </a:spcAft>
              <a:buClr>
                <a:schemeClr val="dk1"/>
              </a:buClr>
              <a:buSzPts val="2400"/>
              <a:buChar char="•"/>
              <a:defRPr sz="2400"/>
            </a:lvl6pPr>
            <a:lvl7pPr indent="-381000" lvl="6" marL="3200400" algn="l">
              <a:lnSpc>
                <a:spcPct val="90000"/>
              </a:lnSpc>
              <a:spcBef>
                <a:spcPts val="500"/>
              </a:spcBef>
              <a:spcAft>
                <a:spcPts val="0"/>
              </a:spcAft>
              <a:buClr>
                <a:schemeClr val="dk1"/>
              </a:buClr>
              <a:buSzPts val="2400"/>
              <a:buChar char="•"/>
              <a:defRPr sz="2400"/>
            </a:lvl7pPr>
            <a:lvl8pPr indent="-381000" lvl="7" marL="3657600" algn="l">
              <a:lnSpc>
                <a:spcPct val="90000"/>
              </a:lnSpc>
              <a:spcBef>
                <a:spcPts val="500"/>
              </a:spcBef>
              <a:spcAft>
                <a:spcPts val="0"/>
              </a:spcAft>
              <a:buClr>
                <a:schemeClr val="dk1"/>
              </a:buClr>
              <a:buSzPts val="2400"/>
              <a:buChar char="•"/>
              <a:defRPr sz="2400"/>
            </a:lvl8pPr>
            <a:lvl9pPr indent="-381000" lvl="8" marL="4114800" algn="l">
              <a:lnSpc>
                <a:spcPct val="90000"/>
              </a:lnSpc>
              <a:spcBef>
                <a:spcPts val="500"/>
              </a:spcBef>
              <a:spcAft>
                <a:spcPts val="0"/>
              </a:spcAft>
              <a:buClr>
                <a:schemeClr val="dk1"/>
              </a:buClr>
              <a:buSzPts val="2400"/>
              <a:buChar char="•"/>
              <a:defRPr sz="2400"/>
            </a:lvl9pPr>
          </a:lstStyle>
          <a:p/>
        </p:txBody>
      </p:sp>
      <p:sp>
        <p:nvSpPr>
          <p:cNvPr id="223" name="Google Shape;223;p54"/>
          <p:cNvSpPr txBox="1"/>
          <p:nvPr>
            <p:ph type="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1"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54"/>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7F7F7F"/>
                </a:solidFill>
                <a:latin typeface="Verdana"/>
                <a:ea typeface="Verdana"/>
                <a:cs typeface="Verdana"/>
                <a:sym typeface="Verdana"/>
              </a:defRPr>
            </a:lvl1pPr>
            <a:lvl2pPr indent="0" lvl="1" marL="0" algn="r">
              <a:spcBef>
                <a:spcPts val="0"/>
              </a:spcBef>
              <a:buNone/>
              <a:defRPr sz="1200">
                <a:solidFill>
                  <a:srgbClr val="7F7F7F"/>
                </a:solidFill>
                <a:latin typeface="Verdana"/>
                <a:ea typeface="Verdana"/>
                <a:cs typeface="Verdana"/>
                <a:sym typeface="Verdana"/>
              </a:defRPr>
            </a:lvl2pPr>
            <a:lvl3pPr indent="0" lvl="2" marL="0" algn="r">
              <a:spcBef>
                <a:spcPts val="0"/>
              </a:spcBef>
              <a:buNone/>
              <a:defRPr sz="1200">
                <a:solidFill>
                  <a:srgbClr val="7F7F7F"/>
                </a:solidFill>
                <a:latin typeface="Verdana"/>
                <a:ea typeface="Verdana"/>
                <a:cs typeface="Verdana"/>
                <a:sym typeface="Verdana"/>
              </a:defRPr>
            </a:lvl3pPr>
            <a:lvl4pPr indent="0" lvl="3" marL="0" algn="r">
              <a:spcBef>
                <a:spcPts val="0"/>
              </a:spcBef>
              <a:buNone/>
              <a:defRPr sz="1200">
                <a:solidFill>
                  <a:srgbClr val="7F7F7F"/>
                </a:solidFill>
                <a:latin typeface="Verdana"/>
                <a:ea typeface="Verdana"/>
                <a:cs typeface="Verdana"/>
                <a:sym typeface="Verdana"/>
              </a:defRPr>
            </a:lvl4pPr>
            <a:lvl5pPr indent="0" lvl="4" marL="0" algn="r">
              <a:spcBef>
                <a:spcPts val="0"/>
              </a:spcBef>
              <a:buNone/>
              <a:defRPr sz="1200">
                <a:solidFill>
                  <a:srgbClr val="7F7F7F"/>
                </a:solidFill>
                <a:latin typeface="Verdana"/>
                <a:ea typeface="Verdana"/>
                <a:cs typeface="Verdana"/>
                <a:sym typeface="Verdana"/>
              </a:defRPr>
            </a:lvl5pPr>
            <a:lvl6pPr indent="0" lvl="5" marL="0" algn="r">
              <a:spcBef>
                <a:spcPts val="0"/>
              </a:spcBef>
              <a:buNone/>
              <a:defRPr sz="1200">
                <a:solidFill>
                  <a:srgbClr val="7F7F7F"/>
                </a:solidFill>
                <a:latin typeface="Verdana"/>
                <a:ea typeface="Verdana"/>
                <a:cs typeface="Verdana"/>
                <a:sym typeface="Verdana"/>
              </a:defRPr>
            </a:lvl6pPr>
            <a:lvl7pPr indent="0" lvl="6" marL="0" algn="r">
              <a:spcBef>
                <a:spcPts val="0"/>
              </a:spcBef>
              <a:buNone/>
              <a:defRPr sz="1200">
                <a:solidFill>
                  <a:srgbClr val="7F7F7F"/>
                </a:solidFill>
                <a:latin typeface="Verdana"/>
                <a:ea typeface="Verdana"/>
                <a:cs typeface="Verdana"/>
                <a:sym typeface="Verdana"/>
              </a:defRPr>
            </a:lvl7pPr>
            <a:lvl8pPr indent="0" lvl="7" marL="0" algn="r">
              <a:spcBef>
                <a:spcPts val="0"/>
              </a:spcBef>
              <a:buNone/>
              <a:defRPr sz="1200">
                <a:solidFill>
                  <a:srgbClr val="7F7F7F"/>
                </a:solidFill>
                <a:latin typeface="Verdana"/>
                <a:ea typeface="Verdana"/>
                <a:cs typeface="Verdana"/>
                <a:sym typeface="Verdana"/>
              </a:defRPr>
            </a:lvl8pPr>
            <a:lvl9pPr indent="0" lvl="8" marL="0" algn="r">
              <a:spcBef>
                <a:spcPts val="0"/>
              </a:spcBef>
              <a:buNone/>
              <a:defRPr sz="1200">
                <a:solidFill>
                  <a:srgbClr val="7F7F7F"/>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pic>
        <p:nvPicPr>
          <p:cNvPr id="225" name="Google Shape;225;p54"/>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image 1" showMasterSp="0">
  <p:cSld name="Heading, content and image 1">
    <p:spTree>
      <p:nvGrpSpPr>
        <p:cNvPr id="226" name="Shape 226"/>
        <p:cNvGrpSpPr/>
        <p:nvPr/>
      </p:nvGrpSpPr>
      <p:grpSpPr>
        <a:xfrm>
          <a:off x="0" y="0"/>
          <a:ext cx="0" cy="0"/>
          <a:chOff x="0" y="0"/>
          <a:chExt cx="0" cy="0"/>
        </a:xfrm>
      </p:grpSpPr>
      <p:sp>
        <p:nvSpPr>
          <p:cNvPr id="227" name="Google Shape;227;p55"/>
          <p:cNvSpPr txBox="1"/>
          <p:nvPr>
            <p:ph idx="1" type="subTitle"/>
          </p:nvPr>
        </p:nvSpPr>
        <p:spPr>
          <a:xfrm>
            <a:off x="4681357" y="1440000"/>
            <a:ext cx="7318644" cy="4320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933"/>
              <a:buNone/>
              <a:defRPr b="0" i="0" sz="2933">
                <a:solidFill>
                  <a:schemeClr val="dk1"/>
                </a:solidFill>
                <a:latin typeface="Jost"/>
                <a:ea typeface="Jost"/>
                <a:cs typeface="Jost"/>
                <a:sym typeface="Jost"/>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228" name="Google Shape;228;p55"/>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55"/>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230" name="Google Shape;230;p55"/>
          <p:cNvSpPr/>
          <p:nvPr>
            <p:ph idx="2" type="pic"/>
          </p:nvPr>
        </p:nvSpPr>
        <p:spPr>
          <a:xfrm>
            <a:off x="480000" y="1440000"/>
            <a:ext cx="3960000" cy="4320000"/>
          </a:xfrm>
          <a:prstGeom prst="rect">
            <a:avLst/>
          </a:prstGeom>
          <a:noFill/>
          <a:ln>
            <a:noFill/>
          </a:ln>
        </p:spPr>
      </p:sp>
      <p:pic>
        <p:nvPicPr>
          <p:cNvPr id="231" name="Google Shape;231;p55"/>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image 2" showMasterSp="0">
  <p:cSld name="Heading, content and image 2">
    <p:spTree>
      <p:nvGrpSpPr>
        <p:cNvPr id="232" name="Shape 232"/>
        <p:cNvGrpSpPr/>
        <p:nvPr/>
      </p:nvGrpSpPr>
      <p:grpSpPr>
        <a:xfrm>
          <a:off x="0" y="0"/>
          <a:ext cx="0" cy="0"/>
          <a:chOff x="0" y="0"/>
          <a:chExt cx="0" cy="0"/>
        </a:xfrm>
      </p:grpSpPr>
      <p:sp>
        <p:nvSpPr>
          <p:cNvPr id="233" name="Google Shape;233;p56"/>
          <p:cNvSpPr txBox="1"/>
          <p:nvPr>
            <p:ph idx="1" type="subTitle"/>
          </p:nvPr>
        </p:nvSpPr>
        <p:spPr>
          <a:xfrm>
            <a:off x="4681357" y="1440000"/>
            <a:ext cx="7318644" cy="4320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2933"/>
              <a:buNone/>
              <a:defRPr b="0" i="0" sz="2933">
                <a:solidFill>
                  <a:schemeClr val="dk1"/>
                </a:solidFill>
                <a:latin typeface="Jost"/>
                <a:ea typeface="Jost"/>
                <a:cs typeface="Jost"/>
                <a:sym typeface="Jost"/>
              </a:defRPr>
            </a:lvl1pPr>
            <a:lvl2pPr lvl="1" algn="ctr">
              <a:lnSpc>
                <a:spcPct val="90000"/>
              </a:lnSpc>
              <a:spcBef>
                <a:spcPts val="500"/>
              </a:spcBef>
              <a:spcAft>
                <a:spcPts val="0"/>
              </a:spcAft>
              <a:buClr>
                <a:srgbClr val="888888"/>
              </a:buClr>
              <a:buSzPts val="2400"/>
              <a:buNone/>
              <a:defRPr>
                <a:solidFill>
                  <a:srgbClr val="888888"/>
                </a:solidFill>
              </a:defRPr>
            </a:lvl2pPr>
            <a:lvl3pPr lvl="2" algn="ctr">
              <a:lnSpc>
                <a:spcPct val="90000"/>
              </a:lnSpc>
              <a:spcBef>
                <a:spcPts val="500"/>
              </a:spcBef>
              <a:spcAft>
                <a:spcPts val="0"/>
              </a:spcAft>
              <a:buClr>
                <a:srgbClr val="888888"/>
              </a:buClr>
              <a:buSzPts val="2000"/>
              <a:buNone/>
              <a:defRPr>
                <a:solidFill>
                  <a:srgbClr val="888888"/>
                </a:solidFill>
              </a:defRPr>
            </a:lvl3pPr>
            <a:lvl4pPr lvl="3" algn="ctr">
              <a:lnSpc>
                <a:spcPct val="90000"/>
              </a:lnSpc>
              <a:spcBef>
                <a:spcPts val="500"/>
              </a:spcBef>
              <a:spcAft>
                <a:spcPts val="0"/>
              </a:spcAft>
              <a:buClr>
                <a:srgbClr val="888888"/>
              </a:buClr>
              <a:buSzPts val="1800"/>
              <a:buNone/>
              <a:defRPr>
                <a:solidFill>
                  <a:srgbClr val="888888"/>
                </a:solidFill>
              </a:defRPr>
            </a:lvl4pPr>
            <a:lvl5pPr lvl="4" algn="ctr">
              <a:lnSpc>
                <a:spcPct val="90000"/>
              </a:lnSpc>
              <a:spcBef>
                <a:spcPts val="500"/>
              </a:spcBef>
              <a:spcAft>
                <a:spcPts val="0"/>
              </a:spcAft>
              <a:buClr>
                <a:srgbClr val="888888"/>
              </a:buClr>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p:txBody>
      </p:sp>
      <p:sp>
        <p:nvSpPr>
          <p:cNvPr id="234" name="Google Shape;234;p56"/>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56"/>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236" name="Google Shape;236;p56"/>
          <p:cNvSpPr/>
          <p:nvPr>
            <p:ph idx="2" type="pic"/>
          </p:nvPr>
        </p:nvSpPr>
        <p:spPr>
          <a:xfrm>
            <a:off x="480000" y="1440000"/>
            <a:ext cx="3960000" cy="2040000"/>
          </a:xfrm>
          <a:prstGeom prst="rect">
            <a:avLst/>
          </a:prstGeom>
          <a:noFill/>
          <a:ln>
            <a:noFill/>
          </a:ln>
        </p:spPr>
      </p:sp>
      <p:sp>
        <p:nvSpPr>
          <p:cNvPr id="237" name="Google Shape;237;p56"/>
          <p:cNvSpPr/>
          <p:nvPr>
            <p:ph idx="3" type="pic"/>
          </p:nvPr>
        </p:nvSpPr>
        <p:spPr>
          <a:xfrm>
            <a:off x="480000" y="3720000"/>
            <a:ext cx="3960000" cy="2040000"/>
          </a:xfrm>
          <a:prstGeom prst="rect">
            <a:avLst/>
          </a:prstGeom>
          <a:noFill/>
          <a:ln>
            <a:noFill/>
          </a:ln>
        </p:spPr>
      </p:sp>
      <p:pic>
        <p:nvPicPr>
          <p:cNvPr id="238" name="Google Shape;238;p56"/>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content and image 3" showMasterSp="0">
  <p:cSld name="Heading, content and image 3">
    <p:spTree>
      <p:nvGrpSpPr>
        <p:cNvPr id="239" name="Shape 239"/>
        <p:cNvGrpSpPr/>
        <p:nvPr/>
      </p:nvGrpSpPr>
      <p:grpSpPr>
        <a:xfrm>
          <a:off x="0" y="0"/>
          <a:ext cx="0" cy="0"/>
          <a:chOff x="0" y="0"/>
          <a:chExt cx="0" cy="0"/>
        </a:xfrm>
      </p:grpSpPr>
      <p:sp>
        <p:nvSpPr>
          <p:cNvPr id="240" name="Google Shape;240;p57"/>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57"/>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242" name="Google Shape;242;p57"/>
          <p:cNvSpPr/>
          <p:nvPr>
            <p:ph idx="2" type="pic"/>
          </p:nvPr>
        </p:nvSpPr>
        <p:spPr>
          <a:xfrm>
            <a:off x="480000" y="1440001"/>
            <a:ext cx="3624000" cy="2398127"/>
          </a:xfrm>
          <a:prstGeom prst="rect">
            <a:avLst/>
          </a:prstGeom>
          <a:noFill/>
          <a:ln>
            <a:noFill/>
          </a:ln>
        </p:spPr>
      </p:sp>
      <p:sp>
        <p:nvSpPr>
          <p:cNvPr id="243" name="Google Shape;243;p57"/>
          <p:cNvSpPr/>
          <p:nvPr>
            <p:ph idx="3" type="pic"/>
          </p:nvPr>
        </p:nvSpPr>
        <p:spPr>
          <a:xfrm>
            <a:off x="4428000" y="1440000"/>
            <a:ext cx="3624000" cy="2398125"/>
          </a:xfrm>
          <a:prstGeom prst="rect">
            <a:avLst/>
          </a:prstGeom>
          <a:noFill/>
          <a:ln>
            <a:noFill/>
          </a:ln>
        </p:spPr>
      </p:sp>
      <p:sp>
        <p:nvSpPr>
          <p:cNvPr id="244" name="Google Shape;244;p57"/>
          <p:cNvSpPr/>
          <p:nvPr>
            <p:ph idx="4" type="pic"/>
          </p:nvPr>
        </p:nvSpPr>
        <p:spPr>
          <a:xfrm>
            <a:off x="8376000" y="1440000"/>
            <a:ext cx="3624000" cy="2398125"/>
          </a:xfrm>
          <a:prstGeom prst="rect">
            <a:avLst/>
          </a:prstGeom>
          <a:noFill/>
          <a:ln>
            <a:noFill/>
          </a:ln>
        </p:spPr>
      </p:sp>
      <p:sp>
        <p:nvSpPr>
          <p:cNvPr id="245" name="Google Shape;245;p57"/>
          <p:cNvSpPr txBox="1"/>
          <p:nvPr>
            <p:ph idx="1" type="body"/>
          </p:nvPr>
        </p:nvSpPr>
        <p:spPr>
          <a:xfrm>
            <a:off x="480000" y="4173757"/>
            <a:ext cx="11520000" cy="17043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0" i="0">
                <a:solidFill>
                  <a:schemeClr val="dk1"/>
                </a:solidFill>
                <a:latin typeface="Jost"/>
                <a:ea typeface="Jost"/>
                <a:cs typeface="Jost"/>
                <a:sym typeface="Jos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6" name="Google Shape;246;p57"/>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s 1" showMasterSp="0">
  <p:cSld name="Heading and images 1">
    <p:spTree>
      <p:nvGrpSpPr>
        <p:cNvPr id="247" name="Shape 247"/>
        <p:cNvGrpSpPr/>
        <p:nvPr/>
      </p:nvGrpSpPr>
      <p:grpSpPr>
        <a:xfrm>
          <a:off x="0" y="0"/>
          <a:ext cx="0" cy="0"/>
          <a:chOff x="0" y="0"/>
          <a:chExt cx="0" cy="0"/>
        </a:xfrm>
      </p:grpSpPr>
      <p:sp>
        <p:nvSpPr>
          <p:cNvPr id="248" name="Google Shape;248;p58"/>
          <p:cNvSpPr txBox="1"/>
          <p:nvPr>
            <p:ph type="ctrTitle"/>
          </p:nvPr>
        </p:nvSpPr>
        <p:spPr>
          <a:xfrm>
            <a:off x="480000" y="120000"/>
            <a:ext cx="11520000" cy="1200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Jost SemiBold"/>
              <a:buNone/>
              <a:defRPr b="0" i="0" sz="4000">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58"/>
          <p:cNvSpPr txBox="1"/>
          <p:nvPr/>
        </p:nvSpPr>
        <p:spPr>
          <a:xfrm>
            <a:off x="11568000" y="6360000"/>
            <a:ext cx="480000" cy="360000"/>
          </a:xfrm>
          <a:prstGeom prst="rect">
            <a:avLst/>
          </a:prstGeom>
          <a:no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fld id="{00000000-1234-1234-1234-123412341234}" type="slidenum">
              <a:rPr b="0" i="0" lang="en-US" sz="1200">
                <a:solidFill>
                  <a:srgbClr val="7F7F7F"/>
                </a:solidFill>
                <a:latin typeface="Jost Light"/>
                <a:ea typeface="Jost Light"/>
                <a:cs typeface="Jost Light"/>
                <a:sym typeface="Jost Light"/>
              </a:rPr>
              <a:t>‹#›</a:t>
            </a:fld>
            <a:endParaRPr b="0" i="0" sz="1200">
              <a:solidFill>
                <a:srgbClr val="7F7F7F"/>
              </a:solidFill>
              <a:latin typeface="Jost Light"/>
              <a:ea typeface="Jost Light"/>
              <a:cs typeface="Jost Light"/>
              <a:sym typeface="Jost Light"/>
            </a:endParaRPr>
          </a:p>
        </p:txBody>
      </p:sp>
      <p:sp>
        <p:nvSpPr>
          <p:cNvPr id="250" name="Google Shape;250;p58"/>
          <p:cNvSpPr/>
          <p:nvPr>
            <p:ph idx="2" type="pic"/>
          </p:nvPr>
        </p:nvSpPr>
        <p:spPr>
          <a:xfrm>
            <a:off x="480000" y="1440000"/>
            <a:ext cx="3960000" cy="2040000"/>
          </a:xfrm>
          <a:prstGeom prst="rect">
            <a:avLst/>
          </a:prstGeom>
          <a:noFill/>
          <a:ln>
            <a:noFill/>
          </a:ln>
        </p:spPr>
      </p:sp>
      <p:sp>
        <p:nvSpPr>
          <p:cNvPr id="251" name="Google Shape;251;p58"/>
          <p:cNvSpPr/>
          <p:nvPr>
            <p:ph idx="3" type="pic"/>
          </p:nvPr>
        </p:nvSpPr>
        <p:spPr>
          <a:xfrm>
            <a:off x="480000" y="3720000"/>
            <a:ext cx="3960000" cy="2040000"/>
          </a:xfrm>
          <a:prstGeom prst="rect">
            <a:avLst/>
          </a:prstGeom>
          <a:noFill/>
          <a:ln>
            <a:noFill/>
          </a:ln>
        </p:spPr>
      </p:sp>
      <p:sp>
        <p:nvSpPr>
          <p:cNvPr id="252" name="Google Shape;252;p58"/>
          <p:cNvSpPr/>
          <p:nvPr>
            <p:ph idx="4" type="pic"/>
          </p:nvPr>
        </p:nvSpPr>
        <p:spPr>
          <a:xfrm>
            <a:off x="4681357" y="1440000"/>
            <a:ext cx="7318644" cy="4320000"/>
          </a:xfrm>
          <a:prstGeom prst="rect">
            <a:avLst/>
          </a:prstGeom>
          <a:noFill/>
          <a:ln>
            <a:noFill/>
          </a:ln>
        </p:spPr>
      </p:sp>
      <p:pic>
        <p:nvPicPr>
          <p:cNvPr id="253" name="Google Shape;253;p58"/>
          <p:cNvPicPr preferRelativeResize="0"/>
          <p:nvPr/>
        </p:nvPicPr>
        <p:blipFill rotWithShape="1">
          <a:blip r:embed="rId2">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254" name="Shape 254"/>
        <p:cNvGrpSpPr/>
        <p:nvPr/>
      </p:nvGrpSpPr>
      <p:grpSpPr>
        <a:xfrm>
          <a:off x="0" y="0"/>
          <a:ext cx="0" cy="0"/>
          <a:chOff x="0" y="0"/>
          <a:chExt cx="0" cy="0"/>
        </a:xfrm>
      </p:grpSpPr>
      <p:sp>
        <p:nvSpPr>
          <p:cNvPr id="255" name="Google Shape;255;p59"/>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latin typeface="Jost Light"/>
                <a:ea typeface="Jost Light"/>
                <a:cs typeface="Jost Light"/>
                <a:sym typeface="Jost Light"/>
              </a:defRPr>
            </a:lvl1pPr>
            <a:lvl2pPr indent="0" lvl="1" marL="0" algn="r">
              <a:spcBef>
                <a:spcPts val="0"/>
              </a:spcBef>
              <a:buNone/>
              <a:defRPr sz="1200">
                <a:latin typeface="Jost Light"/>
                <a:ea typeface="Jost Light"/>
                <a:cs typeface="Jost Light"/>
                <a:sym typeface="Jost Light"/>
              </a:defRPr>
            </a:lvl2pPr>
            <a:lvl3pPr indent="0" lvl="2" marL="0" algn="r">
              <a:spcBef>
                <a:spcPts val="0"/>
              </a:spcBef>
              <a:buNone/>
              <a:defRPr sz="1200">
                <a:latin typeface="Jost Light"/>
                <a:ea typeface="Jost Light"/>
                <a:cs typeface="Jost Light"/>
                <a:sym typeface="Jost Light"/>
              </a:defRPr>
            </a:lvl3pPr>
            <a:lvl4pPr indent="0" lvl="3" marL="0" algn="r">
              <a:spcBef>
                <a:spcPts val="0"/>
              </a:spcBef>
              <a:buNone/>
              <a:defRPr sz="1200">
                <a:latin typeface="Jost Light"/>
                <a:ea typeface="Jost Light"/>
                <a:cs typeface="Jost Light"/>
                <a:sym typeface="Jost Light"/>
              </a:defRPr>
            </a:lvl4pPr>
            <a:lvl5pPr indent="0" lvl="4" marL="0" algn="r">
              <a:spcBef>
                <a:spcPts val="0"/>
              </a:spcBef>
              <a:buNone/>
              <a:defRPr sz="1200">
                <a:latin typeface="Jost Light"/>
                <a:ea typeface="Jost Light"/>
                <a:cs typeface="Jost Light"/>
                <a:sym typeface="Jost Light"/>
              </a:defRPr>
            </a:lvl5pPr>
            <a:lvl6pPr indent="0" lvl="5" marL="0" algn="r">
              <a:spcBef>
                <a:spcPts val="0"/>
              </a:spcBef>
              <a:buNone/>
              <a:defRPr sz="1200">
                <a:latin typeface="Jost Light"/>
                <a:ea typeface="Jost Light"/>
                <a:cs typeface="Jost Light"/>
                <a:sym typeface="Jost Light"/>
              </a:defRPr>
            </a:lvl6pPr>
            <a:lvl7pPr indent="0" lvl="6" marL="0" algn="r">
              <a:spcBef>
                <a:spcPts val="0"/>
              </a:spcBef>
              <a:buNone/>
              <a:defRPr sz="1200">
                <a:latin typeface="Jost Light"/>
                <a:ea typeface="Jost Light"/>
                <a:cs typeface="Jost Light"/>
                <a:sym typeface="Jost Light"/>
              </a:defRPr>
            </a:lvl7pPr>
            <a:lvl8pPr indent="0" lvl="7" marL="0" algn="r">
              <a:spcBef>
                <a:spcPts val="0"/>
              </a:spcBef>
              <a:buNone/>
              <a:defRPr sz="1200">
                <a:latin typeface="Jost Light"/>
                <a:ea typeface="Jost Light"/>
                <a:cs typeface="Jost Light"/>
                <a:sym typeface="Jost Light"/>
              </a:defRPr>
            </a:lvl8pPr>
            <a:lvl9pPr indent="0" lvl="8" marL="0" algn="r">
              <a:spcBef>
                <a:spcPts val="0"/>
              </a:spcBef>
              <a:buNone/>
              <a:defRPr sz="1200">
                <a:latin typeface="Jost Light"/>
                <a:ea typeface="Jost Light"/>
                <a:cs typeface="Jost Light"/>
                <a:sym typeface="Jos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howMasterSp="0">
  <p:cSld name="Thank you">
    <p:spTree>
      <p:nvGrpSpPr>
        <p:cNvPr id="256" name="Shape 256"/>
        <p:cNvGrpSpPr/>
        <p:nvPr/>
      </p:nvGrpSpPr>
      <p:grpSpPr>
        <a:xfrm>
          <a:off x="0" y="0"/>
          <a:ext cx="0" cy="0"/>
          <a:chOff x="0" y="0"/>
          <a:chExt cx="0" cy="0"/>
        </a:xfrm>
      </p:grpSpPr>
      <p:sp>
        <p:nvSpPr>
          <p:cNvPr id="257" name="Google Shape;257;p60"/>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latin typeface="Jost Light"/>
                <a:ea typeface="Jost Light"/>
                <a:cs typeface="Jost Light"/>
                <a:sym typeface="Jost Light"/>
              </a:defRPr>
            </a:lvl1pPr>
            <a:lvl2pPr indent="0" lvl="1" marL="0" algn="r">
              <a:spcBef>
                <a:spcPts val="0"/>
              </a:spcBef>
              <a:buNone/>
              <a:defRPr sz="1200">
                <a:latin typeface="Jost Light"/>
                <a:ea typeface="Jost Light"/>
                <a:cs typeface="Jost Light"/>
                <a:sym typeface="Jost Light"/>
              </a:defRPr>
            </a:lvl2pPr>
            <a:lvl3pPr indent="0" lvl="2" marL="0" algn="r">
              <a:spcBef>
                <a:spcPts val="0"/>
              </a:spcBef>
              <a:buNone/>
              <a:defRPr sz="1200">
                <a:latin typeface="Jost Light"/>
                <a:ea typeface="Jost Light"/>
                <a:cs typeface="Jost Light"/>
                <a:sym typeface="Jost Light"/>
              </a:defRPr>
            </a:lvl3pPr>
            <a:lvl4pPr indent="0" lvl="3" marL="0" algn="r">
              <a:spcBef>
                <a:spcPts val="0"/>
              </a:spcBef>
              <a:buNone/>
              <a:defRPr sz="1200">
                <a:latin typeface="Jost Light"/>
                <a:ea typeface="Jost Light"/>
                <a:cs typeface="Jost Light"/>
                <a:sym typeface="Jost Light"/>
              </a:defRPr>
            </a:lvl4pPr>
            <a:lvl5pPr indent="0" lvl="4" marL="0" algn="r">
              <a:spcBef>
                <a:spcPts val="0"/>
              </a:spcBef>
              <a:buNone/>
              <a:defRPr sz="1200">
                <a:latin typeface="Jost Light"/>
                <a:ea typeface="Jost Light"/>
                <a:cs typeface="Jost Light"/>
                <a:sym typeface="Jost Light"/>
              </a:defRPr>
            </a:lvl5pPr>
            <a:lvl6pPr indent="0" lvl="5" marL="0" algn="r">
              <a:spcBef>
                <a:spcPts val="0"/>
              </a:spcBef>
              <a:buNone/>
              <a:defRPr sz="1200">
                <a:latin typeface="Jost Light"/>
                <a:ea typeface="Jost Light"/>
                <a:cs typeface="Jost Light"/>
                <a:sym typeface="Jost Light"/>
              </a:defRPr>
            </a:lvl6pPr>
            <a:lvl7pPr indent="0" lvl="6" marL="0" algn="r">
              <a:spcBef>
                <a:spcPts val="0"/>
              </a:spcBef>
              <a:buNone/>
              <a:defRPr sz="1200">
                <a:latin typeface="Jost Light"/>
                <a:ea typeface="Jost Light"/>
                <a:cs typeface="Jost Light"/>
                <a:sym typeface="Jost Light"/>
              </a:defRPr>
            </a:lvl7pPr>
            <a:lvl8pPr indent="0" lvl="7" marL="0" algn="r">
              <a:spcBef>
                <a:spcPts val="0"/>
              </a:spcBef>
              <a:buNone/>
              <a:defRPr sz="1200">
                <a:latin typeface="Jost Light"/>
                <a:ea typeface="Jost Light"/>
                <a:cs typeface="Jost Light"/>
                <a:sym typeface="Jost Light"/>
              </a:defRPr>
            </a:lvl8pPr>
            <a:lvl9pPr indent="0" lvl="8" marL="0" algn="r">
              <a:spcBef>
                <a:spcPts val="0"/>
              </a:spcBef>
              <a:buNone/>
              <a:defRPr sz="1200">
                <a:latin typeface="Jost Light"/>
                <a:ea typeface="Jost Light"/>
                <a:cs typeface="Jost Light"/>
                <a:sym typeface="Jost Light"/>
              </a:defRPr>
            </a:lvl9pPr>
          </a:lstStyle>
          <a:p>
            <a:pPr indent="0" lvl="0" marL="0" rtl="0" algn="r">
              <a:spcBef>
                <a:spcPts val="0"/>
              </a:spcBef>
              <a:spcAft>
                <a:spcPts val="0"/>
              </a:spcAft>
              <a:buNone/>
            </a:pPr>
            <a:fld id="{00000000-1234-1234-1234-123412341234}" type="slidenum">
              <a:rPr lang="en-US"/>
              <a:t>‹#›</a:t>
            </a:fld>
            <a:endParaRPr/>
          </a:p>
        </p:txBody>
      </p:sp>
      <p:sp>
        <p:nvSpPr>
          <p:cNvPr id="258" name="Google Shape;258;p60"/>
          <p:cNvSpPr txBox="1"/>
          <p:nvPr>
            <p:ph type="title"/>
          </p:nvPr>
        </p:nvSpPr>
        <p:spPr>
          <a:xfrm>
            <a:off x="480001" y="2448000"/>
            <a:ext cx="3759457" cy="8400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4267"/>
              <a:buFont typeface="Jost SemiBold"/>
              <a:buNone/>
              <a:defRPr b="0" i="0" sz="4267" cap="none">
                <a:solidFill>
                  <a:schemeClr val="dk1"/>
                </a:solidFill>
                <a:latin typeface="Jost SemiBold"/>
                <a:ea typeface="Jost SemiBold"/>
                <a:cs typeface="Jost SemiBold"/>
                <a:sym typeface="Jos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9" name="Google Shape;259;p60"/>
          <p:cNvSpPr/>
          <p:nvPr/>
        </p:nvSpPr>
        <p:spPr>
          <a:xfrm>
            <a:off x="3698663" y="2603971"/>
            <a:ext cx="8628804" cy="456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Verdana"/>
              <a:ea typeface="Verdana"/>
              <a:cs typeface="Verdana"/>
              <a:sym typeface="Verdana"/>
            </a:endParaRPr>
          </a:p>
        </p:txBody>
      </p:sp>
      <p:pic>
        <p:nvPicPr>
          <p:cNvPr id="260" name="Google Shape;260;p60"/>
          <p:cNvPicPr preferRelativeResize="0"/>
          <p:nvPr/>
        </p:nvPicPr>
        <p:blipFill rotWithShape="1">
          <a:blip r:embed="rId2">
            <a:alphaModFix/>
          </a:blip>
          <a:srcRect b="30883" l="0" r="0" t="39703"/>
          <a:stretch/>
        </p:blipFill>
        <p:spPr>
          <a:xfrm>
            <a:off x="3360001" y="2352000"/>
            <a:ext cx="9414561" cy="960000"/>
          </a:xfrm>
          <a:prstGeom prst="rect">
            <a:avLst/>
          </a:prstGeom>
          <a:noFill/>
          <a:ln>
            <a:noFill/>
          </a:ln>
        </p:spPr>
      </p:pic>
      <p:pic>
        <p:nvPicPr>
          <p:cNvPr id="261" name="Google Shape;261;p60"/>
          <p:cNvPicPr preferRelativeResize="0"/>
          <p:nvPr/>
        </p:nvPicPr>
        <p:blipFill rotWithShape="1">
          <a:blip r:embed="rId3">
            <a:alphaModFix/>
          </a:blip>
          <a:srcRect b="0" l="0" r="11423" t="0"/>
          <a:stretch/>
        </p:blipFill>
        <p:spPr>
          <a:xfrm>
            <a:off x="13751" y="5847567"/>
            <a:ext cx="2448651" cy="9600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Slide_1" showMasterSp="0">
  <p:cSld name="Content_Slide_1">
    <p:spTree>
      <p:nvGrpSpPr>
        <p:cNvPr id="262" name="Shape 262"/>
        <p:cNvGrpSpPr/>
        <p:nvPr/>
      </p:nvGrpSpPr>
      <p:grpSpPr>
        <a:xfrm>
          <a:off x="0" y="0"/>
          <a:ext cx="0" cy="0"/>
          <a:chOff x="0" y="0"/>
          <a:chExt cx="0" cy="0"/>
        </a:xfrm>
      </p:grpSpPr>
      <p:sp>
        <p:nvSpPr>
          <p:cNvPr id="263" name="Google Shape;263;p61"/>
          <p:cNvSpPr/>
          <p:nvPr/>
        </p:nvSpPr>
        <p:spPr>
          <a:xfrm>
            <a:off x="11707585" y="6460219"/>
            <a:ext cx="236767" cy="236764"/>
          </a:xfrm>
          <a:prstGeom prst="ellipse">
            <a:avLst/>
          </a:prstGeom>
          <a:solidFill>
            <a:srgbClr val="F794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264" name="Google Shape;264;p61"/>
          <p:cNvCxnSpPr/>
          <p:nvPr/>
        </p:nvCxnSpPr>
        <p:spPr>
          <a:xfrm>
            <a:off x="1" y="6588812"/>
            <a:ext cx="11716019" cy="0"/>
          </a:xfrm>
          <a:prstGeom prst="straightConnector1">
            <a:avLst/>
          </a:prstGeom>
          <a:noFill/>
          <a:ln cap="flat" cmpd="sng" w="9525">
            <a:solidFill>
              <a:srgbClr val="ED1C24"/>
            </a:solidFill>
            <a:prstDash val="solid"/>
            <a:miter lim="800000"/>
            <a:headEnd len="sm" w="sm" type="none"/>
            <a:tailEnd len="sm" w="sm" type="none"/>
          </a:ln>
        </p:spPr>
      </p:cxnSp>
      <p:cxnSp>
        <p:nvCxnSpPr>
          <p:cNvPr id="265" name="Google Shape;265;p61"/>
          <p:cNvCxnSpPr/>
          <p:nvPr/>
        </p:nvCxnSpPr>
        <p:spPr>
          <a:xfrm>
            <a:off x="8030700" y="6588812"/>
            <a:ext cx="3232403" cy="0"/>
          </a:xfrm>
          <a:prstGeom prst="straightConnector1">
            <a:avLst/>
          </a:prstGeom>
          <a:noFill/>
          <a:ln cap="flat" cmpd="sng" w="38100">
            <a:solidFill>
              <a:srgbClr val="F7941D"/>
            </a:solidFill>
            <a:prstDash val="solid"/>
            <a:miter lim="800000"/>
            <a:headEnd len="sm" w="sm" type="none"/>
            <a:tailEnd len="sm" w="sm" type="none"/>
          </a:ln>
        </p:spPr>
      </p:cxnSp>
      <p:pic>
        <p:nvPicPr>
          <p:cNvPr descr="A picture containing shape&#10;&#10;Description automatically generated" id="266" name="Google Shape;266;p61"/>
          <p:cNvPicPr preferRelativeResize="0"/>
          <p:nvPr/>
        </p:nvPicPr>
        <p:blipFill rotWithShape="1">
          <a:blip r:embed="rId2">
            <a:alphaModFix/>
          </a:blip>
          <a:srcRect b="0" l="0" r="0" t="0"/>
          <a:stretch/>
        </p:blipFill>
        <p:spPr>
          <a:xfrm>
            <a:off x="11151236" y="98282"/>
            <a:ext cx="938019" cy="422999"/>
          </a:xfrm>
          <a:prstGeom prst="rect">
            <a:avLst/>
          </a:prstGeom>
          <a:noFill/>
          <a:ln>
            <a:noFill/>
          </a:ln>
        </p:spPr>
      </p:pic>
      <p:cxnSp>
        <p:nvCxnSpPr>
          <p:cNvPr id="267" name="Google Shape;267;p61"/>
          <p:cNvCxnSpPr/>
          <p:nvPr/>
        </p:nvCxnSpPr>
        <p:spPr>
          <a:xfrm>
            <a:off x="0" y="537707"/>
            <a:ext cx="2993667" cy="0"/>
          </a:xfrm>
          <a:prstGeom prst="straightConnector1">
            <a:avLst/>
          </a:prstGeom>
          <a:noFill/>
          <a:ln cap="flat" cmpd="sng" w="9525">
            <a:solidFill>
              <a:srgbClr val="ED1C24"/>
            </a:solidFill>
            <a:prstDash val="solid"/>
            <a:miter lim="800000"/>
            <a:headEnd len="sm" w="sm" type="none"/>
            <a:tailEnd len="sm" w="sm" type="none"/>
          </a:ln>
        </p:spPr>
      </p:cxnSp>
      <p:cxnSp>
        <p:nvCxnSpPr>
          <p:cNvPr id="268" name="Google Shape;268;p61"/>
          <p:cNvCxnSpPr/>
          <p:nvPr/>
        </p:nvCxnSpPr>
        <p:spPr>
          <a:xfrm>
            <a:off x="1749883" y="537707"/>
            <a:ext cx="1079500" cy="0"/>
          </a:xfrm>
          <a:prstGeom prst="straightConnector1">
            <a:avLst/>
          </a:prstGeom>
          <a:noFill/>
          <a:ln cap="flat" cmpd="sng" w="38100">
            <a:solidFill>
              <a:srgbClr val="F7941D"/>
            </a:solidFill>
            <a:prstDash val="solid"/>
            <a:miter lim="800000"/>
            <a:headEnd len="sm" w="sm" type="none"/>
            <a:tailEnd len="sm" w="sm" type="none"/>
          </a:ln>
        </p:spPr>
      </p:cxnSp>
      <p:sp>
        <p:nvSpPr>
          <p:cNvPr id="269" name="Google Shape;269;p61"/>
          <p:cNvSpPr txBox="1"/>
          <p:nvPr>
            <p:ph idx="1" type="body"/>
          </p:nvPr>
        </p:nvSpPr>
        <p:spPr>
          <a:xfrm>
            <a:off x="377825" y="147483"/>
            <a:ext cx="10385425" cy="442035"/>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000"/>
              </a:spcBef>
              <a:spcAft>
                <a:spcPts val="0"/>
              </a:spcAft>
              <a:buClr>
                <a:schemeClr val="dk1"/>
              </a:buClr>
              <a:buSzPts val="2400"/>
              <a:buFont typeface="Arial"/>
              <a:buNone/>
              <a:defRPr b="1" sz="2400">
                <a:latin typeface="Jost"/>
                <a:ea typeface="Jost"/>
                <a:cs typeface="Jost"/>
                <a:sym typeface="Jost"/>
              </a:defRPr>
            </a:lvl1pPr>
            <a:lvl2pPr indent="-228600" lvl="1" marL="914400" algn="l">
              <a:lnSpc>
                <a:spcPct val="90000"/>
              </a:lnSpc>
              <a:spcBef>
                <a:spcPts val="500"/>
              </a:spcBef>
              <a:spcAft>
                <a:spcPts val="0"/>
              </a:spcAft>
              <a:buClr>
                <a:schemeClr val="dk1"/>
              </a:buClr>
              <a:buSzPts val="1800"/>
              <a:buNone/>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0" name="Google Shape;270;p61"/>
          <p:cNvSpPr txBox="1"/>
          <p:nvPr/>
        </p:nvSpPr>
        <p:spPr>
          <a:xfrm>
            <a:off x="7212493" y="6596391"/>
            <a:ext cx="2983067" cy="25404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0" lang="en-US" sz="1051">
                <a:solidFill>
                  <a:schemeClr val="dk1"/>
                </a:solidFill>
                <a:latin typeface="Jost"/>
                <a:ea typeface="Jost"/>
                <a:cs typeface="Jost"/>
                <a:sym typeface="Jost"/>
              </a:rPr>
              <a:t>Corporate Presentation – July 2023</a:t>
            </a:r>
            <a:endParaRPr/>
          </a:p>
        </p:txBody>
      </p:sp>
      <p:sp>
        <p:nvSpPr>
          <p:cNvPr id="271" name="Google Shape;271;p61"/>
          <p:cNvSpPr txBox="1"/>
          <p:nvPr/>
        </p:nvSpPr>
        <p:spPr>
          <a:xfrm>
            <a:off x="11720795" y="6499275"/>
            <a:ext cx="210344" cy="153888"/>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fld id="{00000000-1234-1234-1234-123412341234}" type="slidenum">
              <a:rPr b="0" lang="en-US" sz="1000">
                <a:solidFill>
                  <a:schemeClr val="lt1"/>
                </a:solidFill>
                <a:latin typeface="Jost"/>
                <a:ea typeface="Jost"/>
                <a:cs typeface="Jost"/>
                <a:sym typeface="Jost"/>
              </a:rPr>
              <a:t>‹#›</a:t>
            </a:fld>
            <a:endParaRPr b="0" sz="1000">
              <a:solidFill>
                <a:schemeClr val="lt1"/>
              </a:solidFill>
              <a:latin typeface="Jost"/>
              <a:ea typeface="Jost"/>
              <a:cs typeface="Jost"/>
              <a:sym typeface="Jos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3" name="Shape 33"/>
        <p:cNvGrpSpPr/>
        <p:nvPr/>
      </p:nvGrpSpPr>
      <p:grpSpPr>
        <a:xfrm>
          <a:off x="0" y="0"/>
          <a:ext cx="0" cy="0"/>
          <a:chOff x="0" y="0"/>
          <a:chExt cx="0" cy="0"/>
        </a:xfrm>
      </p:grpSpPr>
      <p:sp>
        <p:nvSpPr>
          <p:cNvPr id="34" name="Google Shape;3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38" name="Shape 38"/>
        <p:cNvGrpSpPr/>
        <p:nvPr/>
      </p:nvGrpSpPr>
      <p:grpSpPr>
        <a:xfrm>
          <a:off x="0" y="0"/>
          <a:ext cx="0" cy="0"/>
          <a:chOff x="0" y="0"/>
          <a:chExt cx="0" cy="0"/>
        </a:xfrm>
      </p:grpSpPr>
      <p:sp>
        <p:nvSpPr>
          <p:cNvPr id="39" name="Google Shape;39;p28"/>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latin typeface="Jost Light"/>
                <a:ea typeface="Jost Light"/>
                <a:cs typeface="Jost Light"/>
                <a:sym typeface="Jost Light"/>
              </a:defRPr>
            </a:lvl1pPr>
            <a:lvl2pPr indent="0" lvl="1" marL="0" algn="r">
              <a:spcBef>
                <a:spcPts val="0"/>
              </a:spcBef>
              <a:buNone/>
              <a:defRPr sz="1200">
                <a:latin typeface="Jost Light"/>
                <a:ea typeface="Jost Light"/>
                <a:cs typeface="Jost Light"/>
                <a:sym typeface="Jost Light"/>
              </a:defRPr>
            </a:lvl2pPr>
            <a:lvl3pPr indent="0" lvl="2" marL="0" algn="r">
              <a:spcBef>
                <a:spcPts val="0"/>
              </a:spcBef>
              <a:buNone/>
              <a:defRPr sz="1200">
                <a:latin typeface="Jost Light"/>
                <a:ea typeface="Jost Light"/>
                <a:cs typeface="Jost Light"/>
                <a:sym typeface="Jost Light"/>
              </a:defRPr>
            </a:lvl3pPr>
            <a:lvl4pPr indent="0" lvl="3" marL="0" algn="r">
              <a:spcBef>
                <a:spcPts val="0"/>
              </a:spcBef>
              <a:buNone/>
              <a:defRPr sz="1200">
                <a:latin typeface="Jost Light"/>
                <a:ea typeface="Jost Light"/>
                <a:cs typeface="Jost Light"/>
                <a:sym typeface="Jost Light"/>
              </a:defRPr>
            </a:lvl4pPr>
            <a:lvl5pPr indent="0" lvl="4" marL="0" algn="r">
              <a:spcBef>
                <a:spcPts val="0"/>
              </a:spcBef>
              <a:buNone/>
              <a:defRPr sz="1200">
                <a:latin typeface="Jost Light"/>
                <a:ea typeface="Jost Light"/>
                <a:cs typeface="Jost Light"/>
                <a:sym typeface="Jost Light"/>
              </a:defRPr>
            </a:lvl5pPr>
            <a:lvl6pPr indent="0" lvl="5" marL="0" algn="r">
              <a:spcBef>
                <a:spcPts val="0"/>
              </a:spcBef>
              <a:buNone/>
              <a:defRPr sz="1200">
                <a:latin typeface="Jost Light"/>
                <a:ea typeface="Jost Light"/>
                <a:cs typeface="Jost Light"/>
                <a:sym typeface="Jost Light"/>
              </a:defRPr>
            </a:lvl6pPr>
            <a:lvl7pPr indent="0" lvl="6" marL="0" algn="r">
              <a:spcBef>
                <a:spcPts val="0"/>
              </a:spcBef>
              <a:buNone/>
              <a:defRPr sz="1200">
                <a:latin typeface="Jost Light"/>
                <a:ea typeface="Jost Light"/>
                <a:cs typeface="Jost Light"/>
                <a:sym typeface="Jost Light"/>
              </a:defRPr>
            </a:lvl7pPr>
            <a:lvl8pPr indent="0" lvl="7" marL="0" algn="r">
              <a:spcBef>
                <a:spcPts val="0"/>
              </a:spcBef>
              <a:buNone/>
              <a:defRPr sz="1200">
                <a:latin typeface="Jost Light"/>
                <a:ea typeface="Jost Light"/>
                <a:cs typeface="Jost Light"/>
                <a:sym typeface="Jost Light"/>
              </a:defRPr>
            </a:lvl8pPr>
            <a:lvl9pPr indent="0" lvl="8" marL="0" algn="r">
              <a:spcBef>
                <a:spcPts val="0"/>
              </a:spcBef>
              <a:buNone/>
              <a:defRPr sz="1200">
                <a:latin typeface="Jost Light"/>
                <a:ea typeface="Jost Light"/>
                <a:cs typeface="Jost Light"/>
                <a:sym typeface="Jost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0" name="Shape 40"/>
        <p:cNvGrpSpPr/>
        <p:nvPr/>
      </p:nvGrpSpPr>
      <p:grpSpPr>
        <a:xfrm>
          <a:off x="0" y="0"/>
          <a:ext cx="0" cy="0"/>
          <a:chOff x="0" y="0"/>
          <a:chExt cx="0" cy="0"/>
        </a:xfrm>
      </p:grpSpPr>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4" name="Shape 44"/>
        <p:cNvGrpSpPr/>
        <p:nvPr/>
      </p:nvGrpSpPr>
      <p:grpSpPr>
        <a:xfrm>
          <a:off x="0" y="0"/>
          <a:ext cx="0" cy="0"/>
          <a:chOff x="0" y="0"/>
          <a:chExt cx="0" cy="0"/>
        </a:xfrm>
      </p:grpSpPr>
      <p:sp>
        <p:nvSpPr>
          <p:cNvPr id="45" name="Google Shape;4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7" name="Google Shape;4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50" name="Shape 50"/>
        <p:cNvGrpSpPr/>
        <p:nvPr/>
      </p:nvGrpSpPr>
      <p:grpSpPr>
        <a:xfrm>
          <a:off x="0" y="0"/>
          <a:ext cx="0" cy="0"/>
          <a:chOff x="0" y="0"/>
          <a:chExt cx="0" cy="0"/>
        </a:xfrm>
      </p:grpSpPr>
      <p:sp>
        <p:nvSpPr>
          <p:cNvPr id="51" name="Google Shape;5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57" name="Shape 57"/>
        <p:cNvGrpSpPr/>
        <p:nvPr/>
      </p:nvGrpSpPr>
      <p:grpSpPr>
        <a:xfrm>
          <a:off x="0" y="0"/>
          <a:ext cx="0" cy="0"/>
          <a:chOff x="0" y="0"/>
          <a:chExt cx="0" cy="0"/>
        </a:xfrm>
      </p:grpSpPr>
      <p:sp>
        <p:nvSpPr>
          <p:cNvPr id="58" name="Google Shape;58;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11" Type="http://schemas.openxmlformats.org/officeDocument/2006/relationships/slideLayout" Target="../slideLayouts/slideLayout29.xml"/><Relationship Id="rId22" Type="http://schemas.openxmlformats.org/officeDocument/2006/relationships/theme" Target="../theme/theme1.xml"/><Relationship Id="rId10" Type="http://schemas.openxmlformats.org/officeDocument/2006/relationships/slideLayout" Target="../slideLayouts/slideLayout28.xml"/><Relationship Id="rId21" Type="http://schemas.openxmlformats.org/officeDocument/2006/relationships/slideLayout" Target="../slideLayouts/slideLayout39.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slideLayout" Target="../slideLayouts/slideLayout37.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nsolas"/>
              <a:buNone/>
              <a:defRPr b="0" i="0" sz="4400" u="none" cap="none" strike="noStrike">
                <a:solidFill>
                  <a:schemeClr val="dk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Verdana"/>
                <a:ea typeface="Verdana"/>
                <a:cs typeface="Verdana"/>
                <a:sym typeface="Verdana"/>
              </a:defRPr>
            </a:lvl1pPr>
            <a:lvl2pPr indent="0" lvl="1" marL="0" marR="0" rtl="0" algn="r">
              <a:spcBef>
                <a:spcPts val="0"/>
              </a:spcBef>
              <a:buNone/>
              <a:defRPr b="0" i="0" sz="1200" u="none" cap="none" strike="noStrike">
                <a:solidFill>
                  <a:srgbClr val="757575"/>
                </a:solidFill>
                <a:latin typeface="Verdana"/>
                <a:ea typeface="Verdana"/>
                <a:cs typeface="Verdana"/>
                <a:sym typeface="Verdana"/>
              </a:defRPr>
            </a:lvl2pPr>
            <a:lvl3pPr indent="0" lvl="2" marL="0" marR="0" rtl="0" algn="r">
              <a:spcBef>
                <a:spcPts val="0"/>
              </a:spcBef>
              <a:buNone/>
              <a:defRPr b="0" i="0" sz="1200" u="none" cap="none" strike="noStrike">
                <a:solidFill>
                  <a:srgbClr val="757575"/>
                </a:solidFill>
                <a:latin typeface="Verdana"/>
                <a:ea typeface="Verdana"/>
                <a:cs typeface="Verdana"/>
                <a:sym typeface="Verdana"/>
              </a:defRPr>
            </a:lvl3pPr>
            <a:lvl4pPr indent="0" lvl="3" marL="0" marR="0" rtl="0" algn="r">
              <a:spcBef>
                <a:spcPts val="0"/>
              </a:spcBef>
              <a:buNone/>
              <a:defRPr b="0" i="0" sz="1200" u="none" cap="none" strike="noStrike">
                <a:solidFill>
                  <a:srgbClr val="757575"/>
                </a:solidFill>
                <a:latin typeface="Verdana"/>
                <a:ea typeface="Verdana"/>
                <a:cs typeface="Verdana"/>
                <a:sym typeface="Verdana"/>
              </a:defRPr>
            </a:lvl4pPr>
            <a:lvl5pPr indent="0" lvl="4" marL="0" marR="0" rtl="0" algn="r">
              <a:spcBef>
                <a:spcPts val="0"/>
              </a:spcBef>
              <a:buNone/>
              <a:defRPr b="0" i="0" sz="1200" u="none" cap="none" strike="noStrike">
                <a:solidFill>
                  <a:srgbClr val="757575"/>
                </a:solidFill>
                <a:latin typeface="Verdana"/>
                <a:ea typeface="Verdana"/>
                <a:cs typeface="Verdana"/>
                <a:sym typeface="Verdana"/>
              </a:defRPr>
            </a:lvl5pPr>
            <a:lvl6pPr indent="0" lvl="5" marL="0" marR="0" rtl="0" algn="r">
              <a:spcBef>
                <a:spcPts val="0"/>
              </a:spcBef>
              <a:buNone/>
              <a:defRPr b="0" i="0" sz="1200" u="none" cap="none" strike="noStrike">
                <a:solidFill>
                  <a:srgbClr val="757575"/>
                </a:solidFill>
                <a:latin typeface="Verdana"/>
                <a:ea typeface="Verdana"/>
                <a:cs typeface="Verdana"/>
                <a:sym typeface="Verdana"/>
              </a:defRPr>
            </a:lvl6pPr>
            <a:lvl7pPr indent="0" lvl="6" marL="0" marR="0" rtl="0" algn="r">
              <a:spcBef>
                <a:spcPts val="0"/>
              </a:spcBef>
              <a:buNone/>
              <a:defRPr b="0" i="0" sz="1200" u="none" cap="none" strike="noStrike">
                <a:solidFill>
                  <a:srgbClr val="757575"/>
                </a:solidFill>
                <a:latin typeface="Verdana"/>
                <a:ea typeface="Verdana"/>
                <a:cs typeface="Verdana"/>
                <a:sym typeface="Verdana"/>
              </a:defRPr>
            </a:lvl7pPr>
            <a:lvl8pPr indent="0" lvl="7" marL="0" marR="0" rtl="0" algn="r">
              <a:spcBef>
                <a:spcPts val="0"/>
              </a:spcBef>
              <a:buNone/>
              <a:defRPr b="0" i="0" sz="1200" u="none" cap="none" strike="noStrike">
                <a:solidFill>
                  <a:srgbClr val="757575"/>
                </a:solidFill>
                <a:latin typeface="Verdana"/>
                <a:ea typeface="Verdana"/>
                <a:cs typeface="Verdana"/>
                <a:sym typeface="Verdana"/>
              </a:defRPr>
            </a:lvl8pPr>
            <a:lvl9pPr indent="0" lvl="8" marL="0" marR="0" rtl="0" algn="r">
              <a:spcBef>
                <a:spcPts val="0"/>
              </a:spcBef>
              <a:buNone/>
              <a:defRPr b="0" i="0" sz="1200" u="none" cap="none" strike="noStrike">
                <a:solidFill>
                  <a:srgbClr val="757575"/>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nsolas"/>
              <a:buNone/>
              <a:defRPr b="0" i="0" sz="4400" u="none" cap="none" strike="noStrike">
                <a:solidFill>
                  <a:schemeClr val="dk1"/>
                </a:solidFill>
                <a:latin typeface="Consolas"/>
                <a:ea typeface="Consolas"/>
                <a:cs typeface="Consolas"/>
                <a:sym typeface="Consola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8" name="Google Shape;128;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Verdana"/>
                <a:ea typeface="Verdana"/>
                <a:cs typeface="Verdana"/>
                <a:sym typeface="Verdan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Verdana"/>
                <a:ea typeface="Verdana"/>
                <a:cs typeface="Verdana"/>
                <a:sym typeface="Verdan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sp>
        <p:nvSpPr>
          <p:cNvPr id="129" name="Google Shape;12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0" name="Google Shape;13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1" name="Google Shape;13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Verdana"/>
                <a:ea typeface="Verdana"/>
                <a:cs typeface="Verdana"/>
                <a:sym typeface="Verdana"/>
              </a:defRPr>
            </a:lvl1pPr>
            <a:lvl2pPr indent="0" lvl="1" marL="0" marR="0" rtl="0" algn="r">
              <a:spcBef>
                <a:spcPts val="0"/>
              </a:spcBef>
              <a:buNone/>
              <a:defRPr b="0" i="0" sz="1200" u="none" cap="none" strike="noStrike">
                <a:solidFill>
                  <a:srgbClr val="888888"/>
                </a:solidFill>
                <a:latin typeface="Verdana"/>
                <a:ea typeface="Verdana"/>
                <a:cs typeface="Verdana"/>
                <a:sym typeface="Verdana"/>
              </a:defRPr>
            </a:lvl2pPr>
            <a:lvl3pPr indent="0" lvl="2" marL="0" marR="0" rtl="0" algn="r">
              <a:spcBef>
                <a:spcPts val="0"/>
              </a:spcBef>
              <a:buNone/>
              <a:defRPr b="0" i="0" sz="1200" u="none" cap="none" strike="noStrike">
                <a:solidFill>
                  <a:srgbClr val="888888"/>
                </a:solidFill>
                <a:latin typeface="Verdana"/>
                <a:ea typeface="Verdana"/>
                <a:cs typeface="Verdana"/>
                <a:sym typeface="Verdana"/>
              </a:defRPr>
            </a:lvl3pPr>
            <a:lvl4pPr indent="0" lvl="3" marL="0" marR="0" rtl="0" algn="r">
              <a:spcBef>
                <a:spcPts val="0"/>
              </a:spcBef>
              <a:buNone/>
              <a:defRPr b="0" i="0" sz="1200" u="none" cap="none" strike="noStrike">
                <a:solidFill>
                  <a:srgbClr val="888888"/>
                </a:solidFill>
                <a:latin typeface="Verdana"/>
                <a:ea typeface="Verdana"/>
                <a:cs typeface="Verdana"/>
                <a:sym typeface="Verdana"/>
              </a:defRPr>
            </a:lvl4pPr>
            <a:lvl5pPr indent="0" lvl="4" marL="0" marR="0" rtl="0" algn="r">
              <a:spcBef>
                <a:spcPts val="0"/>
              </a:spcBef>
              <a:buNone/>
              <a:defRPr b="0" i="0" sz="1200" u="none" cap="none" strike="noStrike">
                <a:solidFill>
                  <a:srgbClr val="888888"/>
                </a:solidFill>
                <a:latin typeface="Verdana"/>
                <a:ea typeface="Verdana"/>
                <a:cs typeface="Verdana"/>
                <a:sym typeface="Verdana"/>
              </a:defRPr>
            </a:lvl5pPr>
            <a:lvl6pPr indent="0" lvl="5" marL="0" marR="0" rtl="0" algn="r">
              <a:spcBef>
                <a:spcPts val="0"/>
              </a:spcBef>
              <a:buNone/>
              <a:defRPr b="0" i="0" sz="1200" u="none" cap="none" strike="noStrike">
                <a:solidFill>
                  <a:srgbClr val="888888"/>
                </a:solidFill>
                <a:latin typeface="Verdana"/>
                <a:ea typeface="Verdana"/>
                <a:cs typeface="Verdana"/>
                <a:sym typeface="Verdana"/>
              </a:defRPr>
            </a:lvl6pPr>
            <a:lvl7pPr indent="0" lvl="6" marL="0" marR="0" rtl="0" algn="r">
              <a:spcBef>
                <a:spcPts val="0"/>
              </a:spcBef>
              <a:buNone/>
              <a:defRPr b="0" i="0" sz="1200" u="none" cap="none" strike="noStrike">
                <a:solidFill>
                  <a:srgbClr val="888888"/>
                </a:solidFill>
                <a:latin typeface="Verdana"/>
                <a:ea typeface="Verdana"/>
                <a:cs typeface="Verdana"/>
                <a:sym typeface="Verdana"/>
              </a:defRPr>
            </a:lvl7pPr>
            <a:lvl8pPr indent="0" lvl="7" marL="0" marR="0" rtl="0" algn="r">
              <a:spcBef>
                <a:spcPts val="0"/>
              </a:spcBef>
              <a:buNone/>
              <a:defRPr b="0" i="0" sz="1200" u="none" cap="none" strike="noStrike">
                <a:solidFill>
                  <a:srgbClr val="888888"/>
                </a:solidFill>
                <a:latin typeface="Verdana"/>
                <a:ea typeface="Verdana"/>
                <a:cs typeface="Verdana"/>
                <a:sym typeface="Verdana"/>
              </a:defRPr>
            </a:lvl8pPr>
            <a:lvl9pPr indent="0" lvl="8" marL="0" marR="0" rtl="0" algn="r">
              <a:spcBef>
                <a:spcPts val="0"/>
              </a:spcBef>
              <a:buNone/>
              <a:defRPr b="0" i="0" sz="1200" u="none" cap="none" strike="noStrike">
                <a:solidFill>
                  <a:srgbClr val="888888"/>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2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3.jpg"/><Relationship Id="rId5" Type="http://schemas.openxmlformats.org/officeDocument/2006/relationships/image" Target="../media/image9.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5" name="Shape 275"/>
        <p:cNvGrpSpPr/>
        <p:nvPr/>
      </p:nvGrpSpPr>
      <p:grpSpPr>
        <a:xfrm>
          <a:off x="0" y="0"/>
          <a:ext cx="0" cy="0"/>
          <a:chOff x="0" y="0"/>
          <a:chExt cx="0" cy="0"/>
        </a:xfrm>
      </p:grpSpPr>
      <p:sp>
        <p:nvSpPr>
          <p:cNvPr id="276" name="Google Shape;276;p1"/>
          <p:cNvSpPr txBox="1"/>
          <p:nvPr>
            <p:ph type="ctrTitle"/>
          </p:nvPr>
        </p:nvSpPr>
        <p:spPr>
          <a:xfrm>
            <a:off x="245660" y="1867737"/>
            <a:ext cx="11532358" cy="214169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Verdana"/>
              <a:buNone/>
            </a:pPr>
            <a:r>
              <a:rPr b="1" lang="en-US" sz="4000">
                <a:latin typeface="Verdana"/>
                <a:ea typeface="Verdana"/>
                <a:cs typeface="Verdana"/>
                <a:sym typeface="Verdana"/>
              </a:rPr>
              <a:t>Insulating Oils - Supervision and Maintenance for Healthy Electrical Equipment </a:t>
            </a:r>
            <a:endParaRPr b="1" sz="4000">
              <a:latin typeface="Verdana"/>
              <a:ea typeface="Verdana"/>
              <a:cs typeface="Verdana"/>
              <a:sym typeface="Verdana"/>
            </a:endParaRPr>
          </a:p>
        </p:txBody>
      </p:sp>
      <p:sp>
        <p:nvSpPr>
          <p:cNvPr id="277" name="Google Shape;277;p1"/>
          <p:cNvSpPr txBox="1"/>
          <p:nvPr>
            <p:ph idx="1" type="subTitle"/>
          </p:nvPr>
        </p:nvSpPr>
        <p:spPr>
          <a:xfrm>
            <a:off x="480000" y="4009433"/>
            <a:ext cx="11087999" cy="46181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
        <p:nvSpPr>
          <p:cNvPr id="278" name="Google Shape;278;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9" name="Google Shape;279;p1"/>
          <p:cNvPicPr preferRelativeResize="0"/>
          <p:nvPr/>
        </p:nvPicPr>
        <p:blipFill rotWithShape="1">
          <a:blip r:embed="rId3">
            <a:alphaModFix/>
          </a:blip>
          <a:srcRect b="0" l="0" r="0" t="0"/>
          <a:stretch/>
        </p:blipFill>
        <p:spPr>
          <a:xfrm>
            <a:off x="10551970" y="0"/>
            <a:ext cx="1603659" cy="12027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7" name="Shape 407"/>
        <p:cNvGrpSpPr/>
        <p:nvPr/>
      </p:nvGrpSpPr>
      <p:grpSpPr>
        <a:xfrm>
          <a:off x="0" y="0"/>
          <a:ext cx="0" cy="0"/>
          <a:chOff x="0" y="0"/>
          <a:chExt cx="0" cy="0"/>
        </a:xfrm>
      </p:grpSpPr>
      <p:sp>
        <p:nvSpPr>
          <p:cNvPr id="408" name="Google Shape;40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Verdana"/>
              <a:buNone/>
            </a:pPr>
            <a:r>
              <a:rPr b="1" lang="en-US">
                <a:latin typeface="Verdana"/>
                <a:ea typeface="Verdana"/>
                <a:cs typeface="Verdana"/>
                <a:sym typeface="Verdana"/>
              </a:rPr>
              <a:t>Significance of Viscosity</a:t>
            </a:r>
            <a:endParaRPr b="1">
              <a:latin typeface="Verdana"/>
              <a:ea typeface="Verdana"/>
              <a:cs typeface="Verdana"/>
              <a:sym typeface="Verdana"/>
            </a:endParaRPr>
          </a:p>
        </p:txBody>
      </p:sp>
      <p:sp>
        <p:nvSpPr>
          <p:cNvPr id="409" name="Google Shape;409;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US">
                <a:latin typeface="Verdana"/>
                <a:ea typeface="Verdana"/>
                <a:cs typeface="Verdana"/>
                <a:sym typeface="Verdana"/>
              </a:rPr>
              <a:t>Viscosity of oil  plays significant  role on ONAN type cooling units (Distribution transformer and solar transformers) on top oil temperature and shopfloor testing.</a:t>
            </a:r>
            <a:endParaRPr/>
          </a:p>
          <a:p>
            <a:pPr indent="-228600" lvl="0" marL="228600" rtl="0" algn="just">
              <a:lnSpc>
                <a:spcPct val="90000"/>
              </a:lnSpc>
              <a:spcBef>
                <a:spcPts val="1000"/>
              </a:spcBef>
              <a:spcAft>
                <a:spcPts val="0"/>
              </a:spcAft>
              <a:buClr>
                <a:schemeClr val="dk1"/>
              </a:buClr>
              <a:buSzPts val="2800"/>
              <a:buChar char="•"/>
            </a:pPr>
            <a:r>
              <a:rPr lang="en-US">
                <a:latin typeface="Verdana"/>
                <a:ea typeface="Verdana"/>
                <a:cs typeface="Verdana"/>
                <a:sym typeface="Verdana"/>
              </a:rPr>
              <a:t> Type I, (&lt;12 cSt viscosity) oil temp. rise is less compared to type II oil(&lt;14.5cSt)</a:t>
            </a:r>
            <a:endParaRPr/>
          </a:p>
          <a:p>
            <a:pPr indent="-228600" lvl="0" marL="228600" rtl="0" algn="just">
              <a:lnSpc>
                <a:spcPct val="90000"/>
              </a:lnSpc>
              <a:spcBef>
                <a:spcPts val="1000"/>
              </a:spcBef>
              <a:spcAft>
                <a:spcPts val="0"/>
              </a:spcAft>
              <a:buClr>
                <a:schemeClr val="dk1"/>
              </a:buClr>
              <a:buSzPts val="2800"/>
              <a:buChar char="•"/>
            </a:pPr>
            <a:r>
              <a:rPr lang="en-US">
                <a:latin typeface="Verdana"/>
                <a:ea typeface="Verdana"/>
                <a:cs typeface="Verdana"/>
                <a:sym typeface="Verdana"/>
              </a:rPr>
              <a:t> As DTs have very tight margins on materials and clearances, with ONAN type of cooling, Oil Viscosity plays significant role and Type I oils are most suitable.</a:t>
            </a:r>
            <a:endParaRPr/>
          </a:p>
          <a:p>
            <a:pPr indent="0" lvl="0" marL="0" rtl="0" algn="l">
              <a:lnSpc>
                <a:spcPct val="90000"/>
              </a:lnSpc>
              <a:spcBef>
                <a:spcPts val="1000"/>
              </a:spcBef>
              <a:spcAft>
                <a:spcPts val="0"/>
              </a:spcAft>
              <a:buClr>
                <a:schemeClr val="dk1"/>
              </a:buClr>
              <a:buSzPts val="2800"/>
              <a:buNone/>
            </a:pPr>
            <a:r>
              <a:t/>
            </a:r>
            <a:endParaRPr/>
          </a:p>
        </p:txBody>
      </p:sp>
      <p:sp>
        <p:nvSpPr>
          <p:cNvPr id="410" name="Google Shape;4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1" name="Google Shape;411;p10"/>
          <p:cNvPicPr preferRelativeResize="0"/>
          <p:nvPr/>
        </p:nvPicPr>
        <p:blipFill rotWithShape="1">
          <a:blip r:embed="rId3">
            <a:alphaModFix/>
          </a:blip>
          <a:srcRect b="0" l="0" r="0" t="0"/>
          <a:stretch/>
        </p:blipFill>
        <p:spPr>
          <a:xfrm>
            <a:off x="10551970" y="0"/>
            <a:ext cx="1603659" cy="12027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5" name="Shape 415"/>
        <p:cNvGrpSpPr/>
        <p:nvPr/>
      </p:nvGrpSpPr>
      <p:grpSpPr>
        <a:xfrm>
          <a:off x="0" y="0"/>
          <a:ext cx="0" cy="0"/>
          <a:chOff x="0" y="0"/>
          <a:chExt cx="0" cy="0"/>
        </a:xfrm>
      </p:grpSpPr>
      <p:sp>
        <p:nvSpPr>
          <p:cNvPr id="416" name="Google Shape;416;p11"/>
          <p:cNvSpPr txBox="1"/>
          <p:nvPr>
            <p:ph type="title"/>
          </p:nvPr>
        </p:nvSpPr>
        <p:spPr>
          <a:xfrm>
            <a:off x="203201" y="184805"/>
            <a:ext cx="10713464" cy="150588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Verdana"/>
              <a:buNone/>
            </a:pPr>
            <a:r>
              <a:rPr b="1" lang="en-US" sz="2800">
                <a:solidFill>
                  <a:schemeClr val="dk1"/>
                </a:solidFill>
                <a:latin typeface="Verdana"/>
                <a:ea typeface="Verdana"/>
                <a:cs typeface="Verdana"/>
                <a:sym typeface="Verdana"/>
              </a:rPr>
              <a:t>IS 1180 (Part 1) Mineral Oil: Outdoor; Oil Immersed Distribution Transformers Up to  2500 kVA, 33kV - Specification</a:t>
            </a:r>
            <a:endParaRPr/>
          </a:p>
        </p:txBody>
      </p:sp>
      <p:graphicFrame>
        <p:nvGraphicFramePr>
          <p:cNvPr id="417" name="Google Shape;417;p11"/>
          <p:cNvGraphicFramePr/>
          <p:nvPr/>
        </p:nvGraphicFramePr>
        <p:xfrm>
          <a:off x="1309202" y="1792263"/>
          <a:ext cx="3000000" cy="3000000"/>
        </p:xfrm>
        <a:graphic>
          <a:graphicData uri="http://schemas.openxmlformats.org/drawingml/2006/table">
            <a:tbl>
              <a:tblPr bandRow="1" firstRow="1">
                <a:noFill/>
                <a:tableStyleId>{56E3B347-F15A-41A1-88CC-6F83A8559B98}</a:tableStyleId>
              </a:tblPr>
              <a:tblGrid>
                <a:gridCol w="2446050"/>
                <a:gridCol w="3337675"/>
                <a:gridCol w="3823750"/>
              </a:tblGrid>
              <a:tr h="1448050">
                <a:tc>
                  <a:txBody>
                    <a:bodyPr/>
                    <a:lstStyle/>
                    <a:p>
                      <a:pPr indent="0" lvl="0" marL="0" marR="0" rtl="0" algn="l">
                        <a:spcBef>
                          <a:spcPts val="0"/>
                        </a:spcBef>
                        <a:spcAft>
                          <a:spcPts val="0"/>
                        </a:spcAft>
                        <a:buNone/>
                      </a:pPr>
                      <a:r>
                        <a:rPr b="1" lang="en-US" sz="2100">
                          <a:solidFill>
                            <a:schemeClr val="dk1"/>
                          </a:solidFill>
                          <a:latin typeface="Verdana"/>
                          <a:ea typeface="Verdana"/>
                          <a:cs typeface="Verdana"/>
                          <a:sym typeface="Verdana"/>
                        </a:rPr>
                        <a:t>Requirement</a:t>
                      </a:r>
                      <a:endParaRPr/>
                    </a:p>
                  </a:txBody>
                  <a:tcPr marT="58725" marB="58725" marR="117475" marL="117475"/>
                </a:tc>
                <a:tc>
                  <a:txBody>
                    <a:bodyPr/>
                    <a:lstStyle/>
                    <a:p>
                      <a:pPr indent="0" lvl="0" marL="0" marR="0" rtl="0" algn="ctr">
                        <a:spcBef>
                          <a:spcPts val="0"/>
                        </a:spcBef>
                        <a:spcAft>
                          <a:spcPts val="0"/>
                        </a:spcAft>
                        <a:buNone/>
                      </a:pPr>
                      <a:r>
                        <a:rPr b="1" lang="en-US" sz="2100">
                          <a:solidFill>
                            <a:schemeClr val="dk1"/>
                          </a:solidFill>
                          <a:latin typeface="Verdana"/>
                          <a:ea typeface="Verdana"/>
                          <a:cs typeface="Verdana"/>
                          <a:sym typeface="Verdana"/>
                        </a:rPr>
                        <a:t>3 phase distribution transformers up to and </a:t>
                      </a:r>
                      <a:endParaRPr/>
                    </a:p>
                    <a:p>
                      <a:pPr indent="0" lvl="0" marL="0" marR="0" rtl="0" algn="ctr">
                        <a:spcBef>
                          <a:spcPts val="0"/>
                        </a:spcBef>
                        <a:spcAft>
                          <a:spcPts val="0"/>
                        </a:spcAft>
                        <a:buNone/>
                      </a:pPr>
                      <a:r>
                        <a:rPr b="1" lang="en-US" sz="2100">
                          <a:solidFill>
                            <a:schemeClr val="dk1"/>
                          </a:solidFill>
                          <a:latin typeface="Verdana"/>
                          <a:ea typeface="Verdana"/>
                          <a:cs typeface="Verdana"/>
                          <a:sym typeface="Verdana"/>
                        </a:rPr>
                        <a:t>200 kva </a:t>
                      </a:r>
                      <a:endParaRPr sz="2100">
                        <a:solidFill>
                          <a:schemeClr val="dk1"/>
                        </a:solidFill>
                        <a:latin typeface="Verdana"/>
                        <a:ea typeface="Verdana"/>
                        <a:cs typeface="Verdana"/>
                        <a:sym typeface="Verdana"/>
                      </a:endParaRPr>
                    </a:p>
                  </a:txBody>
                  <a:tcPr marT="58725" marB="58725" marR="117475" marL="117475"/>
                </a:tc>
                <a:tc>
                  <a:txBody>
                    <a:bodyPr/>
                    <a:lstStyle/>
                    <a:p>
                      <a:pPr indent="0" lvl="0" marL="0" marR="0" rtl="0" algn="ctr">
                        <a:spcBef>
                          <a:spcPts val="0"/>
                        </a:spcBef>
                        <a:spcAft>
                          <a:spcPts val="0"/>
                        </a:spcAft>
                        <a:buNone/>
                      </a:pPr>
                      <a:r>
                        <a:rPr lang="en-US" sz="2100">
                          <a:solidFill>
                            <a:schemeClr val="dk1"/>
                          </a:solidFill>
                          <a:latin typeface="Verdana"/>
                          <a:ea typeface="Verdana"/>
                          <a:cs typeface="Verdana"/>
                          <a:sym typeface="Verdana"/>
                        </a:rPr>
                        <a:t>3 phase distribution transformers higher than 200 kva up to and  2500 kva</a:t>
                      </a:r>
                      <a:endParaRPr sz="2100">
                        <a:solidFill>
                          <a:schemeClr val="dk1"/>
                        </a:solidFill>
                        <a:latin typeface="Verdana"/>
                        <a:ea typeface="Verdana"/>
                        <a:cs typeface="Verdana"/>
                        <a:sym typeface="Verdana"/>
                      </a:endParaRPr>
                    </a:p>
                  </a:txBody>
                  <a:tcPr marT="58725" marB="58725" marR="117475" marL="117475"/>
                </a:tc>
              </a:tr>
              <a:tr h="1032850">
                <a:tc>
                  <a:txBody>
                    <a:bodyPr/>
                    <a:lstStyle/>
                    <a:p>
                      <a:pPr indent="0" lvl="0" marL="0" marR="0" rtl="0" algn="l">
                        <a:spcBef>
                          <a:spcPts val="0"/>
                        </a:spcBef>
                        <a:spcAft>
                          <a:spcPts val="0"/>
                        </a:spcAft>
                        <a:buNone/>
                      </a:pPr>
                      <a:r>
                        <a:rPr b="0" lang="en-US" sz="2000">
                          <a:latin typeface="Verdana"/>
                          <a:ea typeface="Verdana"/>
                          <a:cs typeface="Verdana"/>
                          <a:sym typeface="Verdana"/>
                        </a:rPr>
                        <a:t>Top</a:t>
                      </a:r>
                      <a:r>
                        <a:rPr b="0" lang="en-US" sz="2000">
                          <a:latin typeface="Verdana"/>
                          <a:ea typeface="Verdana"/>
                          <a:cs typeface="Verdana"/>
                          <a:sym typeface="Verdana"/>
                        </a:rPr>
                        <a:t> </a:t>
                      </a:r>
                      <a:r>
                        <a:rPr b="0" lang="en-US" sz="2000">
                          <a:latin typeface="Verdana"/>
                          <a:ea typeface="Verdana"/>
                          <a:cs typeface="Verdana"/>
                          <a:sym typeface="Verdana"/>
                        </a:rPr>
                        <a:t>Oil temperature rise</a:t>
                      </a:r>
                      <a:endParaRPr b="0" sz="2000">
                        <a:latin typeface="Verdana"/>
                        <a:ea typeface="Verdana"/>
                        <a:cs typeface="Verdana"/>
                        <a:sym typeface="Verdana"/>
                      </a:endParaRPr>
                    </a:p>
                  </a:txBody>
                  <a:tcPr marT="58725" marB="58725" marR="117475" marL="117475"/>
                </a:tc>
                <a:tc>
                  <a:txBody>
                    <a:bodyPr/>
                    <a:lstStyle/>
                    <a:p>
                      <a:pPr indent="0" lvl="0" marL="0" marR="0" rtl="0" algn="ctr">
                        <a:lnSpc>
                          <a:spcPct val="100000"/>
                        </a:lnSpc>
                        <a:spcBef>
                          <a:spcPts val="0"/>
                        </a:spcBef>
                        <a:spcAft>
                          <a:spcPts val="0"/>
                        </a:spcAft>
                        <a:buClr>
                          <a:srgbClr val="00B050"/>
                        </a:buClr>
                        <a:buSzPts val="2400"/>
                        <a:buFont typeface="Verdana"/>
                        <a:buNone/>
                      </a:pPr>
                      <a:r>
                        <a:rPr b="0" lang="en-US" sz="2400">
                          <a:solidFill>
                            <a:srgbClr val="00B050"/>
                          </a:solidFill>
                          <a:latin typeface="Verdana"/>
                          <a:ea typeface="Verdana"/>
                          <a:cs typeface="Verdana"/>
                          <a:sym typeface="Verdana"/>
                        </a:rPr>
                        <a:t>35°C</a:t>
                      </a:r>
                      <a:endParaRPr b="0" sz="2400">
                        <a:solidFill>
                          <a:srgbClr val="00B050"/>
                        </a:solidFill>
                        <a:latin typeface="Verdana"/>
                        <a:ea typeface="Verdana"/>
                        <a:cs typeface="Verdana"/>
                        <a:sym typeface="Verdana"/>
                      </a:endParaRPr>
                    </a:p>
                    <a:p>
                      <a:pPr indent="0" lvl="0" marL="0" marR="0" rtl="0" algn="ctr">
                        <a:spcBef>
                          <a:spcPts val="0"/>
                        </a:spcBef>
                        <a:spcAft>
                          <a:spcPts val="0"/>
                        </a:spcAft>
                        <a:buNone/>
                      </a:pPr>
                      <a:r>
                        <a:t/>
                      </a:r>
                      <a:endParaRPr b="0" sz="2400">
                        <a:solidFill>
                          <a:srgbClr val="00B050"/>
                        </a:solidFill>
                        <a:latin typeface="Verdana"/>
                        <a:ea typeface="Verdana"/>
                        <a:cs typeface="Verdana"/>
                        <a:sym typeface="Verdana"/>
                      </a:endParaRPr>
                    </a:p>
                  </a:txBody>
                  <a:tcPr marT="58725" marB="58725" marR="117475" marL="117475"/>
                </a:tc>
                <a:tc>
                  <a:txBody>
                    <a:bodyPr/>
                    <a:lstStyle/>
                    <a:p>
                      <a:pPr indent="0" lvl="0" marL="0" marR="0" rtl="0" algn="ctr">
                        <a:lnSpc>
                          <a:spcPct val="100000"/>
                        </a:lnSpc>
                        <a:spcBef>
                          <a:spcPts val="0"/>
                        </a:spcBef>
                        <a:spcAft>
                          <a:spcPts val="0"/>
                        </a:spcAft>
                        <a:buClr>
                          <a:srgbClr val="00B050"/>
                        </a:buClr>
                        <a:buSzPts val="2400"/>
                        <a:buFont typeface="Verdana"/>
                        <a:buNone/>
                      </a:pPr>
                      <a:r>
                        <a:rPr b="0" lang="en-US" sz="2400">
                          <a:solidFill>
                            <a:srgbClr val="00B050"/>
                          </a:solidFill>
                          <a:latin typeface="Verdana"/>
                          <a:ea typeface="Verdana"/>
                          <a:cs typeface="Verdana"/>
                          <a:sym typeface="Verdana"/>
                        </a:rPr>
                        <a:t>40°C</a:t>
                      </a:r>
                      <a:endParaRPr b="0" sz="2400">
                        <a:solidFill>
                          <a:srgbClr val="00B050"/>
                        </a:solidFill>
                        <a:latin typeface="Verdana"/>
                        <a:ea typeface="Verdana"/>
                        <a:cs typeface="Verdana"/>
                        <a:sym typeface="Verdana"/>
                      </a:endParaRPr>
                    </a:p>
                  </a:txBody>
                  <a:tcPr marT="58725" marB="58725" marR="117475" marL="117475"/>
                </a:tc>
              </a:tr>
              <a:tr h="881050">
                <a:tc>
                  <a:txBody>
                    <a:bodyPr/>
                    <a:lstStyle/>
                    <a:p>
                      <a:pPr indent="0" lvl="0" marL="0" marR="0" rtl="0" algn="l">
                        <a:spcBef>
                          <a:spcPts val="0"/>
                        </a:spcBef>
                        <a:spcAft>
                          <a:spcPts val="0"/>
                        </a:spcAft>
                        <a:buNone/>
                      </a:pPr>
                      <a:r>
                        <a:rPr b="0" lang="en-US" sz="2000">
                          <a:latin typeface="Verdana"/>
                          <a:ea typeface="Verdana"/>
                          <a:cs typeface="Verdana"/>
                          <a:sym typeface="Verdana"/>
                        </a:rPr>
                        <a:t>H.V.</a:t>
                      </a:r>
                      <a:r>
                        <a:rPr b="0" lang="en-US" sz="2000">
                          <a:latin typeface="Verdana"/>
                          <a:ea typeface="Verdana"/>
                          <a:cs typeface="Verdana"/>
                          <a:sym typeface="Verdana"/>
                        </a:rPr>
                        <a:t> Winding Temp. rise</a:t>
                      </a:r>
                      <a:endParaRPr b="0" sz="2000">
                        <a:latin typeface="Verdana"/>
                        <a:ea typeface="Verdana"/>
                        <a:cs typeface="Verdana"/>
                        <a:sym typeface="Verdana"/>
                      </a:endParaRPr>
                    </a:p>
                  </a:txBody>
                  <a:tcPr marT="58725" marB="58725" marR="117475" marL="117475"/>
                </a:tc>
                <a:tc>
                  <a:txBody>
                    <a:bodyPr/>
                    <a:lstStyle/>
                    <a:p>
                      <a:pPr indent="0" lvl="0" marL="0" marR="0" rtl="0" algn="ctr">
                        <a:lnSpc>
                          <a:spcPct val="100000"/>
                        </a:lnSpc>
                        <a:spcBef>
                          <a:spcPts val="0"/>
                        </a:spcBef>
                        <a:spcAft>
                          <a:spcPts val="0"/>
                        </a:spcAft>
                        <a:buClr>
                          <a:schemeClr val="dk1"/>
                        </a:buClr>
                        <a:buSzPts val="2000"/>
                        <a:buFont typeface="Verdana"/>
                        <a:buNone/>
                      </a:pPr>
                      <a:r>
                        <a:rPr b="0" lang="en-US" sz="2000">
                          <a:latin typeface="Verdana"/>
                          <a:ea typeface="Verdana"/>
                          <a:cs typeface="Verdana"/>
                          <a:sym typeface="Verdana"/>
                        </a:rPr>
                        <a:t>40°C</a:t>
                      </a:r>
                      <a:endParaRPr b="0" sz="2000">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000"/>
                        <a:buFont typeface="Verdana"/>
                        <a:buNone/>
                      </a:pPr>
                      <a:r>
                        <a:t/>
                      </a:r>
                      <a:endParaRPr b="0" sz="2000">
                        <a:latin typeface="Verdana"/>
                        <a:ea typeface="Verdana"/>
                        <a:cs typeface="Verdana"/>
                        <a:sym typeface="Verdana"/>
                      </a:endParaRPr>
                    </a:p>
                  </a:txBody>
                  <a:tcPr marT="58725" marB="58725" marR="117475" marL="117475"/>
                </a:tc>
                <a:tc>
                  <a:txBody>
                    <a:bodyPr/>
                    <a:lstStyle/>
                    <a:p>
                      <a:pPr indent="0" lvl="0" marL="0" marR="0" rtl="0" algn="ctr">
                        <a:lnSpc>
                          <a:spcPct val="100000"/>
                        </a:lnSpc>
                        <a:spcBef>
                          <a:spcPts val="0"/>
                        </a:spcBef>
                        <a:spcAft>
                          <a:spcPts val="0"/>
                        </a:spcAft>
                        <a:buClr>
                          <a:schemeClr val="dk1"/>
                        </a:buClr>
                        <a:buSzPts val="2000"/>
                        <a:buFont typeface="Verdana"/>
                        <a:buNone/>
                      </a:pPr>
                      <a:r>
                        <a:rPr b="0" lang="en-US" sz="2000">
                          <a:latin typeface="Verdana"/>
                          <a:ea typeface="Verdana"/>
                          <a:cs typeface="Verdana"/>
                          <a:sym typeface="Verdana"/>
                        </a:rPr>
                        <a:t>45°C</a:t>
                      </a:r>
                      <a:endParaRPr b="0" sz="2000">
                        <a:latin typeface="Verdana"/>
                        <a:ea typeface="Verdana"/>
                        <a:cs typeface="Verdana"/>
                        <a:sym typeface="Verdana"/>
                      </a:endParaRPr>
                    </a:p>
                  </a:txBody>
                  <a:tcPr marT="58725" marB="58725" marR="117475" marL="117475"/>
                </a:tc>
              </a:tr>
              <a:tr h="881050">
                <a:tc>
                  <a:txBody>
                    <a:bodyPr/>
                    <a:lstStyle/>
                    <a:p>
                      <a:pPr indent="0" lvl="0" marL="0" marR="0" rtl="0" algn="l">
                        <a:spcBef>
                          <a:spcPts val="0"/>
                        </a:spcBef>
                        <a:spcAft>
                          <a:spcPts val="0"/>
                        </a:spcAft>
                        <a:buNone/>
                      </a:pPr>
                      <a:r>
                        <a:rPr b="0" lang="en-US" sz="2000">
                          <a:latin typeface="Verdana"/>
                          <a:ea typeface="Verdana"/>
                          <a:cs typeface="Verdana"/>
                          <a:sym typeface="Verdana"/>
                        </a:rPr>
                        <a:t>L.V. Winding Temp. rise</a:t>
                      </a:r>
                      <a:endParaRPr b="0" sz="2000">
                        <a:latin typeface="Verdana"/>
                        <a:ea typeface="Verdana"/>
                        <a:cs typeface="Verdana"/>
                        <a:sym typeface="Verdana"/>
                      </a:endParaRPr>
                    </a:p>
                  </a:txBody>
                  <a:tcPr marT="58725" marB="58725" marR="117475" marL="117475"/>
                </a:tc>
                <a:tc>
                  <a:txBody>
                    <a:bodyPr/>
                    <a:lstStyle/>
                    <a:p>
                      <a:pPr indent="0" lvl="0" marL="0" marR="0" rtl="0" algn="ctr">
                        <a:lnSpc>
                          <a:spcPct val="100000"/>
                        </a:lnSpc>
                        <a:spcBef>
                          <a:spcPts val="0"/>
                        </a:spcBef>
                        <a:spcAft>
                          <a:spcPts val="0"/>
                        </a:spcAft>
                        <a:buClr>
                          <a:schemeClr val="dk1"/>
                        </a:buClr>
                        <a:buSzPts val="2000"/>
                        <a:buFont typeface="Verdana"/>
                        <a:buNone/>
                      </a:pPr>
                      <a:r>
                        <a:rPr b="0" lang="en-US" sz="2000">
                          <a:latin typeface="Verdana"/>
                          <a:ea typeface="Verdana"/>
                          <a:cs typeface="Verdana"/>
                          <a:sym typeface="Verdana"/>
                        </a:rPr>
                        <a:t>40°C</a:t>
                      </a:r>
                      <a:endParaRPr b="0" sz="2000">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2000"/>
                        <a:buFont typeface="Verdana"/>
                        <a:buNone/>
                      </a:pPr>
                      <a:r>
                        <a:t/>
                      </a:r>
                      <a:endParaRPr b="0" sz="2000">
                        <a:latin typeface="Verdana"/>
                        <a:ea typeface="Verdana"/>
                        <a:cs typeface="Verdana"/>
                        <a:sym typeface="Verdana"/>
                      </a:endParaRPr>
                    </a:p>
                  </a:txBody>
                  <a:tcPr marT="58725" marB="58725" marR="117475" marL="117475"/>
                </a:tc>
                <a:tc>
                  <a:txBody>
                    <a:bodyPr/>
                    <a:lstStyle/>
                    <a:p>
                      <a:pPr indent="0" lvl="0" marL="0" marR="0" rtl="0" algn="ctr">
                        <a:lnSpc>
                          <a:spcPct val="100000"/>
                        </a:lnSpc>
                        <a:spcBef>
                          <a:spcPts val="0"/>
                        </a:spcBef>
                        <a:spcAft>
                          <a:spcPts val="0"/>
                        </a:spcAft>
                        <a:buClr>
                          <a:schemeClr val="dk1"/>
                        </a:buClr>
                        <a:buSzPts val="2000"/>
                        <a:buFont typeface="Verdana"/>
                        <a:buNone/>
                      </a:pPr>
                      <a:r>
                        <a:rPr b="0" lang="en-US" sz="2000">
                          <a:latin typeface="Verdana"/>
                          <a:ea typeface="Verdana"/>
                          <a:cs typeface="Verdana"/>
                          <a:sym typeface="Verdana"/>
                        </a:rPr>
                        <a:t>45°C</a:t>
                      </a:r>
                      <a:endParaRPr b="0" sz="2000">
                        <a:latin typeface="Verdana"/>
                        <a:ea typeface="Verdana"/>
                        <a:cs typeface="Verdana"/>
                        <a:sym typeface="Verdana"/>
                      </a:endParaRPr>
                    </a:p>
                  </a:txBody>
                  <a:tcPr marT="58725" marB="58725" marR="117475" marL="117475"/>
                </a:tc>
              </a:tr>
            </a:tbl>
          </a:graphicData>
        </a:graphic>
      </p:graphicFrame>
      <p:sp>
        <p:nvSpPr>
          <p:cNvPr id="418" name="Google Shape;41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9" name="Google Shape;419;p11"/>
          <p:cNvPicPr preferRelativeResize="0"/>
          <p:nvPr/>
        </p:nvPicPr>
        <p:blipFill rotWithShape="1">
          <a:blip r:embed="rId3">
            <a:alphaModFix/>
          </a:blip>
          <a:srcRect b="0" l="0" r="0" t="0"/>
          <a:stretch/>
        </p:blipFill>
        <p:spPr>
          <a:xfrm>
            <a:off x="11101744" y="0"/>
            <a:ext cx="1053885" cy="7904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5" name="Shape 425"/>
        <p:cNvGrpSpPr/>
        <p:nvPr/>
      </p:nvGrpSpPr>
      <p:grpSpPr>
        <a:xfrm>
          <a:off x="0" y="0"/>
          <a:ext cx="0" cy="0"/>
          <a:chOff x="0" y="0"/>
          <a:chExt cx="0" cy="0"/>
        </a:xfrm>
      </p:grpSpPr>
      <p:sp>
        <p:nvSpPr>
          <p:cNvPr id="426" name="Google Shape;426;p12"/>
          <p:cNvSpPr txBox="1"/>
          <p:nvPr>
            <p:ph type="title"/>
          </p:nvPr>
        </p:nvSpPr>
        <p:spPr>
          <a:xfrm>
            <a:off x="372205" y="396240"/>
            <a:ext cx="10179765" cy="1322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Verdana"/>
              <a:buNone/>
            </a:pPr>
            <a:r>
              <a:rPr b="1" lang="en-US" sz="3200">
                <a:latin typeface="Verdana"/>
                <a:ea typeface="Verdana"/>
                <a:cs typeface="Verdana"/>
                <a:sym typeface="Verdana"/>
              </a:rPr>
              <a:t>Effect of Viscosity of Transformer oil on top oil temperature in DTs</a:t>
            </a:r>
            <a:endParaRPr b="1" sz="3200">
              <a:latin typeface="Verdana"/>
              <a:ea typeface="Verdana"/>
              <a:cs typeface="Verdana"/>
              <a:sym typeface="Verdana"/>
            </a:endParaRPr>
          </a:p>
        </p:txBody>
      </p:sp>
      <p:sp>
        <p:nvSpPr>
          <p:cNvPr id="427" name="Google Shape;427;p12"/>
          <p:cNvSpPr txBox="1"/>
          <p:nvPr>
            <p:ph idx="1" type="body"/>
          </p:nvPr>
        </p:nvSpPr>
        <p:spPr>
          <a:xfrm>
            <a:off x="721360" y="2123440"/>
            <a:ext cx="7858196" cy="433832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000"/>
              <a:buChar char="•"/>
            </a:pPr>
            <a:r>
              <a:rPr lang="en-US" sz="2000">
                <a:latin typeface="Verdana"/>
                <a:ea typeface="Verdana"/>
                <a:cs typeface="Verdana"/>
                <a:sym typeface="Verdana"/>
              </a:rPr>
              <a:t>Distribution transformers and Solar transformers are of ONAN type and  Heat transfer coefficient is dependent on  Viscosity resulting high the top oil temperature crossing the specified BIS  limits</a:t>
            </a:r>
            <a:endParaRPr/>
          </a:p>
          <a:p>
            <a:pPr indent="-228594" lvl="0" marL="228594" marR="0" rtl="0" algn="just">
              <a:lnSpc>
                <a:spcPct val="90000"/>
              </a:lnSpc>
              <a:spcBef>
                <a:spcPts val="1000"/>
              </a:spcBef>
              <a:spcAft>
                <a:spcPts val="0"/>
              </a:spcAft>
              <a:buClr>
                <a:schemeClr val="dk1"/>
              </a:buClr>
              <a:buSzPts val="2000"/>
              <a:buFont typeface="Arial"/>
              <a:buChar char="•"/>
            </a:pPr>
            <a:r>
              <a:rPr lang="en-US" sz="2000">
                <a:latin typeface="Verdana"/>
                <a:ea typeface="Verdana"/>
                <a:cs typeface="Verdana"/>
                <a:sym typeface="Verdana"/>
              </a:rPr>
              <a:t>S</a:t>
            </a:r>
            <a:r>
              <a:rPr b="0" i="0" lang="en-US" sz="2000" u="none" cap="none" strike="noStrike">
                <a:latin typeface="Verdana"/>
                <a:ea typeface="Verdana"/>
                <a:cs typeface="Verdana"/>
                <a:sym typeface="Verdana"/>
              </a:rPr>
              <a:t>hop floor heat run test on full load test condition is the  acceptance criteria</a:t>
            </a:r>
            <a:endParaRPr/>
          </a:p>
          <a:p>
            <a:pPr indent="-228600" lvl="0" marL="228600" rtl="0" algn="just">
              <a:lnSpc>
                <a:spcPct val="90000"/>
              </a:lnSpc>
              <a:spcBef>
                <a:spcPts val="1000"/>
              </a:spcBef>
              <a:spcAft>
                <a:spcPts val="0"/>
              </a:spcAft>
              <a:buClr>
                <a:schemeClr val="dk1"/>
              </a:buClr>
              <a:buSzPts val="2000"/>
              <a:buChar char="•"/>
            </a:pPr>
            <a:r>
              <a:rPr lang="en-US" sz="2000">
                <a:latin typeface="Verdana"/>
                <a:ea typeface="Verdana"/>
                <a:cs typeface="Verdana"/>
                <a:sym typeface="Verdana"/>
              </a:rPr>
              <a:t>CFD simulations on ONAN type of Distribution Transformers under laminar flow and natural convection clearly show the effect of viscosity.</a:t>
            </a:r>
            <a:endParaRPr/>
          </a:p>
          <a:p>
            <a:pPr indent="-228600" lvl="0" marL="228600" rtl="0" algn="just">
              <a:lnSpc>
                <a:spcPct val="90000"/>
              </a:lnSpc>
              <a:spcBef>
                <a:spcPts val="1000"/>
              </a:spcBef>
              <a:spcAft>
                <a:spcPts val="0"/>
              </a:spcAft>
              <a:buClr>
                <a:schemeClr val="dk1"/>
              </a:buClr>
              <a:buSzPts val="2000"/>
              <a:buChar char="•"/>
            </a:pPr>
            <a:r>
              <a:rPr lang="en-US" sz="2000">
                <a:latin typeface="Verdana"/>
                <a:ea typeface="Verdana"/>
                <a:cs typeface="Verdana"/>
                <a:sym typeface="Verdana"/>
              </a:rPr>
              <a:t>Distribution Transformers have less tolerances on materials  consumption and low clearances in general</a:t>
            </a:r>
            <a:endParaRPr/>
          </a:p>
          <a:p>
            <a:pPr indent="-228600" lvl="0" marL="228600" rtl="0" algn="just">
              <a:lnSpc>
                <a:spcPct val="90000"/>
              </a:lnSpc>
              <a:spcBef>
                <a:spcPts val="1000"/>
              </a:spcBef>
              <a:spcAft>
                <a:spcPts val="0"/>
              </a:spcAft>
              <a:buClr>
                <a:schemeClr val="dk1"/>
              </a:buClr>
              <a:buSzPts val="2000"/>
              <a:buChar char="•"/>
            </a:pPr>
            <a:r>
              <a:rPr lang="en-US" sz="2000">
                <a:latin typeface="Verdana"/>
                <a:ea typeface="Verdana"/>
                <a:cs typeface="Verdana"/>
                <a:sym typeface="Verdana"/>
              </a:rPr>
              <a:t>Type I oils offer better protection in terms of acceptance on shopfloor testing and life protection</a:t>
            </a:r>
            <a:endParaRPr/>
          </a:p>
          <a:p>
            <a:pPr indent="0" lvl="0" marL="0" rtl="0" algn="l">
              <a:lnSpc>
                <a:spcPct val="90000"/>
              </a:lnSpc>
              <a:spcBef>
                <a:spcPts val="1000"/>
              </a:spcBef>
              <a:spcAft>
                <a:spcPts val="0"/>
              </a:spcAft>
              <a:buClr>
                <a:schemeClr val="dk1"/>
              </a:buClr>
              <a:buSzPts val="2000"/>
              <a:buNone/>
            </a:pPr>
            <a:r>
              <a:t/>
            </a:r>
            <a:endParaRPr sz="2000">
              <a:latin typeface="Times New Roman"/>
              <a:ea typeface="Times New Roman"/>
              <a:cs typeface="Times New Roman"/>
              <a:sym typeface="Times New Roman"/>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pic>
        <p:nvPicPr>
          <p:cNvPr descr="Electrician" id="428" name="Google Shape;428;p12"/>
          <p:cNvPicPr preferRelativeResize="0"/>
          <p:nvPr/>
        </p:nvPicPr>
        <p:blipFill rotWithShape="1">
          <a:blip r:embed="rId3">
            <a:alphaModFix/>
          </a:blip>
          <a:srcRect b="0" l="0" r="0" t="0"/>
          <a:stretch/>
        </p:blipFill>
        <p:spPr>
          <a:xfrm>
            <a:off x="8795981" y="1990229"/>
            <a:ext cx="2906973" cy="2906973"/>
          </a:xfrm>
          <a:prstGeom prst="rect">
            <a:avLst/>
          </a:prstGeom>
          <a:noFill/>
          <a:ln>
            <a:noFill/>
          </a:ln>
        </p:spPr>
      </p:pic>
      <p:sp>
        <p:nvSpPr>
          <p:cNvPr id="429" name="Google Shape;42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30" name="Google Shape;430;p12"/>
          <p:cNvPicPr preferRelativeResize="0"/>
          <p:nvPr/>
        </p:nvPicPr>
        <p:blipFill rotWithShape="1">
          <a:blip r:embed="rId4">
            <a:alphaModFix/>
          </a:blip>
          <a:srcRect b="0" l="0" r="0" t="0"/>
          <a:stretch/>
        </p:blipFill>
        <p:spPr>
          <a:xfrm>
            <a:off x="10551970" y="0"/>
            <a:ext cx="1603659" cy="12027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3"/>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6" name="Google Shape;436;p13"/>
          <p:cNvSpPr txBox="1"/>
          <p:nvPr/>
        </p:nvSpPr>
        <p:spPr>
          <a:xfrm>
            <a:off x="641555" y="479323"/>
            <a:ext cx="11149780" cy="707886"/>
          </a:xfrm>
          <a:prstGeom prst="rect">
            <a:avLst/>
          </a:prstGeom>
          <a:solidFill>
            <a:srgbClr val="D9E5F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Times New Roman"/>
                <a:ea typeface="Times New Roman"/>
                <a:cs typeface="Times New Roman"/>
                <a:sym typeface="Times New Roman"/>
              </a:rPr>
              <a:t>IS 1866: 2017 </a:t>
            </a:r>
            <a:r>
              <a:rPr b="1" i="0" lang="en-US" sz="2000" u="none" strike="noStrike">
                <a:solidFill>
                  <a:schemeClr val="dk1"/>
                </a:solidFill>
                <a:latin typeface="Times New Roman"/>
                <a:ea typeface="Times New Roman"/>
                <a:cs typeface="Times New Roman"/>
                <a:sym typeface="Times New Roman"/>
              </a:rPr>
              <a:t>MINERAL INSULATING OILS IN ELECTRICAL EQUIPMENT - SUPERVISION AND MAINTENANCE GUIDANCE</a:t>
            </a:r>
            <a:endParaRPr b="1" sz="2000">
              <a:solidFill>
                <a:schemeClr val="dk1"/>
              </a:solidFill>
              <a:latin typeface="Times New Roman"/>
              <a:ea typeface="Times New Roman"/>
              <a:cs typeface="Times New Roman"/>
              <a:sym typeface="Times New Roman"/>
            </a:endParaRPr>
          </a:p>
        </p:txBody>
      </p:sp>
      <p:sp>
        <p:nvSpPr>
          <p:cNvPr id="437" name="Google Shape;437;p13"/>
          <p:cNvSpPr txBox="1"/>
          <p:nvPr/>
        </p:nvSpPr>
        <p:spPr>
          <a:xfrm>
            <a:off x="811262" y="2253864"/>
            <a:ext cx="4636138" cy="28623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b="0" i="0" lang="en-US" sz="1800" u="none" strike="noStrike">
                <a:solidFill>
                  <a:schemeClr val="dk1"/>
                </a:solidFill>
                <a:latin typeface="Arial"/>
                <a:ea typeface="Arial"/>
                <a:cs typeface="Arial"/>
                <a:sym typeface="Arial"/>
              </a:rPr>
              <a:t>intended to assist the power equipment operator to evaluate the condition of the oil and maintain it in a serviceable condition</a:t>
            </a:r>
            <a:endParaRPr/>
          </a:p>
          <a:p>
            <a:pPr indent="-171450" lvl="0" marL="285750" marR="0" rtl="0" algn="just">
              <a:spcBef>
                <a:spcPts val="0"/>
              </a:spcBef>
              <a:spcAft>
                <a:spcPts val="0"/>
              </a:spcAft>
              <a:buClr>
                <a:schemeClr val="dk1"/>
              </a:buClr>
              <a:buSzPts val="1800"/>
              <a:buFont typeface="Verdana"/>
              <a:buNone/>
            </a:pPr>
            <a:r>
              <a:t/>
            </a:r>
            <a:endParaRPr sz="1800">
              <a:solidFill>
                <a:schemeClr val="dk1"/>
              </a:solidFill>
              <a:latin typeface="Arial"/>
              <a:ea typeface="Arial"/>
              <a:cs typeface="Arial"/>
              <a:sym typeface="Arial"/>
            </a:endParaRPr>
          </a:p>
          <a:p>
            <a:pPr indent="0" lvl="0" marL="0" marR="0" rtl="0" algn="just">
              <a:spcBef>
                <a:spcPts val="0"/>
              </a:spcBef>
              <a:spcAft>
                <a:spcPts val="0"/>
              </a:spcAft>
              <a:buNone/>
            </a:pPr>
            <a:r>
              <a:rPr lang="en-US" sz="1800">
                <a:solidFill>
                  <a:schemeClr val="dk1"/>
                </a:solidFill>
                <a:latin typeface="Arial"/>
                <a:ea typeface="Arial"/>
                <a:cs typeface="Arial"/>
                <a:sym typeface="Arial"/>
              </a:rPr>
              <a:t>- i</a:t>
            </a:r>
            <a:r>
              <a:rPr b="0" i="0" lang="en-US" sz="1800" u="none" strike="noStrike">
                <a:solidFill>
                  <a:schemeClr val="dk1"/>
                </a:solidFill>
                <a:latin typeface="Arial"/>
                <a:ea typeface="Arial"/>
                <a:cs typeface="Arial"/>
                <a:sym typeface="Arial"/>
              </a:rPr>
              <a:t>ncludes recommendations on tests and evaluation procedures and outlines methods for reconditioning and reclaiming oil and the decontamination of oil contaminated with PCBs.</a:t>
            </a:r>
            <a:endParaRPr sz="1800">
              <a:solidFill>
                <a:schemeClr val="dk1"/>
              </a:solidFill>
              <a:latin typeface="Verdana"/>
              <a:ea typeface="Verdana"/>
              <a:cs typeface="Verdana"/>
              <a:sym typeface="Verdana"/>
            </a:endParaRPr>
          </a:p>
        </p:txBody>
      </p:sp>
      <p:sp>
        <p:nvSpPr>
          <p:cNvPr descr="A professional illustration of mineral insulating oil properties and tests in electrical equipment maintenance. The image prominently features a transformer with visual indicators for key properties/tests: color and appearance, breakdown voltage, water content, acidity (neutralization value), dielectric dissipation factor (DDF) and resistivity, inhibitor content and oxidation stability, sediment and sludge, interfacial tension (IFT), particle counting and sizing, flash point, compatibility, pour point, density, viscosity, polychlorinated biphenyls (PCBs), corrosive sulfur, dibenzyl disulfide (DBDS) content, and passivator content. Each property is represented by an icon or labeled diagram, ensuring clarity and relevance for educational or technical purposes." id="438" name="Google Shape;438;p13"/>
          <p:cNvSpPr/>
          <p:nvPr/>
        </p:nvSpPr>
        <p:spPr>
          <a:xfrm>
            <a:off x="155575" y="2577481"/>
            <a:ext cx="5947513" cy="59475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pic>
        <p:nvPicPr>
          <p:cNvPr id="439" name="Google Shape;439;p13"/>
          <p:cNvPicPr preferRelativeResize="0"/>
          <p:nvPr/>
        </p:nvPicPr>
        <p:blipFill rotWithShape="1">
          <a:blip r:embed="rId3">
            <a:alphaModFix/>
          </a:blip>
          <a:srcRect b="0" l="0" r="0" t="0"/>
          <a:stretch/>
        </p:blipFill>
        <p:spPr>
          <a:xfrm>
            <a:off x="6326372" y="1492060"/>
            <a:ext cx="4867940" cy="48679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5" name="Google Shape;445;p14"/>
          <p:cNvSpPr txBox="1"/>
          <p:nvPr/>
        </p:nvSpPr>
        <p:spPr>
          <a:xfrm>
            <a:off x="346587" y="442452"/>
            <a:ext cx="112235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chemeClr val="dk1"/>
                </a:solidFill>
                <a:latin typeface="Arial"/>
                <a:ea typeface="Arial"/>
                <a:cs typeface="Arial"/>
                <a:sym typeface="Arial"/>
              </a:rPr>
              <a:t>Oil tests and their significance</a:t>
            </a:r>
            <a:endParaRPr sz="1800">
              <a:solidFill>
                <a:schemeClr val="dk1"/>
              </a:solidFill>
              <a:latin typeface="Verdana"/>
              <a:ea typeface="Verdana"/>
              <a:cs typeface="Verdana"/>
              <a:sym typeface="Verdana"/>
            </a:endParaRPr>
          </a:p>
        </p:txBody>
      </p:sp>
      <p:graphicFrame>
        <p:nvGraphicFramePr>
          <p:cNvPr id="446" name="Google Shape;446;p14"/>
          <p:cNvGraphicFramePr/>
          <p:nvPr/>
        </p:nvGraphicFramePr>
        <p:xfrm>
          <a:off x="358877" y="904019"/>
          <a:ext cx="3000000" cy="3000000"/>
        </p:xfrm>
        <a:graphic>
          <a:graphicData uri="http://schemas.openxmlformats.org/drawingml/2006/table">
            <a:tbl>
              <a:tblPr bandRow="1" firstRow="1">
                <a:noFill/>
                <a:tableStyleId>{4B740196-13A4-432F-BA08-118095D64994}</a:tableStyleId>
              </a:tblPr>
              <a:tblGrid>
                <a:gridCol w="3672350"/>
                <a:gridCol w="7801900"/>
              </a:tblGrid>
              <a:tr h="370850">
                <a:tc>
                  <a:txBody>
                    <a:bodyPr/>
                    <a:lstStyle/>
                    <a:p>
                      <a:pPr indent="0" lvl="0" marL="0" marR="0" rtl="0" algn="l">
                        <a:spcBef>
                          <a:spcPts val="0"/>
                        </a:spcBef>
                        <a:spcAft>
                          <a:spcPts val="0"/>
                        </a:spcAft>
                        <a:buNone/>
                      </a:pPr>
                      <a:r>
                        <a:rPr lang="en-US" sz="1800"/>
                        <a:t>Property</a:t>
                      </a:r>
                      <a:endParaRPr sz="1800"/>
                    </a:p>
                  </a:txBody>
                  <a:tcPr marT="45725" marB="45725" marR="91450" marL="91450"/>
                </a:tc>
                <a:tc>
                  <a:txBody>
                    <a:bodyPr/>
                    <a:lstStyle/>
                    <a:p>
                      <a:pPr indent="0" lvl="0" marL="0" marR="0" rtl="0" algn="l">
                        <a:spcBef>
                          <a:spcPts val="0"/>
                        </a:spcBef>
                        <a:spcAft>
                          <a:spcPts val="0"/>
                        </a:spcAft>
                        <a:buNone/>
                      </a:pPr>
                      <a:r>
                        <a:rPr lang="en-US" sz="1800"/>
                        <a:t>Significance</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Colour and appearance</a:t>
                      </a:r>
                      <a:endParaRPr sz="1800"/>
                    </a:p>
                  </a:txBody>
                  <a:tcPr marT="45725" marB="45725" marR="91450" marL="91450"/>
                </a:tc>
                <a:tc>
                  <a:txBody>
                    <a:bodyPr/>
                    <a:lstStyle/>
                    <a:p>
                      <a:pPr indent="0" lvl="0" marL="0" marR="0" rtl="0" algn="just">
                        <a:spcBef>
                          <a:spcPts val="0"/>
                        </a:spcBef>
                        <a:spcAft>
                          <a:spcPts val="0"/>
                        </a:spcAft>
                        <a:buNone/>
                      </a:pPr>
                      <a:r>
                        <a:rPr b="0" i="0" lang="en-US" sz="1800" u="none" strike="noStrike">
                          <a:solidFill>
                            <a:schemeClr val="dk1"/>
                          </a:solidFill>
                          <a:latin typeface="Verdana"/>
                          <a:ea typeface="Verdana"/>
                          <a:cs typeface="Verdana"/>
                          <a:sym typeface="Verdana"/>
                        </a:rPr>
                        <a:t>A rapidly increasing or a high colour number may be an indication of oil degradation or contamination.</a:t>
                      </a:r>
                      <a:endParaRPr/>
                    </a:p>
                    <a:p>
                      <a:pPr indent="0" lvl="0" marL="0" marR="0" rtl="0" algn="just">
                        <a:spcBef>
                          <a:spcPts val="0"/>
                        </a:spcBef>
                        <a:spcAft>
                          <a:spcPts val="0"/>
                        </a:spcAft>
                        <a:buNone/>
                      </a:pPr>
                      <a:r>
                        <a:rPr b="0" i="0" lang="en-US" sz="1800" u="none" strike="noStrike">
                          <a:solidFill>
                            <a:schemeClr val="dk1"/>
                          </a:solidFill>
                          <a:latin typeface="Verdana"/>
                          <a:ea typeface="Verdana"/>
                          <a:cs typeface="Verdana"/>
                          <a:sym typeface="Verdana"/>
                        </a:rPr>
                        <a:t>Besides colour, the appearance of oil may show cloudiness or sediment, which may indicate the presence of free water, insoluble sludge, carbon particles, fibres, dust, or other contaminants.</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Breakdown voltage</a:t>
                      </a:r>
                      <a:endParaRPr sz="1800"/>
                    </a:p>
                  </a:txBody>
                  <a:tcPr marT="45725" marB="45725" marR="91450" marL="91450"/>
                </a:tc>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Breakdown voltage is a measure of the ability of oil to withstand electric stress and has primary importance for the safe operation of electrical equipment.</a:t>
                      </a:r>
                      <a:endParaRPr/>
                    </a:p>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It indicates the presence of contaminants such as water or particles. A low value of breakdown voltage can indicate that</a:t>
                      </a:r>
                      <a:endParaRPr/>
                    </a:p>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one or more of these are present.</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Water content</a:t>
                      </a:r>
                      <a:endParaRPr sz="1800"/>
                    </a:p>
                  </a:txBody>
                  <a:tcPr marT="45725" marB="45725" marR="91450" marL="91450"/>
                </a:tc>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The water content of insulating oils influences</a:t>
                      </a:r>
                      <a:endParaRPr/>
                    </a:p>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 the breakdown voltage of the oil,</a:t>
                      </a:r>
                      <a:endParaRPr/>
                    </a:p>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 the solid insulation,</a:t>
                      </a:r>
                      <a:endParaRPr/>
                    </a:p>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 the ageing tendency of the liquid and solid insulation.</a:t>
                      </a:r>
                      <a:endParaRPr sz="1800"/>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5"/>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52" name="Google Shape;452;p15"/>
          <p:cNvGraphicFramePr/>
          <p:nvPr/>
        </p:nvGraphicFramePr>
        <p:xfrm>
          <a:off x="476660" y="809726"/>
          <a:ext cx="3000000" cy="3000000"/>
        </p:xfrm>
        <a:graphic>
          <a:graphicData uri="http://schemas.openxmlformats.org/drawingml/2006/table">
            <a:tbl>
              <a:tblPr bandRow="1" firstRow="1">
                <a:noFill/>
                <a:tableStyleId>{4B740196-13A4-432F-BA08-118095D64994}</a:tableStyleId>
              </a:tblPr>
              <a:tblGrid>
                <a:gridCol w="3145350"/>
                <a:gridCol w="8425975"/>
              </a:tblGrid>
              <a:tr h="370850">
                <a:tc>
                  <a:txBody>
                    <a:bodyPr/>
                    <a:lstStyle/>
                    <a:p>
                      <a:pPr indent="0" lvl="0" marL="0" marR="0" rtl="0" algn="l">
                        <a:spcBef>
                          <a:spcPts val="0"/>
                        </a:spcBef>
                        <a:spcAft>
                          <a:spcPts val="0"/>
                        </a:spcAft>
                        <a:buNone/>
                      </a:pPr>
                      <a:r>
                        <a:rPr lang="en-US" sz="1800"/>
                        <a:t>Property</a:t>
                      </a:r>
                      <a:endParaRPr sz="1800"/>
                    </a:p>
                  </a:txBody>
                  <a:tcPr marT="45725" marB="45725" marR="91450" marL="91450"/>
                </a:tc>
                <a:tc>
                  <a:txBody>
                    <a:bodyPr/>
                    <a:lstStyle/>
                    <a:p>
                      <a:pPr indent="0" lvl="0" marL="0" marR="0" rtl="0" algn="l">
                        <a:spcBef>
                          <a:spcPts val="0"/>
                        </a:spcBef>
                        <a:spcAft>
                          <a:spcPts val="0"/>
                        </a:spcAft>
                        <a:buNone/>
                      </a:pPr>
                      <a:r>
                        <a:rPr lang="en-US" sz="1800"/>
                        <a:t>Significance</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Acidity (neutralization value)</a:t>
                      </a:r>
                      <a:endParaRPr sz="1800"/>
                    </a:p>
                  </a:txBody>
                  <a:tcPr marT="45725" marB="45725" marR="91450" marL="91450"/>
                </a:tc>
                <a:tc>
                  <a:txBody>
                    <a:bodyPr/>
                    <a:lstStyle/>
                    <a:p>
                      <a:pPr indent="0" lvl="0" marL="0" marR="0" rtl="0" algn="just">
                        <a:spcBef>
                          <a:spcPts val="0"/>
                        </a:spcBef>
                        <a:spcAft>
                          <a:spcPts val="0"/>
                        </a:spcAft>
                        <a:buNone/>
                      </a:pPr>
                      <a:r>
                        <a:rPr lang="en-US" sz="1800">
                          <a:solidFill>
                            <a:schemeClr val="dk1"/>
                          </a:solidFill>
                          <a:latin typeface="Verdana"/>
                          <a:ea typeface="Verdana"/>
                          <a:cs typeface="Verdana"/>
                          <a:sym typeface="Verdana"/>
                        </a:rPr>
                        <a:t>- Acids and other oxidation products, in conjunction with water and solid contaminants, affect the dielectric and other properties of the oil. </a:t>
                      </a:r>
                      <a:endParaRPr/>
                    </a:p>
                    <a:p>
                      <a:pPr indent="0" lvl="0" marL="0" marR="0" rtl="0" algn="just">
                        <a:spcBef>
                          <a:spcPts val="0"/>
                        </a:spcBef>
                        <a:spcAft>
                          <a:spcPts val="0"/>
                        </a:spcAft>
                        <a:buNone/>
                      </a:pPr>
                      <a:r>
                        <a:rPr lang="en-US" sz="1800">
                          <a:solidFill>
                            <a:schemeClr val="dk1"/>
                          </a:solidFill>
                          <a:latin typeface="Verdana"/>
                          <a:ea typeface="Verdana"/>
                          <a:cs typeface="Verdana"/>
                          <a:sym typeface="Verdana"/>
                        </a:rPr>
                        <a:t>- Acids have an impact on the degradation of cellulosic materials and may also be responsible for the corrosion of metal parts in a transformer.</a:t>
                      </a:r>
                      <a:endParaRPr sz="1800">
                        <a:solidFill>
                          <a:schemeClr val="dk1"/>
                        </a:solidFill>
                        <a:latin typeface="Verdana"/>
                        <a:ea typeface="Verdana"/>
                        <a:cs typeface="Verdana"/>
                        <a:sym typeface="Verdana"/>
                      </a:endParaRPr>
                    </a:p>
                    <a:p>
                      <a:pPr indent="-285750" lvl="0" marL="285750" marR="0" rtl="0" algn="just">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The rate of increase of acidity of oil in service is a good indicator of the ageing rate. </a:t>
                      </a:r>
                      <a:endParaRPr/>
                    </a:p>
                    <a:p>
                      <a:pPr indent="-285750" lvl="0" marL="285750" marR="0" rtl="0" algn="just">
                        <a:lnSpc>
                          <a:spcPct val="100000"/>
                        </a:lnSpc>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The acidity level is used as a general guide for determining when the oil should be replaced or reclaimed.</a:t>
                      </a:r>
                      <a:endParaRPr sz="1800">
                        <a:solidFill>
                          <a:schemeClr val="dk1"/>
                        </a:solidFill>
                        <a:latin typeface="Verdana"/>
                        <a:ea typeface="Verdana"/>
                        <a:cs typeface="Verdana"/>
                        <a:sym typeface="Verdana"/>
                      </a:endParaRPr>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Dielectric dissipation factor (DDF) and resistivity</a:t>
                      </a:r>
                      <a:endParaRPr sz="1800"/>
                    </a:p>
                  </a:txBody>
                  <a:tcPr marT="45725" marB="45725" marR="91450" marL="91450"/>
                </a:tc>
                <a:tc>
                  <a:txBody>
                    <a:bodyPr/>
                    <a:lstStyle/>
                    <a:p>
                      <a:pPr indent="0" lvl="0" marL="0" marR="0" rtl="0" algn="l">
                        <a:spcBef>
                          <a:spcPts val="0"/>
                        </a:spcBef>
                        <a:spcAft>
                          <a:spcPts val="0"/>
                        </a:spcAft>
                        <a:buNone/>
                      </a:pPr>
                      <a:r>
                        <a:rPr lang="en-US" sz="1800"/>
                        <a:t>High values of DDF, or low values of resistivity, may deleteriously affect the dielectric losses and/or the insulation resistance of the electrical equipment.</a:t>
                      </a:r>
                      <a:endParaRPr/>
                    </a:p>
                    <a:p>
                      <a:pPr indent="0" lvl="0" marL="0" marR="0" rtl="0" algn="l">
                        <a:spcBef>
                          <a:spcPts val="0"/>
                        </a:spcBef>
                        <a:spcAft>
                          <a:spcPts val="0"/>
                        </a:spcAft>
                        <a:buNone/>
                      </a:pPr>
                      <a:r>
                        <a:rPr lang="en-US" sz="1800"/>
                        <a:t>The measurement of resistivity is also considered to be of value for monitoring oils in service, as it has been shown to be reasonably proportional to oxidation acids and to be affected by undesirable contaminants such as metal salts and water</a:t>
                      </a:r>
                      <a:endParaRPr sz="1800"/>
                    </a:p>
                  </a:txBody>
                  <a:tcPr marT="45725" marB="45725" marR="91450" marL="91450"/>
                </a:tc>
              </a:tr>
            </a:tbl>
          </a:graphicData>
        </a:graphic>
      </p:graphicFrame>
      <p:sp>
        <p:nvSpPr>
          <p:cNvPr id="453" name="Google Shape;453;p15"/>
          <p:cNvSpPr txBox="1"/>
          <p:nvPr/>
        </p:nvSpPr>
        <p:spPr>
          <a:xfrm>
            <a:off x="344477" y="138000"/>
            <a:ext cx="112235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chemeClr val="dk1"/>
                </a:solidFill>
                <a:latin typeface="Arial"/>
                <a:ea typeface="Arial"/>
                <a:cs typeface="Arial"/>
                <a:sym typeface="Arial"/>
              </a:rPr>
              <a:t>Oil tests and their significance</a:t>
            </a:r>
            <a:endParaRPr sz="1800">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59" name="Google Shape;459;p16"/>
          <p:cNvGraphicFramePr/>
          <p:nvPr/>
        </p:nvGraphicFramePr>
        <p:xfrm>
          <a:off x="285305" y="741104"/>
          <a:ext cx="3000000" cy="3000000"/>
        </p:xfrm>
        <a:graphic>
          <a:graphicData uri="http://schemas.openxmlformats.org/drawingml/2006/table">
            <a:tbl>
              <a:tblPr bandRow="1" firstRow="1">
                <a:noFill/>
                <a:tableStyleId>{4B740196-13A4-432F-BA08-118095D64994}</a:tableStyleId>
              </a:tblPr>
              <a:tblGrid>
                <a:gridCol w="3445500"/>
                <a:gridCol w="7922500"/>
              </a:tblGrid>
              <a:tr h="370850">
                <a:tc>
                  <a:txBody>
                    <a:bodyPr/>
                    <a:lstStyle/>
                    <a:p>
                      <a:pPr indent="0" lvl="0" marL="0" marR="0" rtl="0" algn="l">
                        <a:spcBef>
                          <a:spcPts val="0"/>
                        </a:spcBef>
                        <a:spcAft>
                          <a:spcPts val="0"/>
                        </a:spcAft>
                        <a:buNone/>
                      </a:pPr>
                      <a:r>
                        <a:rPr lang="en-US" sz="1800"/>
                        <a:t>Property</a:t>
                      </a:r>
                      <a:endParaRPr sz="1800"/>
                    </a:p>
                  </a:txBody>
                  <a:tcPr marT="45725" marB="45725" marR="91450" marL="91450"/>
                </a:tc>
                <a:tc>
                  <a:txBody>
                    <a:bodyPr/>
                    <a:lstStyle/>
                    <a:p>
                      <a:pPr indent="0" lvl="0" marL="0" marR="0" rtl="0" algn="l">
                        <a:spcBef>
                          <a:spcPts val="0"/>
                        </a:spcBef>
                        <a:spcAft>
                          <a:spcPts val="0"/>
                        </a:spcAft>
                        <a:buNone/>
                      </a:pPr>
                      <a:r>
                        <a:rPr lang="en-US" sz="1800"/>
                        <a:t>Significance</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Inhibitor content and oxidation stability</a:t>
                      </a:r>
                      <a:endParaRPr sz="1800"/>
                    </a:p>
                  </a:txBody>
                  <a:tcPr marT="45725" marB="45725" marR="91450" marL="91450"/>
                </a:tc>
                <a:tc>
                  <a:txBody>
                    <a:bodyPr/>
                    <a:lstStyle/>
                    <a:p>
                      <a:pPr indent="0" lvl="0" marL="0" marR="0" rtl="0" algn="l">
                        <a:spcBef>
                          <a:spcPts val="0"/>
                        </a:spcBef>
                        <a:spcAft>
                          <a:spcPts val="0"/>
                        </a:spcAft>
                        <a:buNone/>
                      </a:pPr>
                      <a:r>
                        <a:rPr lang="en-US" sz="1800"/>
                        <a:t>The oxidation stability gives</a:t>
                      </a:r>
                      <a:r>
                        <a:rPr lang="en-US" sz="1800"/>
                        <a:t> the </a:t>
                      </a:r>
                      <a:r>
                        <a:rPr lang="en-US" sz="1800"/>
                        <a:t>resistance to formation of acidic compounds, sludge and compounds influencing the dielectric dissipation factor (DDF).</a:t>
                      </a:r>
                      <a:endParaRPr/>
                    </a:p>
                    <a:p>
                      <a:pPr indent="0" lvl="0" marL="0" marR="0" rtl="0" algn="l">
                        <a:spcBef>
                          <a:spcPts val="0"/>
                        </a:spcBef>
                        <a:spcAft>
                          <a:spcPts val="0"/>
                        </a:spcAft>
                        <a:buNone/>
                      </a:pPr>
                      <a:r>
                        <a:rPr lang="en-US" sz="1800"/>
                        <a:t>A decrease of IFT in inhibited oils may also be an early indication of initial formation of oxidation products.</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Sediment and Sludge</a:t>
                      </a:r>
                      <a:endParaRPr sz="1800"/>
                    </a:p>
                  </a:txBody>
                  <a:tcPr marT="45725" marB="45725" marR="91450" marL="91450"/>
                </a:tc>
                <a:tc>
                  <a:txBody>
                    <a:bodyPr/>
                    <a:lstStyle/>
                    <a:p>
                      <a:pPr indent="0" lvl="0" marL="0" marR="0" rtl="0" algn="l">
                        <a:spcBef>
                          <a:spcPts val="0"/>
                        </a:spcBef>
                        <a:spcAft>
                          <a:spcPts val="0"/>
                        </a:spcAft>
                        <a:buNone/>
                      </a:pPr>
                      <a:r>
                        <a:rPr lang="en-US" sz="1800"/>
                        <a:t>The presence of sediment and/or sludge may change the electrical properties of the oil, and in addition, deposits may hinder heat-exchange, thus encouraging thermal degradation of the insulating materials.</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Interfacial tension (IFT)</a:t>
                      </a:r>
                      <a:endParaRPr sz="1800"/>
                    </a:p>
                  </a:txBody>
                  <a:tcPr marT="45725" marB="45725" marR="91450" marL="91450"/>
                </a:tc>
                <a:tc>
                  <a:txBody>
                    <a:bodyPr/>
                    <a:lstStyle/>
                    <a:p>
                      <a:pPr indent="0" lvl="0" marL="0" marR="0" rtl="0" algn="l">
                        <a:spcBef>
                          <a:spcPts val="0"/>
                        </a:spcBef>
                        <a:spcAft>
                          <a:spcPts val="0"/>
                        </a:spcAft>
                        <a:buNone/>
                      </a:pPr>
                      <a:r>
                        <a:rPr lang="en-US" sz="1800"/>
                        <a:t>The interfacial tension between oil and water provides a means of detecting soluble polar contaminants and products of degradation.</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Particles (counting and sizing)</a:t>
                      </a:r>
                      <a:endParaRPr sz="1800"/>
                    </a:p>
                  </a:txBody>
                  <a:tcPr marT="45725" marB="45725" marR="91450" marL="91450"/>
                </a:tc>
                <a:tc>
                  <a:txBody>
                    <a:bodyPr/>
                    <a:lstStyle/>
                    <a:p>
                      <a:pPr indent="0" lvl="0" marL="0" marR="0" rtl="0" algn="l">
                        <a:spcBef>
                          <a:spcPts val="0"/>
                        </a:spcBef>
                        <a:spcAft>
                          <a:spcPts val="0"/>
                        </a:spcAft>
                        <a:buNone/>
                      </a:pPr>
                      <a:r>
                        <a:rPr lang="en-US" sz="1800"/>
                        <a:t>Suspended particles have an effect on the dielectric strength of insulating oil. Historically, some failures on HV transformers have been associated with particle contamination.</a:t>
                      </a:r>
                      <a:endParaRPr sz="1800"/>
                    </a:p>
                  </a:txBody>
                  <a:tcPr marT="45725" marB="45725" marR="91450" marL="91450"/>
                </a:tc>
              </a:tr>
            </a:tbl>
          </a:graphicData>
        </a:graphic>
      </p:graphicFrame>
      <p:sp>
        <p:nvSpPr>
          <p:cNvPr id="460" name="Google Shape;460;p16"/>
          <p:cNvSpPr txBox="1"/>
          <p:nvPr/>
        </p:nvSpPr>
        <p:spPr>
          <a:xfrm>
            <a:off x="344477" y="138000"/>
            <a:ext cx="112235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chemeClr val="dk1"/>
                </a:solidFill>
                <a:latin typeface="Arial"/>
                <a:ea typeface="Arial"/>
                <a:cs typeface="Arial"/>
                <a:sym typeface="Arial"/>
              </a:rPr>
              <a:t>Oil tests and their significance</a:t>
            </a:r>
            <a:endParaRPr sz="1800">
              <a:solidFill>
                <a:schemeClr val="dk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66" name="Google Shape;466;p17"/>
          <p:cNvSpPr txBox="1"/>
          <p:nvPr/>
        </p:nvSpPr>
        <p:spPr>
          <a:xfrm>
            <a:off x="346587" y="442452"/>
            <a:ext cx="112235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chemeClr val="dk1"/>
                </a:solidFill>
                <a:latin typeface="Arial"/>
                <a:ea typeface="Arial"/>
                <a:cs typeface="Arial"/>
                <a:sym typeface="Arial"/>
              </a:rPr>
              <a:t>Oil tests and their significance</a:t>
            </a:r>
            <a:endParaRPr sz="1800">
              <a:solidFill>
                <a:schemeClr val="dk1"/>
              </a:solidFill>
              <a:latin typeface="Verdana"/>
              <a:ea typeface="Verdana"/>
              <a:cs typeface="Verdana"/>
              <a:sym typeface="Verdana"/>
            </a:endParaRPr>
          </a:p>
        </p:txBody>
      </p:sp>
      <p:graphicFrame>
        <p:nvGraphicFramePr>
          <p:cNvPr id="467" name="Google Shape;467;p17"/>
          <p:cNvGraphicFramePr/>
          <p:nvPr/>
        </p:nvGraphicFramePr>
        <p:xfrm>
          <a:off x="346587" y="811784"/>
          <a:ext cx="3000000" cy="3000000"/>
        </p:xfrm>
        <a:graphic>
          <a:graphicData uri="http://schemas.openxmlformats.org/drawingml/2006/table">
            <a:tbl>
              <a:tblPr bandRow="1" firstRow="1">
                <a:noFill/>
                <a:tableStyleId>{4B740196-13A4-432F-BA08-118095D64994}</a:tableStyleId>
              </a:tblPr>
              <a:tblGrid>
                <a:gridCol w="4246675"/>
                <a:gridCol w="7240775"/>
              </a:tblGrid>
              <a:tr h="370850">
                <a:tc>
                  <a:txBody>
                    <a:bodyPr/>
                    <a:lstStyle/>
                    <a:p>
                      <a:pPr indent="0" lvl="0" marL="0" marR="0" rtl="0" algn="l">
                        <a:spcBef>
                          <a:spcPts val="0"/>
                        </a:spcBef>
                        <a:spcAft>
                          <a:spcPts val="0"/>
                        </a:spcAft>
                        <a:buNone/>
                      </a:pPr>
                      <a:r>
                        <a:rPr lang="en-US" sz="1800"/>
                        <a:t>Property</a:t>
                      </a:r>
                      <a:endParaRPr sz="1800"/>
                    </a:p>
                  </a:txBody>
                  <a:tcPr marT="45725" marB="45725" marR="91450" marL="91450"/>
                </a:tc>
                <a:tc>
                  <a:txBody>
                    <a:bodyPr/>
                    <a:lstStyle/>
                    <a:p>
                      <a:pPr indent="0" lvl="0" marL="0" marR="0" rtl="0" algn="l">
                        <a:spcBef>
                          <a:spcPts val="0"/>
                        </a:spcBef>
                        <a:spcAft>
                          <a:spcPts val="0"/>
                        </a:spcAft>
                        <a:buNone/>
                      </a:pPr>
                      <a:r>
                        <a:rPr lang="en-US" sz="1800"/>
                        <a:t>Significance</a:t>
                      </a:r>
                      <a:endParaRPr sz="1800"/>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1800"/>
                        <a:buFont typeface="Verdana"/>
                        <a:buNone/>
                      </a:pPr>
                      <a:r>
                        <a:rPr b="0" i="0" lang="en-US" sz="1800" u="none" strike="noStrike">
                          <a:solidFill>
                            <a:schemeClr val="dk1"/>
                          </a:solidFill>
                          <a:latin typeface="Verdana"/>
                          <a:ea typeface="Verdana"/>
                          <a:cs typeface="Verdana"/>
                          <a:sym typeface="Verdana"/>
                        </a:rPr>
                        <a:t>Flash point</a:t>
                      </a:r>
                      <a:endParaRPr sz="1800"/>
                    </a:p>
                  </a:txBody>
                  <a:tcPr marT="45725" marB="45725" marR="91450" marL="91450"/>
                </a:tc>
                <a:tc>
                  <a:txBody>
                    <a:bodyPr/>
                    <a:lstStyle/>
                    <a:p>
                      <a:pPr indent="0" lvl="0" marL="0" marR="0" rtl="0" algn="l">
                        <a:spcBef>
                          <a:spcPts val="0"/>
                        </a:spcBef>
                        <a:spcAft>
                          <a:spcPts val="0"/>
                        </a:spcAft>
                        <a:buNone/>
                      </a:pPr>
                      <a:r>
                        <a:rPr lang="en-US" sz="1800"/>
                        <a:t>A low flash point is an indication of the presence of volatile combustible products in the oil. This may result from contamination by a solvent but, in some cases, the cause has been observed to be extensive sparking discharges</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Compatibility</a:t>
                      </a:r>
                      <a:endParaRPr sz="1800"/>
                    </a:p>
                  </a:txBody>
                  <a:tcPr marT="45725" marB="45725" marR="91450" marL="91450"/>
                </a:tc>
                <a:tc>
                  <a:txBody>
                    <a:bodyPr/>
                    <a:lstStyle/>
                    <a:p>
                      <a:pPr indent="0" lvl="0" marL="0" marR="0" rtl="0" algn="l">
                        <a:spcBef>
                          <a:spcPts val="0"/>
                        </a:spcBef>
                        <a:spcAft>
                          <a:spcPts val="0"/>
                        </a:spcAft>
                        <a:buNone/>
                      </a:pPr>
                      <a:r>
                        <a:rPr lang="en-US" sz="1800"/>
                        <a:t>A compatibility test may be needed to determine the feasibility of mixing unused oils of different origins with oil in service</a:t>
                      </a:r>
                      <a:r>
                        <a:rPr lang="en-US" sz="1800"/>
                        <a:t> </a:t>
                      </a:r>
                      <a:r>
                        <a:rPr lang="en-US" sz="1800"/>
                        <a:t>for topping up and/or refilling electrical equipment.</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Pour point</a:t>
                      </a:r>
                      <a:endParaRPr sz="1800"/>
                    </a:p>
                  </a:txBody>
                  <a:tcPr marT="45725" marB="45725" marR="91450" marL="91450"/>
                </a:tc>
                <a:tc>
                  <a:txBody>
                    <a:bodyPr/>
                    <a:lstStyle/>
                    <a:p>
                      <a:pPr indent="0" lvl="0" marL="0" marR="0" rtl="0" algn="l">
                        <a:spcBef>
                          <a:spcPts val="0"/>
                        </a:spcBef>
                        <a:spcAft>
                          <a:spcPts val="0"/>
                        </a:spcAft>
                        <a:buNone/>
                      </a:pPr>
                      <a:r>
                        <a:rPr lang="en-US" sz="1800"/>
                        <a:t>Changes in pour point can normally be interpreted as the result of topping-up with a different oil.</a:t>
                      </a:r>
                      <a:endParaRPr sz="1800"/>
                    </a:p>
                  </a:txBody>
                  <a:tcPr marT="45725" marB="45725" marR="91450" marL="91450"/>
                </a:tc>
              </a:tr>
              <a:tr h="370850">
                <a:tc>
                  <a:txBody>
                    <a:bodyPr/>
                    <a:lstStyle/>
                    <a:p>
                      <a:pPr indent="0" lvl="0" marL="0" marR="0" rtl="0" algn="l">
                        <a:spcBef>
                          <a:spcPts val="0"/>
                        </a:spcBef>
                        <a:spcAft>
                          <a:spcPts val="0"/>
                        </a:spcAft>
                        <a:buNone/>
                      </a:pPr>
                      <a:r>
                        <a:rPr lang="en-US" sz="1800"/>
                        <a:t>Density</a:t>
                      </a:r>
                      <a:endParaRPr sz="1800"/>
                    </a:p>
                  </a:txBody>
                  <a:tcPr marT="45725" marB="45725" marR="91450" marL="91450"/>
                </a:tc>
                <a:tc>
                  <a:txBody>
                    <a:bodyPr/>
                    <a:lstStyle/>
                    <a:p>
                      <a:pPr indent="0" lvl="0" marL="0" marR="0" rtl="0" algn="l">
                        <a:spcBef>
                          <a:spcPts val="0"/>
                        </a:spcBef>
                        <a:spcAft>
                          <a:spcPts val="0"/>
                        </a:spcAft>
                        <a:buNone/>
                      </a:pPr>
                      <a:r>
                        <a:rPr lang="en-US" sz="1800"/>
                        <a:t>In cold climates, the density of oil may be important in determining its suitability for use. For example, ice crystals formed from separated water may float on oil of high density and lead to flashover on subsequent melting. </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Viscosity</a:t>
                      </a:r>
                      <a:endParaRPr sz="1800"/>
                    </a:p>
                  </a:txBody>
                  <a:tcPr marT="45725" marB="45725" marR="91450" marL="91450"/>
                </a:tc>
                <a:tc>
                  <a:txBody>
                    <a:bodyPr/>
                    <a:lstStyle/>
                    <a:p>
                      <a:pPr indent="0" lvl="0" marL="0" marR="0" rtl="0" algn="l">
                        <a:spcBef>
                          <a:spcPts val="0"/>
                        </a:spcBef>
                        <a:spcAft>
                          <a:spcPts val="0"/>
                        </a:spcAft>
                        <a:buNone/>
                      </a:pPr>
                      <a:r>
                        <a:rPr lang="en-US" sz="1800"/>
                        <a:t>Viscosity is an important controlling factor in the dissipation of heat. Ageing and oxidation of the oil tend to increase viscosity. Viscosity is also affected by temperature. Normal ageing and oxidation of the oil will not significantly affect its viscosity</a:t>
                      </a:r>
                      <a:endParaRPr sz="1800"/>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473" name="Google Shape;473;p18"/>
          <p:cNvGraphicFramePr/>
          <p:nvPr/>
        </p:nvGraphicFramePr>
        <p:xfrm>
          <a:off x="240261" y="681990"/>
          <a:ext cx="3000000" cy="3000000"/>
        </p:xfrm>
        <a:graphic>
          <a:graphicData uri="http://schemas.openxmlformats.org/drawingml/2006/table">
            <a:tbl>
              <a:tblPr bandRow="1" firstRow="1">
                <a:noFill/>
                <a:tableStyleId>{4B740196-13A4-432F-BA08-118095D64994}</a:tableStyleId>
              </a:tblPr>
              <a:tblGrid>
                <a:gridCol w="3364175"/>
                <a:gridCol w="8481225"/>
              </a:tblGrid>
              <a:tr h="370850">
                <a:tc>
                  <a:txBody>
                    <a:bodyPr/>
                    <a:lstStyle/>
                    <a:p>
                      <a:pPr indent="0" lvl="0" marL="0" marR="0" rtl="0" algn="l">
                        <a:spcBef>
                          <a:spcPts val="0"/>
                        </a:spcBef>
                        <a:spcAft>
                          <a:spcPts val="0"/>
                        </a:spcAft>
                        <a:buNone/>
                      </a:pPr>
                      <a:r>
                        <a:rPr lang="en-US" sz="1800"/>
                        <a:t>Property</a:t>
                      </a:r>
                      <a:endParaRPr sz="1800"/>
                    </a:p>
                  </a:txBody>
                  <a:tcPr marT="45725" marB="45725" marR="91450" marL="91450"/>
                </a:tc>
                <a:tc>
                  <a:txBody>
                    <a:bodyPr/>
                    <a:lstStyle/>
                    <a:p>
                      <a:pPr indent="0" lvl="0" marL="0" marR="0" rtl="0" algn="l">
                        <a:spcBef>
                          <a:spcPts val="0"/>
                        </a:spcBef>
                        <a:spcAft>
                          <a:spcPts val="0"/>
                        </a:spcAft>
                        <a:buNone/>
                      </a:pPr>
                      <a:r>
                        <a:rPr lang="en-US" sz="1800"/>
                        <a:t>Significance</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Polychlorinated biphenyls (PCBs)</a:t>
                      </a:r>
                      <a:endParaRPr sz="1800"/>
                    </a:p>
                  </a:txBody>
                  <a:tcPr marT="45725" marB="45725" marR="91450" marL="91450"/>
                </a:tc>
                <a:tc>
                  <a:txBody>
                    <a:bodyPr/>
                    <a:lstStyle/>
                    <a:p>
                      <a:pPr indent="0" lvl="0" marL="0" marR="0" rtl="0" algn="l">
                        <a:spcBef>
                          <a:spcPts val="0"/>
                        </a:spcBef>
                        <a:spcAft>
                          <a:spcPts val="0"/>
                        </a:spcAft>
                        <a:buNone/>
                      </a:pPr>
                      <a:r>
                        <a:rPr lang="en-US" sz="1800"/>
                        <a:t>PCBs’ chemical stability and resistance to biodegradation is a cause for concern in terms of environmental pollution</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Corrosive sulphur</a:t>
                      </a:r>
                      <a:endParaRPr sz="1800"/>
                    </a:p>
                  </a:txBody>
                  <a:tcPr marT="45725" marB="45725" marR="91450" marL="91450"/>
                </a:tc>
                <a:tc>
                  <a:txBody>
                    <a:bodyPr/>
                    <a:lstStyle/>
                    <a:p>
                      <a:pPr indent="0" lvl="0" marL="0" marR="0" rtl="0" algn="l">
                        <a:spcBef>
                          <a:spcPts val="0"/>
                        </a:spcBef>
                        <a:spcAft>
                          <a:spcPts val="0"/>
                        </a:spcAft>
                        <a:buNone/>
                      </a:pPr>
                      <a:r>
                        <a:rPr lang="en-US" sz="1800"/>
                        <a:t>At relatively high temperatures, sulphur-containing oil molecules may decompose and react with metal surfaces to form metal sulphides. Such reactions may take place in switching equipment and will impact the conductivity of contacts.</a:t>
                      </a:r>
                      <a:endParaRPr sz="1800"/>
                    </a:p>
                  </a:txBody>
                  <a:tcPr marT="45725" marB="45725" marR="91450" marL="91450"/>
                </a:tc>
              </a:tr>
              <a:tr h="370850">
                <a:tc>
                  <a:txBody>
                    <a:bodyPr/>
                    <a:lstStyle/>
                    <a:p>
                      <a:pPr indent="0" lvl="0" marL="0" marR="0" rtl="0" algn="l">
                        <a:spcBef>
                          <a:spcPts val="0"/>
                        </a:spcBef>
                        <a:spcAft>
                          <a:spcPts val="0"/>
                        </a:spcAft>
                        <a:buNone/>
                      </a:pPr>
                      <a:r>
                        <a:rPr b="0" i="0" lang="en-US" sz="1800" u="none" strike="noStrike">
                          <a:solidFill>
                            <a:schemeClr val="dk1"/>
                          </a:solidFill>
                          <a:latin typeface="Verdana"/>
                          <a:ea typeface="Verdana"/>
                          <a:cs typeface="Verdana"/>
                          <a:sym typeface="Verdana"/>
                        </a:rPr>
                        <a:t>Dibenzyl disulfide (DBDS) content</a:t>
                      </a:r>
                      <a:endParaRPr sz="1800"/>
                    </a:p>
                  </a:txBody>
                  <a:tcPr marT="45725" marB="45725" marR="91450" marL="91450"/>
                </a:tc>
                <a:tc>
                  <a:txBody>
                    <a:bodyPr/>
                    <a:lstStyle/>
                    <a:p>
                      <a:pPr indent="0" lvl="0" marL="0" marR="0" rtl="0" algn="l">
                        <a:spcBef>
                          <a:spcPts val="0"/>
                        </a:spcBef>
                        <a:spcAft>
                          <a:spcPts val="0"/>
                        </a:spcAft>
                        <a:buNone/>
                      </a:pPr>
                      <a:r>
                        <a:rPr lang="en-US" sz="1800"/>
                        <a:t>DBDS is potentially corrosive to copper surfaces at normal transformer operating temperatures and may form copper sulphide under certain conditions. Among corrosive sulphur compounds DBDS appears to play a predominant role in the problem of corrosion.</a:t>
                      </a:r>
                      <a:endParaRPr sz="1800"/>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Verdana"/>
                        <a:buNone/>
                      </a:pPr>
                      <a:r>
                        <a:rPr b="0" i="0" lang="en-US" sz="1800" u="none" cap="none" strike="noStrike">
                          <a:solidFill>
                            <a:srgbClr val="000000"/>
                          </a:solidFill>
                          <a:latin typeface="Verdana"/>
                          <a:ea typeface="Verdana"/>
                          <a:cs typeface="Verdana"/>
                          <a:sym typeface="Verdana"/>
                        </a:rPr>
                        <a:t>Passivator content</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Passivators in insulating oils, while beneficial for inhibiting corrosion and improving stability, can degrade over time, producing harmful byproducts and reducing effectiveness. They may interfere with diagnostic tests, cause compatibility issues with transformer materials, and sometimes decrease oxidation stability. Overuse can lead to deposits that hinder heat dissipation, and their degradation poses environmental disposal concerns. Regular monitoring and proper dosing are essential to minimize these risks.  </a:t>
                      </a:r>
                      <a:endParaRPr sz="1800"/>
                    </a:p>
                  </a:txBody>
                  <a:tcPr marT="45725" marB="45725" marR="91450" marL="91450"/>
                </a:tc>
              </a:tr>
            </a:tbl>
          </a:graphicData>
        </a:graphic>
      </p:graphicFrame>
      <p:sp>
        <p:nvSpPr>
          <p:cNvPr id="474" name="Google Shape;474;p18"/>
          <p:cNvSpPr txBox="1"/>
          <p:nvPr/>
        </p:nvSpPr>
        <p:spPr>
          <a:xfrm>
            <a:off x="346587" y="240434"/>
            <a:ext cx="112235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chemeClr val="dk1"/>
                </a:solidFill>
                <a:latin typeface="Arial"/>
                <a:ea typeface="Arial"/>
                <a:cs typeface="Arial"/>
                <a:sym typeface="Arial"/>
              </a:rPr>
              <a:t>Oil tests and their significance</a:t>
            </a:r>
            <a:endParaRPr sz="1800">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8" name="Shape 478"/>
        <p:cNvGrpSpPr/>
        <p:nvPr/>
      </p:nvGrpSpPr>
      <p:grpSpPr>
        <a:xfrm>
          <a:off x="0" y="0"/>
          <a:ext cx="0" cy="0"/>
          <a:chOff x="0" y="0"/>
          <a:chExt cx="0" cy="0"/>
        </a:xfrm>
      </p:grpSpPr>
      <p:sp>
        <p:nvSpPr>
          <p:cNvPr id="479" name="Google Shape;479;p19"/>
          <p:cNvSpPr txBox="1"/>
          <p:nvPr>
            <p:ph type="title"/>
          </p:nvPr>
        </p:nvSpPr>
        <p:spPr>
          <a:xfrm>
            <a:off x="1005501" y="137975"/>
            <a:ext cx="4416138" cy="83357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Times New Roman"/>
              <a:buNone/>
            </a:pPr>
            <a:r>
              <a:rPr b="1" lang="en-US" sz="2400" u="sng">
                <a:latin typeface="Times New Roman"/>
                <a:ea typeface="Times New Roman"/>
                <a:cs typeface="Times New Roman"/>
                <a:sym typeface="Times New Roman"/>
              </a:rPr>
              <a:t>Statutory/Legal Provisions</a:t>
            </a:r>
            <a:endParaRPr b="1" sz="2400" u="sng">
              <a:latin typeface="Times New Roman"/>
              <a:ea typeface="Times New Roman"/>
              <a:cs typeface="Times New Roman"/>
              <a:sym typeface="Times New Roman"/>
            </a:endParaRPr>
          </a:p>
        </p:txBody>
      </p:sp>
      <p:pic>
        <p:nvPicPr>
          <p:cNvPr id="480" name="Google Shape;480;p19"/>
          <p:cNvPicPr preferRelativeResize="0"/>
          <p:nvPr>
            <p:ph idx="1" type="body"/>
          </p:nvPr>
        </p:nvPicPr>
        <p:blipFill rotWithShape="1">
          <a:blip r:embed="rId3">
            <a:alphaModFix/>
          </a:blip>
          <a:srcRect b="0" l="0" r="0" t="0"/>
          <a:stretch/>
        </p:blipFill>
        <p:spPr>
          <a:xfrm>
            <a:off x="6162716" y="137975"/>
            <a:ext cx="5351317" cy="2818239"/>
          </a:xfrm>
          <a:prstGeom prst="rect">
            <a:avLst/>
          </a:prstGeom>
          <a:noFill/>
          <a:ln>
            <a:noFill/>
          </a:ln>
        </p:spPr>
      </p:pic>
      <p:sp>
        <p:nvSpPr>
          <p:cNvPr id="481" name="Google Shape;481;p19"/>
          <p:cNvSpPr txBox="1"/>
          <p:nvPr>
            <p:ph idx="2" type="body"/>
          </p:nvPr>
        </p:nvSpPr>
        <p:spPr>
          <a:xfrm>
            <a:off x="931073" y="1371601"/>
            <a:ext cx="5342136" cy="2785729"/>
          </a:xfrm>
          <a:prstGeom prst="rect">
            <a:avLst/>
          </a:prstGeom>
          <a:solidFill>
            <a:srgbClr val="E6F2D9"/>
          </a:solid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000"/>
              <a:buFont typeface="Noto Sans Symbols"/>
              <a:buChar char="⮚"/>
            </a:pPr>
            <a:r>
              <a:rPr b="1" lang="en-US" sz="2000">
                <a:latin typeface="Times New Roman"/>
                <a:ea typeface="Times New Roman"/>
                <a:cs typeface="Times New Roman"/>
                <a:sym typeface="Times New Roman"/>
              </a:rPr>
              <a:t>Electrical Transformers (Quality Control) Order, 2015.</a:t>
            </a:r>
            <a:endParaRPr/>
          </a:p>
          <a:p>
            <a:pPr indent="0" lvl="0" marL="0" rtl="0" algn="l">
              <a:lnSpc>
                <a:spcPct val="90000"/>
              </a:lnSpc>
              <a:spcBef>
                <a:spcPts val="1000"/>
              </a:spcBef>
              <a:spcAft>
                <a:spcPts val="0"/>
              </a:spcAft>
              <a:buClr>
                <a:schemeClr val="dk1"/>
              </a:buClr>
              <a:buSzPts val="1800"/>
              <a:buNone/>
            </a:pPr>
            <a:r>
              <a:rPr b="1" i="1" lang="en-US" sz="1800">
                <a:latin typeface="Times New Roman"/>
                <a:ea typeface="Times New Roman"/>
                <a:cs typeface="Times New Roman"/>
                <a:sym typeface="Times New Roman"/>
              </a:rPr>
              <a:t>Mandatory BIS Certification ensuring compliance with IS 1180 (Part 1) specifications which make reference to IS 335</a:t>
            </a:r>
            <a:endParaRPr/>
          </a:p>
          <a:p>
            <a:pPr indent="-285750" lvl="0" marL="285750" rtl="0" algn="l">
              <a:lnSpc>
                <a:spcPct val="90000"/>
              </a:lnSpc>
              <a:spcBef>
                <a:spcPts val="1000"/>
              </a:spcBef>
              <a:spcAft>
                <a:spcPts val="0"/>
              </a:spcAft>
              <a:buClr>
                <a:schemeClr val="dk1"/>
              </a:buClr>
              <a:buSzPts val="2000"/>
              <a:buFont typeface="Noto Sans Symbols"/>
              <a:buChar char="⮚"/>
            </a:pPr>
            <a:r>
              <a:rPr b="1" lang="en-US" sz="2000">
                <a:latin typeface="Times New Roman"/>
                <a:ea typeface="Times New Roman"/>
                <a:cs typeface="Times New Roman"/>
                <a:sym typeface="Times New Roman"/>
              </a:rPr>
              <a:t>Central Electricity Authority (CEA) Regulations</a:t>
            </a:r>
            <a:endParaRPr/>
          </a:p>
          <a:p>
            <a:pPr indent="0" lvl="0" marL="0" rtl="0" algn="l">
              <a:lnSpc>
                <a:spcPct val="90000"/>
              </a:lnSpc>
              <a:spcBef>
                <a:spcPts val="1000"/>
              </a:spcBef>
              <a:spcAft>
                <a:spcPts val="0"/>
              </a:spcAft>
              <a:buClr>
                <a:schemeClr val="dk1"/>
              </a:buClr>
              <a:buSzPts val="1800"/>
              <a:buNone/>
            </a:pPr>
            <a:r>
              <a:rPr b="1" i="1" lang="en-US" sz="1800">
                <a:latin typeface="Times New Roman"/>
                <a:ea typeface="Times New Roman"/>
                <a:cs typeface="Times New Roman"/>
                <a:sym typeface="Times New Roman"/>
              </a:rPr>
              <a:t>Applicable for Indoor Transformers and Installations</a:t>
            </a:r>
            <a:endParaRPr/>
          </a:p>
          <a:p>
            <a:pPr indent="0" lvl="0" marL="0" rtl="0" algn="l">
              <a:lnSpc>
                <a:spcPct val="90000"/>
              </a:lnSpc>
              <a:spcBef>
                <a:spcPts val="1000"/>
              </a:spcBef>
              <a:spcAft>
                <a:spcPts val="0"/>
              </a:spcAft>
              <a:buClr>
                <a:schemeClr val="dk1"/>
              </a:buClr>
              <a:buSzPts val="2000"/>
              <a:buNone/>
            </a:pPr>
            <a:r>
              <a:t/>
            </a:r>
            <a:endParaRPr b="1" sz="2000"/>
          </a:p>
        </p:txBody>
      </p:sp>
      <p:pic>
        <p:nvPicPr>
          <p:cNvPr id="482" name="Google Shape;482;p19"/>
          <p:cNvPicPr preferRelativeResize="0"/>
          <p:nvPr/>
        </p:nvPicPr>
        <p:blipFill rotWithShape="1">
          <a:blip r:embed="rId4">
            <a:alphaModFix/>
          </a:blip>
          <a:srcRect b="0" l="0" r="0" t="0"/>
          <a:stretch/>
        </p:blipFill>
        <p:spPr>
          <a:xfrm>
            <a:off x="6363103" y="2956214"/>
            <a:ext cx="5351317" cy="3736038"/>
          </a:xfrm>
          <a:prstGeom prst="rect">
            <a:avLst/>
          </a:prstGeom>
          <a:noFill/>
          <a:ln>
            <a:noFill/>
          </a:ln>
        </p:spPr>
      </p:pic>
      <p:sp>
        <p:nvSpPr>
          <p:cNvPr id="483" name="Google Shape;48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84" name="Google Shape;484;p19"/>
          <p:cNvPicPr preferRelativeResize="0"/>
          <p:nvPr/>
        </p:nvPicPr>
        <p:blipFill rotWithShape="1">
          <a:blip r:embed="rId5">
            <a:alphaModFix/>
          </a:blip>
          <a:srcRect b="0" l="0" r="0" t="0"/>
          <a:stretch/>
        </p:blipFill>
        <p:spPr>
          <a:xfrm>
            <a:off x="11353800" y="90761"/>
            <a:ext cx="805275" cy="6039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5" name="Shape 285"/>
        <p:cNvGrpSpPr/>
        <p:nvPr/>
      </p:nvGrpSpPr>
      <p:grpSpPr>
        <a:xfrm>
          <a:off x="0" y="0"/>
          <a:ext cx="0" cy="0"/>
          <a:chOff x="0" y="0"/>
          <a:chExt cx="0" cy="0"/>
        </a:xfrm>
      </p:grpSpPr>
      <p:sp>
        <p:nvSpPr>
          <p:cNvPr id="286" name="Google Shape;286;p2"/>
          <p:cNvSpPr txBox="1"/>
          <p:nvPr>
            <p:ph type="title"/>
          </p:nvPr>
        </p:nvSpPr>
        <p:spPr>
          <a:xfrm>
            <a:off x="480000" y="120000"/>
            <a:ext cx="11520000" cy="1200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Jost SemiBold"/>
              <a:buNone/>
            </a:pPr>
            <a:r>
              <a:rPr lang="en-US" sz="3200"/>
              <a:t>Emerging Trends and Challenges in POWER Sector</a:t>
            </a:r>
            <a:endParaRPr/>
          </a:p>
        </p:txBody>
      </p:sp>
      <p:grpSp>
        <p:nvGrpSpPr>
          <p:cNvPr id="287" name="Google Shape;287;p2"/>
          <p:cNvGrpSpPr/>
          <p:nvPr/>
        </p:nvGrpSpPr>
        <p:grpSpPr>
          <a:xfrm>
            <a:off x="480000" y="1440527"/>
            <a:ext cx="11088000" cy="4318945"/>
            <a:chOff x="0" y="527"/>
            <a:chExt cx="11088000" cy="4318945"/>
          </a:xfrm>
        </p:grpSpPr>
        <p:cxnSp>
          <p:nvCxnSpPr>
            <p:cNvPr id="288" name="Google Shape;288;p2"/>
            <p:cNvCxnSpPr/>
            <p:nvPr/>
          </p:nvCxnSpPr>
          <p:spPr>
            <a:xfrm>
              <a:off x="0" y="527"/>
              <a:ext cx="11088000"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289" name="Google Shape;289;p2"/>
            <p:cNvSpPr/>
            <p:nvPr/>
          </p:nvSpPr>
          <p:spPr>
            <a:xfrm>
              <a:off x="0" y="527"/>
              <a:ext cx="11088000" cy="616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txBox="1"/>
            <p:nvPr/>
          </p:nvSpPr>
          <p:spPr>
            <a:xfrm>
              <a:off x="0" y="527"/>
              <a:ext cx="11088000" cy="616992"/>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POWER Industry  witnessing major changes due to SDG initiatives: integration of  Renewable Power sources resulting in </a:t>
              </a:r>
              <a:endParaRPr b="0" i="0" sz="1800" u="none" cap="none" strike="noStrike">
                <a:solidFill>
                  <a:schemeClr val="dk1"/>
                </a:solidFill>
                <a:latin typeface="Times New Roman"/>
                <a:ea typeface="Times New Roman"/>
                <a:cs typeface="Times New Roman"/>
                <a:sym typeface="Times New Roman"/>
              </a:endParaRPr>
            </a:p>
          </p:txBody>
        </p:sp>
        <p:cxnSp>
          <p:nvCxnSpPr>
            <p:cNvPr id="291" name="Google Shape;291;p2"/>
            <p:cNvCxnSpPr/>
            <p:nvPr/>
          </p:nvCxnSpPr>
          <p:spPr>
            <a:xfrm>
              <a:off x="0" y="617519"/>
              <a:ext cx="11088000"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292" name="Google Shape;292;p2"/>
            <p:cNvSpPr/>
            <p:nvPr/>
          </p:nvSpPr>
          <p:spPr>
            <a:xfrm>
              <a:off x="0" y="617519"/>
              <a:ext cx="11088000" cy="616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txBox="1"/>
            <p:nvPr/>
          </p:nvSpPr>
          <p:spPr>
            <a:xfrm>
              <a:off x="0" y="617519"/>
              <a:ext cx="11088000" cy="61699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Frequency and voltage anomalies</a:t>
              </a:r>
              <a:endParaRPr b="0" i="0" sz="2000" u="none" cap="none" strike="noStrike">
                <a:solidFill>
                  <a:schemeClr val="dk1"/>
                </a:solidFill>
                <a:latin typeface="Garamond"/>
                <a:ea typeface="Garamond"/>
                <a:cs typeface="Garamond"/>
                <a:sym typeface="Garamond"/>
              </a:endParaRPr>
            </a:p>
          </p:txBody>
        </p:sp>
        <p:cxnSp>
          <p:nvCxnSpPr>
            <p:cNvPr id="294" name="Google Shape;294;p2"/>
            <p:cNvCxnSpPr/>
            <p:nvPr/>
          </p:nvCxnSpPr>
          <p:spPr>
            <a:xfrm>
              <a:off x="0" y="1234511"/>
              <a:ext cx="11088000"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295" name="Google Shape;295;p2"/>
            <p:cNvSpPr/>
            <p:nvPr/>
          </p:nvSpPr>
          <p:spPr>
            <a:xfrm>
              <a:off x="0" y="1234511"/>
              <a:ext cx="11088000" cy="616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
            <p:cNvSpPr txBox="1"/>
            <p:nvPr/>
          </p:nvSpPr>
          <p:spPr>
            <a:xfrm>
              <a:off x="0" y="1234511"/>
              <a:ext cx="11088000" cy="61699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Overloading of existing transmission lines</a:t>
              </a:r>
              <a:endParaRPr b="0" i="0" sz="2000" u="none" cap="none" strike="noStrike">
                <a:solidFill>
                  <a:schemeClr val="dk1"/>
                </a:solidFill>
                <a:latin typeface="Garamond"/>
                <a:ea typeface="Garamond"/>
                <a:cs typeface="Garamond"/>
                <a:sym typeface="Garamond"/>
              </a:endParaRPr>
            </a:p>
          </p:txBody>
        </p:sp>
        <p:cxnSp>
          <p:nvCxnSpPr>
            <p:cNvPr id="297" name="Google Shape;297;p2"/>
            <p:cNvCxnSpPr/>
            <p:nvPr/>
          </p:nvCxnSpPr>
          <p:spPr>
            <a:xfrm>
              <a:off x="0" y="1851503"/>
              <a:ext cx="11088000"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298" name="Google Shape;298;p2"/>
            <p:cNvSpPr/>
            <p:nvPr/>
          </p:nvSpPr>
          <p:spPr>
            <a:xfrm>
              <a:off x="0" y="1851503"/>
              <a:ext cx="11088000" cy="616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
            <p:cNvSpPr txBox="1"/>
            <p:nvPr/>
          </p:nvSpPr>
          <p:spPr>
            <a:xfrm>
              <a:off x="0" y="1851503"/>
              <a:ext cx="11088000" cy="61699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Demand and supply mismatch: Increased Power demands.  Higher Loads &amp; Extra High Voltage requirements</a:t>
              </a:r>
              <a:endParaRPr/>
            </a:p>
          </p:txBody>
        </p:sp>
        <p:cxnSp>
          <p:nvCxnSpPr>
            <p:cNvPr id="300" name="Google Shape;300;p2"/>
            <p:cNvCxnSpPr/>
            <p:nvPr/>
          </p:nvCxnSpPr>
          <p:spPr>
            <a:xfrm>
              <a:off x="0" y="2468496"/>
              <a:ext cx="11088000"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301" name="Google Shape;301;p2"/>
            <p:cNvSpPr/>
            <p:nvPr/>
          </p:nvSpPr>
          <p:spPr>
            <a:xfrm>
              <a:off x="0" y="2468496"/>
              <a:ext cx="11088000" cy="616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
            <p:cNvSpPr txBox="1"/>
            <p:nvPr/>
          </p:nvSpPr>
          <p:spPr>
            <a:xfrm>
              <a:off x="0" y="2468496"/>
              <a:ext cx="11088000" cy="61699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Use of energy storage technologies. ...</a:t>
              </a:r>
              <a:endParaRPr b="0" i="0" sz="2000" u="none" cap="none" strike="noStrike">
                <a:solidFill>
                  <a:schemeClr val="dk1"/>
                </a:solidFill>
                <a:latin typeface="Garamond"/>
                <a:ea typeface="Garamond"/>
                <a:cs typeface="Garamond"/>
                <a:sym typeface="Garamond"/>
              </a:endParaRPr>
            </a:p>
          </p:txBody>
        </p:sp>
        <p:cxnSp>
          <p:nvCxnSpPr>
            <p:cNvPr id="303" name="Google Shape;303;p2"/>
            <p:cNvCxnSpPr/>
            <p:nvPr/>
          </p:nvCxnSpPr>
          <p:spPr>
            <a:xfrm>
              <a:off x="0" y="3085488"/>
              <a:ext cx="11088000"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304" name="Google Shape;304;p2"/>
            <p:cNvSpPr/>
            <p:nvPr/>
          </p:nvSpPr>
          <p:spPr>
            <a:xfrm>
              <a:off x="0" y="3085488"/>
              <a:ext cx="11088000" cy="616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
            <p:cNvSpPr txBox="1"/>
            <p:nvPr/>
          </p:nvSpPr>
          <p:spPr>
            <a:xfrm>
              <a:off x="0" y="3085488"/>
              <a:ext cx="11088000" cy="61699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Implementation of Smart grid : technology upgradation leading to more severe Operating conditions. </a:t>
              </a:r>
              <a:endParaRPr/>
            </a:p>
          </p:txBody>
        </p:sp>
        <p:cxnSp>
          <p:nvCxnSpPr>
            <p:cNvPr id="306" name="Google Shape;306;p2"/>
            <p:cNvCxnSpPr/>
            <p:nvPr/>
          </p:nvCxnSpPr>
          <p:spPr>
            <a:xfrm>
              <a:off x="0" y="3702480"/>
              <a:ext cx="11088000" cy="0"/>
            </a:xfrm>
            <a:prstGeom prst="straightConnector1">
              <a:avLst/>
            </a:prstGeom>
            <a:solidFill>
              <a:srgbClr val="E97131"/>
            </a:solidFill>
            <a:ln cap="flat" cmpd="sng" w="19050">
              <a:solidFill>
                <a:srgbClr val="E97131"/>
              </a:solidFill>
              <a:prstDash val="solid"/>
              <a:miter lim="800000"/>
              <a:headEnd len="sm" w="sm" type="none"/>
              <a:tailEnd len="sm" w="sm" type="none"/>
            </a:ln>
          </p:spPr>
        </p:cxnSp>
        <p:sp>
          <p:nvSpPr>
            <p:cNvPr id="307" name="Google Shape;307;p2"/>
            <p:cNvSpPr/>
            <p:nvPr/>
          </p:nvSpPr>
          <p:spPr>
            <a:xfrm>
              <a:off x="0" y="3702480"/>
              <a:ext cx="11088000" cy="61699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
            <p:cNvSpPr txBox="1"/>
            <p:nvPr/>
          </p:nvSpPr>
          <p:spPr>
            <a:xfrm>
              <a:off x="0" y="3702480"/>
              <a:ext cx="11088000" cy="61699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Garamond"/>
                <a:buNone/>
              </a:pPr>
              <a:r>
                <a:rPr b="0" i="0" lang="en-US" sz="2000" u="none" cap="none" strike="noStrike">
                  <a:solidFill>
                    <a:schemeClr val="dk1"/>
                  </a:solidFill>
                  <a:latin typeface="Garamond"/>
                  <a:ea typeface="Garamond"/>
                  <a:cs typeface="Garamond"/>
                  <a:sym typeface="Garamond"/>
                </a:rPr>
                <a:t>Material compatibility/compact design/higher and severe operating conditions/ new and alternate materials</a:t>
              </a:r>
              <a:endParaRPr/>
            </a:p>
          </p:txBody>
        </p:sp>
      </p:grpSp>
      <p:sp>
        <p:nvSpPr>
          <p:cNvPr id="309" name="Google Shape;309;p2"/>
          <p:cNvSpPr txBox="1"/>
          <p:nvPr>
            <p:ph idx="12" type="sldNum"/>
          </p:nvPr>
        </p:nvSpPr>
        <p:spPr>
          <a:xfrm>
            <a:off x="11568000" y="6360000"/>
            <a:ext cx="480000" cy="3600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7F7F7F"/>
                </a:solidFill>
              </a:rPr>
              <a:t>‹#›</a:t>
            </a:fld>
            <a:endParaRPr>
              <a:solidFill>
                <a:srgbClr val="7F7F7F"/>
              </a:solidFill>
            </a:endParaRPr>
          </a:p>
        </p:txBody>
      </p:sp>
      <p:pic>
        <p:nvPicPr>
          <p:cNvPr id="310" name="Google Shape;310;p2"/>
          <p:cNvPicPr preferRelativeResize="0"/>
          <p:nvPr/>
        </p:nvPicPr>
        <p:blipFill rotWithShape="1">
          <a:blip r:embed="rId3">
            <a:alphaModFix/>
          </a:blip>
          <a:srcRect b="0" l="0" r="0" t="0"/>
          <a:stretch/>
        </p:blipFill>
        <p:spPr>
          <a:xfrm>
            <a:off x="10551970" y="0"/>
            <a:ext cx="1603659" cy="12027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8" name="Shape 488"/>
        <p:cNvGrpSpPr/>
        <p:nvPr/>
      </p:nvGrpSpPr>
      <p:grpSpPr>
        <a:xfrm>
          <a:off x="0" y="0"/>
          <a:ext cx="0" cy="0"/>
          <a:chOff x="0" y="0"/>
          <a:chExt cx="0" cy="0"/>
        </a:xfrm>
      </p:grpSpPr>
      <p:sp>
        <p:nvSpPr>
          <p:cNvPr id="489" name="Google Shape;489;p20"/>
          <p:cNvSpPr txBox="1"/>
          <p:nvPr>
            <p:ph idx="1" type="body"/>
          </p:nvPr>
        </p:nvSpPr>
        <p:spPr>
          <a:xfrm>
            <a:off x="4567053" y="1636043"/>
            <a:ext cx="10385425" cy="535531"/>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rgbClr val="689331"/>
              </a:buClr>
              <a:buSzPts val="3200"/>
              <a:buFont typeface="Arial"/>
              <a:buNone/>
            </a:pPr>
            <a:r>
              <a:rPr lang="en-US" sz="3200">
                <a:solidFill>
                  <a:srgbClr val="689331"/>
                </a:solidFill>
              </a:rPr>
              <a:t>Thank You!</a:t>
            </a:r>
            <a:endParaRPr/>
          </a:p>
        </p:txBody>
      </p:sp>
      <p:pic>
        <p:nvPicPr>
          <p:cNvPr id="490" name="Google Shape;490;p20"/>
          <p:cNvPicPr preferRelativeResize="0"/>
          <p:nvPr/>
        </p:nvPicPr>
        <p:blipFill rotWithShape="1">
          <a:blip r:embed="rId3">
            <a:alphaModFix/>
          </a:blip>
          <a:srcRect b="0" l="0" r="0" t="0"/>
          <a:stretch/>
        </p:blipFill>
        <p:spPr>
          <a:xfrm>
            <a:off x="1886446" y="2467778"/>
            <a:ext cx="8226286" cy="3614424"/>
          </a:xfrm>
          <a:prstGeom prst="rect">
            <a:avLst/>
          </a:prstGeom>
          <a:noFill/>
          <a:ln>
            <a:noFill/>
          </a:ln>
        </p:spPr>
      </p:pic>
      <p:pic>
        <p:nvPicPr>
          <p:cNvPr id="491" name="Google Shape;491;p20"/>
          <p:cNvPicPr preferRelativeResize="0"/>
          <p:nvPr/>
        </p:nvPicPr>
        <p:blipFill rotWithShape="1">
          <a:blip r:embed="rId4">
            <a:alphaModFix/>
          </a:blip>
          <a:srcRect b="0" l="0" r="0" t="0"/>
          <a:stretch/>
        </p:blipFill>
        <p:spPr>
          <a:xfrm>
            <a:off x="10551970" y="0"/>
            <a:ext cx="1603659" cy="12027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4" name="Shape 314"/>
        <p:cNvGrpSpPr/>
        <p:nvPr/>
      </p:nvGrpSpPr>
      <p:grpSpPr>
        <a:xfrm>
          <a:off x="0" y="0"/>
          <a:ext cx="0" cy="0"/>
          <a:chOff x="0" y="0"/>
          <a:chExt cx="0" cy="0"/>
        </a:xfrm>
      </p:grpSpPr>
      <p:sp>
        <p:nvSpPr>
          <p:cNvPr id="315" name="Google Shape;315;p3"/>
          <p:cNvSpPr txBox="1"/>
          <p:nvPr>
            <p:ph type="title"/>
          </p:nvPr>
        </p:nvSpPr>
        <p:spPr>
          <a:xfrm>
            <a:off x="838200" y="365125"/>
            <a:ext cx="986617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imes New Roman"/>
              <a:buNone/>
            </a:pPr>
            <a:r>
              <a:rPr b="1" lang="en-US" sz="3600">
                <a:latin typeface="Times New Roman"/>
                <a:ea typeface="Times New Roman"/>
                <a:cs typeface="Times New Roman"/>
                <a:sym typeface="Times New Roman"/>
              </a:rPr>
              <a:t>Transformers with improved Operational efficiency</a:t>
            </a:r>
            <a:endParaRPr b="1" sz="3600">
              <a:latin typeface="Times New Roman"/>
              <a:ea typeface="Times New Roman"/>
              <a:cs typeface="Times New Roman"/>
              <a:sym typeface="Times New Roman"/>
            </a:endParaRPr>
          </a:p>
        </p:txBody>
      </p:sp>
      <p:sp>
        <p:nvSpPr>
          <p:cNvPr id="316" name="Google Shape;31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212529"/>
              </a:buClr>
              <a:buSzPts val="2400"/>
              <a:buChar char="•"/>
            </a:pPr>
            <a:r>
              <a:rPr lang="en-US" sz="2400">
                <a:solidFill>
                  <a:srgbClr val="212529"/>
                </a:solidFill>
                <a:latin typeface="Garamond"/>
                <a:ea typeface="Garamond"/>
                <a:cs typeface="Garamond"/>
                <a:sym typeface="Garamond"/>
              </a:rPr>
              <a:t>Transformers play  indispensable role in </a:t>
            </a:r>
            <a:r>
              <a:rPr b="0" i="0" lang="en-US" sz="2400">
                <a:solidFill>
                  <a:srgbClr val="212529"/>
                </a:solidFill>
                <a:latin typeface="Garamond"/>
                <a:ea typeface="Garamond"/>
                <a:cs typeface="Garamond"/>
                <a:sym typeface="Garamond"/>
              </a:rPr>
              <a:t> connecting renewable energy sources to the grid </a:t>
            </a:r>
            <a:endParaRPr/>
          </a:p>
          <a:p>
            <a:pPr indent="-228600" lvl="0" marL="228600" rtl="0" algn="l">
              <a:lnSpc>
                <a:spcPct val="90000"/>
              </a:lnSpc>
              <a:spcBef>
                <a:spcPts val="1000"/>
              </a:spcBef>
              <a:spcAft>
                <a:spcPts val="0"/>
              </a:spcAft>
              <a:buClr>
                <a:srgbClr val="212529"/>
              </a:buClr>
              <a:buSzPts val="2400"/>
              <a:buChar char="•"/>
            </a:pPr>
            <a:r>
              <a:rPr b="1" lang="en-US" sz="2400">
                <a:solidFill>
                  <a:srgbClr val="212529"/>
                </a:solidFill>
                <a:latin typeface="Garamond"/>
                <a:ea typeface="Garamond"/>
                <a:cs typeface="Garamond"/>
                <a:sym typeface="Garamond"/>
              </a:rPr>
              <a:t>H</a:t>
            </a:r>
            <a:r>
              <a:rPr b="1" i="0" lang="en-US" sz="2400">
                <a:solidFill>
                  <a:srgbClr val="212529"/>
                </a:solidFill>
                <a:latin typeface="Garamond"/>
                <a:ea typeface="Garamond"/>
                <a:cs typeface="Garamond"/>
                <a:sym typeface="Garamond"/>
              </a:rPr>
              <a:t>igher efficiency </a:t>
            </a:r>
            <a:r>
              <a:rPr b="0" i="0" lang="en-US" sz="2400">
                <a:solidFill>
                  <a:srgbClr val="212529"/>
                </a:solidFill>
                <a:latin typeface="Garamond"/>
                <a:ea typeface="Garamond"/>
                <a:cs typeface="Garamond"/>
                <a:sym typeface="Garamond"/>
              </a:rPr>
              <a:t>to maximize the utilization of generated power.</a:t>
            </a:r>
            <a:endParaRPr/>
          </a:p>
          <a:p>
            <a:pPr indent="-228600" lvl="0" marL="228600" rtl="0" algn="l">
              <a:lnSpc>
                <a:spcPct val="90000"/>
              </a:lnSpc>
              <a:spcBef>
                <a:spcPts val="1000"/>
              </a:spcBef>
              <a:spcAft>
                <a:spcPts val="0"/>
              </a:spcAft>
              <a:buClr>
                <a:srgbClr val="212529"/>
              </a:buClr>
              <a:buSzPts val="2400"/>
              <a:buChar char="•"/>
            </a:pPr>
            <a:r>
              <a:rPr b="0" i="0" lang="en-US" sz="2400">
                <a:solidFill>
                  <a:srgbClr val="212529"/>
                </a:solidFill>
                <a:latin typeface="Garamond"/>
                <a:ea typeface="Garamond"/>
                <a:cs typeface="Garamond"/>
                <a:sym typeface="Garamond"/>
              </a:rPr>
              <a:t>Must withstand harsh </a:t>
            </a:r>
            <a:r>
              <a:rPr b="1" i="0" lang="en-US" sz="2400">
                <a:solidFill>
                  <a:srgbClr val="212529"/>
                </a:solidFill>
                <a:latin typeface="Garamond"/>
                <a:ea typeface="Garamond"/>
                <a:cs typeface="Garamond"/>
                <a:sym typeface="Garamond"/>
              </a:rPr>
              <a:t>environmental conditions</a:t>
            </a:r>
            <a:r>
              <a:rPr b="0" i="0" lang="en-US" sz="2400">
                <a:solidFill>
                  <a:srgbClr val="212529"/>
                </a:solidFill>
                <a:latin typeface="Garamond"/>
                <a:ea typeface="Garamond"/>
                <a:cs typeface="Garamond"/>
                <a:sym typeface="Garamond"/>
              </a:rPr>
              <a:t>: high temperatures and humidit</a:t>
            </a:r>
            <a:r>
              <a:rPr lang="en-US" sz="2400">
                <a:solidFill>
                  <a:srgbClr val="212529"/>
                </a:solidFill>
                <a:latin typeface="Garamond"/>
                <a:ea typeface="Garamond"/>
                <a:cs typeface="Garamond"/>
                <a:sym typeface="Garamond"/>
              </a:rPr>
              <a:t>y  in </a:t>
            </a:r>
            <a:r>
              <a:rPr b="0" i="0" lang="en-US" sz="2400">
                <a:solidFill>
                  <a:srgbClr val="212529"/>
                </a:solidFill>
                <a:latin typeface="Garamond"/>
                <a:ea typeface="Garamond"/>
                <a:cs typeface="Garamond"/>
                <a:sym typeface="Garamond"/>
              </a:rPr>
              <a:t> power generation.</a:t>
            </a:r>
            <a:endParaRPr/>
          </a:p>
          <a:p>
            <a:pPr indent="-228600" lvl="0" marL="228600" rtl="0" algn="l">
              <a:lnSpc>
                <a:spcPct val="90000"/>
              </a:lnSpc>
              <a:spcBef>
                <a:spcPts val="1000"/>
              </a:spcBef>
              <a:spcAft>
                <a:spcPts val="0"/>
              </a:spcAft>
              <a:buClr>
                <a:srgbClr val="212529"/>
              </a:buClr>
              <a:buSzPts val="2400"/>
              <a:buChar char="•"/>
            </a:pPr>
            <a:r>
              <a:rPr lang="en-US" sz="2400">
                <a:solidFill>
                  <a:srgbClr val="212529"/>
                </a:solidFill>
                <a:latin typeface="Garamond"/>
                <a:ea typeface="Garamond"/>
                <a:cs typeface="Garamond"/>
                <a:sym typeface="Garamond"/>
              </a:rPr>
              <a:t>N</a:t>
            </a:r>
            <a:r>
              <a:rPr b="0" i="0" lang="en-US" sz="2400">
                <a:solidFill>
                  <a:srgbClr val="212529"/>
                </a:solidFill>
                <a:latin typeface="Garamond"/>
                <a:ea typeface="Garamond"/>
                <a:cs typeface="Garamond"/>
                <a:sym typeface="Garamond"/>
              </a:rPr>
              <a:t>eed to be adaptable to fluctuations in energy output</a:t>
            </a:r>
            <a:r>
              <a:rPr lang="en-US" sz="2400">
                <a:solidFill>
                  <a:srgbClr val="212529"/>
                </a:solidFill>
                <a:latin typeface="Garamond"/>
                <a:ea typeface="Garamond"/>
                <a:cs typeface="Garamond"/>
                <a:sym typeface="Garamond"/>
              </a:rPr>
              <a:t>:</a:t>
            </a:r>
            <a:r>
              <a:rPr b="1" i="0" lang="en-US" sz="2400">
                <a:solidFill>
                  <a:srgbClr val="212529"/>
                </a:solidFill>
                <a:latin typeface="Garamond"/>
                <a:ea typeface="Garamond"/>
                <a:cs typeface="Garamond"/>
                <a:sym typeface="Garamond"/>
              </a:rPr>
              <a:t> grid stability</a:t>
            </a:r>
            <a:r>
              <a:rPr b="0" i="0" lang="en-US" sz="2400">
                <a:solidFill>
                  <a:srgbClr val="212529"/>
                </a:solidFill>
                <a:latin typeface="Garamond"/>
                <a:ea typeface="Garamond"/>
                <a:cs typeface="Garamond"/>
                <a:sym typeface="Garamond"/>
              </a:rPr>
              <a:t>.</a:t>
            </a:r>
            <a:endParaRPr/>
          </a:p>
          <a:p>
            <a:pPr indent="-228600" lvl="0" marL="228600" rtl="0" algn="l">
              <a:lnSpc>
                <a:spcPct val="90000"/>
              </a:lnSpc>
              <a:spcBef>
                <a:spcPts val="1000"/>
              </a:spcBef>
              <a:spcAft>
                <a:spcPts val="0"/>
              </a:spcAft>
              <a:buClr>
                <a:srgbClr val="212529"/>
              </a:buClr>
              <a:buSzPts val="2400"/>
              <a:buChar char="•"/>
            </a:pPr>
            <a:r>
              <a:rPr b="1" i="0" lang="en-US" sz="2400">
                <a:solidFill>
                  <a:srgbClr val="212529"/>
                </a:solidFill>
                <a:latin typeface="Garamond"/>
                <a:ea typeface="Garamond"/>
                <a:cs typeface="Garamond"/>
                <a:sym typeface="Garamond"/>
              </a:rPr>
              <a:t>Environmentally Friendly Materials:</a:t>
            </a:r>
            <a:r>
              <a:rPr b="0" i="0" lang="en-US" sz="2400">
                <a:solidFill>
                  <a:srgbClr val="212529"/>
                </a:solidFill>
                <a:latin typeface="Garamond"/>
                <a:ea typeface="Garamond"/>
                <a:cs typeface="Garamond"/>
                <a:sym typeface="Garamond"/>
              </a:rPr>
              <a:t> New generation insulating materials  biodegradable and eco-friendly, minimizing environmental impact meeting variable loads </a:t>
            </a:r>
            <a:endParaRPr sz="2400">
              <a:latin typeface="Garamond"/>
              <a:ea typeface="Garamond"/>
              <a:cs typeface="Garamond"/>
              <a:sym typeface="Garamond"/>
            </a:endParaRPr>
          </a:p>
        </p:txBody>
      </p:sp>
      <p:sp>
        <p:nvSpPr>
          <p:cNvPr id="317" name="Google Shape;317;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8" name="Google Shape;318;p3"/>
          <p:cNvPicPr preferRelativeResize="0"/>
          <p:nvPr/>
        </p:nvPicPr>
        <p:blipFill rotWithShape="1">
          <a:blip r:embed="rId3">
            <a:alphaModFix/>
          </a:blip>
          <a:srcRect b="0" l="0" r="0" t="0"/>
          <a:stretch/>
        </p:blipFill>
        <p:spPr>
          <a:xfrm>
            <a:off x="10551970" y="0"/>
            <a:ext cx="1603659" cy="1202744"/>
          </a:xfrm>
          <a:prstGeom prst="rect">
            <a:avLst/>
          </a:prstGeom>
          <a:noFill/>
          <a:ln>
            <a:noFill/>
          </a:ln>
        </p:spPr>
      </p:pic>
      <p:pic>
        <p:nvPicPr>
          <p:cNvPr id="319" name="Google Shape;319;p3"/>
          <p:cNvPicPr preferRelativeResize="0"/>
          <p:nvPr/>
        </p:nvPicPr>
        <p:blipFill rotWithShape="1">
          <a:blip r:embed="rId3">
            <a:alphaModFix/>
          </a:blip>
          <a:srcRect b="0" l="0" r="0" t="0"/>
          <a:stretch/>
        </p:blipFill>
        <p:spPr>
          <a:xfrm>
            <a:off x="10704370" y="152400"/>
            <a:ext cx="1603659" cy="12027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5" name="Shape 325"/>
        <p:cNvGrpSpPr/>
        <p:nvPr/>
      </p:nvGrpSpPr>
      <p:grpSpPr>
        <a:xfrm>
          <a:off x="0" y="0"/>
          <a:ext cx="0" cy="0"/>
          <a:chOff x="0" y="0"/>
          <a:chExt cx="0" cy="0"/>
        </a:xfrm>
      </p:grpSpPr>
      <p:sp>
        <p:nvSpPr>
          <p:cNvPr id="326" name="Google Shape;326;p4"/>
          <p:cNvSpPr txBox="1"/>
          <p:nvPr>
            <p:ph type="title"/>
          </p:nvPr>
        </p:nvSpPr>
        <p:spPr>
          <a:xfrm>
            <a:off x="225960" y="237623"/>
            <a:ext cx="115189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b="1" lang="en-US">
                <a:latin typeface="Times New Roman"/>
                <a:ea typeface="Times New Roman"/>
                <a:cs typeface="Times New Roman"/>
                <a:sym typeface="Times New Roman"/>
              </a:rPr>
              <a:t>Key Parameters for Selection of Insulating Oil</a:t>
            </a:r>
            <a:endParaRPr b="1">
              <a:latin typeface="Times New Roman"/>
              <a:ea typeface="Times New Roman"/>
              <a:cs typeface="Times New Roman"/>
              <a:sym typeface="Times New Roman"/>
            </a:endParaRPr>
          </a:p>
        </p:txBody>
      </p:sp>
      <p:grpSp>
        <p:nvGrpSpPr>
          <p:cNvPr id="327" name="Google Shape;327;p4"/>
          <p:cNvGrpSpPr/>
          <p:nvPr/>
        </p:nvGrpSpPr>
        <p:grpSpPr>
          <a:xfrm>
            <a:off x="491774" y="1563186"/>
            <a:ext cx="11518900" cy="4917429"/>
            <a:chOff x="0" y="0"/>
            <a:chExt cx="11518900" cy="4917429"/>
          </a:xfrm>
        </p:grpSpPr>
        <p:sp>
          <p:nvSpPr>
            <p:cNvPr id="328" name="Google Shape;328;p4"/>
            <p:cNvSpPr/>
            <p:nvPr/>
          </p:nvSpPr>
          <p:spPr>
            <a:xfrm>
              <a:off x="0" y="85588"/>
              <a:ext cx="11518900" cy="1248854"/>
            </a:xfrm>
            <a:prstGeom prst="roundRect">
              <a:avLst>
                <a:gd fmla="val 10000" name="adj"/>
              </a:avLst>
            </a:prstGeom>
            <a:solidFill>
              <a:schemeClr val="lt1"/>
            </a:solidFill>
            <a:ln cap="flat" cmpd="sng" w="19050">
              <a:solidFill>
                <a:srgbClr val="0B24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txBox="1"/>
            <p:nvPr/>
          </p:nvSpPr>
          <p:spPr>
            <a:xfrm>
              <a:off x="2369613" y="85588"/>
              <a:ext cx="9149286" cy="1248854"/>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Times New Roman"/>
                <a:buNone/>
              </a:pPr>
              <a:r>
                <a:rPr b="0" i="0" lang="en-US" sz="2400" u="none" cap="none" strike="noStrike">
                  <a:solidFill>
                    <a:schemeClr val="lt1"/>
                  </a:solidFill>
                  <a:latin typeface="Times New Roman"/>
                  <a:ea typeface="Times New Roman"/>
                  <a:cs typeface="Times New Roman"/>
                  <a:sym typeface="Times New Roman"/>
                </a:rPr>
                <a:t>Chemical Stability</a:t>
              </a:r>
              <a:endParaRPr b="0" i="0" sz="2400" u="none" cap="none" strike="noStrike">
                <a:solidFill>
                  <a:schemeClr val="lt1"/>
                </a:solidFill>
                <a:latin typeface="Times New Roman"/>
                <a:ea typeface="Times New Roman"/>
                <a:cs typeface="Times New Roman"/>
                <a:sym typeface="Times New Roman"/>
              </a:endParaRPr>
            </a:p>
            <a:p>
              <a:pPr indent="-171450" lvl="1" marL="171450" marR="0" rtl="0" algn="l">
                <a:lnSpc>
                  <a:spcPct val="90000"/>
                </a:lnSpc>
                <a:spcBef>
                  <a:spcPts val="84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Oxidation &amp; Thermal Stability : </a:t>
              </a:r>
              <a:r>
                <a:rPr b="0" i="0" lang="en-US" sz="1800" u="none" cap="none" strike="noStrike">
                  <a:solidFill>
                    <a:srgbClr val="78206E"/>
                  </a:solidFill>
                  <a:latin typeface="Times New Roman"/>
                  <a:ea typeface="Times New Roman"/>
                  <a:cs typeface="Times New Roman"/>
                  <a:sym typeface="Times New Roman"/>
                </a:rPr>
                <a:t>Resistance to degrade over time and at high temp.</a:t>
              </a:r>
              <a:endParaRPr b="0" i="0" sz="1800" u="none" cap="none" strike="noStrike">
                <a:solidFill>
                  <a:srgbClr val="78206E"/>
                </a:solidFill>
                <a:latin typeface="Times New Roman"/>
                <a:ea typeface="Times New Roman"/>
                <a:cs typeface="Times New Roman"/>
                <a:sym typeface="Times New Roman"/>
              </a:endParaRPr>
            </a:p>
            <a:p>
              <a:pPr indent="-171450" lvl="1" marL="171450" marR="0" rtl="0" algn="l">
                <a:lnSpc>
                  <a:spcPct val="90000"/>
                </a:lnSpc>
                <a:spcBef>
                  <a:spcPts val="27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Material Compatibility : </a:t>
              </a:r>
              <a:r>
                <a:rPr b="0" i="0" lang="en-US" sz="1800" u="none" cap="none" strike="noStrike">
                  <a:solidFill>
                    <a:schemeClr val="lt1"/>
                  </a:solidFill>
                  <a:latin typeface="Times New Roman"/>
                  <a:ea typeface="Times New Roman"/>
                  <a:cs typeface="Times New Roman"/>
                  <a:sym typeface="Times New Roman"/>
                </a:rPr>
                <a:t>Compatible as long as instrument life</a:t>
              </a:r>
              <a:endParaRPr b="0" i="0" sz="1800" u="none" cap="none" strike="noStrike">
                <a:solidFill>
                  <a:schemeClr val="dk1"/>
                </a:solidFill>
                <a:latin typeface="Times New Roman"/>
                <a:ea typeface="Times New Roman"/>
                <a:cs typeface="Times New Roman"/>
                <a:sym typeface="Times New Roman"/>
              </a:endParaRPr>
            </a:p>
          </p:txBody>
        </p:sp>
        <p:sp>
          <p:nvSpPr>
            <p:cNvPr id="330" name="Google Shape;330;p4"/>
            <p:cNvSpPr/>
            <p:nvPr/>
          </p:nvSpPr>
          <p:spPr>
            <a:xfrm>
              <a:off x="65833" y="0"/>
              <a:ext cx="2303780" cy="1420031"/>
            </a:xfrm>
            <a:prstGeom prst="roundRect">
              <a:avLst>
                <a:gd fmla="val 10000" name="adj"/>
              </a:avLst>
            </a:prstGeom>
            <a:blipFill rotWithShape="1">
              <a:blip r:embed="rId3">
                <a:alphaModFix/>
              </a:blip>
              <a:stretch>
                <a:fillRect b="0" l="0" r="0" t="0"/>
              </a:stretch>
            </a:blipFill>
            <a:ln cap="flat" cmpd="sng" w="19050">
              <a:solidFill>
                <a:srgbClr val="0B24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
            <p:cNvSpPr/>
            <p:nvPr/>
          </p:nvSpPr>
          <p:spPr>
            <a:xfrm>
              <a:off x="0" y="1485864"/>
              <a:ext cx="11518900" cy="1352410"/>
            </a:xfrm>
            <a:prstGeom prst="roundRect">
              <a:avLst>
                <a:gd fmla="val 10000" name="adj"/>
              </a:avLst>
            </a:prstGeom>
            <a:solidFill>
              <a:schemeClr val="lt1"/>
            </a:solidFill>
            <a:ln cap="flat" cmpd="sng" w="19050">
              <a:solidFill>
                <a:srgbClr val="0B24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txBox="1"/>
            <p:nvPr/>
          </p:nvSpPr>
          <p:spPr>
            <a:xfrm>
              <a:off x="2369613" y="1485864"/>
              <a:ext cx="9149286" cy="135241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Times New Roman"/>
                <a:buNone/>
              </a:pPr>
              <a:r>
                <a:rPr b="0" i="0" lang="en-US" sz="2000" u="none" cap="none" strike="noStrike">
                  <a:solidFill>
                    <a:schemeClr val="lt1"/>
                  </a:solidFill>
                  <a:latin typeface="Times New Roman"/>
                  <a:ea typeface="Times New Roman"/>
                  <a:cs typeface="Times New Roman"/>
                  <a:sym typeface="Times New Roman"/>
                </a:rPr>
                <a:t>Thermal &amp; Electrical Properties</a:t>
              </a:r>
              <a:endParaRPr b="0" i="0" sz="2000" u="none" cap="none" strike="noStrike">
                <a:solidFill>
                  <a:schemeClr val="lt1"/>
                </a:solidFill>
                <a:latin typeface="Times New Roman"/>
                <a:ea typeface="Times New Roman"/>
                <a:cs typeface="Times New Roman"/>
                <a:sym typeface="Times New Roman"/>
              </a:endParaRPr>
            </a:p>
            <a:p>
              <a:pPr indent="-171450" lvl="1" marL="171450" marR="0" rtl="0" algn="l">
                <a:lnSpc>
                  <a:spcPct val="90000"/>
                </a:lnSpc>
                <a:spcBef>
                  <a:spcPts val="70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Specific Heat Capacity </a:t>
              </a:r>
              <a:r>
                <a:rPr b="0" i="0" lang="en-US" sz="1600" u="none" cap="none" strike="noStrike">
                  <a:solidFill>
                    <a:schemeClr val="lt1"/>
                  </a:solidFill>
                  <a:latin typeface="Times New Roman"/>
                  <a:ea typeface="Times New Roman"/>
                  <a:cs typeface="Times New Roman"/>
                  <a:sym typeface="Times New Roman"/>
                </a:rPr>
                <a:t>: Higher capacity</a:t>
              </a:r>
              <a:endParaRPr b="0" i="0" sz="1600" u="none" cap="none" strike="noStrike">
                <a:solidFill>
                  <a:schemeClr val="lt1"/>
                </a:solidFill>
                <a:latin typeface="Times New Roman"/>
                <a:ea typeface="Times New Roman"/>
                <a:cs typeface="Times New Roman"/>
                <a:sym typeface="Times New Roman"/>
              </a:endParaRPr>
            </a:p>
            <a:p>
              <a:pPr indent="-171450" lvl="1" marL="171450" marR="0" rtl="0" algn="l">
                <a:lnSpc>
                  <a:spcPct val="90000"/>
                </a:lnSpc>
                <a:spcBef>
                  <a:spcPts val="240"/>
                </a:spcBef>
                <a:spcAft>
                  <a:spcPts val="0"/>
                </a:spcAft>
                <a:buClr>
                  <a:schemeClr val="lt1"/>
                </a:buClr>
                <a:buSzPts val="1600"/>
                <a:buFont typeface="Times New Roman"/>
                <a:buChar char="•"/>
              </a:pPr>
              <a:r>
                <a:rPr b="0" i="0" lang="en-US" sz="1600" u="none" cap="none" strike="noStrike">
                  <a:solidFill>
                    <a:schemeClr val="lt1"/>
                  </a:solidFill>
                  <a:latin typeface="Times New Roman"/>
                  <a:ea typeface="Times New Roman"/>
                  <a:cs typeface="Times New Roman"/>
                  <a:sym typeface="Times New Roman"/>
                </a:rPr>
                <a:t> Better heat Dissipation</a:t>
              </a:r>
              <a:endParaRPr b="0" i="0" sz="1600" u="none" cap="none" strike="noStrike">
                <a:solidFill>
                  <a:schemeClr val="lt1"/>
                </a:solidFill>
                <a:latin typeface="Times New Roman"/>
                <a:ea typeface="Times New Roman"/>
                <a:cs typeface="Times New Roman"/>
                <a:sym typeface="Times New Roman"/>
              </a:endParaRPr>
            </a:p>
            <a:p>
              <a:pPr indent="-171450" lvl="1" marL="171450" marR="0" rtl="0" algn="l">
                <a:lnSpc>
                  <a:spcPct val="90000"/>
                </a:lnSpc>
                <a:spcBef>
                  <a:spcPts val="24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Electrical Conductivity</a:t>
              </a:r>
              <a:r>
                <a:rPr b="0" i="0" lang="en-US" sz="1600" u="none" cap="none" strike="noStrike">
                  <a:solidFill>
                    <a:schemeClr val="lt1"/>
                  </a:solidFill>
                  <a:latin typeface="Times New Roman"/>
                  <a:ea typeface="Times New Roman"/>
                  <a:cs typeface="Times New Roman"/>
                  <a:sym typeface="Times New Roman"/>
                </a:rPr>
                <a:t>: Very Low – To prevent short circuits</a:t>
              </a:r>
              <a:endParaRPr b="0" i="0" sz="1600" u="none" cap="none" strike="noStrike">
                <a:solidFill>
                  <a:schemeClr val="lt1"/>
                </a:solidFill>
                <a:latin typeface="Times New Roman"/>
                <a:ea typeface="Times New Roman"/>
                <a:cs typeface="Times New Roman"/>
                <a:sym typeface="Times New Roman"/>
              </a:endParaRPr>
            </a:p>
          </p:txBody>
        </p:sp>
        <p:sp>
          <p:nvSpPr>
            <p:cNvPr id="333" name="Google Shape;333;p4"/>
            <p:cNvSpPr/>
            <p:nvPr/>
          </p:nvSpPr>
          <p:spPr>
            <a:xfrm>
              <a:off x="35331" y="1499998"/>
              <a:ext cx="2303780" cy="1324141"/>
            </a:xfrm>
            <a:prstGeom prst="roundRect">
              <a:avLst>
                <a:gd fmla="val 10000" name="adj"/>
              </a:avLst>
            </a:prstGeom>
            <a:blipFill rotWithShape="1">
              <a:blip r:embed="rId4">
                <a:alphaModFix/>
              </a:blip>
              <a:stretch>
                <a:fillRect b="-9999" l="0" r="0" t="-9999"/>
              </a:stretch>
            </a:blipFill>
            <a:ln cap="flat" cmpd="sng" w="19050">
              <a:solidFill>
                <a:srgbClr val="0B24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a:off x="0" y="2904107"/>
              <a:ext cx="11518900" cy="2013322"/>
            </a:xfrm>
            <a:prstGeom prst="roundRect">
              <a:avLst>
                <a:gd fmla="val 10000" name="adj"/>
              </a:avLst>
            </a:prstGeom>
            <a:solidFill>
              <a:schemeClr val="lt1"/>
            </a:solidFill>
            <a:ln cap="flat" cmpd="sng" w="19050">
              <a:solidFill>
                <a:srgbClr val="0B24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txBox="1"/>
            <p:nvPr/>
          </p:nvSpPr>
          <p:spPr>
            <a:xfrm>
              <a:off x="2369613" y="2904107"/>
              <a:ext cx="9149286" cy="2013322"/>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Times New Roman"/>
                <a:buNone/>
              </a:pPr>
              <a:r>
                <a:rPr b="0" i="0" lang="en-US" sz="2000" u="none" cap="none" strike="noStrike">
                  <a:solidFill>
                    <a:schemeClr val="lt1"/>
                  </a:solidFill>
                  <a:latin typeface="Times New Roman"/>
                  <a:ea typeface="Times New Roman"/>
                  <a:cs typeface="Times New Roman"/>
                  <a:sym typeface="Times New Roman"/>
                </a:rPr>
                <a:t>Environmental &amp; Health Safety</a:t>
              </a:r>
              <a:endParaRPr b="0" i="0" sz="2000" u="none" cap="none" strike="noStrike">
                <a:solidFill>
                  <a:schemeClr val="lt1"/>
                </a:solidFill>
                <a:latin typeface="Times New Roman"/>
                <a:ea typeface="Times New Roman"/>
                <a:cs typeface="Times New Roman"/>
                <a:sym typeface="Times New Roman"/>
              </a:endParaRPr>
            </a:p>
            <a:p>
              <a:pPr indent="-171450" lvl="1" marL="171450" marR="0" rtl="0" algn="l">
                <a:lnSpc>
                  <a:spcPct val="90000"/>
                </a:lnSpc>
                <a:spcBef>
                  <a:spcPts val="70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Biodegradable :  </a:t>
              </a:r>
              <a:r>
                <a:rPr b="0" i="0" lang="en-US" sz="1600" u="none" cap="none" strike="noStrike">
                  <a:solidFill>
                    <a:srgbClr val="78206E"/>
                  </a:solidFill>
                  <a:latin typeface="Times New Roman"/>
                  <a:ea typeface="Times New Roman"/>
                  <a:cs typeface="Times New Roman"/>
                  <a:sym typeface="Times New Roman"/>
                </a:rPr>
                <a:t>Meet OECD 301 test specification</a:t>
              </a:r>
              <a:endParaRPr b="0" i="0" sz="1600" u="none" cap="none" strike="noStrike">
                <a:solidFill>
                  <a:srgbClr val="78206E"/>
                </a:solidFill>
                <a:latin typeface="Times New Roman"/>
                <a:ea typeface="Times New Roman"/>
                <a:cs typeface="Times New Roman"/>
                <a:sym typeface="Times New Roman"/>
              </a:endParaRPr>
            </a:p>
            <a:p>
              <a:pPr indent="-171450" lvl="1" marL="171450" marR="0" rtl="0" algn="l">
                <a:lnSpc>
                  <a:spcPct val="90000"/>
                </a:lnSpc>
                <a:spcBef>
                  <a:spcPts val="24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Non- toxic : </a:t>
              </a:r>
              <a:r>
                <a:rPr b="0" i="0" lang="en-US" sz="1600" u="none" cap="none" strike="noStrike">
                  <a:solidFill>
                    <a:srgbClr val="78206E"/>
                  </a:solidFill>
                  <a:latin typeface="Times New Roman"/>
                  <a:ea typeface="Times New Roman"/>
                  <a:cs typeface="Times New Roman"/>
                  <a:sym typeface="Times New Roman"/>
                </a:rPr>
                <a:t>Safe to use and disposal</a:t>
              </a:r>
              <a:endParaRPr b="0" i="0" sz="1600" u="none" cap="none" strike="noStrike">
                <a:solidFill>
                  <a:srgbClr val="78206E"/>
                </a:solidFill>
                <a:latin typeface="Times New Roman"/>
                <a:ea typeface="Times New Roman"/>
                <a:cs typeface="Times New Roman"/>
                <a:sym typeface="Times New Roman"/>
              </a:endParaRPr>
            </a:p>
            <a:p>
              <a:pPr indent="-171450" lvl="1" marL="171450" marR="0" rtl="0" algn="l">
                <a:lnSpc>
                  <a:spcPct val="90000"/>
                </a:lnSpc>
                <a:spcBef>
                  <a:spcPts val="24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Low Global Warming Potential (GWP)</a:t>
              </a:r>
              <a:endParaRPr b="0" i="0" sz="1600" u="none" cap="none" strike="noStrike">
                <a:solidFill>
                  <a:schemeClr val="dk1"/>
                </a:solidFill>
                <a:latin typeface="Times New Roman"/>
                <a:ea typeface="Times New Roman"/>
                <a:cs typeface="Times New Roman"/>
                <a:sym typeface="Times New Roman"/>
              </a:endParaRPr>
            </a:p>
            <a:p>
              <a:pPr indent="-171450" lvl="1" marL="171450" marR="0" rtl="0" algn="l">
                <a:lnSpc>
                  <a:spcPct val="90000"/>
                </a:lnSpc>
                <a:spcBef>
                  <a:spcPts val="24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PFAS free:  (Per- and polyfluoroalkyl substances)</a:t>
              </a:r>
              <a:endParaRPr/>
            </a:p>
            <a:p>
              <a:pPr indent="-171450" lvl="1" marL="171450" marR="0" rtl="0" algn="l">
                <a:lnSpc>
                  <a:spcPct val="90000"/>
                </a:lnSpc>
                <a:spcBef>
                  <a:spcPts val="24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Flammability and Safety : </a:t>
              </a:r>
              <a:r>
                <a:rPr b="0" i="0" lang="en-US" sz="1600" u="none" cap="none" strike="noStrike">
                  <a:solidFill>
                    <a:srgbClr val="78206E"/>
                  </a:solidFill>
                  <a:latin typeface="Times New Roman"/>
                  <a:ea typeface="Times New Roman"/>
                  <a:cs typeface="Times New Roman"/>
                  <a:sym typeface="Times New Roman"/>
                </a:rPr>
                <a:t>High Flash point – reduce fire hazards.</a:t>
              </a:r>
              <a:endParaRPr/>
            </a:p>
            <a:p>
              <a:pPr indent="-12700" lvl="1" marL="57150" marR="0" rtl="0" algn="l">
                <a:lnSpc>
                  <a:spcPct val="90000"/>
                </a:lnSpc>
                <a:spcBef>
                  <a:spcPts val="240"/>
                </a:spcBef>
                <a:spcAft>
                  <a:spcPts val="0"/>
                </a:spcAft>
                <a:buClr>
                  <a:schemeClr val="dk1"/>
                </a:buClr>
                <a:buSzPts val="700"/>
                <a:buFont typeface="Verdana"/>
                <a:buNone/>
              </a:pPr>
              <a:r>
                <a:t/>
              </a:r>
              <a:endParaRPr b="0" i="0" sz="700" u="none" cap="none" strike="noStrike">
                <a:solidFill>
                  <a:schemeClr val="lt1"/>
                </a:solidFill>
                <a:latin typeface="Times New Roman"/>
                <a:ea typeface="Times New Roman"/>
                <a:cs typeface="Times New Roman"/>
                <a:sym typeface="Times New Roman"/>
              </a:endParaRPr>
            </a:p>
          </p:txBody>
        </p:sp>
        <p:sp>
          <p:nvSpPr>
            <p:cNvPr id="336" name="Google Shape;336;p4"/>
            <p:cNvSpPr/>
            <p:nvPr/>
          </p:nvSpPr>
          <p:spPr>
            <a:xfrm>
              <a:off x="0" y="3266944"/>
              <a:ext cx="2303780" cy="1360507"/>
            </a:xfrm>
            <a:prstGeom prst="roundRect">
              <a:avLst>
                <a:gd fmla="val 10000" name="adj"/>
              </a:avLst>
            </a:prstGeom>
            <a:blipFill rotWithShape="1">
              <a:blip r:embed="rId5">
                <a:alphaModFix/>
              </a:blip>
              <a:stretch>
                <a:fillRect b="0" l="0" r="0" t="0"/>
              </a:stretch>
            </a:blipFill>
            <a:ln cap="flat" cmpd="sng" w="19050">
              <a:solidFill>
                <a:srgbClr val="0B243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38" name="Google Shape;338;p4"/>
          <p:cNvPicPr preferRelativeResize="0"/>
          <p:nvPr/>
        </p:nvPicPr>
        <p:blipFill rotWithShape="1">
          <a:blip r:embed="rId6">
            <a:alphaModFix/>
          </a:blip>
          <a:srcRect b="0" l="0" r="0" t="0"/>
          <a:stretch/>
        </p:blipFill>
        <p:spPr>
          <a:xfrm>
            <a:off x="11079126" y="0"/>
            <a:ext cx="1076503" cy="8073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4" name="Shape 344"/>
        <p:cNvGrpSpPr/>
        <p:nvPr/>
      </p:nvGrpSpPr>
      <p:grpSpPr>
        <a:xfrm>
          <a:off x="0" y="0"/>
          <a:ext cx="0" cy="0"/>
          <a:chOff x="0" y="0"/>
          <a:chExt cx="0" cy="0"/>
        </a:xfrm>
      </p:grpSpPr>
      <p:sp>
        <p:nvSpPr>
          <p:cNvPr id="345" name="Google Shape;345;p5"/>
          <p:cNvSpPr txBox="1"/>
          <p:nvPr>
            <p:ph type="ctrTitle"/>
          </p:nvPr>
        </p:nvSpPr>
        <p:spPr>
          <a:xfrm>
            <a:off x="508001" y="-1"/>
            <a:ext cx="11492000" cy="62992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Times New Roman"/>
              <a:buNone/>
            </a:pPr>
            <a:r>
              <a:rPr b="1" lang="en-US" sz="2800" u="sng">
                <a:latin typeface="Times New Roman"/>
                <a:ea typeface="Times New Roman"/>
                <a:cs typeface="Times New Roman"/>
                <a:sym typeface="Times New Roman"/>
              </a:rPr>
              <a:t>Oil Properties – Significance</a:t>
            </a:r>
            <a:endParaRPr/>
          </a:p>
        </p:txBody>
      </p:sp>
      <p:graphicFrame>
        <p:nvGraphicFramePr>
          <p:cNvPr id="346" name="Google Shape;346;p5"/>
          <p:cNvGraphicFramePr/>
          <p:nvPr/>
        </p:nvGraphicFramePr>
        <p:xfrm>
          <a:off x="1028818" y="841024"/>
          <a:ext cx="3000000" cy="3000000"/>
        </p:xfrm>
        <a:graphic>
          <a:graphicData uri="http://schemas.openxmlformats.org/drawingml/2006/table">
            <a:tbl>
              <a:tblPr bandRow="1" firstRow="1">
                <a:noFill/>
                <a:tableStyleId>{4B740196-13A4-432F-BA08-118095D64994}</a:tableStyleId>
              </a:tblPr>
              <a:tblGrid>
                <a:gridCol w="5107550"/>
                <a:gridCol w="5431850"/>
              </a:tblGrid>
              <a:tr h="406400">
                <a:tc>
                  <a:txBody>
                    <a:bodyPr/>
                    <a:lstStyle/>
                    <a:p>
                      <a:pPr indent="0" lvl="0" marL="0" marR="0" rtl="0" algn="l">
                        <a:lnSpc>
                          <a:spcPct val="100000"/>
                        </a:lnSpc>
                        <a:spcBef>
                          <a:spcPts val="0"/>
                        </a:spcBef>
                        <a:spcAft>
                          <a:spcPts val="0"/>
                        </a:spcAft>
                        <a:buClr>
                          <a:schemeClr val="lt1"/>
                        </a:buClr>
                        <a:buSzPts val="1900"/>
                        <a:buFont typeface="Times New Roman"/>
                        <a:buNone/>
                      </a:pPr>
                      <a:r>
                        <a:rPr b="1" i="0" lang="en-US" sz="1900" u="none" cap="none" strike="noStrike">
                          <a:solidFill>
                            <a:schemeClr val="lt1"/>
                          </a:solidFill>
                          <a:latin typeface="Times New Roman"/>
                          <a:ea typeface="Times New Roman"/>
                          <a:cs typeface="Times New Roman"/>
                          <a:sym typeface="Times New Roman"/>
                        </a:rPr>
                        <a:t>PROPERTY</a:t>
                      </a:r>
                      <a:endParaRPr/>
                    </a:p>
                  </a:txBody>
                  <a:tcPr marT="60950" marB="60950" marR="121925" marL="121925"/>
                </a:tc>
                <a:tc>
                  <a:txBody>
                    <a:bodyPr/>
                    <a:lstStyle/>
                    <a:p>
                      <a:pPr indent="0" lvl="0" marL="0" marR="0" rtl="0" algn="l">
                        <a:lnSpc>
                          <a:spcPct val="100000"/>
                        </a:lnSpc>
                        <a:spcBef>
                          <a:spcPts val="0"/>
                        </a:spcBef>
                        <a:spcAft>
                          <a:spcPts val="0"/>
                        </a:spcAft>
                        <a:buClr>
                          <a:schemeClr val="lt1"/>
                        </a:buClr>
                        <a:buSzPts val="1900"/>
                        <a:buFont typeface="Times New Roman"/>
                        <a:buNone/>
                      </a:pPr>
                      <a:r>
                        <a:rPr b="1" i="0" lang="en-US" sz="1900" u="none" cap="none" strike="noStrike">
                          <a:solidFill>
                            <a:schemeClr val="lt1"/>
                          </a:solidFill>
                          <a:latin typeface="Times New Roman"/>
                          <a:ea typeface="Times New Roman"/>
                          <a:cs typeface="Times New Roman"/>
                          <a:sym typeface="Times New Roman"/>
                        </a:rPr>
                        <a:t>SIGNIFICANCE</a:t>
                      </a:r>
                      <a:endParaRPr/>
                    </a:p>
                  </a:txBody>
                  <a:tcPr marT="60950" marB="60950" marR="121925" marL="121925"/>
                </a:tc>
              </a:tr>
              <a:tr h="6136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Density at 20 </a:t>
                      </a:r>
                      <a:r>
                        <a:rPr b="0" baseline="30000" i="0" lang="en-US" sz="1600" u="none" cap="none" strike="noStrike">
                          <a:solidFill>
                            <a:schemeClr val="dk1"/>
                          </a:solidFill>
                          <a:latin typeface="Verdana"/>
                          <a:ea typeface="Verdana"/>
                          <a:cs typeface="Verdana"/>
                          <a:sym typeface="Verdana"/>
                        </a:rPr>
                        <a:t>o</a:t>
                      </a:r>
                      <a:r>
                        <a:rPr b="0" i="0" lang="en-US" sz="1600" u="none" cap="none" strike="noStrike">
                          <a:solidFill>
                            <a:schemeClr val="dk1"/>
                          </a:solidFill>
                          <a:latin typeface="Verdana"/>
                          <a:ea typeface="Verdana"/>
                          <a:cs typeface="Verdana"/>
                          <a:sym typeface="Verdana"/>
                        </a:rPr>
                        <a:t> C / </a:t>
                      </a:r>
                      <a:endParaRPr/>
                    </a:p>
                    <a:p>
                      <a:pPr indent="0" lvl="0" marL="0" marR="0" rtl="0" algn="l">
                        <a:lnSpc>
                          <a:spcPct val="100000"/>
                        </a:lnSpc>
                        <a:spcBef>
                          <a:spcPts val="32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Specific Gravity </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Mass Volume conversion/heat transfer</a:t>
                      </a:r>
                      <a:endParaRPr/>
                    </a:p>
                  </a:txBody>
                  <a:tcPr marT="60950" marB="60950" marR="121925" marL="121925"/>
                </a:tc>
              </a:tr>
              <a:tr h="345425">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Kinematic Viscosity</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Heat transfer / Cooling </a:t>
                      </a:r>
                      <a:endParaRPr/>
                    </a:p>
                  </a:txBody>
                  <a:tcPr marT="60950" marB="60950" marR="121925" marL="121925"/>
                </a:tc>
              </a:tr>
              <a:tr h="345425">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Flash Point</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Safety &amp; Fire Hazard</a:t>
                      </a:r>
                      <a:endParaRPr/>
                    </a:p>
                  </a:txBody>
                  <a:tcPr marT="60950" marB="60950" marR="121925" marL="121925"/>
                </a:tc>
              </a:tr>
              <a:tr h="345425">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Pour Point</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Minimum Operating Temp</a:t>
                      </a:r>
                      <a:endParaRPr/>
                    </a:p>
                  </a:txBody>
                  <a:tcPr marT="60950" marB="60950" marR="121925" marL="121925"/>
                </a:tc>
              </a:tr>
              <a:tr h="352275">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Interfacial Tension</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Refining Quality</a:t>
                      </a:r>
                      <a:endParaRPr/>
                    </a:p>
                  </a:txBody>
                  <a:tcPr marT="60950" marB="60950" marR="121925" marL="121925"/>
                </a:tc>
              </a:tr>
              <a:tr h="5689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Acidity / Neutralization No</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Corrosion / Sludge build up / affects electrical properties </a:t>
                      </a:r>
                      <a:endParaRPr/>
                    </a:p>
                  </a:txBody>
                  <a:tcPr marT="60950" marB="60950" marR="121925" marL="121925"/>
                </a:tc>
              </a:tr>
              <a:tr h="6136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Water Content</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 electrical properties</a:t>
                      </a:r>
                      <a:endParaRPr/>
                    </a:p>
                    <a:p>
                      <a:pPr indent="0" lvl="0" marL="0" marR="0" rtl="0" algn="l">
                        <a:lnSpc>
                          <a:spcPct val="100000"/>
                        </a:lnSpc>
                        <a:spcBef>
                          <a:spcPts val="32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Sludge / Paper deterioration</a:t>
                      </a:r>
                      <a:endParaRPr/>
                    </a:p>
                  </a:txBody>
                  <a:tcPr marT="60950" marB="60950" marR="121925" marL="121925"/>
                </a:tc>
              </a:tr>
              <a:tr h="3496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Sulphur Content</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Corrosion</a:t>
                      </a:r>
                      <a:endParaRPr/>
                    </a:p>
                  </a:txBody>
                  <a:tcPr marT="60950" marB="60950" marR="121925" marL="121925"/>
                </a:tc>
              </a:tr>
              <a:tr h="6136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Corrosive Sulphur</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Copper conductor corrosion</a:t>
                      </a:r>
                      <a:endParaRPr/>
                    </a:p>
                    <a:p>
                      <a:pPr indent="0" lvl="0" marL="0" marR="0" rtl="0" algn="l">
                        <a:lnSpc>
                          <a:spcPct val="100000"/>
                        </a:lnSpc>
                        <a:spcBef>
                          <a:spcPts val="32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copper sulphide formation</a:t>
                      </a:r>
                      <a:endParaRPr/>
                    </a:p>
                  </a:txBody>
                  <a:tcPr marT="60950" marB="60950" marR="121925" marL="121925"/>
                </a:tc>
              </a:tr>
              <a:tr h="6136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Oxidation Stabilitry</a:t>
                      </a:r>
                      <a:endParaRPr b="0" i="0" sz="1600" u="none" cap="none" strike="noStrike">
                        <a:solidFill>
                          <a:schemeClr val="dk1"/>
                        </a:solidFill>
                        <a:latin typeface="Verdana"/>
                        <a:ea typeface="Verdana"/>
                        <a:cs typeface="Verdana"/>
                        <a:sym typeface="Verdana"/>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Service life / Deterioration of electrical properties / Sludge</a:t>
                      </a:r>
                      <a:endParaRPr/>
                    </a:p>
                  </a:txBody>
                  <a:tcPr marT="60950" marB="60950" marR="121925" marL="121925"/>
                </a:tc>
              </a:tr>
            </a:tbl>
          </a:graphicData>
        </a:graphic>
      </p:graphicFrame>
      <p:sp>
        <p:nvSpPr>
          <p:cNvPr id="347" name="Google Shape;34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8" name="Google Shape;348;p5"/>
          <p:cNvPicPr preferRelativeResize="0"/>
          <p:nvPr/>
        </p:nvPicPr>
        <p:blipFill rotWithShape="1">
          <a:blip r:embed="rId3">
            <a:alphaModFix/>
          </a:blip>
          <a:srcRect b="0" l="0" r="0" t="0"/>
          <a:stretch/>
        </p:blipFill>
        <p:spPr>
          <a:xfrm>
            <a:off x="10551970" y="0"/>
            <a:ext cx="1603659" cy="12027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4" name="Shape 354"/>
        <p:cNvGrpSpPr/>
        <p:nvPr/>
      </p:nvGrpSpPr>
      <p:grpSpPr>
        <a:xfrm>
          <a:off x="0" y="0"/>
          <a:ext cx="0" cy="0"/>
          <a:chOff x="0" y="0"/>
          <a:chExt cx="0" cy="0"/>
        </a:xfrm>
      </p:grpSpPr>
      <p:sp>
        <p:nvSpPr>
          <p:cNvPr id="355" name="Google Shape;355;p6"/>
          <p:cNvSpPr txBox="1"/>
          <p:nvPr>
            <p:ph type="ctrTitle"/>
          </p:nvPr>
        </p:nvSpPr>
        <p:spPr>
          <a:xfrm>
            <a:off x="480000" y="-184800"/>
            <a:ext cx="11447840" cy="7944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imes New Roman"/>
              <a:buNone/>
            </a:pPr>
            <a:r>
              <a:rPr b="1" lang="en-US" sz="3200" u="sng">
                <a:latin typeface="Times New Roman"/>
                <a:ea typeface="Times New Roman"/>
                <a:cs typeface="Times New Roman"/>
                <a:sym typeface="Times New Roman"/>
              </a:rPr>
              <a:t>Oil Properties – Significance</a:t>
            </a:r>
            <a:endParaRPr/>
          </a:p>
        </p:txBody>
      </p:sp>
      <p:graphicFrame>
        <p:nvGraphicFramePr>
          <p:cNvPr id="356" name="Google Shape;356;p6"/>
          <p:cNvGraphicFramePr/>
          <p:nvPr/>
        </p:nvGraphicFramePr>
        <p:xfrm>
          <a:off x="790414" y="753544"/>
          <a:ext cx="3000000" cy="3000000"/>
        </p:xfrm>
        <a:graphic>
          <a:graphicData uri="http://schemas.openxmlformats.org/drawingml/2006/table">
            <a:tbl>
              <a:tblPr bandRow="1" firstRow="1">
                <a:noFill/>
                <a:tableStyleId>{4B740196-13A4-432F-BA08-118095D64994}</a:tableStyleId>
              </a:tblPr>
              <a:tblGrid>
                <a:gridCol w="3892275"/>
                <a:gridCol w="6747300"/>
              </a:tblGrid>
              <a:tr h="376225">
                <a:tc>
                  <a:txBody>
                    <a:bodyPr/>
                    <a:lstStyle/>
                    <a:p>
                      <a:pPr indent="0" lvl="0" marL="0" marR="0" rtl="0" algn="l">
                        <a:lnSpc>
                          <a:spcPct val="100000"/>
                        </a:lnSpc>
                        <a:spcBef>
                          <a:spcPts val="0"/>
                        </a:spcBef>
                        <a:spcAft>
                          <a:spcPts val="0"/>
                        </a:spcAft>
                        <a:buClr>
                          <a:schemeClr val="lt1"/>
                        </a:buClr>
                        <a:buSzPts val="2000"/>
                        <a:buFont typeface="Times New Roman"/>
                        <a:buNone/>
                      </a:pPr>
                      <a:r>
                        <a:rPr b="1" i="0" lang="en-US" sz="2000" u="none" cap="none" strike="noStrike">
                          <a:solidFill>
                            <a:schemeClr val="lt1"/>
                          </a:solidFill>
                          <a:latin typeface="Times New Roman"/>
                          <a:ea typeface="Times New Roman"/>
                          <a:cs typeface="Times New Roman"/>
                          <a:sym typeface="Times New Roman"/>
                        </a:rPr>
                        <a:t>PROPERTY</a:t>
                      </a:r>
                      <a:endParaRPr/>
                    </a:p>
                  </a:txBody>
                  <a:tcPr marT="60950" marB="60950" marR="121925" marL="121925"/>
                </a:tc>
                <a:tc>
                  <a:txBody>
                    <a:bodyPr/>
                    <a:lstStyle/>
                    <a:p>
                      <a:pPr indent="0" lvl="0" marL="0" marR="0" rtl="0" algn="l">
                        <a:lnSpc>
                          <a:spcPct val="100000"/>
                        </a:lnSpc>
                        <a:spcBef>
                          <a:spcPts val="0"/>
                        </a:spcBef>
                        <a:spcAft>
                          <a:spcPts val="0"/>
                        </a:spcAft>
                        <a:buClr>
                          <a:schemeClr val="lt1"/>
                        </a:buClr>
                        <a:buSzPts val="2000"/>
                        <a:buFont typeface="Times New Roman"/>
                        <a:buNone/>
                      </a:pPr>
                      <a:r>
                        <a:rPr b="1" i="0" lang="en-US" sz="2000" u="none" cap="none" strike="noStrike">
                          <a:solidFill>
                            <a:schemeClr val="lt1"/>
                          </a:solidFill>
                          <a:latin typeface="Times New Roman"/>
                          <a:ea typeface="Times New Roman"/>
                          <a:cs typeface="Times New Roman"/>
                          <a:sym typeface="Times New Roman"/>
                        </a:rPr>
                        <a:t>SIGNIFICANCE</a:t>
                      </a:r>
                      <a:endParaRPr/>
                    </a:p>
                  </a:txBody>
                  <a:tcPr marT="60950" marB="60950" marR="121925" marL="121925"/>
                </a:tc>
              </a:tr>
              <a:tr h="5713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Breakdown Voltage</a:t>
                      </a:r>
                      <a:endParaRPr/>
                    </a:p>
                  </a:txBody>
                  <a:tcPr marT="60975" marB="60975"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Electrical Strength – Lower values  indicate  impurities like moisture / dirt / particles </a:t>
                      </a:r>
                      <a:endParaRPr/>
                    </a:p>
                  </a:txBody>
                  <a:tcPr marT="60975" marB="60975" marR="121925" marL="121925"/>
                </a:tc>
              </a:tr>
              <a:tr h="5713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Dielectric Dissipation Factor     ( Tan δ )</a:t>
                      </a:r>
                      <a:endParaRPr b="0" i="0" sz="1600" u="none" cap="none" strike="noStrike">
                        <a:solidFill>
                          <a:schemeClr val="dk1"/>
                        </a:solidFill>
                        <a:latin typeface="Verdana"/>
                        <a:ea typeface="Verdana"/>
                        <a:cs typeface="Verdana"/>
                        <a:sym typeface="Verdana"/>
                      </a:endParaRPr>
                    </a:p>
                  </a:txBody>
                  <a:tcPr marT="60975" marB="60975"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Higher values -  presence of  polar compounds.  Decides refining  quality &amp;  dissolved contamination </a:t>
                      </a:r>
                      <a:endParaRPr/>
                    </a:p>
                  </a:txBody>
                  <a:tcPr marT="60975" marB="60975" marR="121925" marL="121925"/>
                </a:tc>
              </a:tr>
              <a:tr h="320525">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Power Factor , %</a:t>
                      </a:r>
                      <a:endParaRPr/>
                    </a:p>
                  </a:txBody>
                  <a:tcPr marT="60975" marB="60975"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Percentage power loss  - DDF x 100</a:t>
                      </a:r>
                      <a:endParaRPr/>
                    </a:p>
                  </a:txBody>
                  <a:tcPr marT="60975" marB="60975" marR="121925" marL="121925"/>
                </a:tc>
              </a:tr>
              <a:tr h="738575">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Gassing Tendency</a:t>
                      </a:r>
                      <a:endParaRPr/>
                    </a:p>
                  </a:txBody>
                  <a:tcPr marT="60975" marB="60975"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 extent of  Hydrogen  Gas evolution / absorption, Important for  better diagnosis by DGA  &amp; Safe operation</a:t>
                      </a:r>
                      <a:endParaRPr/>
                    </a:p>
                  </a:txBody>
                  <a:tcPr marT="60975" marB="60975" marR="121925" marL="121925"/>
                </a:tc>
              </a:tr>
              <a:tr h="5713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PCA - Poly Cyclic Aromatics </a:t>
                      </a:r>
                      <a:endParaRPr/>
                    </a:p>
                  </a:txBody>
                  <a:tcPr marT="60975" marB="60975"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 Gassing Tendency / Impulse  BDV / </a:t>
                      </a:r>
                      <a:endParaRPr/>
                    </a:p>
                    <a:p>
                      <a:pPr indent="0" lvl="0" marL="0" marR="0" rtl="0" algn="l">
                        <a:lnSpc>
                          <a:spcPct val="100000"/>
                        </a:lnSpc>
                        <a:spcBef>
                          <a:spcPts val="32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Health hazards while handling</a:t>
                      </a:r>
                      <a:endParaRPr/>
                    </a:p>
                  </a:txBody>
                  <a:tcPr marT="60975" marB="60975" marR="121925" marL="121925"/>
                </a:tc>
              </a:tr>
              <a:tr h="320525">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PCB / PCT</a:t>
                      </a:r>
                      <a:endParaRPr/>
                    </a:p>
                  </a:txBody>
                  <a:tcPr marT="60975" marB="60975"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Highly Hazardous </a:t>
                      </a:r>
                      <a:endParaRPr/>
                    </a:p>
                  </a:txBody>
                  <a:tcPr marT="60975" marB="60975" marR="121925" marL="121925"/>
                </a:tc>
              </a:tr>
              <a:tr h="5713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2 FAL / Furans</a:t>
                      </a:r>
                      <a:endParaRPr/>
                    </a:p>
                  </a:txBody>
                  <a:tcPr marT="60975" marB="60975"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Quality of refining  /  Higher values due to </a:t>
                      </a:r>
                      <a:endParaRPr/>
                    </a:p>
                    <a:p>
                      <a:pPr indent="0" lvl="0" marL="0" marR="0" rtl="0" algn="l">
                        <a:lnSpc>
                          <a:spcPct val="100000"/>
                        </a:lnSpc>
                        <a:spcBef>
                          <a:spcPts val="32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 Used  / Re refined oils  </a:t>
                      </a:r>
                      <a:endParaRPr/>
                    </a:p>
                  </a:txBody>
                  <a:tcPr marT="60975" marB="60975" marR="121925" marL="121925"/>
                </a:tc>
              </a:tr>
              <a:tr h="822150">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Carbon Type Composition</a:t>
                      </a:r>
                      <a:endParaRPr/>
                    </a:p>
                  </a:txBody>
                  <a:tcPr marT="60950" marB="60950" marR="121925" marL="121925"/>
                </a:tc>
                <a:tc>
                  <a:txBody>
                    <a:bodyPr/>
                    <a:lstStyle/>
                    <a:p>
                      <a:pPr indent="0" lvl="0" marL="0" marR="0" rtl="0" algn="l">
                        <a:lnSpc>
                          <a:spcPct val="100000"/>
                        </a:lnSpc>
                        <a:spcBef>
                          <a:spcPts val="0"/>
                        </a:spcBef>
                        <a:spcAft>
                          <a:spcPts val="0"/>
                        </a:spcAft>
                        <a:buClr>
                          <a:schemeClr val="dk1"/>
                        </a:buClr>
                        <a:buSzPts val="1600"/>
                        <a:buFont typeface="Verdana"/>
                        <a:buNone/>
                      </a:pPr>
                      <a:r>
                        <a:rPr b="0" i="0" lang="en-US" sz="1600" u="none" cap="none" strike="noStrike">
                          <a:solidFill>
                            <a:schemeClr val="dk1"/>
                          </a:solidFill>
                          <a:latin typeface="Verdana"/>
                          <a:ea typeface="Verdana"/>
                          <a:cs typeface="Verdana"/>
                          <a:sym typeface="Verdana"/>
                        </a:rPr>
                        <a:t>Not specified in any standard. Can decide Type of oil  from Cp  Cn value and performance</a:t>
                      </a:r>
                      <a:endParaRPr/>
                    </a:p>
                  </a:txBody>
                  <a:tcPr marT="60950" marB="60950" marR="121925" marL="121925"/>
                </a:tc>
              </a:tr>
            </a:tbl>
          </a:graphicData>
        </a:graphic>
      </p:graphicFrame>
      <p:sp>
        <p:nvSpPr>
          <p:cNvPr id="357" name="Google Shape;35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8" name="Google Shape;358;p6"/>
          <p:cNvPicPr preferRelativeResize="0"/>
          <p:nvPr/>
        </p:nvPicPr>
        <p:blipFill rotWithShape="1">
          <a:blip r:embed="rId3">
            <a:alphaModFix/>
          </a:blip>
          <a:srcRect b="0" l="0" r="0" t="0"/>
          <a:stretch/>
        </p:blipFill>
        <p:spPr>
          <a:xfrm>
            <a:off x="10551970" y="0"/>
            <a:ext cx="1603659" cy="12027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4" name="Shape 364"/>
        <p:cNvGrpSpPr/>
        <p:nvPr/>
      </p:nvGrpSpPr>
      <p:grpSpPr>
        <a:xfrm>
          <a:off x="0" y="0"/>
          <a:ext cx="0" cy="0"/>
          <a:chOff x="0" y="0"/>
          <a:chExt cx="0" cy="0"/>
        </a:xfrm>
      </p:grpSpPr>
      <p:sp>
        <p:nvSpPr>
          <p:cNvPr id="365" name="Google Shape;365;p7"/>
          <p:cNvSpPr txBox="1"/>
          <p:nvPr/>
        </p:nvSpPr>
        <p:spPr>
          <a:xfrm>
            <a:off x="236473" y="-5620"/>
            <a:ext cx="11955527" cy="1200000"/>
          </a:xfrm>
          <a:prstGeom prst="rect">
            <a:avLst/>
          </a:prstGeom>
          <a:noFill/>
          <a:ln>
            <a:noFill/>
          </a:ln>
        </p:spPr>
        <p:txBody>
          <a:bodyPr anchorCtr="0" anchor="ctr" bIns="48000" lIns="0" spcFirstLastPara="1" rIns="0" wrap="square" tIns="48000">
            <a:noAutofit/>
          </a:bodyPr>
          <a:lstStyle/>
          <a:p>
            <a:pPr indent="0" lvl="0" marL="0" marR="0" rtl="0" algn="l">
              <a:spcBef>
                <a:spcPts val="0"/>
              </a:spcBef>
              <a:spcAft>
                <a:spcPts val="0"/>
              </a:spcAft>
              <a:buClr>
                <a:srgbClr val="000000"/>
              </a:buClr>
              <a:buSzPts val="3733"/>
              <a:buFont typeface="Jost SemiBold"/>
              <a:buNone/>
            </a:pPr>
            <a:r>
              <a:rPr b="1" i="0" lang="en-US" sz="3733" u="none" cap="none" strike="noStrike">
                <a:solidFill>
                  <a:srgbClr val="000000"/>
                </a:solidFill>
                <a:latin typeface="Jost SemiBold"/>
                <a:ea typeface="Jost SemiBold"/>
                <a:cs typeface="Jost SemiBold"/>
                <a:sym typeface="Jost SemiBold"/>
              </a:rPr>
              <a:t>Transformer Oils for improved fire safety </a:t>
            </a:r>
            <a:endParaRPr b="0" i="0" sz="3733" u="none" cap="none" strike="noStrike">
              <a:solidFill>
                <a:srgbClr val="000000"/>
              </a:solidFill>
              <a:latin typeface="Jost SemiBold"/>
              <a:ea typeface="Jost SemiBold"/>
              <a:cs typeface="Jost SemiBold"/>
              <a:sym typeface="Jost SemiBold"/>
            </a:endParaRPr>
          </a:p>
        </p:txBody>
      </p:sp>
      <p:cxnSp>
        <p:nvCxnSpPr>
          <p:cNvPr id="366" name="Google Shape;366;p7"/>
          <p:cNvCxnSpPr/>
          <p:nvPr/>
        </p:nvCxnSpPr>
        <p:spPr>
          <a:xfrm>
            <a:off x="236474" y="986563"/>
            <a:ext cx="1375893" cy="0"/>
          </a:xfrm>
          <a:prstGeom prst="straightConnector1">
            <a:avLst/>
          </a:prstGeom>
          <a:noFill/>
          <a:ln cap="flat" cmpd="sng" w="12700">
            <a:solidFill>
              <a:srgbClr val="00B050"/>
            </a:solidFill>
            <a:prstDash val="solid"/>
            <a:miter lim="800000"/>
            <a:headEnd len="sm" w="sm" type="none"/>
            <a:tailEnd len="sm" w="sm" type="none"/>
          </a:ln>
        </p:spPr>
      </p:cxnSp>
      <p:grpSp>
        <p:nvGrpSpPr>
          <p:cNvPr id="367" name="Google Shape;367;p7"/>
          <p:cNvGrpSpPr/>
          <p:nvPr/>
        </p:nvGrpSpPr>
        <p:grpSpPr>
          <a:xfrm>
            <a:off x="4416108" y="2731340"/>
            <a:ext cx="5772198" cy="742964"/>
            <a:chOff x="3320551" y="1427949"/>
            <a:chExt cx="4329148" cy="557223"/>
          </a:xfrm>
        </p:grpSpPr>
        <p:cxnSp>
          <p:nvCxnSpPr>
            <p:cNvPr id="368" name="Google Shape;368;p7"/>
            <p:cNvCxnSpPr/>
            <p:nvPr/>
          </p:nvCxnSpPr>
          <p:spPr>
            <a:xfrm>
              <a:off x="3822549" y="1470979"/>
              <a:ext cx="0" cy="435637"/>
            </a:xfrm>
            <a:prstGeom prst="straightConnector1">
              <a:avLst/>
            </a:prstGeom>
            <a:noFill/>
            <a:ln cap="flat" cmpd="sng" w="57150">
              <a:solidFill>
                <a:srgbClr val="008F41"/>
              </a:solidFill>
              <a:prstDash val="solid"/>
              <a:miter lim="800000"/>
              <a:headEnd len="sm" w="sm" type="none"/>
              <a:tailEnd len="sm" w="sm" type="none"/>
            </a:ln>
          </p:spPr>
        </p:cxnSp>
        <p:sp>
          <p:nvSpPr>
            <p:cNvPr id="369" name="Google Shape;369;p7"/>
            <p:cNvSpPr txBox="1"/>
            <p:nvPr/>
          </p:nvSpPr>
          <p:spPr>
            <a:xfrm>
              <a:off x="3915393" y="1599692"/>
              <a:ext cx="3734306" cy="385480"/>
            </a:xfrm>
            <a:prstGeom prst="rect">
              <a:avLst/>
            </a:prstGeom>
            <a:noFill/>
            <a:ln>
              <a:noFill/>
            </a:ln>
          </p:spPr>
          <p:txBody>
            <a:bodyPr anchorCtr="0" anchor="t" bIns="41125" lIns="82275" spcFirstLastPara="1" rIns="82275" wrap="square" tIns="41125">
              <a:spAutoFit/>
            </a:bodyPr>
            <a:lstStyle/>
            <a:p>
              <a:pPr indent="0" lvl="0" marL="0" marR="0" rtl="0" algn="l">
                <a:spcBef>
                  <a:spcPts val="0"/>
                </a:spcBef>
                <a:spcAft>
                  <a:spcPts val="0"/>
                </a:spcAft>
                <a:buNone/>
              </a:pPr>
              <a:r>
                <a:rPr b="0" i="0" lang="en-US" sz="1400" u="none" cap="none" strike="noStrike">
                  <a:solidFill>
                    <a:srgbClr val="000000"/>
                  </a:solidFill>
                  <a:latin typeface="Jost"/>
                  <a:ea typeface="Jost"/>
                  <a:cs typeface="Jost"/>
                  <a:sym typeface="Jost"/>
                </a:rPr>
                <a:t>From Natural Renewable sources: </a:t>
              </a:r>
              <a:endParaRPr/>
            </a:p>
            <a:p>
              <a:pPr indent="0" lvl="0" marL="0" marR="0" rtl="0" algn="l">
                <a:spcBef>
                  <a:spcPts val="0"/>
                </a:spcBef>
                <a:spcAft>
                  <a:spcPts val="0"/>
                </a:spcAft>
                <a:buNone/>
              </a:pPr>
              <a:r>
                <a:rPr b="0" i="0" lang="en-US" sz="1400" u="none" cap="none" strike="noStrike">
                  <a:solidFill>
                    <a:srgbClr val="000000"/>
                  </a:solidFill>
                  <a:latin typeface="Jost"/>
                  <a:ea typeface="Jost"/>
                  <a:cs typeface="Jost"/>
                  <a:sym typeface="Jost"/>
                </a:rPr>
                <a:t>Chemically modified </a:t>
              </a:r>
              <a:endParaRPr/>
            </a:p>
          </p:txBody>
        </p:sp>
        <p:sp>
          <p:nvSpPr>
            <p:cNvPr id="370" name="Google Shape;370;p7"/>
            <p:cNvSpPr txBox="1"/>
            <p:nvPr/>
          </p:nvSpPr>
          <p:spPr>
            <a:xfrm>
              <a:off x="3921552" y="1427949"/>
              <a:ext cx="1325103" cy="267419"/>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b="1" i="0" lang="en-US" sz="1867" u="none" cap="none" strike="noStrike">
                  <a:solidFill>
                    <a:srgbClr val="000000"/>
                  </a:solidFill>
                  <a:latin typeface="Jost"/>
                  <a:ea typeface="Jost"/>
                  <a:cs typeface="Jost"/>
                  <a:sym typeface="Jost"/>
                </a:rPr>
                <a:t>Natural Ester Oil</a:t>
              </a:r>
              <a:endParaRPr/>
            </a:p>
          </p:txBody>
        </p:sp>
        <p:sp>
          <p:nvSpPr>
            <p:cNvPr id="371" name="Google Shape;371;p7"/>
            <p:cNvSpPr txBox="1"/>
            <p:nvPr/>
          </p:nvSpPr>
          <p:spPr>
            <a:xfrm>
              <a:off x="3320551" y="1495586"/>
              <a:ext cx="402995" cy="3462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u="none" cap="none" strike="noStrike">
                  <a:solidFill>
                    <a:srgbClr val="000000"/>
                  </a:solidFill>
                  <a:latin typeface="Jost"/>
                  <a:ea typeface="Jost"/>
                  <a:cs typeface="Jost"/>
                  <a:sym typeface="Jost"/>
                </a:rPr>
                <a:t>02</a:t>
              </a:r>
              <a:endParaRPr b="1" i="0" sz="2400" u="none" cap="none" strike="noStrike">
                <a:solidFill>
                  <a:srgbClr val="000000"/>
                </a:solidFill>
                <a:latin typeface="Jost"/>
                <a:ea typeface="Jost"/>
                <a:cs typeface="Jost"/>
                <a:sym typeface="Jost"/>
              </a:endParaRPr>
            </a:p>
          </p:txBody>
        </p:sp>
      </p:grpSp>
      <p:grpSp>
        <p:nvGrpSpPr>
          <p:cNvPr id="372" name="Google Shape;372;p7"/>
          <p:cNvGrpSpPr/>
          <p:nvPr/>
        </p:nvGrpSpPr>
        <p:grpSpPr>
          <a:xfrm>
            <a:off x="4404813" y="1895997"/>
            <a:ext cx="5783493" cy="742964"/>
            <a:chOff x="3318239" y="2070362"/>
            <a:chExt cx="4337619" cy="557223"/>
          </a:xfrm>
        </p:grpSpPr>
        <p:sp>
          <p:nvSpPr>
            <p:cNvPr id="373" name="Google Shape;373;p7"/>
            <p:cNvSpPr txBox="1"/>
            <p:nvPr/>
          </p:nvSpPr>
          <p:spPr>
            <a:xfrm>
              <a:off x="3921552" y="2242105"/>
              <a:ext cx="3734306" cy="385480"/>
            </a:xfrm>
            <a:prstGeom prst="rect">
              <a:avLst/>
            </a:prstGeom>
            <a:noFill/>
            <a:ln>
              <a:noFill/>
            </a:ln>
          </p:spPr>
          <p:txBody>
            <a:bodyPr anchorCtr="0" anchor="t" bIns="41125" lIns="82275" spcFirstLastPara="1" rIns="82275" wrap="square" tIns="41125">
              <a:spAutoFit/>
            </a:bodyPr>
            <a:lstStyle/>
            <a:p>
              <a:pPr indent="0" lvl="0" marL="0" marR="0" rtl="0" algn="l">
                <a:spcBef>
                  <a:spcPts val="0"/>
                </a:spcBef>
                <a:spcAft>
                  <a:spcPts val="0"/>
                </a:spcAft>
                <a:buNone/>
              </a:pPr>
              <a:r>
                <a:rPr b="0" i="0" lang="en-US" sz="1400" u="none" cap="none" strike="noStrike">
                  <a:solidFill>
                    <a:srgbClr val="000000"/>
                  </a:solidFill>
                  <a:latin typeface="Jost"/>
                  <a:ea typeface="Jost"/>
                  <a:cs typeface="Jost"/>
                  <a:sym typeface="Jost"/>
                </a:rPr>
                <a:t>High Molecular Weight Hydrocarbons:</a:t>
              </a:r>
              <a:endParaRPr/>
            </a:p>
            <a:p>
              <a:pPr indent="0" lvl="0" marL="0" marR="0" rtl="0" algn="l">
                <a:spcBef>
                  <a:spcPts val="0"/>
                </a:spcBef>
                <a:spcAft>
                  <a:spcPts val="0"/>
                </a:spcAft>
                <a:buNone/>
              </a:pPr>
              <a:r>
                <a:rPr b="0" i="0" lang="en-US" sz="1400" u="none" cap="none" strike="noStrike">
                  <a:solidFill>
                    <a:srgbClr val="000000"/>
                  </a:solidFill>
                  <a:latin typeface="Jost"/>
                  <a:ea typeface="Jost"/>
                  <a:cs typeface="Jost"/>
                  <a:sym typeface="Jost"/>
                </a:rPr>
                <a:t>(POWEROIL TO-HFLL)</a:t>
              </a:r>
              <a:endParaRPr/>
            </a:p>
          </p:txBody>
        </p:sp>
        <p:sp>
          <p:nvSpPr>
            <p:cNvPr id="374" name="Google Shape;374;p7"/>
            <p:cNvSpPr txBox="1"/>
            <p:nvPr/>
          </p:nvSpPr>
          <p:spPr>
            <a:xfrm>
              <a:off x="3927711" y="2070362"/>
              <a:ext cx="936679" cy="267419"/>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b="1" i="0" lang="en-US" sz="1867" u="none" cap="none" strike="noStrike">
                  <a:solidFill>
                    <a:srgbClr val="000000"/>
                  </a:solidFill>
                  <a:latin typeface="Jost"/>
                  <a:ea typeface="Jost"/>
                  <a:cs typeface="Jost"/>
                  <a:sym typeface="Jost"/>
                </a:rPr>
                <a:t>Mineral Oil</a:t>
              </a:r>
              <a:endParaRPr/>
            </a:p>
          </p:txBody>
        </p:sp>
        <p:cxnSp>
          <p:nvCxnSpPr>
            <p:cNvPr id="375" name="Google Shape;375;p7"/>
            <p:cNvCxnSpPr/>
            <p:nvPr/>
          </p:nvCxnSpPr>
          <p:spPr>
            <a:xfrm>
              <a:off x="3822549" y="2115464"/>
              <a:ext cx="0" cy="435637"/>
            </a:xfrm>
            <a:prstGeom prst="straightConnector1">
              <a:avLst/>
            </a:prstGeom>
            <a:noFill/>
            <a:ln cap="flat" cmpd="sng" w="57150">
              <a:solidFill>
                <a:srgbClr val="00B050"/>
              </a:solidFill>
              <a:prstDash val="solid"/>
              <a:miter lim="800000"/>
              <a:headEnd len="sm" w="sm" type="none"/>
              <a:tailEnd len="sm" w="sm" type="none"/>
            </a:ln>
          </p:spPr>
        </p:cxnSp>
        <p:sp>
          <p:nvSpPr>
            <p:cNvPr id="376" name="Google Shape;376;p7"/>
            <p:cNvSpPr txBox="1"/>
            <p:nvPr/>
          </p:nvSpPr>
          <p:spPr>
            <a:xfrm>
              <a:off x="3318239" y="2144051"/>
              <a:ext cx="402995" cy="3462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u="none" cap="none" strike="noStrike">
                  <a:solidFill>
                    <a:srgbClr val="000000"/>
                  </a:solidFill>
                  <a:latin typeface="Jost"/>
                  <a:ea typeface="Jost"/>
                  <a:cs typeface="Jost"/>
                  <a:sym typeface="Jost"/>
                </a:rPr>
                <a:t>01</a:t>
              </a:r>
              <a:endParaRPr b="1" i="0" sz="2400" u="none" cap="none" strike="noStrike">
                <a:solidFill>
                  <a:srgbClr val="000000"/>
                </a:solidFill>
                <a:latin typeface="Jost"/>
                <a:ea typeface="Jost"/>
                <a:cs typeface="Jost"/>
                <a:sym typeface="Jost"/>
              </a:endParaRPr>
            </a:p>
          </p:txBody>
        </p:sp>
      </p:grpSp>
      <p:grpSp>
        <p:nvGrpSpPr>
          <p:cNvPr id="377" name="Google Shape;377;p7"/>
          <p:cNvGrpSpPr/>
          <p:nvPr/>
        </p:nvGrpSpPr>
        <p:grpSpPr>
          <a:xfrm>
            <a:off x="4443783" y="3690932"/>
            <a:ext cx="5744523" cy="742964"/>
            <a:chOff x="3353625" y="2770110"/>
            <a:chExt cx="4308392" cy="557223"/>
          </a:xfrm>
        </p:grpSpPr>
        <p:sp>
          <p:nvSpPr>
            <p:cNvPr id="378" name="Google Shape;378;p7"/>
            <p:cNvSpPr txBox="1"/>
            <p:nvPr/>
          </p:nvSpPr>
          <p:spPr>
            <a:xfrm>
              <a:off x="3927711" y="2941853"/>
              <a:ext cx="3734306" cy="385480"/>
            </a:xfrm>
            <a:prstGeom prst="rect">
              <a:avLst/>
            </a:prstGeom>
            <a:noFill/>
            <a:ln>
              <a:noFill/>
            </a:ln>
          </p:spPr>
          <p:txBody>
            <a:bodyPr anchorCtr="0" anchor="t" bIns="41125" lIns="82275" spcFirstLastPara="1" rIns="82275" wrap="square" tIns="41125">
              <a:spAutoFit/>
            </a:bodyPr>
            <a:lstStyle/>
            <a:p>
              <a:pPr indent="0" lvl="0" marL="0" marR="0" rtl="0" algn="l">
                <a:spcBef>
                  <a:spcPts val="0"/>
                </a:spcBef>
                <a:spcAft>
                  <a:spcPts val="0"/>
                </a:spcAft>
                <a:buNone/>
              </a:pPr>
              <a:r>
                <a:rPr b="0" i="0" lang="en-US" sz="1400" u="none" cap="none" strike="noStrike">
                  <a:solidFill>
                    <a:srgbClr val="000000"/>
                  </a:solidFill>
                  <a:latin typeface="Jost"/>
                  <a:ea typeface="Jost"/>
                  <a:cs typeface="Jost"/>
                  <a:sym typeface="Jost"/>
                </a:rPr>
                <a:t>Esters Synthesized from</a:t>
              </a:r>
              <a:endParaRPr/>
            </a:p>
            <a:p>
              <a:pPr indent="0" lvl="0" marL="0" marR="0" rtl="0" algn="l">
                <a:spcBef>
                  <a:spcPts val="0"/>
                </a:spcBef>
                <a:spcAft>
                  <a:spcPts val="0"/>
                </a:spcAft>
                <a:buNone/>
              </a:pPr>
              <a:r>
                <a:rPr b="0" i="0" lang="en-US" sz="1400" u="none" cap="none" strike="noStrike">
                  <a:solidFill>
                    <a:srgbClr val="000000"/>
                  </a:solidFill>
                  <a:latin typeface="Jost"/>
                  <a:ea typeface="Jost"/>
                  <a:cs typeface="Jost"/>
                  <a:sym typeface="Jost"/>
                </a:rPr>
                <a:t>Basic Chemical Molecules</a:t>
              </a:r>
              <a:endParaRPr/>
            </a:p>
          </p:txBody>
        </p:sp>
        <p:sp>
          <p:nvSpPr>
            <p:cNvPr id="379" name="Google Shape;379;p7"/>
            <p:cNvSpPr txBox="1"/>
            <p:nvPr/>
          </p:nvSpPr>
          <p:spPr>
            <a:xfrm>
              <a:off x="3933870" y="2770110"/>
              <a:ext cx="1461102" cy="267419"/>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b="1" i="0" lang="en-US" sz="1867" u="none" cap="none" strike="noStrike">
                  <a:solidFill>
                    <a:srgbClr val="000000"/>
                  </a:solidFill>
                  <a:latin typeface="Jost"/>
                  <a:ea typeface="Jost"/>
                  <a:cs typeface="Jost"/>
                  <a:sym typeface="Jost"/>
                </a:rPr>
                <a:t>Synthetic Ester Oil</a:t>
              </a:r>
              <a:endParaRPr/>
            </a:p>
          </p:txBody>
        </p:sp>
        <p:cxnSp>
          <p:nvCxnSpPr>
            <p:cNvPr id="380" name="Google Shape;380;p7"/>
            <p:cNvCxnSpPr/>
            <p:nvPr/>
          </p:nvCxnSpPr>
          <p:spPr>
            <a:xfrm>
              <a:off x="3822549" y="2808622"/>
              <a:ext cx="0" cy="435637"/>
            </a:xfrm>
            <a:prstGeom prst="straightConnector1">
              <a:avLst/>
            </a:prstGeom>
            <a:noFill/>
            <a:ln cap="flat" cmpd="sng" w="57150">
              <a:solidFill>
                <a:srgbClr val="92D050"/>
              </a:solidFill>
              <a:prstDash val="solid"/>
              <a:miter lim="800000"/>
              <a:headEnd len="sm" w="sm" type="none"/>
              <a:tailEnd len="sm" w="sm" type="none"/>
            </a:ln>
          </p:spPr>
        </p:cxnSp>
        <p:sp>
          <p:nvSpPr>
            <p:cNvPr id="381" name="Google Shape;381;p7"/>
            <p:cNvSpPr txBox="1"/>
            <p:nvPr/>
          </p:nvSpPr>
          <p:spPr>
            <a:xfrm>
              <a:off x="3353625" y="2853315"/>
              <a:ext cx="371737" cy="34624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2400" u="none" cap="none" strike="noStrike">
                  <a:solidFill>
                    <a:srgbClr val="000000"/>
                  </a:solidFill>
                  <a:latin typeface="Jost"/>
                  <a:ea typeface="Jost"/>
                  <a:cs typeface="Jost"/>
                  <a:sym typeface="Jost"/>
                </a:rPr>
                <a:t>03</a:t>
              </a:r>
              <a:endParaRPr b="1" i="0" sz="2400" u="none" cap="none" strike="noStrike">
                <a:solidFill>
                  <a:srgbClr val="000000"/>
                </a:solidFill>
                <a:latin typeface="Jost"/>
                <a:ea typeface="Jost"/>
                <a:cs typeface="Jost"/>
                <a:sym typeface="Jost"/>
              </a:endParaRPr>
            </a:p>
          </p:txBody>
        </p:sp>
      </p:grpSp>
      <p:sp>
        <p:nvSpPr>
          <p:cNvPr descr="Water with solid fill" id="382" name="Google Shape;382;p7"/>
          <p:cNvSpPr/>
          <p:nvPr/>
        </p:nvSpPr>
        <p:spPr>
          <a:xfrm>
            <a:off x="1978385" y="2142669"/>
            <a:ext cx="1648592" cy="2505859"/>
          </a:xfrm>
          <a:custGeom>
            <a:rect b="b" l="l" r="r" t="t"/>
            <a:pathLst>
              <a:path extrusionOk="0" h="723900" w="476250">
                <a:moveTo>
                  <a:pt x="238125" y="0"/>
                </a:moveTo>
                <a:cubicBezTo>
                  <a:pt x="238125" y="0"/>
                  <a:pt x="0" y="335280"/>
                  <a:pt x="0" y="485775"/>
                </a:cubicBezTo>
                <a:cubicBezTo>
                  <a:pt x="0" y="617220"/>
                  <a:pt x="106680" y="723900"/>
                  <a:pt x="238125" y="723900"/>
                </a:cubicBezTo>
                <a:cubicBezTo>
                  <a:pt x="369570" y="723900"/>
                  <a:pt x="476250" y="617220"/>
                  <a:pt x="476250" y="485775"/>
                </a:cubicBezTo>
                <a:cubicBezTo>
                  <a:pt x="476250" y="334328"/>
                  <a:pt x="238125" y="0"/>
                  <a:pt x="238125" y="0"/>
                </a:cubicBez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rgbClr val="000000"/>
              </a:solidFill>
              <a:latin typeface="Arial"/>
              <a:ea typeface="Arial"/>
              <a:cs typeface="Arial"/>
              <a:sym typeface="Arial"/>
            </a:endParaRPr>
          </a:p>
        </p:txBody>
      </p:sp>
      <p:pic>
        <p:nvPicPr>
          <p:cNvPr id="383" name="Google Shape;383;p7"/>
          <p:cNvPicPr preferRelativeResize="0"/>
          <p:nvPr/>
        </p:nvPicPr>
        <p:blipFill rotWithShape="1">
          <a:blip r:embed="rId4">
            <a:alphaModFix/>
          </a:blip>
          <a:srcRect b="0" l="0" r="0" t="0"/>
          <a:stretch/>
        </p:blipFill>
        <p:spPr>
          <a:xfrm>
            <a:off x="10551970" y="0"/>
            <a:ext cx="1603659" cy="12027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7" name="Shape 387"/>
        <p:cNvGrpSpPr/>
        <p:nvPr/>
      </p:nvGrpSpPr>
      <p:grpSpPr>
        <a:xfrm>
          <a:off x="0" y="0"/>
          <a:ext cx="0" cy="0"/>
          <a:chOff x="0" y="0"/>
          <a:chExt cx="0" cy="0"/>
        </a:xfrm>
      </p:grpSpPr>
      <p:pic>
        <p:nvPicPr>
          <p:cNvPr descr="Molecules" id="388" name="Google Shape;388;p8"/>
          <p:cNvPicPr preferRelativeResize="0"/>
          <p:nvPr/>
        </p:nvPicPr>
        <p:blipFill rotWithShape="1">
          <a:blip r:embed="rId3">
            <a:alphaModFix/>
          </a:blip>
          <a:srcRect b="-1" l="35868" r="18800" t="0"/>
          <a:stretch/>
        </p:blipFill>
        <p:spPr>
          <a:xfrm>
            <a:off x="400155" y="1122193"/>
            <a:ext cx="3373120" cy="4966956"/>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389" name="Google Shape;389;p8"/>
          <p:cNvSpPr txBox="1"/>
          <p:nvPr>
            <p:ph type="title"/>
          </p:nvPr>
        </p:nvSpPr>
        <p:spPr>
          <a:xfrm>
            <a:off x="400155" y="236024"/>
            <a:ext cx="11227904" cy="71879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imes New Roman"/>
              <a:buNone/>
            </a:pPr>
            <a:r>
              <a:rPr b="1" lang="en-US" sz="3200">
                <a:latin typeface="Times New Roman"/>
                <a:ea typeface="Times New Roman"/>
                <a:cs typeface="Times New Roman"/>
                <a:sym typeface="Times New Roman"/>
              </a:rPr>
              <a:t>IS 335: 2018 ‘NEW INSULATING OILS - SPECIFICATION’</a:t>
            </a:r>
            <a:endParaRPr/>
          </a:p>
        </p:txBody>
      </p:sp>
      <p:sp>
        <p:nvSpPr>
          <p:cNvPr id="390" name="Google Shape;390;p8"/>
          <p:cNvSpPr txBox="1"/>
          <p:nvPr>
            <p:ph idx="1" type="body"/>
          </p:nvPr>
        </p:nvSpPr>
        <p:spPr>
          <a:xfrm>
            <a:off x="3771948" y="1014633"/>
            <a:ext cx="7856111" cy="5524279"/>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000"/>
              <a:buChar char="•"/>
            </a:pPr>
            <a:r>
              <a:rPr lang="en-US" sz="2000">
                <a:latin typeface="Verdana"/>
                <a:ea typeface="Verdana"/>
                <a:cs typeface="Verdana"/>
                <a:sym typeface="Verdana"/>
              </a:rPr>
              <a:t>The standard covers specifications and test methods for unused </a:t>
            </a:r>
            <a:r>
              <a:rPr i="1" lang="en-US" sz="2000">
                <a:latin typeface="Verdana"/>
                <a:ea typeface="Verdana"/>
                <a:cs typeface="Verdana"/>
                <a:sym typeface="Verdana"/>
              </a:rPr>
              <a:t>mineral insulating oils </a:t>
            </a:r>
            <a:r>
              <a:rPr lang="en-US" sz="2000">
                <a:latin typeface="Verdana"/>
                <a:ea typeface="Verdana"/>
                <a:cs typeface="Verdana"/>
                <a:sym typeface="Verdana"/>
              </a:rPr>
              <a:t>for use in transformers, switchgear and similar electrical equipment in which oil is required as an </a:t>
            </a:r>
            <a:r>
              <a:rPr b="1" lang="en-US" sz="2000">
                <a:latin typeface="Verdana"/>
                <a:ea typeface="Verdana"/>
                <a:cs typeface="Verdana"/>
                <a:sym typeface="Verdana"/>
              </a:rPr>
              <a:t>insulant and for heat transfer. </a:t>
            </a:r>
            <a:endParaRPr/>
          </a:p>
          <a:p>
            <a:pPr indent="-158750" lvl="0" marL="228600" rtl="0" algn="just">
              <a:lnSpc>
                <a:spcPct val="90000"/>
              </a:lnSpc>
              <a:spcBef>
                <a:spcPts val="1000"/>
              </a:spcBef>
              <a:spcAft>
                <a:spcPts val="0"/>
              </a:spcAft>
              <a:buClr>
                <a:schemeClr val="dk1"/>
              </a:buClr>
              <a:buSzPts val="1100"/>
              <a:buNone/>
            </a:pPr>
            <a:r>
              <a:t/>
            </a:r>
            <a:endParaRPr b="1" sz="1100">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ts val="2000"/>
              <a:buChar char="•"/>
            </a:pPr>
            <a:r>
              <a:rPr lang="en-US" sz="2000">
                <a:latin typeface="Verdana"/>
                <a:ea typeface="Verdana"/>
                <a:cs typeface="Verdana"/>
                <a:sym typeface="Verdana"/>
              </a:rPr>
              <a:t>Oils obtained by distillation and refining of crude petroleum. </a:t>
            </a:r>
            <a:endParaRPr/>
          </a:p>
          <a:p>
            <a:pPr indent="-161925" lvl="0" marL="228600" rtl="0" algn="just">
              <a:lnSpc>
                <a:spcPct val="90000"/>
              </a:lnSpc>
              <a:spcBef>
                <a:spcPts val="1000"/>
              </a:spcBef>
              <a:spcAft>
                <a:spcPts val="0"/>
              </a:spcAft>
              <a:buClr>
                <a:schemeClr val="dk1"/>
              </a:buClr>
              <a:buSzPts val="1050"/>
              <a:buNone/>
            </a:pPr>
            <a:r>
              <a:t/>
            </a:r>
            <a:endParaRPr sz="1050">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ts val="2000"/>
              <a:buChar char="•"/>
            </a:pPr>
            <a:r>
              <a:rPr lang="en-US" sz="2000">
                <a:latin typeface="Verdana"/>
                <a:ea typeface="Verdana"/>
                <a:cs typeface="Verdana"/>
                <a:sym typeface="Verdana"/>
              </a:rPr>
              <a:t>Oils with and without additives (Inhibited and uninhibited) are both within the scope of this standard. </a:t>
            </a:r>
            <a:endParaRPr/>
          </a:p>
          <a:p>
            <a:pPr indent="-158750" lvl="0" marL="228600" rtl="0" algn="just">
              <a:lnSpc>
                <a:spcPct val="90000"/>
              </a:lnSpc>
              <a:spcBef>
                <a:spcPts val="1000"/>
              </a:spcBef>
              <a:spcAft>
                <a:spcPts val="0"/>
              </a:spcAft>
              <a:buClr>
                <a:schemeClr val="dk1"/>
              </a:buClr>
              <a:buSzPts val="1100"/>
              <a:buNone/>
            </a:pPr>
            <a:r>
              <a:t/>
            </a:r>
            <a:endParaRPr sz="1100">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chemeClr val="dk1"/>
              </a:buClr>
              <a:buSzPts val="2400"/>
              <a:buChar char="•"/>
            </a:pPr>
            <a:r>
              <a:rPr b="1" lang="en-US" sz="2400">
                <a:latin typeface="Verdana"/>
                <a:ea typeface="Verdana"/>
                <a:cs typeface="Verdana"/>
                <a:sym typeface="Verdana"/>
              </a:rPr>
              <a:t>The standard is applicable only to unused mineral insulating oils</a:t>
            </a:r>
            <a:r>
              <a:rPr lang="en-US" sz="1800">
                <a:latin typeface="Verdana"/>
                <a:ea typeface="Verdana"/>
                <a:cs typeface="Verdana"/>
                <a:sym typeface="Verdana"/>
              </a:rPr>
              <a:t>.</a:t>
            </a:r>
            <a:endParaRPr/>
          </a:p>
          <a:p>
            <a:pPr indent="-114300" lvl="0" marL="228600" rtl="0" algn="just">
              <a:lnSpc>
                <a:spcPct val="90000"/>
              </a:lnSpc>
              <a:spcBef>
                <a:spcPts val="1000"/>
              </a:spcBef>
              <a:spcAft>
                <a:spcPts val="0"/>
              </a:spcAft>
              <a:buClr>
                <a:schemeClr val="dk1"/>
              </a:buClr>
              <a:buSzPts val="1800"/>
              <a:buNone/>
            </a:pPr>
            <a:r>
              <a:t/>
            </a:r>
            <a:endParaRPr sz="1800">
              <a:latin typeface="Verdana"/>
              <a:ea typeface="Verdana"/>
              <a:cs typeface="Verdana"/>
              <a:sym typeface="Verdana"/>
            </a:endParaRPr>
          </a:p>
          <a:p>
            <a:pPr indent="-228600" lvl="0" marL="228600" rtl="0" algn="just">
              <a:lnSpc>
                <a:spcPct val="90000"/>
              </a:lnSpc>
              <a:spcBef>
                <a:spcPts val="1000"/>
              </a:spcBef>
              <a:spcAft>
                <a:spcPts val="0"/>
              </a:spcAft>
              <a:buClr>
                <a:schemeClr val="dk1"/>
              </a:buClr>
              <a:buSzPts val="1800"/>
              <a:buChar char="•"/>
            </a:pPr>
            <a:r>
              <a:rPr lang="en-US" sz="1800">
                <a:latin typeface="Verdana"/>
                <a:ea typeface="Verdana"/>
                <a:cs typeface="Verdana"/>
                <a:sym typeface="Verdana"/>
              </a:rPr>
              <a:t>Two types </a:t>
            </a:r>
            <a:endParaRPr sz="1800">
              <a:latin typeface="Verdana"/>
              <a:ea typeface="Verdana"/>
              <a:cs typeface="Verdana"/>
              <a:sym typeface="Verdana"/>
            </a:endParaRPr>
          </a:p>
        </p:txBody>
      </p:sp>
      <p:sp>
        <p:nvSpPr>
          <p:cNvPr id="391" name="Google Shape;39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92" name="Google Shape;392;p8"/>
          <p:cNvPicPr preferRelativeResize="0"/>
          <p:nvPr/>
        </p:nvPicPr>
        <p:blipFill rotWithShape="1">
          <a:blip r:embed="rId4">
            <a:alphaModFix/>
          </a:blip>
          <a:srcRect b="0" l="0" r="0" t="0"/>
          <a:stretch/>
        </p:blipFill>
        <p:spPr>
          <a:xfrm>
            <a:off x="11361732" y="0"/>
            <a:ext cx="793897" cy="5954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6" name="Shape 396"/>
        <p:cNvGrpSpPr/>
        <p:nvPr/>
      </p:nvGrpSpPr>
      <p:grpSpPr>
        <a:xfrm>
          <a:off x="0" y="0"/>
          <a:ext cx="0" cy="0"/>
          <a:chOff x="0" y="0"/>
          <a:chExt cx="0" cy="0"/>
        </a:xfrm>
      </p:grpSpPr>
      <p:sp>
        <p:nvSpPr>
          <p:cNvPr id="397" name="Google Shape;397;p9"/>
          <p:cNvSpPr txBox="1"/>
          <p:nvPr>
            <p:ph type="title"/>
          </p:nvPr>
        </p:nvSpPr>
        <p:spPr>
          <a:xfrm>
            <a:off x="417689" y="365125"/>
            <a:ext cx="11604977" cy="93027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Verdana"/>
              <a:buNone/>
            </a:pPr>
            <a:r>
              <a:rPr b="1" lang="en-US" sz="3200">
                <a:solidFill>
                  <a:schemeClr val="dk1"/>
                </a:solidFill>
                <a:latin typeface="Verdana"/>
                <a:ea typeface="Verdana"/>
                <a:cs typeface="Verdana"/>
                <a:sym typeface="Verdana"/>
              </a:rPr>
              <a:t>IS 335:2018 Key difference in Type I &amp; II Specifications</a:t>
            </a:r>
            <a:endParaRPr b="1" sz="3200">
              <a:solidFill>
                <a:schemeClr val="dk1"/>
              </a:solidFill>
              <a:latin typeface="Verdana"/>
              <a:ea typeface="Verdana"/>
              <a:cs typeface="Verdana"/>
              <a:sym typeface="Verdana"/>
            </a:endParaRPr>
          </a:p>
        </p:txBody>
      </p:sp>
      <p:graphicFrame>
        <p:nvGraphicFramePr>
          <p:cNvPr id="398" name="Google Shape;398;p9"/>
          <p:cNvGraphicFramePr/>
          <p:nvPr/>
        </p:nvGraphicFramePr>
        <p:xfrm>
          <a:off x="1628422" y="1425452"/>
          <a:ext cx="3000000" cy="3000000"/>
        </p:xfrm>
        <a:graphic>
          <a:graphicData uri="http://schemas.openxmlformats.org/drawingml/2006/table">
            <a:tbl>
              <a:tblPr bandRow="1" firstRow="1">
                <a:noFill/>
                <a:tableStyleId>{56E3B347-F15A-41A1-88CC-6F83A8559B98}</a:tableStyleId>
              </a:tblPr>
              <a:tblGrid>
                <a:gridCol w="4552250"/>
                <a:gridCol w="2044525"/>
                <a:gridCol w="1757000"/>
              </a:tblGrid>
              <a:tr h="412125">
                <a:tc rowSpan="2">
                  <a:txBody>
                    <a:bodyPr/>
                    <a:lstStyle/>
                    <a:p>
                      <a:pPr indent="0" lvl="0" marL="0" marR="0" rtl="0" algn="l">
                        <a:spcBef>
                          <a:spcPts val="0"/>
                        </a:spcBef>
                        <a:spcAft>
                          <a:spcPts val="0"/>
                        </a:spcAft>
                        <a:buNone/>
                      </a:pPr>
                      <a:r>
                        <a:rPr lang="en-US" sz="2400" u="none" cap="none" strike="noStrike">
                          <a:latin typeface="Verdana"/>
                          <a:ea typeface="Verdana"/>
                          <a:cs typeface="Verdana"/>
                          <a:sym typeface="Verdana"/>
                        </a:rPr>
                        <a:t> Characteristics</a:t>
                      </a:r>
                      <a:endParaRPr sz="2400">
                        <a:solidFill>
                          <a:schemeClr val="lt1"/>
                        </a:solidFill>
                        <a:latin typeface="Verdana"/>
                        <a:ea typeface="Verdana"/>
                        <a:cs typeface="Verdana"/>
                        <a:sym typeface="Verdana"/>
                      </a:endParaRPr>
                    </a:p>
                  </a:txBody>
                  <a:tcPr marT="60950" marB="60950" marR="121925" marL="121925"/>
                </a:tc>
                <a:tc gridSpan="2">
                  <a:txBody>
                    <a:bodyPr/>
                    <a:lstStyle/>
                    <a:p>
                      <a:pPr indent="0" lvl="0" marL="0" marR="0" rtl="0" algn="ctr">
                        <a:spcBef>
                          <a:spcPts val="0"/>
                        </a:spcBef>
                        <a:spcAft>
                          <a:spcPts val="0"/>
                        </a:spcAft>
                        <a:buNone/>
                      </a:pPr>
                      <a:r>
                        <a:rPr lang="en-US" sz="2400">
                          <a:latin typeface="Verdana"/>
                          <a:ea typeface="Verdana"/>
                          <a:cs typeface="Verdana"/>
                          <a:sym typeface="Verdana"/>
                        </a:rPr>
                        <a:t>IS 335-2018</a:t>
                      </a:r>
                      <a:endParaRPr sz="2400">
                        <a:solidFill>
                          <a:schemeClr val="lt1"/>
                        </a:solidFill>
                        <a:latin typeface="Verdana"/>
                        <a:ea typeface="Verdana"/>
                        <a:cs typeface="Verdana"/>
                        <a:sym typeface="Verdana"/>
                      </a:endParaRPr>
                    </a:p>
                  </a:txBody>
                  <a:tcPr marT="60975" marB="60975" marR="121925" marL="121925"/>
                </a:tc>
                <a:tc hMerge="1"/>
              </a:tr>
              <a:tr h="254000">
                <a:tc vMerge="1"/>
                <a:tc>
                  <a:txBody>
                    <a:bodyPr/>
                    <a:lstStyle/>
                    <a:p>
                      <a:pPr indent="0" lvl="0" marL="0" marR="0" rtl="0" algn="ctr">
                        <a:lnSpc>
                          <a:spcPct val="100000"/>
                        </a:lnSpc>
                        <a:spcBef>
                          <a:spcPts val="0"/>
                        </a:spcBef>
                        <a:spcAft>
                          <a:spcPts val="0"/>
                        </a:spcAft>
                        <a:buClr>
                          <a:schemeClr val="dk1"/>
                        </a:buClr>
                        <a:buSzPts val="2000"/>
                        <a:buFont typeface="Verdana"/>
                        <a:buNone/>
                      </a:pPr>
                      <a:r>
                        <a:rPr lang="en-US" sz="2000">
                          <a:latin typeface="Verdana"/>
                          <a:ea typeface="Verdana"/>
                          <a:cs typeface="Verdana"/>
                          <a:sym typeface="Verdana"/>
                        </a:rPr>
                        <a:t>Type I</a:t>
                      </a:r>
                      <a:endParaRPr/>
                    </a:p>
                  </a:txBody>
                  <a:tcPr marT="60975" marB="60975" marR="121925" marL="121925">
                    <a:solidFill>
                      <a:srgbClr val="82CAEB"/>
                    </a:solidFill>
                  </a:tcPr>
                </a:tc>
                <a:tc>
                  <a:txBody>
                    <a:bodyPr/>
                    <a:lstStyle/>
                    <a:p>
                      <a:pPr indent="0" lvl="0" marL="0" marR="0" rtl="0" algn="ctr">
                        <a:spcBef>
                          <a:spcPts val="0"/>
                        </a:spcBef>
                        <a:spcAft>
                          <a:spcPts val="0"/>
                        </a:spcAft>
                        <a:buNone/>
                      </a:pPr>
                      <a:r>
                        <a:rPr lang="en-US" sz="2000">
                          <a:latin typeface="Verdana"/>
                          <a:ea typeface="Verdana"/>
                          <a:cs typeface="Verdana"/>
                          <a:sym typeface="Verdana"/>
                        </a:rPr>
                        <a:t>Type II</a:t>
                      </a:r>
                      <a:endParaRPr b="1" sz="2000">
                        <a:solidFill>
                          <a:schemeClr val="dk1"/>
                        </a:solidFill>
                        <a:latin typeface="Verdana"/>
                        <a:ea typeface="Verdana"/>
                        <a:cs typeface="Verdana"/>
                        <a:sym typeface="Verdana"/>
                      </a:endParaRPr>
                    </a:p>
                  </a:txBody>
                  <a:tcPr marT="60975" marB="60975" marR="121925" marL="121925">
                    <a:solidFill>
                      <a:srgbClr val="82CAEB"/>
                    </a:solidFill>
                  </a:tcPr>
                </a:tc>
              </a:tr>
              <a:tr h="353275">
                <a:tc>
                  <a:txBody>
                    <a:bodyPr/>
                    <a:lstStyle/>
                    <a:p>
                      <a:pPr indent="0" lvl="0" marL="0" marR="0" rtl="0" algn="l">
                        <a:spcBef>
                          <a:spcPts val="0"/>
                        </a:spcBef>
                        <a:spcAft>
                          <a:spcPts val="0"/>
                        </a:spcAft>
                        <a:buNone/>
                      </a:pPr>
                      <a:r>
                        <a:rPr lang="en-US" sz="2000">
                          <a:latin typeface="Verdana"/>
                          <a:ea typeface="Verdana"/>
                          <a:cs typeface="Verdana"/>
                          <a:sym typeface="Verdana"/>
                        </a:rPr>
                        <a:t>Viscosity at  0 </a:t>
                      </a:r>
                      <a:r>
                        <a:rPr lang="en-US" sz="2000">
                          <a:latin typeface="Verdana"/>
                          <a:ea typeface="Verdana"/>
                          <a:cs typeface="Verdana"/>
                          <a:sym typeface="Verdana"/>
                        </a:rPr>
                        <a:t>°C</a:t>
                      </a:r>
                      <a:r>
                        <a:rPr lang="en-US" sz="2000">
                          <a:latin typeface="Verdana"/>
                          <a:ea typeface="Verdana"/>
                          <a:cs typeface="Verdana"/>
                          <a:sym typeface="Verdana"/>
                        </a:rPr>
                        <a:t>, mm </a:t>
                      </a:r>
                      <a:r>
                        <a:rPr baseline="30000" lang="en-US" sz="2000">
                          <a:latin typeface="Verdana"/>
                          <a:ea typeface="Verdana"/>
                          <a:cs typeface="Verdana"/>
                          <a:sym typeface="Verdana"/>
                        </a:rPr>
                        <a:t>2 </a:t>
                      </a:r>
                      <a:r>
                        <a:rPr lang="en-US" sz="2000">
                          <a:latin typeface="Verdana"/>
                          <a:ea typeface="Verdana"/>
                          <a:cs typeface="Verdana"/>
                          <a:sym typeface="Verdana"/>
                        </a:rPr>
                        <a:t>/ s , max.</a:t>
                      </a:r>
                      <a:endParaRPr b="0" sz="2000">
                        <a:solidFill>
                          <a:schemeClr val="dk1"/>
                        </a:solidFill>
                        <a:latin typeface="Verdana"/>
                        <a:ea typeface="Verdana"/>
                        <a:cs typeface="Verdana"/>
                        <a:sym typeface="Verdana"/>
                      </a:endParaRPr>
                    </a:p>
                  </a:txBody>
                  <a:tcPr marT="60975" marB="60975" marR="121925" marL="121925"/>
                </a:tc>
                <a:tc>
                  <a:txBody>
                    <a:bodyPr/>
                    <a:lstStyle/>
                    <a:p>
                      <a:pPr indent="0" lvl="0" marL="0" marR="0" rtl="0" algn="ctr">
                        <a:lnSpc>
                          <a:spcPct val="100000"/>
                        </a:lnSpc>
                        <a:spcBef>
                          <a:spcPts val="0"/>
                        </a:spcBef>
                        <a:spcAft>
                          <a:spcPts val="0"/>
                        </a:spcAft>
                        <a:buClr>
                          <a:schemeClr val="dk1"/>
                        </a:buClr>
                        <a:buSzPts val="2000"/>
                        <a:buFont typeface="Verdana"/>
                        <a:buNone/>
                      </a:pPr>
                      <a:r>
                        <a:rPr lang="en-US" sz="2000">
                          <a:latin typeface="Verdana"/>
                          <a:ea typeface="Verdana"/>
                          <a:cs typeface="Verdana"/>
                          <a:sym typeface="Verdana"/>
                        </a:rPr>
                        <a:t>-</a:t>
                      </a:r>
                      <a:endParaRPr b="0" sz="2000">
                        <a:solidFill>
                          <a:schemeClr val="dk1"/>
                        </a:solidFill>
                        <a:latin typeface="Verdana"/>
                        <a:ea typeface="Verdana"/>
                        <a:cs typeface="Verdana"/>
                        <a:sym typeface="Verdana"/>
                      </a:endParaRPr>
                    </a:p>
                  </a:txBody>
                  <a:tcPr marT="60975" marB="60975" marR="121925" marL="121925"/>
                </a:tc>
                <a:tc>
                  <a:txBody>
                    <a:bodyPr/>
                    <a:lstStyle/>
                    <a:p>
                      <a:pPr indent="0" lvl="0" marL="0" marR="0" rtl="0" algn="ctr">
                        <a:lnSpc>
                          <a:spcPct val="100000"/>
                        </a:lnSpc>
                        <a:spcBef>
                          <a:spcPts val="0"/>
                        </a:spcBef>
                        <a:spcAft>
                          <a:spcPts val="0"/>
                        </a:spcAft>
                        <a:buClr>
                          <a:schemeClr val="dk1"/>
                        </a:buClr>
                        <a:buSzPts val="2000"/>
                        <a:buFont typeface="Verdana"/>
                        <a:buNone/>
                      </a:pPr>
                      <a:r>
                        <a:rPr lang="en-US" sz="2000">
                          <a:latin typeface="Verdana"/>
                          <a:ea typeface="Verdana"/>
                          <a:cs typeface="Verdana"/>
                          <a:sym typeface="Verdana"/>
                        </a:rPr>
                        <a:t>1800 (LCSET)</a:t>
                      </a:r>
                      <a:endParaRPr b="0" sz="2000">
                        <a:solidFill>
                          <a:schemeClr val="dk1"/>
                        </a:solidFill>
                        <a:latin typeface="Verdana"/>
                        <a:ea typeface="Verdana"/>
                        <a:cs typeface="Verdana"/>
                        <a:sym typeface="Verdana"/>
                      </a:endParaRPr>
                    </a:p>
                  </a:txBody>
                  <a:tcPr marT="60975" marB="60975" marR="121925" marL="121925"/>
                </a:tc>
              </a:tr>
              <a:tr h="353275">
                <a:tc>
                  <a:txBody>
                    <a:bodyPr/>
                    <a:lstStyle/>
                    <a:p>
                      <a:pPr indent="0" lvl="0" marL="0" marR="0" rtl="0" algn="l">
                        <a:spcBef>
                          <a:spcPts val="0"/>
                        </a:spcBef>
                        <a:spcAft>
                          <a:spcPts val="0"/>
                        </a:spcAft>
                        <a:buNone/>
                      </a:pPr>
                      <a:r>
                        <a:rPr lang="en-US" sz="2000">
                          <a:latin typeface="Verdana"/>
                          <a:ea typeface="Verdana"/>
                          <a:cs typeface="Verdana"/>
                          <a:sym typeface="Verdana"/>
                        </a:rPr>
                        <a:t>Viscosity at at 40 </a:t>
                      </a:r>
                      <a:r>
                        <a:rPr baseline="30000" lang="en-US" sz="2000">
                          <a:latin typeface="Verdana"/>
                          <a:ea typeface="Verdana"/>
                          <a:cs typeface="Verdana"/>
                          <a:sym typeface="Verdana"/>
                        </a:rPr>
                        <a:t>°</a:t>
                      </a:r>
                      <a:r>
                        <a:rPr lang="en-US" sz="2000">
                          <a:latin typeface="Verdana"/>
                          <a:ea typeface="Verdana"/>
                          <a:cs typeface="Verdana"/>
                          <a:sym typeface="Verdana"/>
                        </a:rPr>
                        <a:t>C</a:t>
                      </a:r>
                      <a:r>
                        <a:rPr lang="en-US" sz="2000">
                          <a:latin typeface="Verdana"/>
                          <a:ea typeface="Verdana"/>
                          <a:cs typeface="Verdana"/>
                          <a:sym typeface="Verdana"/>
                        </a:rPr>
                        <a:t> , mm </a:t>
                      </a:r>
                      <a:r>
                        <a:rPr baseline="30000" lang="en-US" sz="2000">
                          <a:latin typeface="Verdana"/>
                          <a:ea typeface="Verdana"/>
                          <a:cs typeface="Verdana"/>
                          <a:sym typeface="Verdana"/>
                        </a:rPr>
                        <a:t>2 </a:t>
                      </a:r>
                      <a:r>
                        <a:rPr lang="en-US" sz="2000">
                          <a:latin typeface="Verdana"/>
                          <a:ea typeface="Verdana"/>
                          <a:cs typeface="Verdana"/>
                          <a:sym typeface="Verdana"/>
                        </a:rPr>
                        <a:t>/ s , max.</a:t>
                      </a:r>
                      <a:endParaRPr b="0" sz="2000">
                        <a:solidFill>
                          <a:schemeClr val="dk1"/>
                        </a:solidFill>
                        <a:latin typeface="Verdana"/>
                        <a:ea typeface="Verdana"/>
                        <a:cs typeface="Verdana"/>
                        <a:sym typeface="Verdana"/>
                      </a:endParaRPr>
                    </a:p>
                  </a:txBody>
                  <a:tcPr marT="60975" marB="60975" marR="121925" marL="121925"/>
                </a:tc>
                <a:tc>
                  <a:txBody>
                    <a:bodyPr/>
                    <a:lstStyle/>
                    <a:p>
                      <a:pPr indent="0" lvl="0" marL="0" marR="0" rtl="0" algn="ctr">
                        <a:lnSpc>
                          <a:spcPct val="100000"/>
                        </a:lnSpc>
                        <a:spcBef>
                          <a:spcPts val="0"/>
                        </a:spcBef>
                        <a:spcAft>
                          <a:spcPts val="0"/>
                        </a:spcAft>
                        <a:buClr>
                          <a:schemeClr val="dk1"/>
                        </a:buClr>
                        <a:buSzPts val="2000"/>
                        <a:buFont typeface="Verdana"/>
                        <a:buNone/>
                      </a:pPr>
                      <a:r>
                        <a:rPr lang="en-US" sz="2000">
                          <a:latin typeface="Verdana"/>
                          <a:ea typeface="Verdana"/>
                          <a:cs typeface="Verdana"/>
                          <a:sym typeface="Verdana"/>
                        </a:rPr>
                        <a:t>12</a:t>
                      </a:r>
                      <a:endParaRPr b="0" sz="2000">
                        <a:solidFill>
                          <a:schemeClr val="dk1"/>
                        </a:solidFill>
                        <a:latin typeface="Verdana"/>
                        <a:ea typeface="Verdana"/>
                        <a:cs typeface="Verdana"/>
                        <a:sym typeface="Verdana"/>
                      </a:endParaRPr>
                    </a:p>
                  </a:txBody>
                  <a:tcPr marT="60975" marB="60975" marR="121925" marL="121925"/>
                </a:tc>
                <a:tc>
                  <a:txBody>
                    <a:bodyPr/>
                    <a:lstStyle/>
                    <a:p>
                      <a:pPr indent="0" lvl="0" marL="0" marR="0" rtl="0" algn="ctr">
                        <a:lnSpc>
                          <a:spcPct val="100000"/>
                        </a:lnSpc>
                        <a:spcBef>
                          <a:spcPts val="0"/>
                        </a:spcBef>
                        <a:spcAft>
                          <a:spcPts val="0"/>
                        </a:spcAft>
                        <a:buClr>
                          <a:srgbClr val="0070C0"/>
                        </a:buClr>
                        <a:buSzPts val="2800"/>
                        <a:buFont typeface="Verdana"/>
                        <a:buNone/>
                      </a:pPr>
                      <a:r>
                        <a:rPr b="1" lang="en-US" sz="2800">
                          <a:solidFill>
                            <a:srgbClr val="0070C0"/>
                          </a:solidFill>
                          <a:latin typeface="Verdana"/>
                          <a:ea typeface="Verdana"/>
                          <a:cs typeface="Verdana"/>
                          <a:sym typeface="Verdana"/>
                        </a:rPr>
                        <a:t>15</a:t>
                      </a:r>
                      <a:endParaRPr/>
                    </a:p>
                  </a:txBody>
                  <a:tcPr marT="60975" marB="60975" marR="121925" marL="121925"/>
                </a:tc>
              </a:tr>
              <a:tr h="341100">
                <a:tc>
                  <a:txBody>
                    <a:bodyPr/>
                    <a:lstStyle/>
                    <a:p>
                      <a:pPr indent="0" lvl="0" marL="0" marR="0" rtl="0" algn="l">
                        <a:spcBef>
                          <a:spcPts val="0"/>
                        </a:spcBef>
                        <a:spcAft>
                          <a:spcPts val="0"/>
                        </a:spcAft>
                        <a:buNone/>
                      </a:pPr>
                      <a:r>
                        <a:rPr lang="en-US" sz="2000">
                          <a:latin typeface="Verdana"/>
                          <a:ea typeface="Verdana"/>
                          <a:cs typeface="Verdana"/>
                          <a:sym typeface="Verdana"/>
                        </a:rPr>
                        <a:t>Viscosity at at -30 </a:t>
                      </a:r>
                      <a:r>
                        <a:rPr baseline="30000" lang="en-US" sz="2000">
                          <a:latin typeface="Verdana"/>
                          <a:ea typeface="Verdana"/>
                          <a:cs typeface="Verdana"/>
                          <a:sym typeface="Verdana"/>
                        </a:rPr>
                        <a:t>°</a:t>
                      </a:r>
                      <a:r>
                        <a:rPr lang="en-US" sz="2000">
                          <a:latin typeface="Verdana"/>
                          <a:ea typeface="Verdana"/>
                          <a:cs typeface="Verdana"/>
                          <a:sym typeface="Verdana"/>
                        </a:rPr>
                        <a:t>C</a:t>
                      </a:r>
                      <a:r>
                        <a:rPr lang="en-US" sz="2000">
                          <a:latin typeface="Verdana"/>
                          <a:ea typeface="Verdana"/>
                          <a:cs typeface="Verdana"/>
                          <a:sym typeface="Verdana"/>
                        </a:rPr>
                        <a:t>  , mm </a:t>
                      </a:r>
                      <a:r>
                        <a:rPr baseline="30000" lang="en-US" sz="2000">
                          <a:latin typeface="Verdana"/>
                          <a:ea typeface="Verdana"/>
                          <a:cs typeface="Verdana"/>
                          <a:sym typeface="Verdana"/>
                        </a:rPr>
                        <a:t>2 </a:t>
                      </a:r>
                      <a:r>
                        <a:rPr lang="en-US" sz="2000">
                          <a:latin typeface="Verdana"/>
                          <a:ea typeface="Verdana"/>
                          <a:cs typeface="Verdana"/>
                          <a:sym typeface="Verdana"/>
                        </a:rPr>
                        <a:t>/ s , max.</a:t>
                      </a:r>
                      <a:endParaRPr/>
                    </a:p>
                  </a:txBody>
                  <a:tcPr marT="60975" marB="60975" marR="121925" marL="121925"/>
                </a:tc>
                <a:tc>
                  <a:txBody>
                    <a:bodyPr/>
                    <a:lstStyle/>
                    <a:p>
                      <a:pPr indent="0" lvl="0" marL="0" marR="0" rtl="0" algn="ctr">
                        <a:lnSpc>
                          <a:spcPct val="100000"/>
                        </a:lnSpc>
                        <a:spcBef>
                          <a:spcPts val="0"/>
                        </a:spcBef>
                        <a:spcAft>
                          <a:spcPts val="0"/>
                        </a:spcAft>
                        <a:buClr>
                          <a:schemeClr val="dk1"/>
                        </a:buClr>
                        <a:buSzPts val="2000"/>
                        <a:buFont typeface="Verdana"/>
                        <a:buNone/>
                      </a:pPr>
                      <a:r>
                        <a:rPr lang="en-US" sz="2000">
                          <a:latin typeface="Verdana"/>
                          <a:ea typeface="Verdana"/>
                          <a:cs typeface="Verdana"/>
                          <a:sym typeface="Verdana"/>
                        </a:rPr>
                        <a:t>1800 (LCSET)</a:t>
                      </a:r>
                      <a:endParaRPr/>
                    </a:p>
                  </a:txBody>
                  <a:tcPr marT="60975" marB="60975" marR="121925" marL="121925"/>
                </a:tc>
                <a:tc>
                  <a:txBody>
                    <a:bodyPr/>
                    <a:lstStyle/>
                    <a:p>
                      <a:pPr indent="0" lvl="0" marL="0" marR="0" rtl="0" algn="ctr">
                        <a:lnSpc>
                          <a:spcPct val="100000"/>
                        </a:lnSpc>
                        <a:spcBef>
                          <a:spcPts val="0"/>
                        </a:spcBef>
                        <a:spcAft>
                          <a:spcPts val="0"/>
                        </a:spcAft>
                        <a:buClr>
                          <a:schemeClr val="dk1"/>
                        </a:buClr>
                        <a:buSzPts val="2000"/>
                        <a:buFont typeface="Verdana"/>
                        <a:buNone/>
                      </a:pPr>
                      <a:r>
                        <a:rPr lang="en-US" sz="2000">
                          <a:latin typeface="Verdana"/>
                          <a:ea typeface="Verdana"/>
                          <a:cs typeface="Verdana"/>
                          <a:sym typeface="Verdana"/>
                        </a:rPr>
                        <a:t>-</a:t>
                      </a:r>
                      <a:endParaRPr b="0" sz="2000">
                        <a:solidFill>
                          <a:schemeClr val="dk1"/>
                        </a:solidFill>
                        <a:latin typeface="Verdana"/>
                        <a:ea typeface="Verdana"/>
                        <a:cs typeface="Verdana"/>
                        <a:sym typeface="Verdana"/>
                      </a:endParaRPr>
                    </a:p>
                  </a:txBody>
                  <a:tcPr marT="60975" marB="60975" marR="121925" marL="121925"/>
                </a:tc>
              </a:tr>
              <a:tr h="188050">
                <a:tc>
                  <a:txBody>
                    <a:bodyPr/>
                    <a:lstStyle/>
                    <a:p>
                      <a:pPr indent="0" lvl="0" marL="0" marR="0" rtl="0" algn="l">
                        <a:spcBef>
                          <a:spcPts val="0"/>
                        </a:spcBef>
                        <a:spcAft>
                          <a:spcPts val="0"/>
                        </a:spcAft>
                        <a:buNone/>
                      </a:pPr>
                      <a:r>
                        <a:rPr lang="en-US" sz="2000">
                          <a:latin typeface="Verdana"/>
                          <a:ea typeface="Verdana"/>
                          <a:cs typeface="Verdana"/>
                          <a:sym typeface="Verdana"/>
                        </a:rPr>
                        <a:t>Pour Point, </a:t>
                      </a:r>
                      <a:r>
                        <a:rPr baseline="30000" lang="en-US" sz="2000">
                          <a:latin typeface="Verdana"/>
                          <a:ea typeface="Verdana"/>
                          <a:cs typeface="Verdana"/>
                          <a:sym typeface="Verdana"/>
                        </a:rPr>
                        <a:t>o </a:t>
                      </a:r>
                      <a:r>
                        <a:rPr lang="en-US" sz="2000">
                          <a:latin typeface="Verdana"/>
                          <a:ea typeface="Verdana"/>
                          <a:cs typeface="Verdana"/>
                          <a:sym typeface="Verdana"/>
                        </a:rPr>
                        <a:t>C , max.</a:t>
                      </a:r>
                      <a:endParaRPr b="0" sz="2000">
                        <a:solidFill>
                          <a:schemeClr val="dk1"/>
                        </a:solidFill>
                        <a:latin typeface="Verdana"/>
                        <a:ea typeface="Verdana"/>
                        <a:cs typeface="Verdana"/>
                        <a:sym typeface="Verdana"/>
                      </a:endParaRPr>
                    </a:p>
                  </a:txBody>
                  <a:tcPr marT="60975" marB="60975" marR="121925" marL="121925"/>
                </a:tc>
                <a:tc>
                  <a:txBody>
                    <a:bodyPr/>
                    <a:lstStyle/>
                    <a:p>
                      <a:pPr indent="0" lvl="0" marL="0" marR="0" rtl="0" algn="ctr">
                        <a:spcBef>
                          <a:spcPts val="0"/>
                        </a:spcBef>
                        <a:spcAft>
                          <a:spcPts val="0"/>
                        </a:spcAft>
                        <a:buNone/>
                      </a:pPr>
                      <a:r>
                        <a:rPr lang="en-US" sz="2000">
                          <a:latin typeface="Verdana"/>
                          <a:ea typeface="Verdana"/>
                          <a:cs typeface="Verdana"/>
                          <a:sym typeface="Verdana"/>
                        </a:rPr>
                        <a:t>-40 </a:t>
                      </a:r>
                      <a:endParaRPr b="0" sz="2000">
                        <a:solidFill>
                          <a:schemeClr val="dk1"/>
                        </a:solidFill>
                        <a:latin typeface="Verdana"/>
                        <a:ea typeface="Verdana"/>
                        <a:cs typeface="Verdana"/>
                        <a:sym typeface="Verdana"/>
                      </a:endParaRPr>
                    </a:p>
                  </a:txBody>
                  <a:tcPr marT="60975" marB="60975" marR="121925" marL="121925"/>
                </a:tc>
                <a:tc>
                  <a:txBody>
                    <a:bodyPr/>
                    <a:lstStyle/>
                    <a:p>
                      <a:pPr indent="0" lvl="0" marL="0" marR="0" rtl="0" algn="ctr">
                        <a:spcBef>
                          <a:spcPts val="0"/>
                        </a:spcBef>
                        <a:spcAft>
                          <a:spcPts val="0"/>
                        </a:spcAft>
                        <a:buNone/>
                      </a:pPr>
                      <a:r>
                        <a:rPr b="1" lang="en-US" sz="2800">
                          <a:solidFill>
                            <a:srgbClr val="0070C0"/>
                          </a:solidFill>
                          <a:latin typeface="Verdana"/>
                          <a:ea typeface="Verdana"/>
                          <a:cs typeface="Verdana"/>
                          <a:sym typeface="Verdana"/>
                        </a:rPr>
                        <a:t>-10 </a:t>
                      </a:r>
                      <a:endParaRPr/>
                    </a:p>
                  </a:txBody>
                  <a:tcPr marT="60975" marB="60975" marR="121925" marL="121925"/>
                </a:tc>
              </a:tr>
            </a:tbl>
          </a:graphicData>
        </a:graphic>
      </p:graphicFrame>
      <p:sp>
        <p:nvSpPr>
          <p:cNvPr id="399" name="Google Shape;399;p9"/>
          <p:cNvSpPr txBox="1"/>
          <p:nvPr/>
        </p:nvSpPr>
        <p:spPr>
          <a:xfrm>
            <a:off x="917222" y="5213140"/>
            <a:ext cx="1082322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Verdana"/>
                <a:ea typeface="Verdana"/>
                <a:cs typeface="Verdana"/>
                <a:sym typeface="Verdana"/>
              </a:rPr>
              <a:t>In Convective  cooling systems,  coolant (dielectric fluid) properties such as density, viscosity,  thermal conductivity,  Operating viscosity (VI) etc will define the heat transfer properties</a:t>
            </a:r>
            <a:endParaRPr sz="2400">
              <a:solidFill>
                <a:schemeClr val="dk1"/>
              </a:solidFill>
              <a:latin typeface="Verdana"/>
              <a:ea typeface="Verdana"/>
              <a:cs typeface="Verdana"/>
              <a:sym typeface="Verdana"/>
            </a:endParaRPr>
          </a:p>
        </p:txBody>
      </p:sp>
      <p:sp>
        <p:nvSpPr>
          <p:cNvPr id="400" name="Google Shape;40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01" name="Google Shape;401;p9"/>
          <p:cNvPicPr preferRelativeResize="0"/>
          <p:nvPr/>
        </p:nvPicPr>
        <p:blipFill rotWithShape="1">
          <a:blip r:embed="rId3">
            <a:alphaModFix/>
          </a:blip>
          <a:srcRect b="0" l="0" r="0" t="0"/>
          <a:stretch/>
        </p:blipFill>
        <p:spPr>
          <a:xfrm>
            <a:off x="10915262" y="0"/>
            <a:ext cx="1240367" cy="930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2013 - 2022 Theme">
  <a:themeElements>
    <a:clrScheme name="Office 2013 - 2022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2022-08-09T10:07:44Z</dcterms:created>
  <dc:creator>Yogesh Singh</dc:creator>
</cp:coreProperties>
</file>