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85"/>
  </p:notesMasterIdLst>
  <p:sldIdLst>
    <p:sldId id="258" r:id="rId5"/>
    <p:sldId id="283" r:id="rId6"/>
    <p:sldId id="278" r:id="rId7"/>
    <p:sldId id="286" r:id="rId8"/>
    <p:sldId id="287" r:id="rId9"/>
    <p:sldId id="288" r:id="rId10"/>
    <p:sldId id="293" r:id="rId11"/>
    <p:sldId id="348" r:id="rId12"/>
    <p:sldId id="289" r:id="rId13"/>
    <p:sldId id="290" r:id="rId14"/>
    <p:sldId id="347" r:id="rId15"/>
    <p:sldId id="291" r:id="rId16"/>
    <p:sldId id="292" r:id="rId17"/>
    <p:sldId id="641" r:id="rId18"/>
    <p:sldId id="350" r:id="rId19"/>
    <p:sldId id="333" r:id="rId20"/>
    <p:sldId id="334" r:id="rId21"/>
    <p:sldId id="335" r:id="rId22"/>
    <p:sldId id="336" r:id="rId23"/>
    <p:sldId id="294" r:id="rId24"/>
    <p:sldId id="295"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1" r:id="rId39"/>
    <p:sldId id="312" r:id="rId40"/>
    <p:sldId id="313" r:id="rId41"/>
    <p:sldId id="314" r:id="rId42"/>
    <p:sldId id="315" r:id="rId43"/>
    <p:sldId id="316" r:id="rId44"/>
    <p:sldId id="317" r:id="rId45"/>
    <p:sldId id="318" r:id="rId46"/>
    <p:sldId id="319" r:id="rId47"/>
    <p:sldId id="320" r:id="rId48"/>
    <p:sldId id="621" r:id="rId49"/>
    <p:sldId id="624" r:id="rId50"/>
    <p:sldId id="625" r:id="rId51"/>
    <p:sldId id="627" r:id="rId52"/>
    <p:sldId id="628" r:id="rId53"/>
    <p:sldId id="619" r:id="rId54"/>
    <p:sldId id="630" r:id="rId55"/>
    <p:sldId id="631" r:id="rId56"/>
    <p:sldId id="632" r:id="rId57"/>
    <p:sldId id="633" r:id="rId58"/>
    <p:sldId id="634" r:id="rId59"/>
    <p:sldId id="321" r:id="rId60"/>
    <p:sldId id="639" r:id="rId61"/>
    <p:sldId id="640" r:id="rId62"/>
    <p:sldId id="638" r:id="rId63"/>
    <p:sldId id="322" r:id="rId64"/>
    <p:sldId id="323" r:id="rId65"/>
    <p:sldId id="324" r:id="rId66"/>
    <p:sldId id="325" r:id="rId67"/>
    <p:sldId id="326" r:id="rId68"/>
    <p:sldId id="327" r:id="rId69"/>
    <p:sldId id="328" r:id="rId70"/>
    <p:sldId id="329" r:id="rId71"/>
    <p:sldId id="330" r:id="rId72"/>
    <p:sldId id="331" r:id="rId73"/>
    <p:sldId id="337" r:id="rId74"/>
    <p:sldId id="338" r:id="rId75"/>
    <p:sldId id="339" r:id="rId76"/>
    <p:sldId id="340" r:id="rId77"/>
    <p:sldId id="341" r:id="rId78"/>
    <p:sldId id="342" r:id="rId79"/>
    <p:sldId id="343" r:id="rId80"/>
    <p:sldId id="344" r:id="rId81"/>
    <p:sldId id="345" r:id="rId82"/>
    <p:sldId id="346" r:id="rId83"/>
    <p:sldId id="642"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56" userDrawn="1">
          <p15:clr>
            <a:srgbClr val="A4A3A4"/>
          </p15:clr>
        </p15:guide>
        <p15:guide id="3" pos="3840" userDrawn="1">
          <p15:clr>
            <a:srgbClr val="A4A3A4"/>
          </p15:clr>
        </p15:guide>
        <p15:guide id="4" pos="7224" userDrawn="1">
          <p15:clr>
            <a:srgbClr val="A4A3A4"/>
          </p15:clr>
        </p15:guide>
        <p15:guide id="5" orient="horz" pos="408" userDrawn="1">
          <p15:clr>
            <a:srgbClr val="A4A3A4"/>
          </p15:clr>
        </p15:guide>
        <p15:guide id="6" orient="horz" pos="13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1"/>
    <p:restoredTop sz="93883" autoAdjust="0"/>
  </p:normalViewPr>
  <p:slideViewPr>
    <p:cSldViewPr snapToGrid="0" showGuides="1">
      <p:cViewPr varScale="1">
        <p:scale>
          <a:sx n="107" d="100"/>
          <a:sy n="107" d="100"/>
        </p:scale>
        <p:origin x="756" y="114"/>
      </p:cViewPr>
      <p:guideLst>
        <p:guide orient="horz" pos="2184"/>
        <p:guide pos="456"/>
        <p:guide pos="3840"/>
        <p:guide pos="7224"/>
        <p:guide orient="horz" pos="408"/>
        <p:guide orient="horz" pos="1392"/>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8/10/relationships/authors" Target="author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067D9-116D-3843-ABDF-D6546C1962D4}" type="datetimeFigureOut">
              <a:rPr lang="en-US" smtClean="0"/>
              <a:t>1/23/2025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D21CC-DD94-204E-93C8-E1AAF3084C8D}" type="slidenum">
              <a:rPr lang="en-US" smtClean="0"/>
              <a:t>‹#›</a:t>
            </a:fld>
            <a:endParaRPr lang="en-US" dirty="0"/>
          </a:p>
        </p:txBody>
      </p:sp>
    </p:spTree>
    <p:extLst>
      <p:ext uri="{BB962C8B-B14F-4D97-AF65-F5344CB8AC3E}">
        <p14:creationId xmlns:p14="http://schemas.microsoft.com/office/powerpoint/2010/main" val="394051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1</a:t>
            </a:fld>
            <a:endParaRPr lang="en-US" dirty="0"/>
          </a:p>
        </p:txBody>
      </p:sp>
    </p:spTree>
    <p:extLst>
      <p:ext uri="{BB962C8B-B14F-4D97-AF65-F5344CB8AC3E}">
        <p14:creationId xmlns:p14="http://schemas.microsoft.com/office/powerpoint/2010/main" val="183304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21CC-DD94-204E-93C8-E1AAF3084C8D}" type="slidenum">
              <a:rPr lang="en-US" smtClean="0"/>
              <a:t>3</a:t>
            </a:fld>
            <a:endParaRPr lang="en-US" dirty="0"/>
          </a:p>
        </p:txBody>
      </p:sp>
    </p:spTree>
    <p:extLst>
      <p:ext uri="{BB962C8B-B14F-4D97-AF65-F5344CB8AC3E}">
        <p14:creationId xmlns:p14="http://schemas.microsoft.com/office/powerpoint/2010/main" val="1376840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svg"/><Relationship Id="rId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35.sv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svg"/><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1.svg"/><Relationship Id="rId4" Type="http://schemas.openxmlformats.org/officeDocument/2006/relationships/image" Target="../media/image20.png"/><Relationship Id="rId9" Type="http://schemas.openxmlformats.org/officeDocument/2006/relationships/image" Target="../media/image2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6.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31.svg"/><Relationship Id="rId5" Type="http://schemas.openxmlformats.org/officeDocument/2006/relationships/image" Target="../media/image2.sv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2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4A24E8-C109-4F3A-CEE5-84689AA13B2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r="70949" b="27959"/>
          <a:stretch>
            <a:fillRect/>
          </a:stretch>
        </p:blipFill>
        <p:spPr>
          <a:xfrm>
            <a:off x="9830598" y="1496755"/>
            <a:ext cx="2361462" cy="5361246"/>
          </a:xfrm>
          <a:custGeom>
            <a:avLst/>
            <a:gdLst>
              <a:gd name="connsiteX0" fmla="*/ 0 w 2361462"/>
              <a:gd name="connsiteY0" fmla="*/ 0 h 5361246"/>
              <a:gd name="connsiteX1" fmla="*/ 2361462 w 2361462"/>
              <a:gd name="connsiteY1" fmla="*/ 0 h 5361246"/>
              <a:gd name="connsiteX2" fmla="*/ 2361462 w 2361462"/>
              <a:gd name="connsiteY2" fmla="*/ 5361246 h 5361246"/>
              <a:gd name="connsiteX3" fmla="*/ 0 w 2361462"/>
              <a:gd name="connsiteY3" fmla="*/ 5361246 h 5361246"/>
            </a:gdLst>
            <a:ahLst/>
            <a:cxnLst>
              <a:cxn ang="0">
                <a:pos x="connsiteX0" y="connsiteY0"/>
              </a:cxn>
              <a:cxn ang="0">
                <a:pos x="connsiteX1" y="connsiteY1"/>
              </a:cxn>
              <a:cxn ang="0">
                <a:pos x="connsiteX2" y="connsiteY2"/>
              </a:cxn>
              <a:cxn ang="0">
                <a:pos x="connsiteX3" y="connsiteY3"/>
              </a:cxn>
            </a:cxnLst>
            <a:rect l="l" t="t" r="r" b="b"/>
            <a:pathLst>
              <a:path w="2361462" h="5361246">
                <a:moveTo>
                  <a:pt x="0" y="0"/>
                </a:moveTo>
                <a:lnTo>
                  <a:pt x="2361462" y="0"/>
                </a:lnTo>
                <a:lnTo>
                  <a:pt x="2361462" y="5361246"/>
                </a:lnTo>
                <a:lnTo>
                  <a:pt x="0" y="5361246"/>
                </a:lnTo>
                <a:close/>
              </a:path>
            </a:pathLst>
          </a:custGeom>
        </p:spPr>
      </p:pic>
      <p:pic>
        <p:nvPicPr>
          <p:cNvPr id="10" name="Graphic 9">
            <a:extLst>
              <a:ext uri="{FF2B5EF4-FFF2-40B4-BE49-F238E27FC236}">
                <a16:creationId xmlns:a16="http://schemas.microsoft.com/office/drawing/2014/main" id="{69497D1C-2169-2658-B8BB-0495216A4BA3}"/>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r="80421" b="19612"/>
          <a:stretch>
            <a:fillRect/>
          </a:stretch>
        </p:blipFill>
        <p:spPr>
          <a:xfrm>
            <a:off x="10352634" y="2036470"/>
            <a:ext cx="1839366" cy="4821530"/>
          </a:xfrm>
          <a:custGeom>
            <a:avLst/>
            <a:gdLst>
              <a:gd name="connsiteX0" fmla="*/ 0 w 1777810"/>
              <a:gd name="connsiteY0" fmla="*/ 0 h 4821530"/>
              <a:gd name="connsiteX1" fmla="*/ 1777810 w 1777810"/>
              <a:gd name="connsiteY1" fmla="*/ 0 h 4821530"/>
              <a:gd name="connsiteX2" fmla="*/ 1777810 w 1777810"/>
              <a:gd name="connsiteY2" fmla="*/ 4821530 h 4821530"/>
              <a:gd name="connsiteX3" fmla="*/ 0 w 1777810"/>
              <a:gd name="connsiteY3" fmla="*/ 4821530 h 4821530"/>
            </a:gdLst>
            <a:ahLst/>
            <a:cxnLst>
              <a:cxn ang="0">
                <a:pos x="connsiteX0" y="connsiteY0"/>
              </a:cxn>
              <a:cxn ang="0">
                <a:pos x="connsiteX1" y="connsiteY1"/>
              </a:cxn>
              <a:cxn ang="0">
                <a:pos x="connsiteX2" y="connsiteY2"/>
              </a:cxn>
              <a:cxn ang="0">
                <a:pos x="connsiteX3" y="connsiteY3"/>
              </a:cxn>
            </a:cxnLst>
            <a:rect l="l" t="t" r="r" b="b"/>
            <a:pathLst>
              <a:path w="1777810" h="4821530">
                <a:moveTo>
                  <a:pt x="0" y="0"/>
                </a:moveTo>
                <a:lnTo>
                  <a:pt x="1777810" y="0"/>
                </a:lnTo>
                <a:lnTo>
                  <a:pt x="1777810" y="4821530"/>
                </a:lnTo>
                <a:lnTo>
                  <a:pt x="0" y="4821530"/>
                </a:lnTo>
                <a:close/>
              </a:path>
            </a:pathLst>
          </a:custGeom>
        </p:spPr>
      </p:pic>
      <p:pic>
        <p:nvPicPr>
          <p:cNvPr id="12" name="Graphic 11">
            <a:extLst>
              <a:ext uri="{FF2B5EF4-FFF2-40B4-BE49-F238E27FC236}">
                <a16:creationId xmlns:a16="http://schemas.microsoft.com/office/drawing/2014/main" id="{CA85067D-406E-8FBD-CAD7-FC3FEDE4100F}"/>
              </a:ext>
            </a:extLst>
          </p:cNvPr>
          <p:cNvPicPr>
            <a:picLocks noChangeAspect="1"/>
          </p:cNvPicPr>
          <p:nvPr userDrawn="1"/>
        </p:nvPicPr>
        <p:blipFill>
          <a:blip r:embed="rId6">
            <a:extLst>
              <a:ext uri="{96DAC541-7B7A-43D3-8B79-37D633B846F1}">
                <asvg:svgBlip xmlns:asvg="http://schemas.microsoft.com/office/drawing/2016/SVG/main" xmlns="" r:embed="rId7"/>
              </a:ext>
            </a:extLst>
          </a:blip>
          <a:srcRect l="4427" r="11071"/>
          <a:stretch>
            <a:fillRect/>
          </a:stretch>
        </p:blipFill>
        <p:spPr>
          <a:xfrm>
            <a:off x="1" y="4917240"/>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pic>
        <p:nvPicPr>
          <p:cNvPr id="14" name="Graphic 13">
            <a:extLst>
              <a:ext uri="{FF2B5EF4-FFF2-40B4-BE49-F238E27FC236}">
                <a16:creationId xmlns:a16="http://schemas.microsoft.com/office/drawing/2014/main" id="{CCC84229-A616-7DBF-80DE-339B893E9C39}"/>
              </a:ext>
            </a:extLst>
          </p:cNvPr>
          <p:cNvPicPr>
            <a:picLocks noChangeAspect="1"/>
          </p:cNvPicPr>
          <p:nvPr userDrawn="1"/>
        </p:nvPicPr>
        <p:blipFill>
          <a:blip r:embed="rId8">
            <a:extLst>
              <a:ext uri="{96DAC541-7B7A-43D3-8B79-37D633B846F1}">
                <asvg:svgBlip xmlns:asvg="http://schemas.microsoft.com/office/drawing/2016/SVG/main" xmlns="" r:embed="rId9"/>
              </a:ext>
            </a:extLst>
          </a:blip>
          <a:srcRect l="6010" t="41466"/>
          <a:stretch>
            <a:fillRect/>
          </a:stretch>
        </p:blipFill>
        <p:spPr>
          <a:xfrm>
            <a:off x="2" y="2"/>
            <a:ext cx="3767431" cy="1009819"/>
          </a:xfrm>
          <a:custGeom>
            <a:avLst/>
            <a:gdLst>
              <a:gd name="connsiteX0" fmla="*/ 0 w 3767431"/>
              <a:gd name="connsiteY0" fmla="*/ 0 h 1009819"/>
              <a:gd name="connsiteX1" fmla="*/ 3767431 w 3767431"/>
              <a:gd name="connsiteY1" fmla="*/ 0 h 1009819"/>
              <a:gd name="connsiteX2" fmla="*/ 3767431 w 3767431"/>
              <a:gd name="connsiteY2" fmla="*/ 1009819 h 1009819"/>
              <a:gd name="connsiteX3" fmla="*/ 0 w 3767431"/>
              <a:gd name="connsiteY3" fmla="*/ 1009819 h 1009819"/>
            </a:gdLst>
            <a:ahLst/>
            <a:cxnLst>
              <a:cxn ang="0">
                <a:pos x="connsiteX0" y="connsiteY0"/>
              </a:cxn>
              <a:cxn ang="0">
                <a:pos x="connsiteX1" y="connsiteY1"/>
              </a:cxn>
              <a:cxn ang="0">
                <a:pos x="connsiteX2" y="connsiteY2"/>
              </a:cxn>
              <a:cxn ang="0">
                <a:pos x="connsiteX3" y="connsiteY3"/>
              </a:cxn>
            </a:cxnLst>
            <a:rect l="l" t="t" r="r" b="b"/>
            <a:pathLst>
              <a:path w="3767431" h="1009819">
                <a:moveTo>
                  <a:pt x="0" y="0"/>
                </a:moveTo>
                <a:lnTo>
                  <a:pt x="3767431" y="0"/>
                </a:lnTo>
                <a:lnTo>
                  <a:pt x="3767431" y="1009819"/>
                </a:lnTo>
                <a:lnTo>
                  <a:pt x="0" y="1009819"/>
                </a:lnTo>
                <a:close/>
              </a:path>
            </a:pathLst>
          </a:custGeom>
        </p:spPr>
      </p:pic>
      <p:pic>
        <p:nvPicPr>
          <p:cNvPr id="16" name="Graphic 15">
            <a:extLst>
              <a:ext uri="{FF2B5EF4-FFF2-40B4-BE49-F238E27FC236}">
                <a16:creationId xmlns:a16="http://schemas.microsoft.com/office/drawing/2014/main" id="{AFF238C4-81CD-3A8B-6CD4-36EC3C74A82E}"/>
              </a:ext>
            </a:extLst>
          </p:cNvPr>
          <p:cNvPicPr>
            <a:picLocks noChangeAspect="1"/>
          </p:cNvPicPr>
          <p:nvPr userDrawn="1"/>
        </p:nvPicPr>
        <p:blipFill>
          <a:blip r:embed="rId6">
            <a:extLst>
              <a:ext uri="{96DAC541-7B7A-43D3-8B79-37D633B846F1}">
                <asvg:svgBlip xmlns:asvg="http://schemas.microsoft.com/office/drawing/2016/SVG/main" xmlns="" r:embed="rId7"/>
              </a:ext>
            </a:extLst>
          </a:blip>
          <a:srcRect l="4427" r="11071"/>
          <a:stretch>
            <a:fillRect/>
          </a:stretch>
        </p:blipFill>
        <p:spPr>
          <a:xfrm>
            <a:off x="1" y="5590419"/>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sp>
        <p:nvSpPr>
          <p:cNvPr id="18" name="Oval 17">
            <a:extLst>
              <a:ext uri="{FF2B5EF4-FFF2-40B4-BE49-F238E27FC236}">
                <a16:creationId xmlns:a16="http://schemas.microsoft.com/office/drawing/2014/main" id="{63E3A363-145F-206F-266C-B9E2B0FAB7DD}"/>
              </a:ext>
            </a:extLst>
          </p:cNvPr>
          <p:cNvSpPr/>
          <p:nvPr userDrawn="1"/>
        </p:nvSpPr>
        <p:spPr>
          <a:xfrm>
            <a:off x="9250598" y="471605"/>
            <a:ext cx="2157097" cy="2157097"/>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0" name="Oval 19">
            <a:extLst>
              <a:ext uri="{FF2B5EF4-FFF2-40B4-BE49-F238E27FC236}">
                <a16:creationId xmlns:a16="http://schemas.microsoft.com/office/drawing/2014/main" id="{3DE02E05-595A-16CF-6266-62538DFC16D0}"/>
              </a:ext>
            </a:extLst>
          </p:cNvPr>
          <p:cNvSpPr/>
          <p:nvPr userDrawn="1"/>
        </p:nvSpPr>
        <p:spPr>
          <a:xfrm>
            <a:off x="7940285" y="4985135"/>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D85649E-04BD-5186-BD79-8AA93DD3249B}"/>
              </a:ext>
            </a:extLst>
          </p:cNvPr>
          <p:cNvSpPr/>
          <p:nvPr userDrawn="1"/>
        </p:nvSpPr>
        <p:spPr>
          <a:xfrm>
            <a:off x="7940285" y="5679283"/>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53DCF60-4DBD-60A8-147B-E448AF1810D5}"/>
              </a:ext>
            </a:extLst>
          </p:cNvPr>
          <p:cNvSpPr/>
          <p:nvPr userDrawn="1"/>
        </p:nvSpPr>
        <p:spPr>
          <a:xfrm>
            <a:off x="2930516" y="246834"/>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9CAD9A-42EA-5081-7FB2-7E583DDE19E7}"/>
              </a:ext>
            </a:extLst>
          </p:cNvPr>
          <p:cNvSpPr>
            <a:spLocks noGrp="1"/>
          </p:cNvSpPr>
          <p:nvPr>
            <p:ph type="ctrTitle"/>
          </p:nvPr>
        </p:nvSpPr>
        <p:spPr>
          <a:xfrm>
            <a:off x="2724912" y="2359152"/>
            <a:ext cx="6528816" cy="1883664"/>
          </a:xfrm>
        </p:spPr>
        <p:txBody>
          <a:bodyPr anchor="t">
            <a:noAutofit/>
          </a:bodyPr>
          <a:lstStyle>
            <a:lvl1pPr algn="l">
              <a:defRPr sz="5900"/>
            </a:lvl1pPr>
          </a:lstStyle>
          <a:p>
            <a:r>
              <a:rPr lang="en-US" dirty="0"/>
              <a:t>Click to edit Master title style</a:t>
            </a:r>
          </a:p>
        </p:txBody>
      </p:sp>
      <p:sp>
        <p:nvSpPr>
          <p:cNvPr id="3" name="Subtitle 2">
            <a:extLst>
              <a:ext uri="{FF2B5EF4-FFF2-40B4-BE49-F238E27FC236}">
                <a16:creationId xmlns:a16="http://schemas.microsoft.com/office/drawing/2014/main" id="{55B3C71F-CB44-ACA0-AF0E-CD2A4DA71F09}"/>
              </a:ext>
            </a:extLst>
          </p:cNvPr>
          <p:cNvSpPr>
            <a:spLocks noGrp="1"/>
          </p:cNvSpPr>
          <p:nvPr>
            <p:ph type="subTitle" idx="1"/>
          </p:nvPr>
        </p:nvSpPr>
        <p:spPr>
          <a:xfrm>
            <a:off x="2724912" y="1947672"/>
            <a:ext cx="5943600" cy="41148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6" name="Graphic 25">
            <a:extLst>
              <a:ext uri="{FF2B5EF4-FFF2-40B4-BE49-F238E27FC236}">
                <a16:creationId xmlns:a16="http://schemas.microsoft.com/office/drawing/2014/main" id="{0FD1BB09-A7ED-BA2F-D5C0-000FA9FC2469}"/>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rot="13498771">
            <a:off x="1238845" y="2129773"/>
            <a:ext cx="1501346" cy="1501346"/>
          </a:xfrm>
          <a:prstGeom prst="rect">
            <a:avLst/>
          </a:prstGeom>
        </p:spPr>
      </p:pic>
    </p:spTree>
    <p:extLst>
      <p:ext uri="{BB962C8B-B14F-4D97-AF65-F5344CB8AC3E}">
        <p14:creationId xmlns:p14="http://schemas.microsoft.com/office/powerpoint/2010/main" val="371475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65732" y="1825625"/>
            <a:ext cx="886053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06D563D3-0A67-7027-7E6A-4A1CC1EFC697}"/>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9" name="Footer Placeholder 8">
            <a:extLst>
              <a:ext uri="{FF2B5EF4-FFF2-40B4-BE49-F238E27FC236}">
                <a16:creationId xmlns:a16="http://schemas.microsoft.com/office/drawing/2014/main" id="{0253299D-623D-C544-F0BB-1CFBDADB60B5}"/>
              </a:ext>
            </a:extLst>
          </p:cNvPr>
          <p:cNvSpPr>
            <a:spLocks noGrp="1"/>
          </p:cNvSpPr>
          <p:nvPr>
            <p:ph type="ftr" sz="quarter" idx="14"/>
          </p:nvPr>
        </p:nvSpPr>
        <p:spPr/>
        <p:txBody>
          <a:bodyPr/>
          <a:lstStyle/>
          <a:p>
            <a:endParaRPr lang="en-US" dirty="0"/>
          </a:p>
        </p:txBody>
      </p:sp>
      <p:sp>
        <p:nvSpPr>
          <p:cNvPr id="10" name="Slide Number Placeholder 9">
            <a:extLst>
              <a:ext uri="{FF2B5EF4-FFF2-40B4-BE49-F238E27FC236}">
                <a16:creationId xmlns:a16="http://schemas.microsoft.com/office/drawing/2014/main" id="{D4DFB546-9FE5-4620-5D33-4097901B71B3}"/>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2827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CEF658BC-1431-0DE4-1239-3174304231C4}"/>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 name="Title 1">
            <a:extLst>
              <a:ext uri="{FF2B5EF4-FFF2-40B4-BE49-F238E27FC236}">
                <a16:creationId xmlns:a16="http://schemas.microsoft.com/office/drawing/2014/main" id="{984763BC-4E08-292A-DD60-96BE96D0C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60985-1AA1-7560-41A6-84310DD64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0E0AF6-58A8-48DB-1F46-476F080F6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BEC9D58-970F-C9CA-292B-CD8C17FCE4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52D850-95FE-4444-3630-18B4E285596B}"/>
              </a:ext>
            </a:extLst>
          </p:cNvPr>
          <p:cNvSpPr>
            <a:spLocks noGrp="1"/>
          </p:cNvSpPr>
          <p:nvPr>
            <p:ph type="sldNum" sz="quarter" idx="12"/>
          </p:nvPr>
        </p:nvSpPr>
        <p:spPr/>
        <p:txBody>
          <a:bodyPr/>
          <a:lstStyle/>
          <a:p>
            <a:fld id="{CC43B8D3-9A08-F84C-9DD4-44948BA52D4B}" type="slidenum">
              <a:rPr lang="en-US" smtClean="0"/>
              <a:t>‹#›</a:t>
            </a:fld>
            <a:endParaRPr lang="en-US" dirty="0"/>
          </a:p>
        </p:txBody>
      </p:sp>
    </p:spTree>
    <p:extLst>
      <p:ext uri="{BB962C8B-B14F-4D97-AF65-F5344CB8AC3E}">
        <p14:creationId xmlns:p14="http://schemas.microsoft.com/office/powerpoint/2010/main" val="24811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68D4647-BE09-FD84-9BD2-6303C6683A8E}"/>
              </a:ext>
            </a:extLst>
          </p:cNvPr>
          <p:cNvSpPr>
            <a:spLocks noGrp="1"/>
          </p:cNvSpPr>
          <p:nvPr>
            <p:ph type="body" sz="quarter" idx="23"/>
          </p:nvPr>
        </p:nvSpPr>
        <p:spPr>
          <a:xfrm>
            <a:off x="1655064" y="2926080"/>
            <a:ext cx="1801368" cy="502920"/>
          </a:xfrm>
          <a:solidFill>
            <a:schemeClr val="accent1"/>
          </a:solidFill>
        </p:spPr>
        <p:txBody>
          <a:bodyPr>
            <a:noAutofit/>
          </a:bodyPr>
          <a:lstStyle>
            <a:lvl1pPr marL="0" indent="0">
              <a:buNone/>
              <a:defRPr sz="1200">
                <a:noFill/>
              </a:defRPr>
            </a:lvl1pPr>
          </a:lstStyle>
          <a:p>
            <a:pPr lvl="0"/>
            <a:r>
              <a:rPr lang="en-US" dirty="0"/>
              <a:t>Click to edit Master text styles</a:t>
            </a:r>
          </a:p>
        </p:txBody>
      </p:sp>
      <p:sp>
        <p:nvSpPr>
          <p:cNvPr id="33" name="Text Placeholder 31">
            <a:extLst>
              <a:ext uri="{FF2B5EF4-FFF2-40B4-BE49-F238E27FC236}">
                <a16:creationId xmlns:a16="http://schemas.microsoft.com/office/drawing/2014/main" id="{AB9EB1AC-FF5A-36FF-E4EC-C3F6EDF04BEF}"/>
              </a:ext>
            </a:extLst>
          </p:cNvPr>
          <p:cNvSpPr>
            <a:spLocks noGrp="1"/>
          </p:cNvSpPr>
          <p:nvPr>
            <p:ph type="body" sz="quarter" idx="24"/>
          </p:nvPr>
        </p:nvSpPr>
        <p:spPr>
          <a:xfrm>
            <a:off x="3995928" y="2926080"/>
            <a:ext cx="1801368" cy="502920"/>
          </a:xfrm>
          <a:solidFill>
            <a:schemeClr val="accent2"/>
          </a:solidFill>
        </p:spPr>
        <p:txBody>
          <a:bodyPr>
            <a:noAutofit/>
          </a:bodyPr>
          <a:lstStyle>
            <a:lvl1pPr marL="0" indent="0">
              <a:buNone/>
              <a:defRPr sz="1200">
                <a:noFill/>
              </a:defRPr>
            </a:lvl1pPr>
          </a:lstStyle>
          <a:p>
            <a:pPr lvl="0"/>
            <a:r>
              <a:rPr lang="en-US" dirty="0"/>
              <a:t>Click to edit Master text styles</a:t>
            </a:r>
          </a:p>
        </p:txBody>
      </p:sp>
      <p:sp>
        <p:nvSpPr>
          <p:cNvPr id="34" name="Text Placeholder 31">
            <a:extLst>
              <a:ext uri="{FF2B5EF4-FFF2-40B4-BE49-F238E27FC236}">
                <a16:creationId xmlns:a16="http://schemas.microsoft.com/office/drawing/2014/main" id="{919FA078-A6CC-4C6E-BB4E-70AA4ECA801E}"/>
              </a:ext>
            </a:extLst>
          </p:cNvPr>
          <p:cNvSpPr>
            <a:spLocks noGrp="1"/>
          </p:cNvSpPr>
          <p:nvPr>
            <p:ph type="body" sz="quarter" idx="25"/>
          </p:nvPr>
        </p:nvSpPr>
        <p:spPr>
          <a:xfrm>
            <a:off x="6345936" y="2926080"/>
            <a:ext cx="1801368" cy="502920"/>
          </a:xfrm>
          <a:solidFill>
            <a:schemeClr val="accent4"/>
          </a:solidFill>
        </p:spPr>
        <p:txBody>
          <a:bodyPr>
            <a:noAutofit/>
          </a:bodyPr>
          <a:lstStyle>
            <a:lvl1pPr marL="0" indent="0">
              <a:buNone/>
              <a:defRPr sz="1200">
                <a:noFill/>
              </a:defRPr>
            </a:lvl1pPr>
          </a:lstStyle>
          <a:p>
            <a:pPr lvl="0"/>
            <a:r>
              <a:rPr lang="en-US" dirty="0"/>
              <a:t>Click to edit Master text styles</a:t>
            </a:r>
          </a:p>
        </p:txBody>
      </p:sp>
      <p:sp>
        <p:nvSpPr>
          <p:cNvPr id="35" name="Text Placeholder 31">
            <a:extLst>
              <a:ext uri="{FF2B5EF4-FFF2-40B4-BE49-F238E27FC236}">
                <a16:creationId xmlns:a16="http://schemas.microsoft.com/office/drawing/2014/main" id="{B0730A45-AC46-DF6D-F56B-76A81490918A}"/>
              </a:ext>
            </a:extLst>
          </p:cNvPr>
          <p:cNvSpPr>
            <a:spLocks noGrp="1"/>
          </p:cNvSpPr>
          <p:nvPr>
            <p:ph type="body" sz="quarter" idx="26"/>
          </p:nvPr>
        </p:nvSpPr>
        <p:spPr>
          <a:xfrm>
            <a:off x="8695944" y="2926080"/>
            <a:ext cx="1987296" cy="502920"/>
          </a:xfrm>
          <a:solidFill>
            <a:schemeClr val="accent3"/>
          </a:solidFill>
        </p:spPr>
        <p:txBody>
          <a:bodyPr>
            <a:noAutofit/>
          </a:bodyPr>
          <a:lstStyle>
            <a:lvl1pPr marL="0" indent="0">
              <a:buNone/>
              <a:defRPr sz="1200">
                <a:noFill/>
              </a:defRPr>
            </a:lvl1pPr>
          </a:lstStyle>
          <a:p>
            <a:pPr lvl="0"/>
            <a:r>
              <a:rPr lang="en-US" dirty="0"/>
              <a:t>Click to edit Master text styles</a:t>
            </a:r>
          </a:p>
        </p:txBody>
      </p:sp>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630936"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3054096"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5" name="Text Placeholder 14">
            <a:extLst>
              <a:ext uri="{FF2B5EF4-FFF2-40B4-BE49-F238E27FC236}">
                <a16:creationId xmlns:a16="http://schemas.microsoft.com/office/drawing/2014/main" id="{3F862698-31B6-3C3C-7B04-A5AB06659947}"/>
              </a:ext>
            </a:extLst>
          </p:cNvPr>
          <p:cNvSpPr>
            <a:spLocks noGrp="1" noChangeAspect="1"/>
          </p:cNvSpPr>
          <p:nvPr>
            <p:ph type="body" sz="quarter" idx="15" hasCustomPrompt="1"/>
          </p:nvPr>
        </p:nvSpPr>
        <p:spPr>
          <a:xfrm>
            <a:off x="72237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19" name="Text Placeholder 14">
            <a:extLst>
              <a:ext uri="{FF2B5EF4-FFF2-40B4-BE49-F238E27FC236}">
                <a16:creationId xmlns:a16="http://schemas.microsoft.com/office/drawing/2014/main" id="{12F0E6AE-7B40-CC7A-BAB7-B5963027CE13}"/>
              </a:ext>
            </a:extLst>
          </p:cNvPr>
          <p:cNvSpPr>
            <a:spLocks noGrp="1" noChangeAspect="1"/>
          </p:cNvSpPr>
          <p:nvPr>
            <p:ph type="body" sz="quarter" idx="16" hasCustomPrompt="1"/>
          </p:nvPr>
        </p:nvSpPr>
        <p:spPr>
          <a:xfrm>
            <a:off x="3163824"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1" name="Text Placeholder 14">
            <a:extLst>
              <a:ext uri="{FF2B5EF4-FFF2-40B4-BE49-F238E27FC236}">
                <a16:creationId xmlns:a16="http://schemas.microsoft.com/office/drawing/2014/main" id="{F19DE03C-9C3C-ED9E-7938-68DC59591962}"/>
              </a:ext>
            </a:extLst>
          </p:cNvPr>
          <p:cNvSpPr>
            <a:spLocks noGrp="1" noChangeAspect="1"/>
          </p:cNvSpPr>
          <p:nvPr>
            <p:ph type="body" sz="quarter" idx="17" hasCustomPrompt="1"/>
          </p:nvPr>
        </p:nvSpPr>
        <p:spPr>
          <a:xfrm>
            <a:off x="5596128"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3" name="Text Placeholder 14">
            <a:extLst>
              <a:ext uri="{FF2B5EF4-FFF2-40B4-BE49-F238E27FC236}">
                <a16:creationId xmlns:a16="http://schemas.microsoft.com/office/drawing/2014/main" id="{D15E2928-BFA0-AA75-6EC4-69EFDD615540}"/>
              </a:ext>
            </a:extLst>
          </p:cNvPr>
          <p:cNvSpPr>
            <a:spLocks noGrp="1" noChangeAspect="1"/>
          </p:cNvSpPr>
          <p:nvPr>
            <p:ph type="body" sz="quarter" idx="18" hasCustomPrompt="1"/>
          </p:nvPr>
        </p:nvSpPr>
        <p:spPr>
          <a:xfrm>
            <a:off x="8028432"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5" name="Text Placeholder 14">
            <a:extLst>
              <a:ext uri="{FF2B5EF4-FFF2-40B4-BE49-F238E27FC236}">
                <a16:creationId xmlns:a16="http://schemas.microsoft.com/office/drawing/2014/main" id="{B1000C26-BF38-857C-8EB7-C84E4425628C}"/>
              </a:ext>
            </a:extLst>
          </p:cNvPr>
          <p:cNvSpPr>
            <a:spLocks noGrp="1" noChangeAspect="1"/>
          </p:cNvSpPr>
          <p:nvPr>
            <p:ph type="body" sz="quarter" idx="19" hasCustomPrompt="1"/>
          </p:nvPr>
        </p:nvSpPr>
        <p:spPr>
          <a:xfrm>
            <a:off x="1046073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dirty="0"/>
              <a:t>MMM</a:t>
            </a:r>
          </a:p>
        </p:txBody>
      </p:sp>
      <p:sp>
        <p:nvSpPr>
          <p:cNvPr id="26" name="Text Placeholder 4">
            <a:extLst>
              <a:ext uri="{FF2B5EF4-FFF2-40B4-BE49-F238E27FC236}">
                <a16:creationId xmlns:a16="http://schemas.microsoft.com/office/drawing/2014/main" id="{7A3AFB34-A509-98A0-B6AB-3BC35F16DDD2}"/>
              </a:ext>
            </a:extLst>
          </p:cNvPr>
          <p:cNvSpPr>
            <a:spLocks noGrp="1"/>
          </p:cNvSpPr>
          <p:nvPr>
            <p:ph type="body" sz="quarter" idx="20"/>
          </p:nvPr>
        </p:nvSpPr>
        <p:spPr>
          <a:xfrm>
            <a:off x="5504688"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4">
            <a:extLst>
              <a:ext uri="{FF2B5EF4-FFF2-40B4-BE49-F238E27FC236}">
                <a16:creationId xmlns:a16="http://schemas.microsoft.com/office/drawing/2014/main" id="{B4CAD471-FB12-ACCA-9D4A-E01322DC61A0}"/>
              </a:ext>
            </a:extLst>
          </p:cNvPr>
          <p:cNvSpPr>
            <a:spLocks noGrp="1"/>
          </p:cNvSpPr>
          <p:nvPr>
            <p:ph type="body" sz="quarter" idx="21"/>
          </p:nvPr>
        </p:nvSpPr>
        <p:spPr>
          <a:xfrm>
            <a:off x="7918704"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4">
            <a:extLst>
              <a:ext uri="{FF2B5EF4-FFF2-40B4-BE49-F238E27FC236}">
                <a16:creationId xmlns:a16="http://schemas.microsoft.com/office/drawing/2014/main" id="{B7FF2DDC-689F-CE60-97C8-8575DBB2C068}"/>
              </a:ext>
            </a:extLst>
          </p:cNvPr>
          <p:cNvSpPr>
            <a:spLocks noGrp="1"/>
          </p:cNvSpPr>
          <p:nvPr>
            <p:ph type="body" sz="quarter" idx="22"/>
          </p:nvPr>
        </p:nvSpPr>
        <p:spPr>
          <a:xfrm>
            <a:off x="10369296" y="4041648"/>
            <a:ext cx="156362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Footer Placeholder 35">
            <a:extLst>
              <a:ext uri="{FF2B5EF4-FFF2-40B4-BE49-F238E27FC236}">
                <a16:creationId xmlns:a16="http://schemas.microsoft.com/office/drawing/2014/main" id="{A2666B74-0A69-6162-5AD3-4561A8EE5514}"/>
              </a:ext>
            </a:extLst>
          </p:cNvPr>
          <p:cNvSpPr>
            <a:spLocks noGrp="1"/>
          </p:cNvSpPr>
          <p:nvPr>
            <p:ph type="ftr" sz="quarter" idx="27"/>
          </p:nvPr>
        </p:nvSpPr>
        <p:spPr/>
        <p:txBody>
          <a:bodyPr/>
          <a:lstStyle/>
          <a:p>
            <a:endParaRPr lang="en-US" dirty="0"/>
          </a:p>
        </p:txBody>
      </p:sp>
      <p:sp>
        <p:nvSpPr>
          <p:cNvPr id="2" name="Text Placeholder 9">
            <a:extLst>
              <a:ext uri="{FF2B5EF4-FFF2-40B4-BE49-F238E27FC236}">
                <a16:creationId xmlns:a16="http://schemas.microsoft.com/office/drawing/2014/main" id="{78FC7A6E-EB75-1109-AB97-8091F2C9FF89}"/>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 name="Slide Number Placeholder 9">
            <a:extLst>
              <a:ext uri="{FF2B5EF4-FFF2-40B4-BE49-F238E27FC236}">
                <a16:creationId xmlns:a16="http://schemas.microsoft.com/office/drawing/2014/main" id="{3882992B-56C1-1B1D-6308-47369A0DF03F}"/>
              </a:ext>
            </a:extLst>
          </p:cNvPr>
          <p:cNvSpPr>
            <a:spLocks noGrp="1"/>
          </p:cNvSpPr>
          <p:nvPr>
            <p:ph type="sldNum" sz="quarter" idx="28"/>
          </p:nvPr>
        </p:nvSpPr>
        <p:spPr>
          <a:xfrm>
            <a:off x="1651903" y="809244"/>
            <a:ext cx="941832" cy="621792"/>
          </a:xfrm>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30902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F44A91D-CC57-69D8-3CC1-3538FCB6BBA4}"/>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r="77662" b="48541"/>
          <a:stretch>
            <a:fillRect/>
          </a:stretch>
        </p:blipFill>
        <p:spPr>
          <a:xfrm flipV="1">
            <a:off x="10376194" y="1"/>
            <a:ext cx="1815806" cy="3829511"/>
          </a:xfrm>
          <a:custGeom>
            <a:avLst/>
            <a:gdLst>
              <a:gd name="connsiteX0" fmla="*/ 0 w 1815806"/>
              <a:gd name="connsiteY0" fmla="*/ 3829511 h 3829511"/>
              <a:gd name="connsiteX1" fmla="*/ 1815806 w 1815806"/>
              <a:gd name="connsiteY1" fmla="*/ 3829511 h 3829511"/>
              <a:gd name="connsiteX2" fmla="*/ 1815806 w 1815806"/>
              <a:gd name="connsiteY2" fmla="*/ 0 h 3829511"/>
              <a:gd name="connsiteX3" fmla="*/ 0 w 1815806"/>
              <a:gd name="connsiteY3" fmla="*/ 0 h 3829511"/>
            </a:gdLst>
            <a:ahLst/>
            <a:cxnLst>
              <a:cxn ang="0">
                <a:pos x="connsiteX0" y="connsiteY0"/>
              </a:cxn>
              <a:cxn ang="0">
                <a:pos x="connsiteX1" y="connsiteY1"/>
              </a:cxn>
              <a:cxn ang="0">
                <a:pos x="connsiteX2" y="connsiteY2"/>
              </a:cxn>
              <a:cxn ang="0">
                <a:pos x="connsiteX3" y="connsiteY3"/>
              </a:cxn>
            </a:cxnLst>
            <a:rect l="l" t="t" r="r" b="b"/>
            <a:pathLst>
              <a:path w="1815806" h="3829511">
                <a:moveTo>
                  <a:pt x="0" y="3829511"/>
                </a:moveTo>
                <a:lnTo>
                  <a:pt x="1815806" y="3829511"/>
                </a:lnTo>
                <a:lnTo>
                  <a:pt x="1815806" y="0"/>
                </a:lnTo>
                <a:lnTo>
                  <a:pt x="0" y="0"/>
                </a:lnTo>
                <a:close/>
              </a:path>
            </a:pathLst>
          </a:custGeom>
        </p:spPr>
      </p:pic>
      <p:pic>
        <p:nvPicPr>
          <p:cNvPr id="16" name="Graphic 15">
            <a:extLst>
              <a:ext uri="{FF2B5EF4-FFF2-40B4-BE49-F238E27FC236}">
                <a16:creationId xmlns:a16="http://schemas.microsoft.com/office/drawing/2014/main" id="{5AB0AC87-A4CD-F667-74B2-52047C1E6FB5}"/>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r="85638" b="45150"/>
          <a:stretch>
            <a:fillRect/>
          </a:stretch>
        </p:blipFill>
        <p:spPr>
          <a:xfrm flipV="1">
            <a:off x="10887888" y="1"/>
            <a:ext cx="1304112" cy="3289795"/>
          </a:xfrm>
          <a:custGeom>
            <a:avLst/>
            <a:gdLst>
              <a:gd name="connsiteX0" fmla="*/ 0 w 1304112"/>
              <a:gd name="connsiteY0" fmla="*/ 3289795 h 3289795"/>
              <a:gd name="connsiteX1" fmla="*/ 1304112 w 1304112"/>
              <a:gd name="connsiteY1" fmla="*/ 3289795 h 3289795"/>
              <a:gd name="connsiteX2" fmla="*/ 1304112 w 1304112"/>
              <a:gd name="connsiteY2" fmla="*/ 0 h 3289795"/>
              <a:gd name="connsiteX3" fmla="*/ 0 w 1304112"/>
              <a:gd name="connsiteY3" fmla="*/ 0 h 3289795"/>
            </a:gdLst>
            <a:ahLst/>
            <a:cxnLst>
              <a:cxn ang="0">
                <a:pos x="connsiteX0" y="connsiteY0"/>
              </a:cxn>
              <a:cxn ang="0">
                <a:pos x="connsiteX1" y="connsiteY1"/>
              </a:cxn>
              <a:cxn ang="0">
                <a:pos x="connsiteX2" y="connsiteY2"/>
              </a:cxn>
              <a:cxn ang="0">
                <a:pos x="connsiteX3" y="connsiteY3"/>
              </a:cxn>
            </a:cxnLst>
            <a:rect l="l" t="t" r="r" b="b"/>
            <a:pathLst>
              <a:path w="1304112" h="3289795">
                <a:moveTo>
                  <a:pt x="0" y="3289795"/>
                </a:moveTo>
                <a:lnTo>
                  <a:pt x="1304112" y="3289795"/>
                </a:lnTo>
                <a:lnTo>
                  <a:pt x="1304112" y="0"/>
                </a:lnTo>
                <a:lnTo>
                  <a:pt x="0" y="0"/>
                </a:lnTo>
                <a:close/>
              </a:path>
            </a:pathLst>
          </a:custGeom>
        </p:spPr>
      </p:pic>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55">
            <a:extLst>
              <a:ext uri="{FF2B5EF4-FFF2-40B4-BE49-F238E27FC236}">
                <a16:creationId xmlns:a16="http://schemas.microsoft.com/office/drawing/2014/main" id="{5DF0CA69-CF45-9850-4F85-B4C3BF2141B4}"/>
              </a:ext>
            </a:extLst>
          </p:cNvPr>
          <p:cNvSpPr/>
          <p:nvPr userDrawn="1"/>
        </p:nvSpPr>
        <p:spPr>
          <a:xfrm>
            <a:off x="-7736" y="6082871"/>
            <a:ext cx="12199737" cy="493110"/>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Oval 19">
            <a:extLst>
              <a:ext uri="{FF2B5EF4-FFF2-40B4-BE49-F238E27FC236}">
                <a16:creationId xmlns:a16="http://schemas.microsoft.com/office/drawing/2014/main" id="{AFE865D6-FFF0-8547-C225-4EA40D12981C}"/>
              </a:ext>
            </a:extLst>
          </p:cNvPr>
          <p:cNvSpPr/>
          <p:nvPr userDrawn="1"/>
        </p:nvSpPr>
        <p:spPr>
          <a:xfrm>
            <a:off x="10745496" y="271272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C43A4F4-14CD-C1BC-076B-D3EC524E9072}"/>
              </a:ext>
            </a:extLst>
          </p:cNvPr>
          <p:cNvSpPr/>
          <p:nvPr userDrawn="1"/>
        </p:nvSpPr>
        <p:spPr>
          <a:xfrm>
            <a:off x="11336726" y="2288311"/>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59C9BF2-FA96-FBA2-CC60-3024E983F26F}"/>
              </a:ext>
            </a:extLst>
          </p:cNvPr>
          <p:cNvSpPr/>
          <p:nvPr userDrawn="1"/>
        </p:nvSpPr>
        <p:spPr>
          <a:xfrm>
            <a:off x="825032" y="6142636"/>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6035040"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760720"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5281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5349240"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074920"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US"/>
              <a:t>Click to edit Master title style</a:t>
            </a:r>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a:lstStyle/>
          <a:p>
            <a:fld id="{CC43B8D3-9A08-F84C-9DD4-44948BA52D4B}" type="slidenum">
              <a:rPr lang="en-US" smtClean="0"/>
              <a:pPr/>
              <a:t>‹#›</a:t>
            </a:fld>
            <a:endParaRPr lang="en-US" dirty="0"/>
          </a:p>
        </p:txBody>
      </p:sp>
      <p:pic>
        <p:nvPicPr>
          <p:cNvPr id="2" name="Graphic 1">
            <a:extLst>
              <a:ext uri="{FF2B5EF4-FFF2-40B4-BE49-F238E27FC236}">
                <a16:creationId xmlns:a16="http://schemas.microsoft.com/office/drawing/2014/main" id="{E38DCAB8-FF04-8225-502A-9415422E45E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4165" t="86663"/>
          <a:stretch/>
        </p:blipFill>
        <p:spPr>
          <a:xfrm flipH="1" flipV="1">
            <a:off x="7732664" y="5943369"/>
            <a:ext cx="4459335" cy="914630"/>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7" name="Oval 6">
            <a:extLst>
              <a:ext uri="{FF2B5EF4-FFF2-40B4-BE49-F238E27FC236}">
                <a16:creationId xmlns:a16="http://schemas.microsoft.com/office/drawing/2014/main" id="{D37B56B1-1773-120E-5DF7-ADC768615C86}"/>
              </a:ext>
            </a:extLst>
          </p:cNvPr>
          <p:cNvSpPr/>
          <p:nvPr userDrawn="1"/>
        </p:nvSpPr>
        <p:spPr>
          <a:xfrm>
            <a:off x="10012200" y="597794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4">
            <a:extLst>
              <a:ext uri="{FF2B5EF4-FFF2-40B4-BE49-F238E27FC236}">
                <a16:creationId xmlns:a16="http://schemas.microsoft.com/office/drawing/2014/main" id="{BA05B6D8-31AC-001B-57B4-132C0A9BED34}"/>
              </a:ext>
            </a:extLst>
          </p:cNvPr>
          <p:cNvSpPr>
            <a:spLocks noGrp="1"/>
          </p:cNvSpPr>
          <p:nvPr>
            <p:ph type="body" sz="quarter" idx="16"/>
          </p:nvPr>
        </p:nvSpPr>
        <p:spPr>
          <a:xfrm>
            <a:off x="8851392"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5">
            <a:extLst>
              <a:ext uri="{FF2B5EF4-FFF2-40B4-BE49-F238E27FC236}">
                <a16:creationId xmlns:a16="http://schemas.microsoft.com/office/drawing/2014/main" id="{56DC4DB0-B5C2-72F4-A891-0281DDB80FCB}"/>
              </a:ext>
            </a:extLst>
          </p:cNvPr>
          <p:cNvSpPr>
            <a:spLocks noGrp="1"/>
          </p:cNvSpPr>
          <p:nvPr>
            <p:ph sz="quarter" idx="17"/>
          </p:nvPr>
        </p:nvSpPr>
        <p:spPr>
          <a:xfrm>
            <a:off x="856792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53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0" name="Graphic 22">
            <a:extLst>
              <a:ext uri="{FF2B5EF4-FFF2-40B4-BE49-F238E27FC236}">
                <a16:creationId xmlns:a16="http://schemas.microsoft.com/office/drawing/2014/main" id="{8508C9A2-89A3-8585-F561-54AF27E76C2E}"/>
              </a:ext>
            </a:extLst>
          </p:cNvPr>
          <p:cNvSpPr/>
          <p:nvPr/>
        </p:nvSpPr>
        <p:spPr>
          <a:xfrm>
            <a:off x="8963354" y="3545840"/>
            <a:ext cx="2556181"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rtlCol="0" anchor="ctr"/>
          <a:lstStyle/>
          <a:p>
            <a:endParaRPr lang="en-US"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3"/>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Graphic 24">
            <a:extLst>
              <a:ext uri="{FF2B5EF4-FFF2-40B4-BE49-F238E27FC236}">
                <a16:creationId xmlns:a16="http://schemas.microsoft.com/office/drawing/2014/main" id="{3A387C14-96A1-A53F-B0C4-8C320C0E434B}"/>
              </a:ext>
            </a:extLst>
          </p:cNvPr>
          <p:cNvSpPr/>
          <p:nvPr/>
        </p:nvSpPr>
        <p:spPr>
          <a:xfrm>
            <a:off x="8928734" y="3558489"/>
            <a:ext cx="3162299" cy="3196641"/>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rtlCol="0" anchor="ctr"/>
          <a:lstStyle/>
          <a:p>
            <a:endParaRPr lang="en-US" dirty="0"/>
          </a:p>
        </p:txBody>
      </p:sp>
      <p:sp>
        <p:nvSpPr>
          <p:cNvPr id="29" name="Oval 28">
            <a:extLst>
              <a:ext uri="{FF2B5EF4-FFF2-40B4-BE49-F238E27FC236}">
                <a16:creationId xmlns:a16="http://schemas.microsoft.com/office/drawing/2014/main" id="{09E9B68F-058D-E637-2550-5DA70E3D0D41}"/>
              </a:ext>
            </a:extLst>
          </p:cNvPr>
          <p:cNvSpPr/>
          <p:nvPr userDrawn="1"/>
        </p:nvSpPr>
        <p:spPr>
          <a:xfrm>
            <a:off x="10310340" y="2011478"/>
            <a:ext cx="1628275" cy="16282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34" name="Graphic 33">
            <a:extLst>
              <a:ext uri="{FF2B5EF4-FFF2-40B4-BE49-F238E27FC236}">
                <a16:creationId xmlns:a16="http://schemas.microsoft.com/office/drawing/2014/main" id="{6188A037-6B9F-861E-36A7-10311D612729}"/>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20972" r="31496"/>
          <a:stretch>
            <a:fillRect/>
          </a:stretch>
        </p:blipFill>
        <p:spPr>
          <a:xfrm>
            <a:off x="12700" y="6051321"/>
            <a:ext cx="12192000" cy="528377"/>
          </a:xfrm>
          <a:custGeom>
            <a:avLst/>
            <a:gdLst>
              <a:gd name="connsiteX0" fmla="*/ 0 w 6858000"/>
              <a:gd name="connsiteY0" fmla="*/ 400156 h 400156"/>
              <a:gd name="connsiteX1" fmla="*/ 0 w 6858000"/>
              <a:gd name="connsiteY1" fmla="*/ 0 h 400156"/>
              <a:gd name="connsiteX2" fmla="*/ 6858000 w 6858000"/>
              <a:gd name="connsiteY2" fmla="*/ 0 h 400156"/>
              <a:gd name="connsiteX3" fmla="*/ 6858000 w 6858000"/>
              <a:gd name="connsiteY3" fmla="*/ 400156 h 400156"/>
            </a:gdLst>
            <a:ahLst/>
            <a:cxnLst>
              <a:cxn ang="0">
                <a:pos x="connsiteX0" y="connsiteY0"/>
              </a:cxn>
              <a:cxn ang="0">
                <a:pos x="connsiteX1" y="connsiteY1"/>
              </a:cxn>
              <a:cxn ang="0">
                <a:pos x="connsiteX2" y="connsiteY2"/>
              </a:cxn>
              <a:cxn ang="0">
                <a:pos x="connsiteX3" y="connsiteY3"/>
              </a:cxn>
            </a:cxnLst>
            <a:rect l="l" t="t" r="r" b="b"/>
            <a:pathLst>
              <a:path w="6858000" h="400156">
                <a:moveTo>
                  <a:pt x="0" y="400156"/>
                </a:moveTo>
                <a:lnTo>
                  <a:pt x="0" y="0"/>
                </a:lnTo>
                <a:lnTo>
                  <a:pt x="6858000" y="0"/>
                </a:lnTo>
                <a:lnTo>
                  <a:pt x="6858000" y="400156"/>
                </a:lnTo>
                <a:close/>
              </a:path>
            </a:pathLst>
          </a:custGeom>
        </p:spPr>
      </p:pic>
      <p:sp>
        <p:nvSpPr>
          <p:cNvPr id="36" name="Oval 35">
            <a:extLst>
              <a:ext uri="{FF2B5EF4-FFF2-40B4-BE49-F238E27FC236}">
                <a16:creationId xmlns:a16="http://schemas.microsoft.com/office/drawing/2014/main" id="{1C9183AD-9166-27E4-F8C4-4AAE1C7F0BB9}"/>
              </a:ext>
            </a:extLst>
          </p:cNvPr>
          <p:cNvSpPr/>
          <p:nvPr userDrawn="1"/>
        </p:nvSpPr>
        <p:spPr>
          <a:xfrm>
            <a:off x="9130046"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DFED6151-9FDE-FB42-89FC-0347B6A3276D}"/>
              </a:ext>
            </a:extLst>
          </p:cNvPr>
          <p:cNvSpPr/>
          <p:nvPr userDrawn="1"/>
        </p:nvSpPr>
        <p:spPr>
          <a:xfrm>
            <a:off x="8385329"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ooter Placeholder 45">
            <a:extLst>
              <a:ext uri="{FF2B5EF4-FFF2-40B4-BE49-F238E27FC236}">
                <a16:creationId xmlns:a16="http://schemas.microsoft.com/office/drawing/2014/main" id="{41E6D8BC-2E14-B95F-1E2F-30FF6EE3AEB3}"/>
              </a:ext>
            </a:extLst>
          </p:cNvPr>
          <p:cNvSpPr>
            <a:spLocks noGrp="1"/>
          </p:cNvSpPr>
          <p:nvPr>
            <p:ph type="ftr" sz="quarter" idx="14"/>
          </p:nvPr>
        </p:nvSpPr>
        <p:spPr/>
        <p:txBody>
          <a:bodyPr/>
          <a:lstStyle/>
          <a:p>
            <a:endParaRPr lang="en-US" dirty="0"/>
          </a:p>
        </p:txBody>
      </p:sp>
      <p:sp>
        <p:nvSpPr>
          <p:cNvPr id="47" name="Slide Number Placeholder 46">
            <a:extLst>
              <a:ext uri="{FF2B5EF4-FFF2-40B4-BE49-F238E27FC236}">
                <a16:creationId xmlns:a16="http://schemas.microsoft.com/office/drawing/2014/main" id="{89B6F428-7A93-4AA9-C12A-2A93DFEAF0B6}"/>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58081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94240F9C-F2B6-6263-0817-7E0809D9DF3A}"/>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b="85327"/>
          <a:stretch>
            <a:fillRect/>
          </a:stretch>
        </p:blipFill>
        <p:spPr>
          <a:xfrm rot="16200000">
            <a:off x="8348893" y="2856018"/>
            <a:ext cx="6718341" cy="1006304"/>
          </a:xfrm>
          <a:custGeom>
            <a:avLst/>
            <a:gdLst>
              <a:gd name="connsiteX0" fmla="*/ 0 w 6718341"/>
              <a:gd name="connsiteY0" fmla="*/ 0 h 1006304"/>
              <a:gd name="connsiteX1" fmla="*/ 6718341 w 6718341"/>
              <a:gd name="connsiteY1" fmla="*/ 0 h 1006304"/>
              <a:gd name="connsiteX2" fmla="*/ 6718341 w 6718341"/>
              <a:gd name="connsiteY2" fmla="*/ 1006304 h 1006304"/>
              <a:gd name="connsiteX3" fmla="*/ 0 w 6718341"/>
              <a:gd name="connsiteY3" fmla="*/ 1006304 h 1006304"/>
            </a:gdLst>
            <a:ahLst/>
            <a:cxnLst>
              <a:cxn ang="0">
                <a:pos x="connsiteX0" y="connsiteY0"/>
              </a:cxn>
              <a:cxn ang="0">
                <a:pos x="connsiteX1" y="connsiteY1"/>
              </a:cxn>
              <a:cxn ang="0">
                <a:pos x="connsiteX2" y="connsiteY2"/>
              </a:cxn>
              <a:cxn ang="0">
                <a:pos x="connsiteX3" y="connsiteY3"/>
              </a:cxn>
            </a:cxnLst>
            <a:rect l="l" t="t" r="r" b="b"/>
            <a:pathLst>
              <a:path w="6718341" h="1006304">
                <a:moveTo>
                  <a:pt x="0" y="0"/>
                </a:moveTo>
                <a:lnTo>
                  <a:pt x="6718341" y="0"/>
                </a:lnTo>
                <a:lnTo>
                  <a:pt x="6718341" y="1006304"/>
                </a:lnTo>
                <a:lnTo>
                  <a:pt x="0" y="1006304"/>
                </a:lnTo>
                <a:close/>
              </a:path>
            </a:pathLst>
          </a:custGeom>
        </p:spPr>
      </p:pic>
      <p:sp>
        <p:nvSpPr>
          <p:cNvPr id="50" name="Oval 49">
            <a:extLst>
              <a:ext uri="{FF2B5EF4-FFF2-40B4-BE49-F238E27FC236}">
                <a16:creationId xmlns:a16="http://schemas.microsoft.com/office/drawing/2014/main" id="{024F3BA7-5767-DA19-90B2-79087CCD234A}"/>
              </a:ext>
            </a:extLst>
          </p:cNvPr>
          <p:cNvSpPr/>
          <p:nvPr userDrawn="1"/>
        </p:nvSpPr>
        <p:spPr>
          <a:xfrm>
            <a:off x="11280648" y="107998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75941C3B-69D9-2131-DE98-77882C6B492E}"/>
              </a:ext>
            </a:extLst>
          </p:cNvPr>
          <p:cNvSpPr/>
          <p:nvPr userDrawn="1"/>
        </p:nvSpPr>
        <p:spPr>
          <a:xfrm>
            <a:off x="9885091" y="4608699"/>
            <a:ext cx="1628275" cy="16282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72" name="Graphic 71">
            <a:extLst>
              <a:ext uri="{FF2B5EF4-FFF2-40B4-BE49-F238E27FC236}">
                <a16:creationId xmlns:a16="http://schemas.microsoft.com/office/drawing/2014/main" id="{F2C371ED-FE8B-10E6-6B09-AB1AF954AAF1}"/>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44820" t="41526" b="3152"/>
          <a:stretch/>
        </p:blipFill>
        <p:spPr>
          <a:xfrm>
            <a:off x="-63921" y="5642"/>
            <a:ext cx="3769859" cy="6852356"/>
          </a:xfrm>
          <a:custGeom>
            <a:avLst/>
            <a:gdLst>
              <a:gd name="connsiteX0" fmla="*/ 0 w 3769859"/>
              <a:gd name="connsiteY0" fmla="*/ 0 h 6852356"/>
              <a:gd name="connsiteX1" fmla="*/ 3769859 w 3769859"/>
              <a:gd name="connsiteY1" fmla="*/ 0 h 6852356"/>
              <a:gd name="connsiteX2" fmla="*/ 3769859 w 3769859"/>
              <a:gd name="connsiteY2" fmla="*/ 6852356 h 6852356"/>
              <a:gd name="connsiteX3" fmla="*/ 0 w 3769859"/>
              <a:gd name="connsiteY3" fmla="*/ 6852356 h 6852356"/>
            </a:gdLst>
            <a:ahLst/>
            <a:cxnLst>
              <a:cxn ang="0">
                <a:pos x="connsiteX0" y="connsiteY0"/>
              </a:cxn>
              <a:cxn ang="0">
                <a:pos x="connsiteX1" y="connsiteY1"/>
              </a:cxn>
              <a:cxn ang="0">
                <a:pos x="connsiteX2" y="connsiteY2"/>
              </a:cxn>
              <a:cxn ang="0">
                <a:pos x="connsiteX3" y="connsiteY3"/>
              </a:cxn>
            </a:cxnLst>
            <a:rect l="l" t="t" r="r" b="b"/>
            <a:pathLst>
              <a:path w="3769859" h="6852356">
                <a:moveTo>
                  <a:pt x="0" y="0"/>
                </a:moveTo>
                <a:lnTo>
                  <a:pt x="3769859" y="0"/>
                </a:lnTo>
                <a:lnTo>
                  <a:pt x="3769859" y="6852356"/>
                </a:lnTo>
                <a:lnTo>
                  <a:pt x="0" y="6852356"/>
                </a:lnTo>
                <a:close/>
              </a:path>
            </a:pathLst>
          </a:custGeom>
        </p:spPr>
      </p:pic>
      <p:pic>
        <p:nvPicPr>
          <p:cNvPr id="57" name="Graphic 56">
            <a:extLst>
              <a:ext uri="{FF2B5EF4-FFF2-40B4-BE49-F238E27FC236}">
                <a16:creationId xmlns:a16="http://schemas.microsoft.com/office/drawing/2014/main" id="{E6DDC0DD-511A-395D-6DF6-B3EBA937EF97}"/>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20633" b="65821"/>
          <a:stretch>
            <a:fillRect/>
          </a:stretch>
        </p:blipFill>
        <p:spPr>
          <a:xfrm flipV="1">
            <a:off x="5869" y="1"/>
            <a:ext cx="5332115" cy="2343995"/>
          </a:xfrm>
          <a:custGeom>
            <a:avLst/>
            <a:gdLst>
              <a:gd name="connsiteX0" fmla="*/ 0 w 5332115"/>
              <a:gd name="connsiteY0" fmla="*/ 2343995 h 2343995"/>
              <a:gd name="connsiteX1" fmla="*/ 5332115 w 5332115"/>
              <a:gd name="connsiteY1" fmla="*/ 2343995 h 2343995"/>
              <a:gd name="connsiteX2" fmla="*/ 5332115 w 5332115"/>
              <a:gd name="connsiteY2" fmla="*/ 0 h 2343995"/>
              <a:gd name="connsiteX3" fmla="*/ 0 w 5332115"/>
              <a:gd name="connsiteY3" fmla="*/ 0 h 2343995"/>
            </a:gdLst>
            <a:ahLst/>
            <a:cxnLst>
              <a:cxn ang="0">
                <a:pos x="connsiteX0" y="connsiteY0"/>
              </a:cxn>
              <a:cxn ang="0">
                <a:pos x="connsiteX1" y="connsiteY1"/>
              </a:cxn>
              <a:cxn ang="0">
                <a:pos x="connsiteX2" y="connsiteY2"/>
              </a:cxn>
              <a:cxn ang="0">
                <a:pos x="connsiteX3" y="connsiteY3"/>
              </a:cxn>
            </a:cxnLst>
            <a:rect l="l" t="t" r="r" b="b"/>
            <a:pathLst>
              <a:path w="5332115" h="2343995">
                <a:moveTo>
                  <a:pt x="0" y="2343995"/>
                </a:moveTo>
                <a:lnTo>
                  <a:pt x="5332115" y="2343995"/>
                </a:lnTo>
                <a:lnTo>
                  <a:pt x="5332115" y="0"/>
                </a:lnTo>
                <a:lnTo>
                  <a:pt x="0" y="0"/>
                </a:lnTo>
                <a:close/>
              </a:path>
            </a:pathLst>
          </a:custGeom>
        </p:spPr>
      </p:pic>
      <p:pic>
        <p:nvPicPr>
          <p:cNvPr id="60" name="Graphic 59">
            <a:extLst>
              <a:ext uri="{FF2B5EF4-FFF2-40B4-BE49-F238E27FC236}">
                <a16:creationId xmlns:a16="http://schemas.microsoft.com/office/drawing/2014/main" id="{A03A29F6-2DC7-B284-F21B-10BBEECC0526}"/>
              </a:ext>
            </a:extLst>
          </p:cNvPr>
          <p:cNvPicPr>
            <a:picLocks noChangeAspect="1"/>
          </p:cNvPicPr>
          <p:nvPr userDrawn="1"/>
        </p:nvPicPr>
        <p:blipFill>
          <a:blip r:embed="rId6">
            <a:extLst>
              <a:ext uri="{96DAC541-7B7A-43D3-8B79-37D633B846F1}">
                <asvg:svgBlip xmlns:asvg="http://schemas.microsoft.com/office/drawing/2016/SVG/main" xmlns="" r:embed="rId7"/>
              </a:ext>
            </a:extLst>
          </a:blip>
          <a:srcRect l="14165" t="77500"/>
          <a:stretch>
            <a:fillRect/>
          </a:stretch>
        </p:blipFill>
        <p:spPr>
          <a:xfrm>
            <a:off x="-16872" y="-29980"/>
            <a:ext cx="4459335" cy="1601124"/>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64" name="Oval 63">
            <a:extLst>
              <a:ext uri="{FF2B5EF4-FFF2-40B4-BE49-F238E27FC236}">
                <a16:creationId xmlns:a16="http://schemas.microsoft.com/office/drawing/2014/main" id="{5E42667F-7399-2294-D94B-CB84510A0E95}"/>
              </a:ext>
            </a:extLst>
          </p:cNvPr>
          <p:cNvSpPr/>
          <p:nvPr userDrawn="1"/>
        </p:nvSpPr>
        <p:spPr>
          <a:xfrm>
            <a:off x="3261092" y="18900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8">
            <a:extLst>
              <a:ext uri="{96DAC541-7B7A-43D3-8B79-37D633B846F1}">
                <asvg:svgBlip xmlns:asvg="http://schemas.microsoft.com/office/drawing/2016/SVG/main" xmlns="" r:embed="rId9"/>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73" name="Title 1">
            <a:extLst>
              <a:ext uri="{FF2B5EF4-FFF2-40B4-BE49-F238E27FC236}">
                <a16:creationId xmlns:a16="http://schemas.microsoft.com/office/drawing/2014/main" id="{11BE7A0F-8563-C84F-54DB-CF04C6DAD8AC}"/>
              </a:ext>
            </a:extLst>
          </p:cNvPr>
          <p:cNvSpPr>
            <a:spLocks noGrp="1"/>
          </p:cNvSpPr>
          <p:nvPr>
            <p:ph type="title"/>
          </p:nvPr>
        </p:nvSpPr>
        <p:spPr>
          <a:xfrm>
            <a:off x="5985583" y="2214823"/>
            <a:ext cx="3769859" cy="1975104"/>
          </a:xfrm>
        </p:spPr>
        <p:txBody>
          <a:bodyPr anchor="b">
            <a:no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96231" y="4278235"/>
            <a:ext cx="3081528" cy="1170432"/>
          </a:xfrm>
        </p:spPr>
        <p:txBody>
          <a:bodyPr>
            <a:normAutofit/>
          </a:bodyPr>
          <a:lstStyle>
            <a:lvl1pPr marL="0" indent="0">
              <a:lnSpc>
                <a:spcPct val="90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7276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6" name="Title 5">
            <a:extLst>
              <a:ext uri="{FF2B5EF4-FFF2-40B4-BE49-F238E27FC236}">
                <a16:creationId xmlns:a16="http://schemas.microsoft.com/office/drawing/2014/main" id="{1E2DEC6B-E418-F7FA-5D06-66914BE64098}"/>
              </a:ext>
            </a:extLst>
          </p:cNvPr>
          <p:cNvSpPr>
            <a:spLocks noGrp="1"/>
          </p:cNvSpPr>
          <p:nvPr>
            <p:ph type="title"/>
          </p:nvPr>
        </p:nvSpPr>
        <p:spPr/>
        <p:txBody>
          <a:bodyPr/>
          <a:lstStyle/>
          <a:p>
            <a:r>
              <a:rPr lang="en-US"/>
              <a:t>Click to edit Master title style</a:t>
            </a:r>
          </a:p>
        </p:txBody>
      </p:sp>
      <p:sp>
        <p:nvSpPr>
          <p:cNvPr id="22" name="Footer Placeholder 21">
            <a:extLst>
              <a:ext uri="{FF2B5EF4-FFF2-40B4-BE49-F238E27FC236}">
                <a16:creationId xmlns:a16="http://schemas.microsoft.com/office/drawing/2014/main" id="{CDBC6FA3-472C-62C4-429A-28029D228DD1}"/>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99239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A48C42A6-E4A3-57E4-DBFE-86C89D6D36CD}"/>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5" name="Footer Placeholder 4">
            <a:extLst>
              <a:ext uri="{FF2B5EF4-FFF2-40B4-BE49-F238E27FC236}">
                <a16:creationId xmlns:a16="http://schemas.microsoft.com/office/drawing/2014/main" id="{D90272D4-D364-93D2-A948-9DD478627EAA}"/>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64DD4E5-F3CE-6199-31DD-1C03C409E0CC}"/>
              </a:ext>
            </a:extLst>
          </p:cNvPr>
          <p:cNvSpPr>
            <a:spLocks noGrp="1"/>
          </p:cNvSpPr>
          <p:nvPr>
            <p:ph type="sldNum" sz="quarter" idx="11"/>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71712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3FA20FC2-E959-7E20-4647-E505BD8BE4F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3" name="Content Placeholder 2">
            <a:extLst>
              <a:ext uri="{FF2B5EF4-FFF2-40B4-BE49-F238E27FC236}">
                <a16:creationId xmlns:a16="http://schemas.microsoft.com/office/drawing/2014/main" id="{F9A56E61-4EF1-44C9-6CC9-6876765A738C}"/>
              </a:ext>
            </a:extLst>
          </p:cNvPr>
          <p:cNvSpPr>
            <a:spLocks noGrp="1"/>
          </p:cNvSpPr>
          <p:nvPr>
            <p:ph idx="1"/>
          </p:nvPr>
        </p:nvSpPr>
        <p:spPr>
          <a:xfrm>
            <a:off x="5183188" y="2057400"/>
            <a:ext cx="6172200" cy="4069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A7802A7-DF1B-DE1B-4EA4-055C59350761}"/>
              </a:ext>
            </a:extLst>
          </p:cNvPr>
          <p:cNvSpPr>
            <a:spLocks noGrp="1"/>
          </p:cNvSpPr>
          <p:nvPr>
            <p:ph type="body" sz="half" idx="2"/>
          </p:nvPr>
        </p:nvSpPr>
        <p:spPr>
          <a:xfrm>
            <a:off x="839788" y="2057400"/>
            <a:ext cx="3932237" cy="4069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FB2F4222-9F0A-A7FE-DFA4-39F2D1A27DA7}"/>
              </a:ext>
            </a:extLst>
          </p:cNvPr>
          <p:cNvSpPr>
            <a:spLocks noGrp="1"/>
          </p:cNvSpPr>
          <p:nvPr>
            <p:ph type="title"/>
          </p:nvPr>
        </p:nvSpPr>
        <p:spPr/>
        <p:txBody>
          <a:bodyPr/>
          <a:lstStyle/>
          <a:p>
            <a:r>
              <a:rPr lang="en-US"/>
              <a:t>Click to edit Master title style</a:t>
            </a:r>
          </a:p>
        </p:txBody>
      </p:sp>
      <p:sp>
        <p:nvSpPr>
          <p:cNvPr id="10" name="Footer Placeholder 9">
            <a:extLst>
              <a:ext uri="{FF2B5EF4-FFF2-40B4-BE49-F238E27FC236}">
                <a16:creationId xmlns:a16="http://schemas.microsoft.com/office/drawing/2014/main" id="{A9174264-0D17-CF28-8778-3DD02FD42C48}"/>
              </a:ext>
            </a:extLst>
          </p:cNvPr>
          <p:cNvSpPr>
            <a:spLocks noGrp="1"/>
          </p:cNvSpPr>
          <p:nvPr>
            <p:ph type="ftr" sz="quarter" idx="14"/>
          </p:nvPr>
        </p:nvSpPr>
        <p:spPr/>
        <p:txBody>
          <a:bodyPr/>
          <a:lstStyle/>
          <a:p>
            <a:endParaRPr lang="en-US" dirty="0"/>
          </a:p>
        </p:txBody>
      </p:sp>
      <p:sp>
        <p:nvSpPr>
          <p:cNvPr id="11" name="Slide Number Placeholder 10">
            <a:extLst>
              <a:ext uri="{FF2B5EF4-FFF2-40B4-BE49-F238E27FC236}">
                <a16:creationId xmlns:a16="http://schemas.microsoft.com/office/drawing/2014/main" id="{4FFFA002-049D-7794-5114-044DA2B571DB}"/>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24991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7F9A3535-D85B-F023-B8C0-28D2FEAAD9E0}"/>
              </a:ext>
            </a:extLst>
          </p:cNvPr>
          <p:cNvGrpSpPr/>
          <p:nvPr userDrawn="1"/>
        </p:nvGrpSpPr>
        <p:grpSpPr>
          <a:xfrm>
            <a:off x="1" y="3827512"/>
            <a:ext cx="12198945" cy="3030489"/>
            <a:chOff x="1" y="3827512"/>
            <a:chExt cx="12198945" cy="3030489"/>
          </a:xfrm>
        </p:grpSpPr>
        <p:sp>
          <p:nvSpPr>
            <p:cNvPr id="57" name="Freeform: Shape 56">
              <a:extLst>
                <a:ext uri="{FF2B5EF4-FFF2-40B4-BE49-F238E27FC236}">
                  <a16:creationId xmlns:a16="http://schemas.microsoft.com/office/drawing/2014/main" id="{C11C7D54-0954-B838-DA12-86EA86543A54}"/>
                </a:ext>
              </a:extLst>
            </p:cNvPr>
            <p:cNvSpPr/>
            <p:nvPr userDrawn="1"/>
          </p:nvSpPr>
          <p:spPr>
            <a:xfrm>
              <a:off x="11488761" y="5133340"/>
              <a:ext cx="521208" cy="1724660"/>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rtlCol="0" anchor="ctr"/>
            <a:lstStyle/>
            <a:p>
              <a:endParaRPr lang="en-US" dirty="0"/>
            </a:p>
          </p:txBody>
        </p:sp>
        <p:pic>
          <p:nvPicPr>
            <p:cNvPr id="55" name="Graphic 54">
              <a:extLst>
                <a:ext uri="{FF2B5EF4-FFF2-40B4-BE49-F238E27FC236}">
                  <a16:creationId xmlns:a16="http://schemas.microsoft.com/office/drawing/2014/main" id="{E49D87C6-232E-E91C-0D76-756637414E88}"/>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9291" r="42583" b="30832"/>
            <a:stretch>
              <a:fillRect/>
            </a:stretch>
          </p:blipFill>
          <p:spPr>
            <a:xfrm>
              <a:off x="1" y="3827512"/>
              <a:ext cx="12198945" cy="3030489"/>
            </a:xfrm>
            <a:custGeom>
              <a:avLst/>
              <a:gdLst>
                <a:gd name="connsiteX0" fmla="*/ 0 w 12198945"/>
                <a:gd name="connsiteY0" fmla="*/ 0 h 3030489"/>
                <a:gd name="connsiteX1" fmla="*/ 12198945 w 12198945"/>
                <a:gd name="connsiteY1" fmla="*/ 0 h 3030489"/>
                <a:gd name="connsiteX2" fmla="*/ 12198945 w 12198945"/>
                <a:gd name="connsiteY2" fmla="*/ 1369519 h 3030489"/>
                <a:gd name="connsiteX3" fmla="*/ 11240822 w 12198945"/>
                <a:gd name="connsiteY3" fmla="*/ 1369519 h 3030489"/>
                <a:gd name="connsiteX4" fmla="*/ 11240822 w 12198945"/>
                <a:gd name="connsiteY4" fmla="*/ 3030489 h 3030489"/>
                <a:gd name="connsiteX5" fmla="*/ 0 w 12198945"/>
                <a:gd name="connsiteY5" fmla="*/ 3030489 h 303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945" h="3030489">
                  <a:moveTo>
                    <a:pt x="0" y="0"/>
                  </a:moveTo>
                  <a:lnTo>
                    <a:pt x="12198945" y="0"/>
                  </a:lnTo>
                  <a:lnTo>
                    <a:pt x="12198945" y="1369519"/>
                  </a:lnTo>
                  <a:lnTo>
                    <a:pt x="11240822" y="1369519"/>
                  </a:lnTo>
                  <a:lnTo>
                    <a:pt x="11240822" y="3030489"/>
                  </a:lnTo>
                  <a:lnTo>
                    <a:pt x="0" y="3030489"/>
                  </a:lnTo>
                  <a:close/>
                </a:path>
              </a:pathLst>
            </a:custGeom>
          </p:spPr>
        </p:pic>
      </p:gr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1"/>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11" name="Freeform 65">
            <a:extLst>
              <a:ext uri="{FF2B5EF4-FFF2-40B4-BE49-F238E27FC236}">
                <a16:creationId xmlns:a16="http://schemas.microsoft.com/office/drawing/2014/main" id="{232AA84F-639D-A24B-BB67-2694CC069C65}"/>
              </a:ext>
            </a:extLst>
          </p:cNvPr>
          <p:cNvSpPr/>
          <p:nvPr/>
        </p:nvSpPr>
        <p:spPr>
          <a:xfrm>
            <a:off x="838989" y="5178370"/>
            <a:ext cx="2157098" cy="1679630"/>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13" name="Oval 12">
            <a:extLst>
              <a:ext uri="{FF2B5EF4-FFF2-40B4-BE49-F238E27FC236}">
                <a16:creationId xmlns:a16="http://schemas.microsoft.com/office/drawing/2014/main" id="{439B8E7B-82C3-F9D6-9E34-8F76C40C8539}"/>
              </a:ext>
            </a:extLst>
          </p:cNvPr>
          <p:cNvSpPr/>
          <p:nvPr/>
        </p:nvSpPr>
        <p:spPr>
          <a:xfrm>
            <a:off x="9626717" y="49909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ooter Placeholder 59">
            <a:extLst>
              <a:ext uri="{FF2B5EF4-FFF2-40B4-BE49-F238E27FC236}">
                <a16:creationId xmlns:a16="http://schemas.microsoft.com/office/drawing/2014/main" id="{EACDB755-CEBA-6C68-443D-525463E80DAB}"/>
              </a:ext>
            </a:extLst>
          </p:cNvPr>
          <p:cNvSpPr>
            <a:spLocks noGrp="1"/>
          </p:cNvSpPr>
          <p:nvPr>
            <p:ph type="ftr" sz="quarter" idx="15"/>
          </p:nvPr>
        </p:nvSpPr>
        <p:spPr/>
        <p:txBody>
          <a:bodyPr/>
          <a:lstStyle/>
          <a:p>
            <a:endParaRPr lang="en-US" dirty="0"/>
          </a:p>
        </p:txBody>
      </p:sp>
      <p:sp>
        <p:nvSpPr>
          <p:cNvPr id="61" name="Slide Number Placeholder 60">
            <a:extLst>
              <a:ext uri="{FF2B5EF4-FFF2-40B4-BE49-F238E27FC236}">
                <a16:creationId xmlns:a16="http://schemas.microsoft.com/office/drawing/2014/main" id="{307D0F4E-2944-C947-2B6E-0547303F2566}"/>
              </a:ext>
            </a:extLst>
          </p:cNvPr>
          <p:cNvSpPr>
            <a:spLocks noGrp="1"/>
          </p:cNvSpPr>
          <p:nvPr>
            <p:ph type="sldNum" sz="quarter" idx="16"/>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190823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F54A2A46-C45B-ED08-EE41-CEC7D354733A}"/>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3" name="Picture Placeholder 2">
            <a:extLst>
              <a:ext uri="{FF2B5EF4-FFF2-40B4-BE49-F238E27FC236}">
                <a16:creationId xmlns:a16="http://schemas.microsoft.com/office/drawing/2014/main" id="{3AA4EA03-DC7A-CC5C-0E56-20FDFBD152A4}"/>
              </a:ext>
            </a:extLst>
          </p:cNvPr>
          <p:cNvSpPr>
            <a:spLocks noGrp="1"/>
          </p:cNvSpPr>
          <p:nvPr>
            <p:ph type="pic" idx="1"/>
          </p:nvPr>
        </p:nvSpPr>
        <p:spPr>
          <a:xfrm>
            <a:off x="5180012" y="172593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3A30CC9-5F1C-933D-A4C9-7DCE2F039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04304BF9-EDC8-7868-84C1-6CCB690381DB}"/>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37FE0970-0DB3-2D10-BEAE-54A52070A1FE}"/>
              </a:ext>
            </a:extLst>
          </p:cNvPr>
          <p:cNvSpPr>
            <a:spLocks noGrp="1"/>
          </p:cNvSpPr>
          <p:nvPr>
            <p:ph type="sldNum" sz="quarter" idx="11"/>
          </p:nvPr>
        </p:nvSpPr>
        <p:spPr/>
        <p:txBody>
          <a:bodyPr/>
          <a:lstStyle/>
          <a:p>
            <a:fld id="{CC43B8D3-9A08-F84C-9DD4-44948BA52D4B}" type="slidenum">
              <a:rPr lang="en-US" smtClean="0"/>
              <a:pPr/>
              <a:t>‹#›</a:t>
            </a:fld>
            <a:endParaRPr lang="en-US" dirty="0"/>
          </a:p>
        </p:txBody>
      </p:sp>
      <p:sp>
        <p:nvSpPr>
          <p:cNvPr id="10" name="Title 9">
            <a:extLst>
              <a:ext uri="{FF2B5EF4-FFF2-40B4-BE49-F238E27FC236}">
                <a16:creationId xmlns:a16="http://schemas.microsoft.com/office/drawing/2014/main" id="{FC668391-E0E0-74A5-F96F-B67ECAE86D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1728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 </a:t>
            </a:r>
          </a:p>
        </p:txBody>
      </p:sp>
      <p:sp>
        <p:nvSpPr>
          <p:cNvPr id="5" name="Footer Placeholder 4"/>
          <p:cNvSpPr>
            <a:spLocks noGrp="1"/>
          </p:cNvSpPr>
          <p:nvPr>
            <p:ph type="ftr" sz="quarter" idx="11"/>
          </p:nvPr>
        </p:nvSpPr>
        <p:spPr/>
        <p:txBody>
          <a:bodyPr/>
          <a:lstStyle>
            <a:lvl1pPr>
              <a:defRPr/>
            </a:lvl1pPr>
          </a:lstStyle>
          <a:p>
            <a:pPr>
              <a:defRPr/>
            </a:pPr>
            <a:endParaRPr lang="en-US"/>
          </a:p>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AA67F8-BAAE-4237-8E39-F067C1F9E111}" type="slidenum">
              <a:rPr lang="en-US" altLang="en-US"/>
              <a:pPr>
                <a:defRPr/>
              </a:pPr>
              <a:t>‹#›</a:t>
            </a:fld>
            <a:endParaRPr lang="en-US" altLang="en-US"/>
          </a:p>
        </p:txBody>
      </p:sp>
    </p:spTree>
    <p:extLst>
      <p:ext uri="{BB962C8B-B14F-4D97-AF65-F5344CB8AC3E}">
        <p14:creationId xmlns:p14="http://schemas.microsoft.com/office/powerpoint/2010/main" val="27512506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603504" y="438912"/>
            <a:ext cx="8762246" cy="1325880"/>
          </a:xfrm>
        </p:spPr>
        <p:txBody>
          <a:bodyPr/>
          <a:lstStyle>
            <a:lvl1pPr>
              <a:defRPr sz="6600"/>
            </a:lvl1pPr>
          </a:lstStyle>
          <a:p>
            <a:r>
              <a:rPr lang="en-US" dirty="0"/>
              <a:t>Click to edit Master title style</a:t>
            </a:r>
          </a:p>
        </p:txBody>
      </p:sp>
      <p:sp>
        <p:nvSpPr>
          <p:cNvPr id="8" name="Text Placeholder 7">
            <a:extLst>
              <a:ext uri="{FF2B5EF4-FFF2-40B4-BE49-F238E27FC236}">
                <a16:creationId xmlns:a16="http://schemas.microsoft.com/office/drawing/2014/main" id="{A8596636-128C-4D64-E63E-16619F5CDF2C}"/>
              </a:ext>
            </a:extLst>
          </p:cNvPr>
          <p:cNvSpPr>
            <a:spLocks noGrp="1"/>
          </p:cNvSpPr>
          <p:nvPr>
            <p:ph type="body" sz="quarter" idx="13"/>
          </p:nvPr>
        </p:nvSpPr>
        <p:spPr>
          <a:xfrm>
            <a:off x="0" y="1892808"/>
            <a:ext cx="8659368" cy="749808"/>
          </a:xfrm>
          <a:solidFill>
            <a:schemeClr val="accent1">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4" name="Text Placeholder 13">
            <a:extLst>
              <a:ext uri="{FF2B5EF4-FFF2-40B4-BE49-F238E27FC236}">
                <a16:creationId xmlns:a16="http://schemas.microsoft.com/office/drawing/2014/main" id="{D5E065C5-B7CB-9146-3A7C-A6F39CA9B231}"/>
              </a:ext>
            </a:extLst>
          </p:cNvPr>
          <p:cNvSpPr>
            <a:spLocks noGrp="1"/>
          </p:cNvSpPr>
          <p:nvPr>
            <p:ph type="body" sz="quarter" idx="18" hasCustomPrompt="1"/>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9" name="Text Placeholder 7">
            <a:extLst>
              <a:ext uri="{FF2B5EF4-FFF2-40B4-BE49-F238E27FC236}">
                <a16:creationId xmlns:a16="http://schemas.microsoft.com/office/drawing/2014/main" id="{BD0306DB-B174-37A8-719D-C89F9EE1189F}"/>
              </a:ext>
            </a:extLst>
          </p:cNvPr>
          <p:cNvSpPr>
            <a:spLocks noGrp="1"/>
          </p:cNvSpPr>
          <p:nvPr>
            <p:ph type="body" sz="quarter" idx="14"/>
          </p:nvPr>
        </p:nvSpPr>
        <p:spPr>
          <a:xfrm>
            <a:off x="0" y="2891790"/>
            <a:ext cx="8659368" cy="749808"/>
          </a:xfrm>
          <a:solidFill>
            <a:schemeClr val="accent2">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5" name="Text Placeholder 13">
            <a:extLst>
              <a:ext uri="{FF2B5EF4-FFF2-40B4-BE49-F238E27FC236}">
                <a16:creationId xmlns:a16="http://schemas.microsoft.com/office/drawing/2014/main" id="{D80DBC95-A30E-E3C3-6A02-0DE7F6995B64}"/>
              </a:ext>
            </a:extLst>
          </p:cNvPr>
          <p:cNvSpPr>
            <a:spLocks noGrp="1"/>
          </p:cNvSpPr>
          <p:nvPr>
            <p:ph type="body" sz="quarter" idx="19" hasCustomPrompt="1"/>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0" name="Text Placeholder 7">
            <a:extLst>
              <a:ext uri="{FF2B5EF4-FFF2-40B4-BE49-F238E27FC236}">
                <a16:creationId xmlns:a16="http://schemas.microsoft.com/office/drawing/2014/main" id="{CFF0762B-1AD3-943D-F4CC-9D5CF5740539}"/>
              </a:ext>
            </a:extLst>
          </p:cNvPr>
          <p:cNvSpPr>
            <a:spLocks noGrp="1"/>
          </p:cNvSpPr>
          <p:nvPr>
            <p:ph type="body" sz="quarter" idx="15"/>
          </p:nvPr>
        </p:nvSpPr>
        <p:spPr>
          <a:xfrm>
            <a:off x="0" y="3890772"/>
            <a:ext cx="8659368" cy="749808"/>
          </a:xfrm>
          <a:solidFill>
            <a:schemeClr val="accent4">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6" name="Text Placeholder 13">
            <a:extLst>
              <a:ext uri="{FF2B5EF4-FFF2-40B4-BE49-F238E27FC236}">
                <a16:creationId xmlns:a16="http://schemas.microsoft.com/office/drawing/2014/main" id="{51060427-2619-E83D-D977-65854C7AA35B}"/>
              </a:ext>
            </a:extLst>
          </p:cNvPr>
          <p:cNvSpPr>
            <a:spLocks noGrp="1"/>
          </p:cNvSpPr>
          <p:nvPr>
            <p:ph type="body" sz="quarter" idx="20" hasCustomPrompt="1"/>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1" name="Text Placeholder 7">
            <a:extLst>
              <a:ext uri="{FF2B5EF4-FFF2-40B4-BE49-F238E27FC236}">
                <a16:creationId xmlns:a16="http://schemas.microsoft.com/office/drawing/2014/main" id="{8B28E366-646A-5633-0E0C-1BB99B27FDDB}"/>
              </a:ext>
            </a:extLst>
          </p:cNvPr>
          <p:cNvSpPr>
            <a:spLocks noGrp="1"/>
          </p:cNvSpPr>
          <p:nvPr>
            <p:ph type="body" sz="quarter" idx="16"/>
          </p:nvPr>
        </p:nvSpPr>
        <p:spPr>
          <a:xfrm>
            <a:off x="0" y="4889754"/>
            <a:ext cx="8659368" cy="749808"/>
          </a:xfrm>
          <a:solidFill>
            <a:schemeClr val="tx1">
              <a:lumMod val="90000"/>
              <a:lumOff val="10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7" name="Text Placeholder 13">
            <a:extLst>
              <a:ext uri="{FF2B5EF4-FFF2-40B4-BE49-F238E27FC236}">
                <a16:creationId xmlns:a16="http://schemas.microsoft.com/office/drawing/2014/main" id="{2A38A746-8D71-1D08-BD7B-347D1E598542}"/>
              </a:ext>
            </a:extLst>
          </p:cNvPr>
          <p:cNvSpPr>
            <a:spLocks noGrp="1"/>
          </p:cNvSpPr>
          <p:nvPr>
            <p:ph type="body" sz="quarter" idx="21" hasCustomPrompt="1"/>
          </p:nvPr>
        </p:nvSpPr>
        <p:spPr>
          <a:xfrm>
            <a:off x="8183880" y="4768596"/>
            <a:ext cx="960120" cy="960120"/>
          </a:xfrm>
          <a:prstGeom prst="ellipse">
            <a:avLst/>
          </a:prstGeom>
          <a:solidFill>
            <a:schemeClr val="tx2"/>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
        <p:nvSpPr>
          <p:cNvPr id="12" name="Text Placeholder 7">
            <a:extLst>
              <a:ext uri="{FF2B5EF4-FFF2-40B4-BE49-F238E27FC236}">
                <a16:creationId xmlns:a16="http://schemas.microsoft.com/office/drawing/2014/main" id="{CB500DDB-4549-EAE1-1AA8-DBD382D2B9AB}"/>
              </a:ext>
            </a:extLst>
          </p:cNvPr>
          <p:cNvSpPr>
            <a:spLocks noGrp="1"/>
          </p:cNvSpPr>
          <p:nvPr>
            <p:ph type="body" sz="quarter" idx="17"/>
          </p:nvPr>
        </p:nvSpPr>
        <p:spPr>
          <a:xfrm>
            <a:off x="0" y="5888736"/>
            <a:ext cx="8659368" cy="749808"/>
          </a:xfrm>
          <a:solidFill>
            <a:schemeClr val="accent3">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8" name="Text Placeholder 13">
            <a:extLst>
              <a:ext uri="{FF2B5EF4-FFF2-40B4-BE49-F238E27FC236}">
                <a16:creationId xmlns:a16="http://schemas.microsoft.com/office/drawing/2014/main" id="{EC619F49-49DD-DF7B-37A0-6104FF3C2B30}"/>
              </a:ext>
            </a:extLst>
          </p:cNvPr>
          <p:cNvSpPr>
            <a:spLocks noGrp="1"/>
          </p:cNvSpPr>
          <p:nvPr>
            <p:ph type="body" sz="quarter" idx="22" hasCustomPrompt="1"/>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dirty="0"/>
              <a:t>00</a:t>
            </a:r>
          </a:p>
        </p:txBody>
      </p:sp>
    </p:spTree>
    <p:extLst>
      <p:ext uri="{BB962C8B-B14F-4D97-AF65-F5344CB8AC3E}">
        <p14:creationId xmlns:p14="http://schemas.microsoft.com/office/powerpoint/2010/main" val="316196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3" name="Freeform: Shape 22" hidden="1">
            <a:extLst>
              <a:ext uri="{FF2B5EF4-FFF2-40B4-BE49-F238E27FC236}">
                <a16:creationId xmlns:a16="http://schemas.microsoft.com/office/drawing/2014/main" id="{25EA7C35-FF1A-FBFD-05A2-718EB0D16B65}"/>
              </a:ext>
            </a:extLst>
          </p:cNvPr>
          <p:cNvSpPr/>
          <p:nvPr/>
        </p:nvSpPr>
        <p:spPr>
          <a:xfrm>
            <a:off x="233681" y="2011679"/>
            <a:ext cx="3195438" cy="3286867"/>
          </a:xfrm>
          <a:custGeom>
            <a:avLst/>
            <a:gdLst>
              <a:gd name="connsiteX0" fmla="*/ 2213 w 9357201"/>
              <a:gd name="connsiteY0" fmla="*/ -650 h 3276674"/>
              <a:gd name="connsiteX1" fmla="*/ 8009370 w 9357201"/>
              <a:gd name="connsiteY1" fmla="*/ -650 h 3276674"/>
              <a:gd name="connsiteX2" fmla="*/ 9359415 w 9357201"/>
              <a:gd name="connsiteY2" fmla="*/ 1355860 h 3276674"/>
              <a:gd name="connsiteX3" fmla="*/ 9359415 w 9357201"/>
              <a:gd name="connsiteY3" fmla="*/ 3276024 h 3276674"/>
              <a:gd name="connsiteX0" fmla="*/ 0 w 9357202"/>
              <a:gd name="connsiteY0" fmla="*/ 33 h 3276707"/>
              <a:gd name="connsiteX1" fmla="*/ 5765524 w 9357202"/>
              <a:gd name="connsiteY1" fmla="*/ 0 h 3276707"/>
              <a:gd name="connsiteX2" fmla="*/ 8007157 w 9357202"/>
              <a:gd name="connsiteY2" fmla="*/ 33 h 3276707"/>
              <a:gd name="connsiteX3" fmla="*/ 9357202 w 9357202"/>
              <a:gd name="connsiteY3" fmla="*/ 1356543 h 3276707"/>
              <a:gd name="connsiteX4" fmla="*/ 9357202 w 9357202"/>
              <a:gd name="connsiteY4" fmla="*/ 3276707 h 3276707"/>
              <a:gd name="connsiteX0" fmla="*/ 0 w 3591678"/>
              <a:gd name="connsiteY0" fmla="*/ 0 h 3276707"/>
              <a:gd name="connsiteX1" fmla="*/ 2241633 w 3591678"/>
              <a:gd name="connsiteY1" fmla="*/ 33 h 3276707"/>
              <a:gd name="connsiteX2" fmla="*/ 3591678 w 3591678"/>
              <a:gd name="connsiteY2" fmla="*/ 1356543 h 3276707"/>
              <a:gd name="connsiteX3" fmla="*/ 3591678 w 3591678"/>
              <a:gd name="connsiteY3" fmla="*/ 3276707 h 3276707"/>
              <a:gd name="connsiteX0" fmla="*/ 0 w 3408798"/>
              <a:gd name="connsiteY0" fmla="*/ 0 h 3276707"/>
              <a:gd name="connsiteX1" fmla="*/ 2058753 w 3408798"/>
              <a:gd name="connsiteY1" fmla="*/ 33 h 3276707"/>
              <a:gd name="connsiteX2" fmla="*/ 3408798 w 3408798"/>
              <a:gd name="connsiteY2" fmla="*/ 1356543 h 3276707"/>
              <a:gd name="connsiteX3" fmla="*/ 3408798 w 3408798"/>
              <a:gd name="connsiteY3" fmla="*/ 3276707 h 3276707"/>
              <a:gd name="connsiteX0" fmla="*/ 0 w 3225918"/>
              <a:gd name="connsiteY0" fmla="*/ 0 h 3286867"/>
              <a:gd name="connsiteX1" fmla="*/ 1875873 w 3225918"/>
              <a:gd name="connsiteY1" fmla="*/ 10193 h 3286867"/>
              <a:gd name="connsiteX2" fmla="*/ 3225918 w 3225918"/>
              <a:gd name="connsiteY2" fmla="*/ 1366703 h 3286867"/>
              <a:gd name="connsiteX3" fmla="*/ 3225918 w 3225918"/>
              <a:gd name="connsiteY3" fmla="*/ 3286867 h 3286867"/>
              <a:gd name="connsiteX0" fmla="*/ 0 w 3195438"/>
              <a:gd name="connsiteY0" fmla="*/ 0 h 3286867"/>
              <a:gd name="connsiteX1" fmla="*/ 1845393 w 3195438"/>
              <a:gd name="connsiteY1" fmla="*/ 10193 h 3286867"/>
              <a:gd name="connsiteX2" fmla="*/ 3195438 w 3195438"/>
              <a:gd name="connsiteY2" fmla="*/ 1366703 h 3286867"/>
              <a:gd name="connsiteX3" fmla="*/ 3195438 w 3195438"/>
              <a:gd name="connsiteY3" fmla="*/ 3286867 h 3286867"/>
            </a:gdLst>
            <a:ahLst/>
            <a:cxnLst>
              <a:cxn ang="0">
                <a:pos x="connsiteX0" y="connsiteY0"/>
              </a:cxn>
              <a:cxn ang="0">
                <a:pos x="connsiteX1" y="connsiteY1"/>
              </a:cxn>
              <a:cxn ang="0">
                <a:pos x="connsiteX2" y="connsiteY2"/>
              </a:cxn>
              <a:cxn ang="0">
                <a:pos x="connsiteX3" y="connsiteY3"/>
              </a:cxn>
            </a:cxnLst>
            <a:rect l="l" t="t" r="r" b="b"/>
            <a:pathLst>
              <a:path w="3195438" h="3286867">
                <a:moveTo>
                  <a:pt x="0" y="0"/>
                </a:moveTo>
                <a:lnTo>
                  <a:pt x="1845393" y="10193"/>
                </a:lnTo>
                <a:cubicBezTo>
                  <a:pt x="2591000" y="10193"/>
                  <a:pt x="3195438" y="617523"/>
                  <a:pt x="3195438" y="1366703"/>
                </a:cubicBezTo>
                <a:lnTo>
                  <a:pt x="3195438" y="3286867"/>
                </a:lnTo>
              </a:path>
            </a:pathLst>
          </a:custGeom>
          <a:noFill/>
          <a:ln w="510466" cap="sq">
            <a:solidFill>
              <a:srgbClr val="00AA59"/>
            </a:solidFill>
            <a:prstDash val="solid"/>
            <a:round/>
          </a:ln>
        </p:spPr>
        <p:txBody>
          <a:bodyPr rtlCol="0" anchor="ctr"/>
          <a:lstStyle/>
          <a:p>
            <a:endParaRPr lang="en-US" dirty="0"/>
          </a:p>
        </p:txBody>
      </p:sp>
      <p:sp>
        <p:nvSpPr>
          <p:cNvPr id="24" name="Freeform: Shape 23" hidden="1">
            <a:extLst>
              <a:ext uri="{FF2B5EF4-FFF2-40B4-BE49-F238E27FC236}">
                <a16:creationId xmlns:a16="http://schemas.microsoft.com/office/drawing/2014/main" id="{B09E8213-E4A1-3E30-9198-8B68ABEE82B8}"/>
              </a:ext>
            </a:extLst>
          </p:cNvPr>
          <p:cNvSpPr/>
          <p:nvPr/>
        </p:nvSpPr>
        <p:spPr>
          <a:xfrm>
            <a:off x="3429117" y="4725899"/>
            <a:ext cx="8510941" cy="1366196"/>
          </a:xfrm>
          <a:custGeom>
            <a:avLst/>
            <a:gdLst>
              <a:gd name="connsiteX0" fmla="*/ 10980107 w 10977893"/>
              <a:gd name="connsiteY0" fmla="*/ -650 h 1365979"/>
              <a:gd name="connsiteX1" fmla="*/ 10980107 w 10977893"/>
              <a:gd name="connsiteY1" fmla="*/ 789104 h 1365979"/>
              <a:gd name="connsiteX2" fmla="*/ 10357989 w 10977893"/>
              <a:gd name="connsiteY2" fmla="*/ 1365329 h 1365979"/>
              <a:gd name="connsiteX3" fmla="*/ 624331 w 10977893"/>
              <a:gd name="connsiteY3" fmla="*/ 1365329 h 1365979"/>
              <a:gd name="connsiteX4" fmla="*/ 2213 w 10977893"/>
              <a:gd name="connsiteY4" fmla="*/ 789104 h 1365979"/>
              <a:gd name="connsiteX5" fmla="*/ 2213 w 10977893"/>
              <a:gd name="connsiteY5" fmla="*/ -650 h 1365979"/>
              <a:gd name="connsiteX0" fmla="*/ 10977894 w 10977894"/>
              <a:gd name="connsiteY0" fmla="*/ 0 h 1365979"/>
              <a:gd name="connsiteX1" fmla="*/ 10977894 w 10977894"/>
              <a:gd name="connsiteY1" fmla="*/ 789754 h 1365979"/>
              <a:gd name="connsiteX2" fmla="*/ 10355776 w 10977894"/>
              <a:gd name="connsiteY2" fmla="*/ 1365979 h 1365979"/>
              <a:gd name="connsiteX3" fmla="*/ 8724301 w 10977894"/>
              <a:gd name="connsiteY3" fmla="*/ 1362386 h 1365979"/>
              <a:gd name="connsiteX4" fmla="*/ 622118 w 10977894"/>
              <a:gd name="connsiteY4" fmla="*/ 1365979 h 1365979"/>
              <a:gd name="connsiteX5" fmla="*/ 0 w 10977894"/>
              <a:gd name="connsiteY5" fmla="*/ 789754 h 1365979"/>
              <a:gd name="connsiteX6" fmla="*/ 0 w 10977894"/>
              <a:gd name="connsiteY6" fmla="*/ 0 h 1365979"/>
              <a:gd name="connsiteX0" fmla="*/ 10977894 w 10977894"/>
              <a:gd name="connsiteY0" fmla="*/ 789754 h 1365979"/>
              <a:gd name="connsiteX1" fmla="*/ 10355776 w 10977894"/>
              <a:gd name="connsiteY1" fmla="*/ 1365979 h 1365979"/>
              <a:gd name="connsiteX2" fmla="*/ 8724301 w 10977894"/>
              <a:gd name="connsiteY2" fmla="*/ 1362386 h 1365979"/>
              <a:gd name="connsiteX3" fmla="*/ 622118 w 10977894"/>
              <a:gd name="connsiteY3" fmla="*/ 1365979 h 1365979"/>
              <a:gd name="connsiteX4" fmla="*/ 0 w 10977894"/>
              <a:gd name="connsiteY4" fmla="*/ 789754 h 1365979"/>
              <a:gd name="connsiteX5" fmla="*/ 0 w 10977894"/>
              <a:gd name="connsiteY5" fmla="*/ 0 h 1365979"/>
              <a:gd name="connsiteX0" fmla="*/ 10355776 w 10355776"/>
              <a:gd name="connsiteY0" fmla="*/ 1365979 h 1365979"/>
              <a:gd name="connsiteX1" fmla="*/ 8724301 w 10355776"/>
              <a:gd name="connsiteY1" fmla="*/ 1362386 h 1365979"/>
              <a:gd name="connsiteX2" fmla="*/ 622118 w 10355776"/>
              <a:gd name="connsiteY2" fmla="*/ 1365979 h 1365979"/>
              <a:gd name="connsiteX3" fmla="*/ 0 w 10355776"/>
              <a:gd name="connsiteY3" fmla="*/ 789754 h 1365979"/>
              <a:gd name="connsiteX4" fmla="*/ 0 w 10355776"/>
              <a:gd name="connsiteY4" fmla="*/ 0 h 1365979"/>
              <a:gd name="connsiteX0" fmla="*/ 8724301 w 8724301"/>
              <a:gd name="connsiteY0" fmla="*/ 1362386 h 1365979"/>
              <a:gd name="connsiteX1" fmla="*/ 622118 w 8724301"/>
              <a:gd name="connsiteY1" fmla="*/ 1365979 h 1365979"/>
              <a:gd name="connsiteX2" fmla="*/ 0 w 8724301"/>
              <a:gd name="connsiteY2" fmla="*/ 789754 h 1365979"/>
              <a:gd name="connsiteX3" fmla="*/ 0 w 8724301"/>
              <a:gd name="connsiteY3" fmla="*/ 0 h 1365979"/>
              <a:gd name="connsiteX0" fmla="*/ 8510941 w 8510941"/>
              <a:gd name="connsiteY0" fmla="*/ 1366196 h 1366196"/>
              <a:gd name="connsiteX1" fmla="*/ 622118 w 8510941"/>
              <a:gd name="connsiteY1" fmla="*/ 1365979 h 1366196"/>
              <a:gd name="connsiteX2" fmla="*/ 0 w 8510941"/>
              <a:gd name="connsiteY2" fmla="*/ 789754 h 1366196"/>
              <a:gd name="connsiteX3" fmla="*/ 0 w 8510941"/>
              <a:gd name="connsiteY3" fmla="*/ 0 h 1366196"/>
            </a:gdLst>
            <a:ahLst/>
            <a:cxnLst>
              <a:cxn ang="0">
                <a:pos x="connsiteX0" y="connsiteY0"/>
              </a:cxn>
              <a:cxn ang="0">
                <a:pos x="connsiteX1" y="connsiteY1"/>
              </a:cxn>
              <a:cxn ang="0">
                <a:pos x="connsiteX2" y="connsiteY2"/>
              </a:cxn>
              <a:cxn ang="0">
                <a:pos x="connsiteX3" y="connsiteY3"/>
              </a:cxn>
            </a:cxnLst>
            <a:rect l="l" t="t" r="r" b="b"/>
            <a:pathLst>
              <a:path w="8510941" h="1366196">
                <a:moveTo>
                  <a:pt x="8510941" y="1366196"/>
                </a:moveTo>
                <a:lnTo>
                  <a:pt x="622118" y="1365979"/>
                </a:lnTo>
                <a:cubicBezTo>
                  <a:pt x="278520" y="1365979"/>
                  <a:pt x="0" y="1107979"/>
                  <a:pt x="0" y="789754"/>
                </a:cubicBezTo>
                <a:lnTo>
                  <a:pt x="0" y="0"/>
                </a:lnTo>
              </a:path>
            </a:pathLst>
          </a:custGeom>
          <a:noFill/>
          <a:ln w="510466" cap="sq">
            <a:solidFill>
              <a:srgbClr val="00AA59"/>
            </a:solidFill>
            <a:prstDash val="solid"/>
            <a:round/>
          </a:ln>
        </p:spPr>
        <p:txBody>
          <a:bodyPr rtlCol="0" anchor="ctr"/>
          <a:lstStyle/>
          <a:p>
            <a:endParaRPr lang="en-US" dirty="0"/>
          </a:p>
        </p:txBody>
      </p:sp>
      <p:pic>
        <p:nvPicPr>
          <p:cNvPr id="11" name="Graphic 10">
            <a:extLst>
              <a:ext uri="{FF2B5EF4-FFF2-40B4-BE49-F238E27FC236}">
                <a16:creationId xmlns:a16="http://schemas.microsoft.com/office/drawing/2014/main" id="{A67CFF6C-EDBA-8B95-5C93-0B4BB5939B82}"/>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29507" r="12032"/>
          <a:stretch/>
        </p:blipFill>
        <p:spPr>
          <a:xfrm>
            <a:off x="0" y="1779373"/>
            <a:ext cx="12192000" cy="4583992"/>
          </a:xfrm>
          <a:custGeom>
            <a:avLst/>
            <a:gdLst>
              <a:gd name="connsiteX0" fmla="*/ 0 w 12192000"/>
              <a:gd name="connsiteY0" fmla="*/ 0 h 4583992"/>
              <a:gd name="connsiteX1" fmla="*/ 12192000 w 12192000"/>
              <a:gd name="connsiteY1" fmla="*/ 0 h 4583992"/>
              <a:gd name="connsiteX2" fmla="*/ 12192000 w 12192000"/>
              <a:gd name="connsiteY2" fmla="*/ 2190264 h 4583992"/>
              <a:gd name="connsiteX3" fmla="*/ 12187938 w 12192000"/>
              <a:gd name="connsiteY3" fmla="*/ 2190264 h 4583992"/>
              <a:gd name="connsiteX4" fmla="*/ 12187938 w 12192000"/>
              <a:gd name="connsiteY4" fmla="*/ 4583992 h 4583992"/>
              <a:gd name="connsiteX5" fmla="*/ 0 w 12192000"/>
              <a:gd name="connsiteY5" fmla="*/ 4583992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83992">
                <a:moveTo>
                  <a:pt x="0" y="0"/>
                </a:moveTo>
                <a:lnTo>
                  <a:pt x="12192000" y="0"/>
                </a:lnTo>
                <a:lnTo>
                  <a:pt x="12192000" y="2190264"/>
                </a:lnTo>
                <a:lnTo>
                  <a:pt x="12187938" y="2190264"/>
                </a:lnTo>
                <a:lnTo>
                  <a:pt x="12187938" y="4583992"/>
                </a:lnTo>
                <a:lnTo>
                  <a:pt x="0" y="4583992"/>
                </a:lnTo>
                <a:close/>
              </a:path>
            </a:pathLst>
          </a:custGeom>
        </p:spPr>
      </p:pic>
      <p:sp>
        <p:nvSpPr>
          <p:cNvPr id="18" name="Oval 17">
            <a:extLst>
              <a:ext uri="{FF2B5EF4-FFF2-40B4-BE49-F238E27FC236}">
                <a16:creationId xmlns:a16="http://schemas.microsoft.com/office/drawing/2014/main" id="{1FEFD686-81C7-A517-F1C0-0C3D3EF340F2}"/>
              </a:ext>
            </a:extLst>
          </p:cNvPr>
          <p:cNvSpPr/>
          <p:nvPr/>
        </p:nvSpPr>
        <p:spPr>
          <a:xfrm>
            <a:off x="767250" y="3628115"/>
            <a:ext cx="1628275" cy="1628275"/>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10" name="Graphic 9">
            <a:extLst>
              <a:ext uri="{FF2B5EF4-FFF2-40B4-BE49-F238E27FC236}">
                <a16:creationId xmlns:a16="http://schemas.microsoft.com/office/drawing/2014/main" id="{6032612E-888F-3F52-2DF9-1A7FC1C338A3}"/>
              </a:ext>
            </a:extLst>
          </p:cNvPr>
          <p:cNvPicPr>
            <a:picLocks noChangeAspect="1"/>
          </p:cNvPicPr>
          <p:nvPr/>
        </p:nvPicPr>
        <p:blipFill>
          <a:blip r:embed="rId4">
            <a:extLst>
              <a:ext uri="{96DAC541-7B7A-43D3-8B79-37D633B846F1}">
                <asvg:svgBlip xmlns:asvg="http://schemas.microsoft.com/office/drawing/2016/SVG/main" xmlns="" r:embed="rId5"/>
              </a:ext>
            </a:extLst>
          </a:blip>
          <a:srcRect b="72707"/>
          <a:stretch>
            <a:fillRect/>
          </a:stretch>
        </p:blipFill>
        <p:spPr>
          <a:xfrm>
            <a:off x="5315713" y="5020135"/>
            <a:ext cx="6718341" cy="1871772"/>
          </a:xfrm>
          <a:custGeom>
            <a:avLst/>
            <a:gdLst>
              <a:gd name="connsiteX0" fmla="*/ 0 w 6718341"/>
              <a:gd name="connsiteY0" fmla="*/ 0 h 1871772"/>
              <a:gd name="connsiteX1" fmla="*/ 6718341 w 6718341"/>
              <a:gd name="connsiteY1" fmla="*/ 0 h 1871772"/>
              <a:gd name="connsiteX2" fmla="*/ 6718341 w 6718341"/>
              <a:gd name="connsiteY2" fmla="*/ 1871772 h 1871772"/>
              <a:gd name="connsiteX3" fmla="*/ 0 w 6718341"/>
              <a:gd name="connsiteY3" fmla="*/ 1871772 h 1871772"/>
            </a:gdLst>
            <a:ahLst/>
            <a:cxnLst>
              <a:cxn ang="0">
                <a:pos x="connsiteX0" y="connsiteY0"/>
              </a:cxn>
              <a:cxn ang="0">
                <a:pos x="connsiteX1" y="connsiteY1"/>
              </a:cxn>
              <a:cxn ang="0">
                <a:pos x="connsiteX2" y="connsiteY2"/>
              </a:cxn>
              <a:cxn ang="0">
                <a:pos x="connsiteX3" y="connsiteY3"/>
              </a:cxn>
            </a:cxnLst>
            <a:rect l="l" t="t" r="r" b="b"/>
            <a:pathLst>
              <a:path w="6718341" h="1871772">
                <a:moveTo>
                  <a:pt x="0" y="0"/>
                </a:moveTo>
                <a:lnTo>
                  <a:pt x="6718341" y="0"/>
                </a:lnTo>
                <a:lnTo>
                  <a:pt x="6718341" y="1871772"/>
                </a:lnTo>
                <a:lnTo>
                  <a:pt x="0" y="1871772"/>
                </a:lnTo>
                <a:close/>
              </a:path>
            </a:pathLst>
          </a:custGeom>
        </p:spPr>
      </p:pic>
      <p:sp>
        <p:nvSpPr>
          <p:cNvPr id="12" name="Oval 11">
            <a:extLst>
              <a:ext uri="{FF2B5EF4-FFF2-40B4-BE49-F238E27FC236}">
                <a16:creationId xmlns:a16="http://schemas.microsoft.com/office/drawing/2014/main" id="{3CA6479C-DB58-C182-DA46-646A89A79A6F}"/>
              </a:ext>
            </a:extLst>
          </p:cNvPr>
          <p:cNvSpPr/>
          <p:nvPr/>
        </p:nvSpPr>
        <p:spPr>
          <a:xfrm>
            <a:off x="11469607" y="5904458"/>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40F0BF7-907A-B0C3-5845-78EDA851891C}"/>
              </a:ext>
            </a:extLst>
          </p:cNvPr>
          <p:cNvSpPr/>
          <p:nvPr/>
        </p:nvSpPr>
        <p:spPr>
          <a:xfrm>
            <a:off x="3000866" y="2411479"/>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5D287EAB-26E8-C8AF-6CB0-D37B7CB370E0}"/>
              </a:ext>
            </a:extLst>
          </p:cNvPr>
          <p:cNvPicPr>
            <a:picLocks noChangeAspect="1"/>
          </p:cNvPicPr>
          <p:nvPr/>
        </p:nvPicPr>
        <p:blipFill>
          <a:blip r:embed="rId6">
            <a:extLst>
              <a:ext uri="{96DAC541-7B7A-43D3-8B79-37D633B846F1}">
                <asvg:svgBlip xmlns:asvg="http://schemas.microsoft.com/office/drawing/2016/SVG/main" xmlns="" r:embed="rId7"/>
              </a:ext>
            </a:extLst>
          </a:blip>
          <a:srcRect l="14165" t="77500"/>
          <a:stretch>
            <a:fillRect/>
          </a:stretch>
        </p:blipFill>
        <p:spPr>
          <a:xfrm flipH="1">
            <a:off x="7732665" y="0"/>
            <a:ext cx="4459335" cy="1543022"/>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2" name="Title 1">
            <a:extLst>
              <a:ext uri="{FF2B5EF4-FFF2-40B4-BE49-F238E27FC236}">
                <a16:creationId xmlns:a16="http://schemas.microsoft.com/office/drawing/2014/main" id="{5EF5323F-6D74-29FA-F04C-027DF28091E4}"/>
              </a:ext>
            </a:extLst>
          </p:cNvPr>
          <p:cNvSpPr>
            <a:spLocks noGrp="1"/>
          </p:cNvSpPr>
          <p:nvPr>
            <p:ph type="title"/>
          </p:nvPr>
        </p:nvSpPr>
        <p:spPr>
          <a:xfrm>
            <a:off x="5952744" y="2304288"/>
            <a:ext cx="5513832" cy="2432304"/>
          </a:xfrm>
        </p:spPr>
        <p:txBody>
          <a:bodyPr anchor="t">
            <a:no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52744" y="1885193"/>
            <a:ext cx="5943600" cy="4114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109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404872"/>
            <a:ext cx="10716768" cy="363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2"/>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dirty="0"/>
              <a:t>X</a:t>
            </a:r>
          </a:p>
        </p:txBody>
      </p:sp>
      <p:sp>
        <p:nvSpPr>
          <p:cNvPr id="11" name="Footer Placeholder 10">
            <a:extLst>
              <a:ext uri="{FF2B5EF4-FFF2-40B4-BE49-F238E27FC236}">
                <a16:creationId xmlns:a16="http://schemas.microsoft.com/office/drawing/2014/main" id="{F33A32FC-3A65-2B5F-2625-0FE903CD37D4}"/>
              </a:ext>
            </a:extLst>
          </p:cNvPr>
          <p:cNvSpPr>
            <a:spLocks noGrp="1"/>
          </p:cNvSpPr>
          <p:nvPr>
            <p:ph type="ftr" sz="quarter" idx="14"/>
          </p:nvPr>
        </p:nvSpPr>
        <p:spPr/>
        <p:txBody>
          <a:bodyPr/>
          <a:lstStyle/>
          <a:p>
            <a:endParaRPr lang="en-US" dirty="0"/>
          </a:p>
        </p:txBody>
      </p:sp>
      <p:sp>
        <p:nvSpPr>
          <p:cNvPr id="12" name="Slide Number Placeholder 11">
            <a:extLst>
              <a:ext uri="{FF2B5EF4-FFF2-40B4-BE49-F238E27FC236}">
                <a16:creationId xmlns:a16="http://schemas.microsoft.com/office/drawing/2014/main" id="{7DFD42C5-F2A8-2017-93FA-4A8F8A7CB7B3}"/>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0601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0FA7F5A0-ECAD-A574-6649-C54801870617}"/>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t="26427" r="82873"/>
          <a:stretch>
            <a:fillRect/>
          </a:stretch>
        </p:blipFill>
        <p:spPr>
          <a:xfrm>
            <a:off x="9233628" y="1"/>
            <a:ext cx="2958372" cy="6105105"/>
          </a:xfrm>
          <a:custGeom>
            <a:avLst/>
            <a:gdLst>
              <a:gd name="connsiteX0" fmla="*/ 0 w 2958372"/>
              <a:gd name="connsiteY0" fmla="*/ 0 h 6105105"/>
              <a:gd name="connsiteX1" fmla="*/ 2958372 w 2958372"/>
              <a:gd name="connsiteY1" fmla="*/ 0 h 6105105"/>
              <a:gd name="connsiteX2" fmla="*/ 2958372 w 2958372"/>
              <a:gd name="connsiteY2" fmla="*/ 6105105 h 6105105"/>
              <a:gd name="connsiteX3" fmla="*/ 0 w 2958372"/>
              <a:gd name="connsiteY3" fmla="*/ 6105105 h 6105105"/>
            </a:gdLst>
            <a:ahLst/>
            <a:cxnLst>
              <a:cxn ang="0">
                <a:pos x="connsiteX0" y="connsiteY0"/>
              </a:cxn>
              <a:cxn ang="0">
                <a:pos x="connsiteX1" y="connsiteY1"/>
              </a:cxn>
              <a:cxn ang="0">
                <a:pos x="connsiteX2" y="connsiteY2"/>
              </a:cxn>
              <a:cxn ang="0">
                <a:pos x="connsiteX3" y="connsiteY3"/>
              </a:cxn>
            </a:cxnLst>
            <a:rect l="l" t="t" r="r" b="b"/>
            <a:pathLst>
              <a:path w="2958372" h="6105105">
                <a:moveTo>
                  <a:pt x="0" y="0"/>
                </a:moveTo>
                <a:lnTo>
                  <a:pt x="2958372" y="0"/>
                </a:lnTo>
                <a:lnTo>
                  <a:pt x="2958372" y="6105105"/>
                </a:lnTo>
                <a:lnTo>
                  <a:pt x="0" y="6105105"/>
                </a:lnTo>
                <a:close/>
              </a:path>
            </a:pathLst>
          </a:custGeom>
        </p:spPr>
      </p:pic>
      <p:sp>
        <p:nvSpPr>
          <p:cNvPr id="32" name="Rectangle 31">
            <a:extLst>
              <a:ext uri="{FF2B5EF4-FFF2-40B4-BE49-F238E27FC236}">
                <a16:creationId xmlns:a16="http://schemas.microsoft.com/office/drawing/2014/main" id="{98CD520B-B465-7A6D-37C4-8A060446902D}"/>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C4684B3-A8D3-6A9A-C264-95DFAD1C3FCE}"/>
              </a:ext>
            </a:extLst>
          </p:cNvPr>
          <p:cNvSpPr/>
          <p:nvPr/>
        </p:nvSpPr>
        <p:spPr>
          <a:xfrm>
            <a:off x="9300014" y="263397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221992"/>
            <a:ext cx="828446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4"/>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dirty="0"/>
              <a:t>X</a:t>
            </a:r>
          </a:p>
        </p:txBody>
      </p:sp>
      <p:sp>
        <p:nvSpPr>
          <p:cNvPr id="25" name="Rectangle 24">
            <a:extLst>
              <a:ext uri="{FF2B5EF4-FFF2-40B4-BE49-F238E27FC236}">
                <a16:creationId xmlns:a16="http://schemas.microsoft.com/office/drawing/2014/main" id="{CC1E68FE-16F1-5C98-AEF6-0EAB9EA632CA}"/>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ooter Placeholder 39">
            <a:extLst>
              <a:ext uri="{FF2B5EF4-FFF2-40B4-BE49-F238E27FC236}">
                <a16:creationId xmlns:a16="http://schemas.microsoft.com/office/drawing/2014/main" id="{8727F01E-45EF-F70F-2A04-1EA69A246344}"/>
              </a:ext>
            </a:extLst>
          </p:cNvPr>
          <p:cNvSpPr>
            <a:spLocks noGrp="1"/>
          </p:cNvSpPr>
          <p:nvPr>
            <p:ph type="ftr" sz="quarter" idx="14"/>
          </p:nvPr>
        </p:nvSpPr>
        <p:spPr/>
        <p:txBody>
          <a:bodyPr/>
          <a:lstStyle/>
          <a:p>
            <a:endParaRPr lang="en-US" dirty="0"/>
          </a:p>
        </p:txBody>
      </p:sp>
      <p:sp>
        <p:nvSpPr>
          <p:cNvPr id="41" name="Slide Number Placeholder 40">
            <a:extLst>
              <a:ext uri="{FF2B5EF4-FFF2-40B4-BE49-F238E27FC236}">
                <a16:creationId xmlns:a16="http://schemas.microsoft.com/office/drawing/2014/main" id="{C388A650-32E8-11EC-26EE-D260D1953D57}"/>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345313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77" name="Graphic 76">
            <a:extLst>
              <a:ext uri="{FF2B5EF4-FFF2-40B4-BE49-F238E27FC236}">
                <a16:creationId xmlns:a16="http://schemas.microsoft.com/office/drawing/2014/main" id="{527CC80A-3410-5824-B06B-C4176A6BF4B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0145" t="-169" r="45423" b="28675"/>
          <a:stretch/>
        </p:blipFill>
        <p:spPr>
          <a:xfrm>
            <a:off x="-1" y="3467101"/>
            <a:ext cx="12192001" cy="3390899"/>
          </a:xfrm>
          <a:custGeom>
            <a:avLst/>
            <a:gdLst>
              <a:gd name="connsiteX0" fmla="*/ 0 w 12192001"/>
              <a:gd name="connsiteY0" fmla="*/ 0 h 3390899"/>
              <a:gd name="connsiteX1" fmla="*/ 12192001 w 12192001"/>
              <a:gd name="connsiteY1" fmla="*/ 0 h 3390899"/>
              <a:gd name="connsiteX2" fmla="*/ 12192001 w 12192001"/>
              <a:gd name="connsiteY2" fmla="*/ 2324100 h 3390899"/>
              <a:gd name="connsiteX3" fmla="*/ 12192001 w 12192001"/>
              <a:gd name="connsiteY3" fmla="*/ 3390899 h 3390899"/>
              <a:gd name="connsiteX4" fmla="*/ 0 w 12192001"/>
              <a:gd name="connsiteY4" fmla="*/ 3390899 h 339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390899">
                <a:moveTo>
                  <a:pt x="0" y="0"/>
                </a:moveTo>
                <a:lnTo>
                  <a:pt x="12192001" y="0"/>
                </a:lnTo>
                <a:lnTo>
                  <a:pt x="12192001" y="2324100"/>
                </a:lnTo>
                <a:lnTo>
                  <a:pt x="12192001" y="3390899"/>
                </a:lnTo>
                <a:lnTo>
                  <a:pt x="0" y="3390899"/>
                </a:lnTo>
                <a:close/>
              </a:path>
            </a:pathLst>
          </a:custGeom>
        </p:spPr>
      </p:pic>
      <p:sp>
        <p:nvSpPr>
          <p:cNvPr id="53" name="Title 1">
            <a:extLst>
              <a:ext uri="{FF2B5EF4-FFF2-40B4-BE49-F238E27FC236}">
                <a16:creationId xmlns:a16="http://schemas.microsoft.com/office/drawing/2014/main" id="{CB607447-86F1-863F-176B-E0B78D2438E3}"/>
              </a:ext>
            </a:extLst>
          </p:cNvPr>
          <p:cNvSpPr>
            <a:spLocks noGrp="1"/>
          </p:cNvSpPr>
          <p:nvPr>
            <p:ph type="title"/>
          </p:nvPr>
        </p:nvSpPr>
        <p:spPr>
          <a:xfrm>
            <a:off x="640080" y="1216152"/>
            <a:ext cx="8951976" cy="3191256"/>
          </a:xfrm>
        </p:spPr>
        <p:txBody>
          <a:bodyPr anchor="t">
            <a:noAutofit/>
          </a:bodyPr>
          <a:lstStyle>
            <a:lvl1pPr>
              <a:defRPr sz="5500"/>
            </a:lvl1pPr>
          </a:lstStyle>
          <a:p>
            <a:r>
              <a:rPr lang="en-US" dirty="0"/>
              <a:t>Click to edit Master title style</a:t>
            </a:r>
          </a:p>
        </p:txBody>
      </p:sp>
      <p:sp>
        <p:nvSpPr>
          <p:cNvPr id="67" name="Graphic 12">
            <a:extLst>
              <a:ext uri="{FF2B5EF4-FFF2-40B4-BE49-F238E27FC236}">
                <a16:creationId xmlns:a16="http://schemas.microsoft.com/office/drawing/2014/main" id="{E5105AB7-2E65-757B-FF2B-CFE19C5C87B7}"/>
              </a:ext>
            </a:extLst>
          </p:cNvPr>
          <p:cNvSpPr/>
          <p:nvPr userDrawn="1"/>
        </p:nvSpPr>
        <p:spPr>
          <a:xfrm rot="5400000" flipV="1">
            <a:off x="863486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dirty="0"/>
          </a:p>
        </p:txBody>
      </p:sp>
      <p:sp>
        <p:nvSpPr>
          <p:cNvPr id="59" name="Graphic 12">
            <a:extLst>
              <a:ext uri="{FF2B5EF4-FFF2-40B4-BE49-F238E27FC236}">
                <a16:creationId xmlns:a16="http://schemas.microsoft.com/office/drawing/2014/main" id="{ECA42036-662E-03F7-941F-EDA42BEA5EDE}"/>
              </a:ext>
            </a:extLst>
          </p:cNvPr>
          <p:cNvSpPr/>
          <p:nvPr userDrawn="1"/>
        </p:nvSpPr>
        <p:spPr>
          <a:xfrm rot="5400000" flipV="1">
            <a:off x="791350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dirty="0"/>
          </a:p>
        </p:txBody>
      </p:sp>
      <p:sp>
        <p:nvSpPr>
          <p:cNvPr id="9" name="Freeform 47">
            <a:extLst>
              <a:ext uri="{FF2B5EF4-FFF2-40B4-BE49-F238E27FC236}">
                <a16:creationId xmlns:a16="http://schemas.microsoft.com/office/drawing/2014/main" id="{B90A79D3-C4F3-1056-F590-BFED7F28BC72}"/>
              </a:ext>
            </a:extLst>
          </p:cNvPr>
          <p:cNvSpPr/>
          <p:nvPr/>
        </p:nvSpPr>
        <p:spPr>
          <a:xfrm>
            <a:off x="685799" y="5342013"/>
            <a:ext cx="2157098" cy="1515987"/>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20" name="Oval 19">
            <a:extLst>
              <a:ext uri="{FF2B5EF4-FFF2-40B4-BE49-F238E27FC236}">
                <a16:creationId xmlns:a16="http://schemas.microsoft.com/office/drawing/2014/main" id="{31FFE4B3-23C8-22B1-E231-C5753166B687}"/>
              </a:ext>
            </a:extLst>
          </p:cNvPr>
          <p:cNvSpPr/>
          <p:nvPr/>
        </p:nvSpPr>
        <p:spPr>
          <a:xfrm>
            <a:off x="10905848"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640080" y="4581144"/>
            <a:ext cx="6510528" cy="365760"/>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9" name="Oval 78">
            <a:extLst>
              <a:ext uri="{FF2B5EF4-FFF2-40B4-BE49-F238E27FC236}">
                <a16:creationId xmlns:a16="http://schemas.microsoft.com/office/drawing/2014/main" id="{76D8E3E3-8A4C-591F-3DAB-1D6E46AA4DB9}"/>
              </a:ext>
            </a:extLst>
          </p:cNvPr>
          <p:cNvSpPr/>
          <p:nvPr userDrawn="1"/>
        </p:nvSpPr>
        <p:spPr>
          <a:xfrm>
            <a:off x="11626517"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726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 x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A91DE6-3A10-8EDA-34AB-D931B1792C5E}"/>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r="38116"/>
          <a:stretch>
            <a:fillRect/>
          </a:stretch>
        </p:blipFill>
        <p:spPr>
          <a:xfrm rot="5400000" flipH="1">
            <a:off x="9476084" y="1778851"/>
            <a:ext cx="4393983" cy="773351"/>
          </a:xfrm>
          <a:custGeom>
            <a:avLst/>
            <a:gdLst>
              <a:gd name="connsiteX0" fmla="*/ 4393983 w 4393983"/>
              <a:gd name="connsiteY0" fmla="*/ 773351 h 773351"/>
              <a:gd name="connsiteX1" fmla="*/ 4393983 w 4393983"/>
              <a:gd name="connsiteY1" fmla="*/ 0 h 773351"/>
              <a:gd name="connsiteX2" fmla="*/ 0 w 4393983"/>
              <a:gd name="connsiteY2" fmla="*/ 0 h 773351"/>
              <a:gd name="connsiteX3" fmla="*/ 0 w 4393983"/>
              <a:gd name="connsiteY3" fmla="*/ 773351 h 773351"/>
            </a:gdLst>
            <a:ahLst/>
            <a:cxnLst>
              <a:cxn ang="0">
                <a:pos x="connsiteX0" y="connsiteY0"/>
              </a:cxn>
              <a:cxn ang="0">
                <a:pos x="connsiteX1" y="connsiteY1"/>
              </a:cxn>
              <a:cxn ang="0">
                <a:pos x="connsiteX2" y="connsiteY2"/>
              </a:cxn>
              <a:cxn ang="0">
                <a:pos x="connsiteX3" y="connsiteY3"/>
              </a:cxn>
            </a:cxnLst>
            <a:rect l="l" t="t" r="r" b="b"/>
            <a:pathLst>
              <a:path w="4393983" h="773351">
                <a:moveTo>
                  <a:pt x="4393983" y="773351"/>
                </a:moveTo>
                <a:lnTo>
                  <a:pt x="4393983" y="0"/>
                </a:lnTo>
                <a:lnTo>
                  <a:pt x="0" y="0"/>
                </a:lnTo>
                <a:lnTo>
                  <a:pt x="0" y="773351"/>
                </a:lnTo>
                <a:close/>
              </a:path>
            </a:pathLst>
          </a:custGeom>
        </p:spPr>
      </p:pic>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US" dirty="0"/>
              <a:t>Click to edit Master title style</a:t>
            </a:r>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A3CEC7E-9097-B8E8-85C0-CDDB2AE614D1}"/>
              </a:ext>
            </a:extLst>
          </p:cNvPr>
          <p:cNvPicPr>
            <a:picLocks noChangeAspect="1"/>
          </p:cNvPicPr>
          <p:nvPr userDrawn="1"/>
        </p:nvPicPr>
        <p:blipFill>
          <a:blip r:embed="rId6">
            <a:extLst>
              <a:ext uri="{96DAC541-7B7A-43D3-8B79-37D633B846F1}">
                <asvg:svgBlip xmlns:asvg="http://schemas.microsoft.com/office/drawing/2016/SVG/main" xmlns="" r:embed="rId7"/>
              </a:ext>
            </a:extLst>
          </a:blip>
          <a:srcRect r="50956"/>
          <a:stretch>
            <a:fillRect/>
          </a:stretch>
        </p:blipFill>
        <p:spPr>
          <a:xfrm>
            <a:off x="6471911" y="2707661"/>
            <a:ext cx="5744279" cy="766881"/>
          </a:xfrm>
          <a:custGeom>
            <a:avLst/>
            <a:gdLst>
              <a:gd name="connsiteX0" fmla="*/ 0 w 5744279"/>
              <a:gd name="connsiteY0" fmla="*/ 0 h 766881"/>
              <a:gd name="connsiteX1" fmla="*/ 5744279 w 5744279"/>
              <a:gd name="connsiteY1" fmla="*/ 0 h 766881"/>
              <a:gd name="connsiteX2" fmla="*/ 5744279 w 5744279"/>
              <a:gd name="connsiteY2" fmla="*/ 766881 h 766881"/>
              <a:gd name="connsiteX3" fmla="*/ 0 w 5744279"/>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744279" h="766881">
                <a:moveTo>
                  <a:pt x="0" y="0"/>
                </a:moveTo>
                <a:lnTo>
                  <a:pt x="5744279" y="0"/>
                </a:lnTo>
                <a:lnTo>
                  <a:pt x="5744279" y="766881"/>
                </a:lnTo>
                <a:lnTo>
                  <a:pt x="0" y="766881"/>
                </a:lnTo>
                <a:close/>
              </a:path>
            </a:pathLst>
          </a:custGeom>
        </p:spPr>
      </p:pic>
      <p:pic>
        <p:nvPicPr>
          <p:cNvPr id="13" name="Graphic 12">
            <a:extLst>
              <a:ext uri="{FF2B5EF4-FFF2-40B4-BE49-F238E27FC236}">
                <a16:creationId xmlns:a16="http://schemas.microsoft.com/office/drawing/2014/main" id="{96DCF26E-2BB7-CA60-73C4-CC02E6B54E83}"/>
              </a:ext>
            </a:extLst>
          </p:cNvPr>
          <p:cNvPicPr>
            <a:picLocks noChangeAspect="1"/>
          </p:cNvPicPr>
          <p:nvPr userDrawn="1"/>
        </p:nvPicPr>
        <p:blipFill>
          <a:blip r:embed="rId8">
            <a:extLst>
              <a:ext uri="{96DAC541-7B7A-43D3-8B79-37D633B846F1}">
                <asvg:svgBlip xmlns:asvg="http://schemas.microsoft.com/office/drawing/2016/SVG/main" xmlns="" r:embed="rId9"/>
              </a:ext>
            </a:extLst>
          </a:blip>
          <a:srcRect l="55255"/>
          <a:stretch>
            <a:fillRect/>
          </a:stretch>
        </p:blipFill>
        <p:spPr>
          <a:xfrm>
            <a:off x="-50829" y="2707661"/>
            <a:ext cx="5240777" cy="766881"/>
          </a:xfrm>
          <a:custGeom>
            <a:avLst/>
            <a:gdLst>
              <a:gd name="connsiteX0" fmla="*/ 0 w 5240777"/>
              <a:gd name="connsiteY0" fmla="*/ 0 h 766881"/>
              <a:gd name="connsiteX1" fmla="*/ 5240777 w 5240777"/>
              <a:gd name="connsiteY1" fmla="*/ 0 h 766881"/>
              <a:gd name="connsiteX2" fmla="*/ 5240777 w 5240777"/>
              <a:gd name="connsiteY2" fmla="*/ 766881 h 766881"/>
              <a:gd name="connsiteX3" fmla="*/ 0 w 5240777"/>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240777" h="766881">
                <a:moveTo>
                  <a:pt x="0" y="0"/>
                </a:moveTo>
                <a:lnTo>
                  <a:pt x="5240777" y="0"/>
                </a:lnTo>
                <a:lnTo>
                  <a:pt x="5240777" y="766881"/>
                </a:lnTo>
                <a:lnTo>
                  <a:pt x="0" y="766881"/>
                </a:lnTo>
                <a:close/>
              </a:path>
            </a:pathLst>
          </a:custGeom>
        </p:spPr>
      </p:pic>
      <p:sp>
        <p:nvSpPr>
          <p:cNvPr id="15" name="Oval 14">
            <a:extLst>
              <a:ext uri="{FF2B5EF4-FFF2-40B4-BE49-F238E27FC236}">
                <a16:creationId xmlns:a16="http://schemas.microsoft.com/office/drawing/2014/main" id="{70074BFB-1FF4-E27D-E273-B30A1A926B24}"/>
              </a:ext>
            </a:extLst>
          </p:cNvPr>
          <p:cNvSpPr/>
          <p:nvPr userDrawn="1"/>
        </p:nvSpPr>
        <p:spPr>
          <a:xfrm>
            <a:off x="4032611" y="2039801"/>
            <a:ext cx="1989036" cy="1989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7" name="Oval 16">
            <a:extLst>
              <a:ext uri="{FF2B5EF4-FFF2-40B4-BE49-F238E27FC236}">
                <a16:creationId xmlns:a16="http://schemas.microsoft.com/office/drawing/2014/main" id="{B714380A-B062-A581-202E-A9250F901047}"/>
              </a:ext>
            </a:extLst>
          </p:cNvPr>
          <p:cNvSpPr/>
          <p:nvPr userDrawn="1"/>
        </p:nvSpPr>
        <p:spPr>
          <a:xfrm>
            <a:off x="6170354" y="2039801"/>
            <a:ext cx="1989036" cy="1989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9" name="Oval 18">
            <a:extLst>
              <a:ext uri="{FF2B5EF4-FFF2-40B4-BE49-F238E27FC236}">
                <a16:creationId xmlns:a16="http://schemas.microsoft.com/office/drawing/2014/main" id="{172440E0-AFFD-74CD-6BF4-1208AAECF546}"/>
              </a:ext>
            </a:extLst>
          </p:cNvPr>
          <p:cNvSpPr/>
          <p:nvPr userDrawn="1"/>
        </p:nvSpPr>
        <p:spPr>
          <a:xfrm>
            <a:off x="6170354" y="4362518"/>
            <a:ext cx="1989036" cy="1989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1" name="Oval 20">
            <a:extLst>
              <a:ext uri="{FF2B5EF4-FFF2-40B4-BE49-F238E27FC236}">
                <a16:creationId xmlns:a16="http://schemas.microsoft.com/office/drawing/2014/main" id="{9DF24E9A-60F5-6DAB-FE7A-37F79F6F9AA9}"/>
              </a:ext>
            </a:extLst>
          </p:cNvPr>
          <p:cNvSpPr/>
          <p:nvPr userDrawn="1"/>
        </p:nvSpPr>
        <p:spPr>
          <a:xfrm>
            <a:off x="4032612" y="4362518"/>
            <a:ext cx="1989036" cy="1989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3" name="Freeform 16">
            <a:extLst>
              <a:ext uri="{FF2B5EF4-FFF2-40B4-BE49-F238E27FC236}">
                <a16:creationId xmlns:a16="http://schemas.microsoft.com/office/drawing/2014/main" id="{E4234E63-55EE-8BC8-D5B8-C9346AA39037}"/>
              </a:ext>
            </a:extLst>
          </p:cNvPr>
          <p:cNvSpPr/>
          <p:nvPr userDrawn="1"/>
        </p:nvSpPr>
        <p:spPr>
          <a:xfrm>
            <a:off x="624057" y="4000974"/>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extLst>
              <a:ext uri="{C807C97D-BFC1-408E-A445-0C87EB9F89A2}">
                <ask:lineSketchStyleProps xmlns:ask="http://schemas.microsoft.com/office/drawing/2018/sketchyshapes" xmln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8">
            <a:extLst>
              <a:ext uri="{FF2B5EF4-FFF2-40B4-BE49-F238E27FC236}">
                <a16:creationId xmlns:a16="http://schemas.microsoft.com/office/drawing/2014/main" id="{9F752DEF-757A-19B9-7805-B7A70E94C5F2}"/>
              </a:ext>
            </a:extLst>
          </p:cNvPr>
          <p:cNvSpPr/>
          <p:nvPr userDrawn="1"/>
        </p:nvSpPr>
        <p:spPr>
          <a:xfrm flipH="1">
            <a:off x="544607" y="2735191"/>
            <a:ext cx="80439" cy="1697503"/>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extLst>
              <a:ext uri="{C807C97D-BFC1-408E-A445-0C87EB9F89A2}">
                <ask:lineSketchStyleProps xmlns:ask="http://schemas.microsoft.com/office/drawing/2018/sketchyshapes" xmln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0">
            <a:extLst>
              <a:ext uri="{FF2B5EF4-FFF2-40B4-BE49-F238E27FC236}">
                <a16:creationId xmlns:a16="http://schemas.microsoft.com/office/drawing/2014/main" id="{6010C008-0418-12FF-A80A-05ECF85F5EB6}"/>
              </a:ext>
            </a:extLst>
          </p:cNvPr>
          <p:cNvSpPr/>
          <p:nvPr userDrawn="1"/>
        </p:nvSpPr>
        <p:spPr>
          <a:xfrm flipH="1">
            <a:off x="7620566" y="3973595"/>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extLst>
              <a:ext uri="{C807C97D-BFC1-408E-A445-0C87EB9F89A2}">
                <ask:lineSketchStyleProps xmlns:ask="http://schemas.microsoft.com/office/drawing/2018/sketchyshapes" xmln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9" name="Graphic 28">
            <a:extLst>
              <a:ext uri="{FF2B5EF4-FFF2-40B4-BE49-F238E27FC236}">
                <a16:creationId xmlns:a16="http://schemas.microsoft.com/office/drawing/2014/main" id="{59EEBCDC-BA3F-5868-75D6-7EB2B87115CB}"/>
              </a:ext>
            </a:extLst>
          </p:cNvPr>
          <p:cNvPicPr>
            <a:picLocks noChangeAspect="1"/>
          </p:cNvPicPr>
          <p:nvPr userDrawn="1"/>
        </p:nvPicPr>
        <p:blipFill>
          <a:blip r:embed="rId10">
            <a:extLst>
              <a:ext uri="{96DAC541-7B7A-43D3-8B79-37D633B846F1}">
                <asvg:svgBlip xmlns:asvg="http://schemas.microsoft.com/office/drawing/2016/SVG/main" xmlns="" r:embed="rId11"/>
              </a:ext>
            </a:extLst>
          </a:blip>
          <a:srcRect l="59986"/>
          <a:stretch>
            <a:fillRect/>
          </a:stretch>
        </p:blipFill>
        <p:spPr>
          <a:xfrm>
            <a:off x="0" y="1420643"/>
            <a:ext cx="1014082" cy="1648983"/>
          </a:xfrm>
          <a:custGeom>
            <a:avLst/>
            <a:gdLst>
              <a:gd name="connsiteX0" fmla="*/ 0 w 1014082"/>
              <a:gd name="connsiteY0" fmla="*/ 0 h 1648983"/>
              <a:gd name="connsiteX1" fmla="*/ 1014082 w 1014082"/>
              <a:gd name="connsiteY1" fmla="*/ 0 h 1648983"/>
              <a:gd name="connsiteX2" fmla="*/ 1014082 w 1014082"/>
              <a:gd name="connsiteY2" fmla="*/ 1648983 h 1648983"/>
              <a:gd name="connsiteX3" fmla="*/ 0 w 1014082"/>
              <a:gd name="connsiteY3" fmla="*/ 1648983 h 1648983"/>
            </a:gdLst>
            <a:ahLst/>
            <a:cxnLst>
              <a:cxn ang="0">
                <a:pos x="connsiteX0" y="connsiteY0"/>
              </a:cxn>
              <a:cxn ang="0">
                <a:pos x="connsiteX1" y="connsiteY1"/>
              </a:cxn>
              <a:cxn ang="0">
                <a:pos x="connsiteX2" y="connsiteY2"/>
              </a:cxn>
              <a:cxn ang="0">
                <a:pos x="connsiteX3" y="connsiteY3"/>
              </a:cxn>
            </a:cxnLst>
            <a:rect l="l" t="t" r="r" b="b"/>
            <a:pathLst>
              <a:path w="1014082" h="1648983">
                <a:moveTo>
                  <a:pt x="0" y="0"/>
                </a:moveTo>
                <a:lnTo>
                  <a:pt x="1014082" y="0"/>
                </a:lnTo>
                <a:lnTo>
                  <a:pt x="1014082" y="1648983"/>
                </a:lnTo>
                <a:lnTo>
                  <a:pt x="0" y="1648983"/>
                </a:lnTo>
                <a:close/>
              </a:path>
            </a:pathLst>
          </a:custGeom>
        </p:spPr>
      </p:pic>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Picture Placeholder 42">
            <a:extLst>
              <a:ext uri="{FF2B5EF4-FFF2-40B4-BE49-F238E27FC236}">
                <a16:creationId xmlns:a16="http://schemas.microsoft.com/office/drawing/2014/main" id="{085DE0BA-CA08-ED26-0A53-02D6FB619788}"/>
              </a:ext>
            </a:extLst>
          </p:cNvPr>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anchor="ctr">
            <a:normAutofit/>
          </a:bodyPr>
          <a:lstStyle>
            <a:lvl1pPr marL="0" indent="0" algn="ctr">
              <a:buNone/>
              <a:defRPr sz="800"/>
            </a:lvl1pPr>
          </a:lstStyle>
          <a:p>
            <a:endParaRPr lang="en-US" dirty="0"/>
          </a:p>
        </p:txBody>
      </p:sp>
      <p:sp>
        <p:nvSpPr>
          <p:cNvPr id="46" name="Picture Placeholder 42">
            <a:extLst>
              <a:ext uri="{FF2B5EF4-FFF2-40B4-BE49-F238E27FC236}">
                <a16:creationId xmlns:a16="http://schemas.microsoft.com/office/drawing/2014/main" id="{70F05177-1747-10FB-B022-0A36F8F91931}"/>
              </a:ext>
            </a:extLst>
          </p:cNvPr>
          <p:cNvSpPr>
            <a:spLocks noGrp="1"/>
          </p:cNvSpPr>
          <p:nvPr>
            <p:ph type="pic" sz="quarter" idx="15"/>
          </p:nvPr>
        </p:nvSpPr>
        <p:spPr>
          <a:xfrm>
            <a:off x="6469928" y="2339375"/>
            <a:ext cx="1389888" cy="1389888"/>
          </a:xfrm>
          <a:prstGeom prst="ellipse">
            <a:avLst/>
          </a:prstGeom>
          <a:solidFill>
            <a:schemeClr val="bg1">
              <a:lumMod val="95000"/>
            </a:schemeClr>
          </a:solidFill>
        </p:spPr>
        <p:txBody>
          <a:bodyPr anchor="ctr">
            <a:normAutofit/>
          </a:bodyPr>
          <a:lstStyle>
            <a:lvl1pPr marL="0" indent="0" algn="ctr">
              <a:buNone/>
              <a:defRPr sz="800"/>
            </a:lvl1pPr>
          </a:lstStyle>
          <a:p>
            <a:endParaRPr lang="en-US"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1126514" y="5064875"/>
            <a:ext cx="2788920" cy="365760"/>
          </a:xfrm>
        </p:spPr>
        <p:txBody>
          <a:bodyPr>
            <a:normAutofit/>
          </a:bodyPr>
          <a:lstStyle>
            <a:lvl1pPr marL="0" indent="0" algn="r">
              <a:lnSpc>
                <a:spcPct val="100000"/>
              </a:lnSpc>
              <a:spcBef>
                <a:spcPts val="0"/>
              </a:spcBef>
              <a:buNone/>
              <a:defRPr sz="1800"/>
            </a:lvl1pPr>
          </a:lstStyle>
          <a:p>
            <a:pPr lvl="0"/>
            <a:r>
              <a:rPr lang="en-US" dirty="0"/>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271823" y="5032014"/>
            <a:ext cx="2788920" cy="365760"/>
          </a:xfrm>
        </p:spPr>
        <p:txBody>
          <a:bodyPr>
            <a:normAutofit/>
          </a:bodyPr>
          <a:lstStyle>
            <a:lvl1pPr marL="0" indent="0" algn="l">
              <a:lnSpc>
                <a:spcPct val="100000"/>
              </a:lnSpc>
              <a:spcBef>
                <a:spcPts val="0"/>
              </a:spcBef>
              <a:buNone/>
              <a:defRPr sz="1800"/>
            </a:lvl1pPr>
          </a:lstStyle>
          <a:p>
            <a:pPr lvl="0"/>
            <a:r>
              <a:rPr lang="en-US" dirty="0"/>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1126515" y="2795265"/>
            <a:ext cx="2788920" cy="365760"/>
          </a:xfrm>
        </p:spPr>
        <p:txBody>
          <a:bodyPr>
            <a:normAutofit/>
          </a:bodyPr>
          <a:lstStyle>
            <a:lvl1pPr marL="0" indent="0" algn="r">
              <a:lnSpc>
                <a:spcPct val="100000"/>
              </a:lnSpc>
              <a:spcBef>
                <a:spcPts val="0"/>
              </a:spcBef>
              <a:buNone/>
              <a:defRPr sz="1800"/>
            </a:lvl1pPr>
          </a:lstStyle>
          <a:p>
            <a:pPr lvl="0"/>
            <a:r>
              <a:rPr lang="en-US" dirty="0"/>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8271823" y="2794678"/>
            <a:ext cx="2788920" cy="365760"/>
          </a:xfrm>
        </p:spPr>
        <p:txBody>
          <a:bodyPr>
            <a:normAutofit/>
          </a:bodyPr>
          <a:lstStyle>
            <a:lvl1pPr marL="0" indent="0" algn="l">
              <a:lnSpc>
                <a:spcPct val="100000"/>
              </a:lnSpc>
              <a:spcBef>
                <a:spcPts val="0"/>
              </a:spcBef>
              <a:buNone/>
              <a:defRPr sz="1800"/>
            </a:lvl1pPr>
          </a:lstStyle>
          <a:p>
            <a:pPr lvl="0"/>
            <a:r>
              <a:rPr lang="en-US" dirty="0"/>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1098143" y="3085049"/>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8280067" y="3086146"/>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anchor="ctr">
            <a:normAutofit/>
          </a:bodyPr>
          <a:lstStyle>
            <a:lvl1pPr marL="0" indent="0" algn="ctr">
              <a:buNone/>
              <a:defRPr sz="800"/>
            </a:lvl1pPr>
          </a:lstStyle>
          <a:p>
            <a:endParaRPr lang="en-US" dirty="0"/>
          </a:p>
        </p:txBody>
      </p:sp>
      <p:sp>
        <p:nvSpPr>
          <p:cNvPr id="73" name="Picture Placeholder 42">
            <a:extLst>
              <a:ext uri="{FF2B5EF4-FFF2-40B4-BE49-F238E27FC236}">
                <a16:creationId xmlns:a16="http://schemas.microsoft.com/office/drawing/2014/main" id="{BA07108E-6273-D8A7-4270-9E51F53721B6}"/>
              </a:ext>
            </a:extLst>
          </p:cNvPr>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anchor="ctr">
            <a:normAutofit/>
          </a:bodyPr>
          <a:lstStyle>
            <a:lvl1pPr marL="0" indent="0" algn="ctr">
              <a:buNone/>
              <a:defRPr sz="800"/>
            </a:lvl1pPr>
          </a:lstStyle>
          <a:p>
            <a:endParaRPr lang="en-US"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284732" y="5337865"/>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1107814" y="5335932"/>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Footer Placeholder 2">
            <a:extLst>
              <a:ext uri="{FF2B5EF4-FFF2-40B4-BE49-F238E27FC236}">
                <a16:creationId xmlns:a16="http://schemas.microsoft.com/office/drawing/2014/main" id="{6CC414FD-C705-79D9-78A9-63DB36DC2A3B}"/>
              </a:ext>
            </a:extLst>
          </p:cNvPr>
          <p:cNvSpPr>
            <a:spLocks noGrp="1"/>
          </p:cNvSpPr>
          <p:nvPr>
            <p:ph type="ftr" sz="quarter" idx="26"/>
          </p:nvPr>
        </p:nvSpPr>
        <p:spPr/>
        <p:txBody>
          <a:bodyPr/>
          <a:lstStyle/>
          <a:p>
            <a:endParaRPr lang="en-US" dirty="0"/>
          </a:p>
        </p:txBody>
      </p:sp>
      <p:sp>
        <p:nvSpPr>
          <p:cNvPr id="7" name="Slide Number Placeholder 6">
            <a:extLst>
              <a:ext uri="{FF2B5EF4-FFF2-40B4-BE49-F238E27FC236}">
                <a16:creationId xmlns:a16="http://schemas.microsoft.com/office/drawing/2014/main" id="{3DDD574B-2DC0-07BF-5573-0917979F78EA}"/>
              </a:ext>
            </a:extLst>
          </p:cNvPr>
          <p:cNvSpPr>
            <a:spLocks noGrp="1"/>
          </p:cNvSpPr>
          <p:nvPr>
            <p:ph type="sldNum" sz="quarter" idx="27"/>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28178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 x8">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5B61940-E61B-59FA-753F-E3122D288C5B}"/>
              </a:ext>
            </a:extLst>
          </p:cNvPr>
          <p:cNvSpPr/>
          <p:nvPr userDrawn="1"/>
        </p:nvSpPr>
        <p:spPr>
          <a:xfrm>
            <a:off x="1314365" y="1922787"/>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9" name="Oval 8">
            <a:extLst>
              <a:ext uri="{FF2B5EF4-FFF2-40B4-BE49-F238E27FC236}">
                <a16:creationId xmlns:a16="http://schemas.microsoft.com/office/drawing/2014/main" id="{148AA701-7A67-C49D-4314-407AF753DDE7}"/>
              </a:ext>
            </a:extLst>
          </p:cNvPr>
          <p:cNvSpPr/>
          <p:nvPr userDrawn="1"/>
        </p:nvSpPr>
        <p:spPr>
          <a:xfrm>
            <a:off x="3895640" y="1922787"/>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4" name="Oval 13">
            <a:extLst>
              <a:ext uri="{FF2B5EF4-FFF2-40B4-BE49-F238E27FC236}">
                <a16:creationId xmlns:a16="http://schemas.microsoft.com/office/drawing/2014/main" id="{7CC8E6E4-F551-385C-FB82-E0DC1F41683A}"/>
              </a:ext>
            </a:extLst>
          </p:cNvPr>
          <p:cNvSpPr/>
          <p:nvPr userDrawn="1"/>
        </p:nvSpPr>
        <p:spPr>
          <a:xfrm>
            <a:off x="6476915" y="1922787"/>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8" name="Oval 17">
            <a:extLst>
              <a:ext uri="{FF2B5EF4-FFF2-40B4-BE49-F238E27FC236}">
                <a16:creationId xmlns:a16="http://schemas.microsoft.com/office/drawing/2014/main" id="{D29C42C5-603C-FCCB-D730-0AD61CFA4CC2}"/>
              </a:ext>
            </a:extLst>
          </p:cNvPr>
          <p:cNvSpPr/>
          <p:nvPr userDrawn="1"/>
        </p:nvSpPr>
        <p:spPr>
          <a:xfrm>
            <a:off x="9058190" y="1922787"/>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dirty="0"/>
              <a:t>X</a:t>
            </a:r>
          </a:p>
        </p:txBody>
      </p:sp>
      <p:sp>
        <p:nvSpPr>
          <p:cNvPr id="45" name="Picture Placeholder 42">
            <a:extLst>
              <a:ext uri="{FF2B5EF4-FFF2-40B4-BE49-F238E27FC236}">
                <a16:creationId xmlns:a16="http://schemas.microsoft.com/office/drawing/2014/main" id="{085DE0BA-CA08-ED26-0A53-02D6FB619788}"/>
              </a:ext>
            </a:extLst>
          </p:cNvPr>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endParaRPr lang="en-US" dirty="0"/>
          </a:p>
        </p:txBody>
      </p:sp>
      <p:sp>
        <p:nvSpPr>
          <p:cNvPr id="46" name="Picture Placeholder 42">
            <a:extLst>
              <a:ext uri="{FF2B5EF4-FFF2-40B4-BE49-F238E27FC236}">
                <a16:creationId xmlns:a16="http://schemas.microsoft.com/office/drawing/2014/main" id="{70F05177-1747-10FB-B022-0A36F8F91931}"/>
              </a:ext>
            </a:extLst>
          </p:cNvPr>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anchor="ctr">
            <a:normAutofit/>
          </a:bodyPr>
          <a:lstStyle>
            <a:lvl1pPr marL="0" indent="0" algn="ctr">
              <a:buNone/>
              <a:defRPr sz="800"/>
            </a:lvl1pPr>
          </a:lstStyle>
          <a:p>
            <a:endParaRPr lang="en-US"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6053328"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631936"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886968"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3474720"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88696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3474720"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endParaRPr lang="en-US" dirty="0"/>
          </a:p>
        </p:txBody>
      </p:sp>
      <p:sp>
        <p:nvSpPr>
          <p:cNvPr id="73" name="Picture Placeholder 42">
            <a:extLst>
              <a:ext uri="{FF2B5EF4-FFF2-40B4-BE49-F238E27FC236}">
                <a16:creationId xmlns:a16="http://schemas.microsoft.com/office/drawing/2014/main" id="{BA07108E-6273-D8A7-4270-9E51F53721B6}"/>
              </a:ext>
            </a:extLst>
          </p:cNvPr>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endParaRPr lang="en-US"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631936"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605332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US"/>
              <a:t>Click to edit Master title style</a:t>
            </a:r>
          </a:p>
        </p:txBody>
      </p:sp>
      <p:sp>
        <p:nvSpPr>
          <p:cNvPr id="24" name="Oval 23">
            <a:extLst>
              <a:ext uri="{FF2B5EF4-FFF2-40B4-BE49-F238E27FC236}">
                <a16:creationId xmlns:a16="http://schemas.microsoft.com/office/drawing/2014/main" id="{DCCCB2D5-E906-485E-2E26-F407AF7990EE}"/>
              </a:ext>
            </a:extLst>
          </p:cNvPr>
          <p:cNvSpPr/>
          <p:nvPr userDrawn="1"/>
        </p:nvSpPr>
        <p:spPr>
          <a:xfrm>
            <a:off x="1314365" y="4348233"/>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Oval 25">
            <a:extLst>
              <a:ext uri="{FF2B5EF4-FFF2-40B4-BE49-F238E27FC236}">
                <a16:creationId xmlns:a16="http://schemas.microsoft.com/office/drawing/2014/main" id="{608273C2-3AD4-6120-E47A-26DB07BBD95D}"/>
              </a:ext>
            </a:extLst>
          </p:cNvPr>
          <p:cNvSpPr/>
          <p:nvPr userDrawn="1"/>
        </p:nvSpPr>
        <p:spPr>
          <a:xfrm>
            <a:off x="3895640" y="4348233"/>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8" name="Oval 27">
            <a:extLst>
              <a:ext uri="{FF2B5EF4-FFF2-40B4-BE49-F238E27FC236}">
                <a16:creationId xmlns:a16="http://schemas.microsoft.com/office/drawing/2014/main" id="{52F43D3C-5856-8C0F-0F96-72BD06ABE36F}"/>
              </a:ext>
            </a:extLst>
          </p:cNvPr>
          <p:cNvSpPr/>
          <p:nvPr userDrawn="1"/>
        </p:nvSpPr>
        <p:spPr>
          <a:xfrm>
            <a:off x="6476915" y="4348233"/>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0" name="Oval 29">
            <a:extLst>
              <a:ext uri="{FF2B5EF4-FFF2-40B4-BE49-F238E27FC236}">
                <a16:creationId xmlns:a16="http://schemas.microsoft.com/office/drawing/2014/main" id="{9185EECC-2E1F-A706-B285-3F50DE4E325D}"/>
              </a:ext>
            </a:extLst>
          </p:cNvPr>
          <p:cNvSpPr/>
          <p:nvPr userDrawn="1"/>
        </p:nvSpPr>
        <p:spPr>
          <a:xfrm>
            <a:off x="9058190" y="4348233"/>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Picture Placeholder 42">
            <a:extLst>
              <a:ext uri="{FF2B5EF4-FFF2-40B4-BE49-F238E27FC236}">
                <a16:creationId xmlns:a16="http://schemas.microsoft.com/office/drawing/2014/main" id="{68BB68C2-C6BF-C6F9-8006-0D20E4119CDC}"/>
              </a:ext>
            </a:extLst>
          </p:cNvPr>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endParaRPr lang="en-US" dirty="0"/>
          </a:p>
        </p:txBody>
      </p:sp>
      <p:sp>
        <p:nvSpPr>
          <p:cNvPr id="32" name="Picture Placeholder 42">
            <a:extLst>
              <a:ext uri="{FF2B5EF4-FFF2-40B4-BE49-F238E27FC236}">
                <a16:creationId xmlns:a16="http://schemas.microsoft.com/office/drawing/2014/main" id="{7ED2CB41-D537-2DB4-7393-38B54A68A24F}"/>
              </a:ext>
            </a:extLst>
          </p:cNvPr>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endParaRPr lang="en-US" dirty="0"/>
          </a:p>
        </p:txBody>
      </p:sp>
      <p:sp>
        <p:nvSpPr>
          <p:cNvPr id="33" name="Text Placeholder 47">
            <a:extLst>
              <a:ext uri="{FF2B5EF4-FFF2-40B4-BE49-F238E27FC236}">
                <a16:creationId xmlns:a16="http://schemas.microsoft.com/office/drawing/2014/main" id="{BBFB738A-B417-1ECD-CD63-3482F41BC56C}"/>
              </a:ext>
            </a:extLst>
          </p:cNvPr>
          <p:cNvSpPr>
            <a:spLocks noGrp="1"/>
          </p:cNvSpPr>
          <p:nvPr>
            <p:ph type="body" sz="quarter" idx="28"/>
          </p:nvPr>
        </p:nvSpPr>
        <p:spPr>
          <a:xfrm>
            <a:off x="6053328"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4" name="Text Placeholder 47">
            <a:extLst>
              <a:ext uri="{FF2B5EF4-FFF2-40B4-BE49-F238E27FC236}">
                <a16:creationId xmlns:a16="http://schemas.microsoft.com/office/drawing/2014/main" id="{2D5357B5-C3E2-7F93-1D38-5A371EEEF566}"/>
              </a:ext>
            </a:extLst>
          </p:cNvPr>
          <p:cNvSpPr>
            <a:spLocks noGrp="1"/>
          </p:cNvSpPr>
          <p:nvPr>
            <p:ph type="body" sz="quarter" idx="29"/>
          </p:nvPr>
        </p:nvSpPr>
        <p:spPr>
          <a:xfrm>
            <a:off x="8631936"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5" name="Text Placeholder 47">
            <a:extLst>
              <a:ext uri="{FF2B5EF4-FFF2-40B4-BE49-F238E27FC236}">
                <a16:creationId xmlns:a16="http://schemas.microsoft.com/office/drawing/2014/main" id="{F3A2EC5D-9943-7E84-56FB-B58A67C05507}"/>
              </a:ext>
            </a:extLst>
          </p:cNvPr>
          <p:cNvSpPr>
            <a:spLocks noGrp="1"/>
          </p:cNvSpPr>
          <p:nvPr>
            <p:ph type="body" sz="quarter" idx="30"/>
          </p:nvPr>
        </p:nvSpPr>
        <p:spPr>
          <a:xfrm>
            <a:off x="886968"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6" name="Text Placeholder 47">
            <a:extLst>
              <a:ext uri="{FF2B5EF4-FFF2-40B4-BE49-F238E27FC236}">
                <a16:creationId xmlns:a16="http://schemas.microsoft.com/office/drawing/2014/main" id="{DE78D7B0-18B2-66C2-EA4E-90629F60BFAC}"/>
              </a:ext>
            </a:extLst>
          </p:cNvPr>
          <p:cNvSpPr>
            <a:spLocks noGrp="1"/>
          </p:cNvSpPr>
          <p:nvPr>
            <p:ph type="body" sz="quarter" idx="31"/>
          </p:nvPr>
        </p:nvSpPr>
        <p:spPr>
          <a:xfrm>
            <a:off x="3474720"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7" name="Text Placeholder 47">
            <a:extLst>
              <a:ext uri="{FF2B5EF4-FFF2-40B4-BE49-F238E27FC236}">
                <a16:creationId xmlns:a16="http://schemas.microsoft.com/office/drawing/2014/main" id="{A171817E-40B4-8D03-2F00-07A0200ABC8F}"/>
              </a:ext>
            </a:extLst>
          </p:cNvPr>
          <p:cNvSpPr>
            <a:spLocks noGrp="1"/>
          </p:cNvSpPr>
          <p:nvPr>
            <p:ph type="body" sz="quarter" idx="32"/>
          </p:nvPr>
        </p:nvSpPr>
        <p:spPr>
          <a:xfrm>
            <a:off x="88696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8" name="Text Placeholder 47">
            <a:extLst>
              <a:ext uri="{FF2B5EF4-FFF2-40B4-BE49-F238E27FC236}">
                <a16:creationId xmlns:a16="http://schemas.microsoft.com/office/drawing/2014/main" id="{7CB4D57A-D57F-A9A7-E242-62A0EFB9034B}"/>
              </a:ext>
            </a:extLst>
          </p:cNvPr>
          <p:cNvSpPr>
            <a:spLocks noGrp="1"/>
          </p:cNvSpPr>
          <p:nvPr>
            <p:ph type="body" sz="quarter" idx="33"/>
          </p:nvPr>
        </p:nvSpPr>
        <p:spPr>
          <a:xfrm>
            <a:off x="3474720"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9" name="Picture Placeholder 42">
            <a:extLst>
              <a:ext uri="{FF2B5EF4-FFF2-40B4-BE49-F238E27FC236}">
                <a16:creationId xmlns:a16="http://schemas.microsoft.com/office/drawing/2014/main" id="{CABD2581-C1DD-BCD8-B303-D442E2826A57}"/>
              </a:ext>
            </a:extLst>
          </p:cNvPr>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anchor="ctr">
            <a:normAutofit/>
          </a:bodyPr>
          <a:lstStyle>
            <a:lvl1pPr marL="0" indent="0" algn="ctr">
              <a:buNone/>
              <a:defRPr sz="800"/>
            </a:lvl1pPr>
          </a:lstStyle>
          <a:p>
            <a:endParaRPr lang="en-US" dirty="0"/>
          </a:p>
        </p:txBody>
      </p:sp>
      <p:sp>
        <p:nvSpPr>
          <p:cNvPr id="40" name="Picture Placeholder 42">
            <a:extLst>
              <a:ext uri="{FF2B5EF4-FFF2-40B4-BE49-F238E27FC236}">
                <a16:creationId xmlns:a16="http://schemas.microsoft.com/office/drawing/2014/main" id="{69C46305-033A-D1D0-006B-CA534D171213}"/>
              </a:ext>
            </a:extLst>
          </p:cNvPr>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endParaRPr lang="en-US" dirty="0"/>
          </a:p>
        </p:txBody>
      </p:sp>
      <p:sp>
        <p:nvSpPr>
          <p:cNvPr id="41" name="Text Placeholder 47">
            <a:extLst>
              <a:ext uri="{FF2B5EF4-FFF2-40B4-BE49-F238E27FC236}">
                <a16:creationId xmlns:a16="http://schemas.microsoft.com/office/drawing/2014/main" id="{8A2F0738-422D-8670-FFDD-4DD9CC8579DC}"/>
              </a:ext>
            </a:extLst>
          </p:cNvPr>
          <p:cNvSpPr>
            <a:spLocks noGrp="1"/>
          </p:cNvSpPr>
          <p:nvPr>
            <p:ph type="body" sz="quarter" idx="36"/>
          </p:nvPr>
        </p:nvSpPr>
        <p:spPr>
          <a:xfrm>
            <a:off x="8631936"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2" name="Text Placeholder 47">
            <a:extLst>
              <a:ext uri="{FF2B5EF4-FFF2-40B4-BE49-F238E27FC236}">
                <a16:creationId xmlns:a16="http://schemas.microsoft.com/office/drawing/2014/main" id="{83236D35-4927-EB6F-1700-660A0790337E}"/>
              </a:ext>
            </a:extLst>
          </p:cNvPr>
          <p:cNvSpPr>
            <a:spLocks noGrp="1"/>
          </p:cNvSpPr>
          <p:nvPr>
            <p:ph type="body" sz="quarter" idx="37"/>
          </p:nvPr>
        </p:nvSpPr>
        <p:spPr>
          <a:xfrm>
            <a:off x="605332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B5F9D1D0-8763-3145-447C-B59E4A8FC6EC}"/>
              </a:ext>
            </a:extLst>
          </p:cNvPr>
          <p:cNvSpPr>
            <a:spLocks noGrp="1"/>
          </p:cNvSpPr>
          <p:nvPr>
            <p:ph type="sldNum" sz="quarter" idx="39"/>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4588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1E197C-8454-08AA-A652-357480D98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3530FAC-6DFA-F32C-E62D-5C32C06A02DC}"/>
              </a:ext>
            </a:extLst>
          </p:cNvPr>
          <p:cNvSpPr>
            <a:spLocks noGrp="1"/>
          </p:cNvSpPr>
          <p:nvPr>
            <p:ph type="ftr" sz="quarter" idx="3"/>
          </p:nvPr>
        </p:nvSpPr>
        <p:spPr>
          <a:xfrm>
            <a:off x="732271" y="623443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7B62FF-DCC3-B0E5-E9C3-736A708235A7}"/>
              </a:ext>
            </a:extLst>
          </p:cNvPr>
          <p:cNvSpPr>
            <a:spLocks noGrp="1"/>
          </p:cNvSpPr>
          <p:nvPr>
            <p:ph type="sldNum" sz="quarter" idx="4"/>
          </p:nvPr>
        </p:nvSpPr>
        <p:spPr>
          <a:xfrm>
            <a:off x="1651903" y="809244"/>
            <a:ext cx="941832" cy="621792"/>
          </a:xfrm>
          <a:prstGeom prst="rect">
            <a:avLst/>
          </a:prstGeom>
        </p:spPr>
        <p:txBody>
          <a:bodyPr vert="horz" lIns="91440" tIns="45720" rIns="91440" bIns="45720" rtlCol="0" anchor="ctr"/>
          <a:lstStyle>
            <a:lvl1pPr algn="ctr">
              <a:defRPr sz="3200">
                <a:solidFill>
                  <a:schemeClr val="bg2"/>
                </a:solidFill>
              </a:defRPr>
            </a:lvl1pPr>
          </a:lstStyle>
          <a:p>
            <a:fld id="{CC43B8D3-9A08-F84C-9DD4-44948BA52D4B}" type="slidenum">
              <a:rPr lang="en-US" smtClean="0"/>
              <a:pPr/>
              <a:t>‹#›</a:t>
            </a:fld>
            <a:endParaRPr lang="en-US" dirty="0"/>
          </a:p>
        </p:txBody>
      </p:sp>
      <p:sp>
        <p:nvSpPr>
          <p:cNvPr id="25" name="Rectangle 24">
            <a:extLst>
              <a:ext uri="{FF2B5EF4-FFF2-40B4-BE49-F238E27FC236}">
                <a16:creationId xmlns:a16="http://schemas.microsoft.com/office/drawing/2014/main" id="{0EEFFBFB-5A27-2D81-3931-C98447651EF4}"/>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95E283-E2C6-EE8C-5FC9-96FD9B2DC537}"/>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6BEB7FA7-6E9C-81BB-8E55-A22BFF734E24}"/>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77E78B78-C9C0-6811-5C24-BA7F4E612036}"/>
              </a:ext>
            </a:extLst>
          </p:cNvPr>
          <p:cNvPicPr>
            <a:picLocks noChangeAspect="1"/>
          </p:cNvPicPr>
          <p:nvPr userDrawn="1"/>
        </p:nvPicPr>
        <p:blipFill>
          <a:blip r:embed="rId23">
            <a:extLst>
              <a:ext uri="{96DAC541-7B7A-43D3-8B79-37D633B846F1}">
                <asvg:svgBlip xmlns:asvg="http://schemas.microsoft.com/office/drawing/2016/SVG/main" xmlns="" r:embed="rId24"/>
              </a:ext>
            </a:extLst>
          </a:blip>
          <a:stretch>
            <a:fillRect/>
          </a:stretch>
        </p:blipFill>
        <p:spPr>
          <a:xfrm rot="13498771">
            <a:off x="868523" y="778989"/>
            <a:ext cx="660389" cy="660389"/>
          </a:xfrm>
          <a:prstGeom prst="rect">
            <a:avLst/>
          </a:prstGeom>
        </p:spPr>
      </p:pic>
      <p:cxnSp>
        <p:nvCxnSpPr>
          <p:cNvPr id="32" name="Straight Connector 31">
            <a:extLst>
              <a:ext uri="{FF2B5EF4-FFF2-40B4-BE49-F238E27FC236}">
                <a16:creationId xmlns:a16="http://schemas.microsoft.com/office/drawing/2014/main" id="{9F9C8F7F-2A36-A3D8-7C9C-CFDFFF47B82A}"/>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E59602F-1B68-185F-6DA7-FDDA1F06ACC2}"/>
              </a:ext>
            </a:extLst>
          </p:cNvPr>
          <p:cNvSpPr>
            <a:spLocks noGrp="1"/>
          </p:cNvSpPr>
          <p:nvPr>
            <p:ph type="title"/>
          </p:nvPr>
        </p:nvSpPr>
        <p:spPr>
          <a:xfrm>
            <a:off x="2697480" y="731520"/>
            <a:ext cx="8762246" cy="77724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72648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8" r:id="rId5"/>
    <p:sldLayoutId id="2147483663" r:id="rId6"/>
    <p:sldLayoutId id="2147483664" r:id="rId7"/>
    <p:sldLayoutId id="2147483659" r:id="rId8"/>
    <p:sldLayoutId id="2147483660" r:id="rId9"/>
    <p:sldLayoutId id="2147483661" r:id="rId10"/>
    <p:sldLayoutId id="2147483652" r:id="rId11"/>
    <p:sldLayoutId id="2147483667" r:id="rId12"/>
    <p:sldLayoutId id="2147483653" r:id="rId13"/>
    <p:sldLayoutId id="2147483668" r:id="rId14"/>
    <p:sldLayoutId id="2147483665" r:id="rId15"/>
    <p:sldLayoutId id="2147483666" r:id="rId16"/>
    <p:sldLayoutId id="2147483654" r:id="rId17"/>
    <p:sldLayoutId id="2147483655" r:id="rId18"/>
    <p:sldLayoutId id="2147483656" r:id="rId19"/>
    <p:sldLayoutId id="2147483657" r:id="rId20"/>
    <p:sldLayoutId id="2147483669" r:id="rId21"/>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 Id="rId5" Type="http://schemas.openxmlformats.org/officeDocument/2006/relationships/image" Target="../media/image68.png"/><Relationship Id="rId4" Type="http://schemas.openxmlformats.org/officeDocument/2006/relationships/image" Target="../media/image6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8762-BFD9-B53C-F438-D440DBFDD2F9}"/>
              </a:ext>
            </a:extLst>
          </p:cNvPr>
          <p:cNvSpPr>
            <a:spLocks noGrp="1"/>
          </p:cNvSpPr>
          <p:nvPr>
            <p:ph type="ctrTitle"/>
          </p:nvPr>
        </p:nvSpPr>
        <p:spPr/>
        <p:txBody>
          <a:bodyPr/>
          <a:lstStyle/>
          <a:p>
            <a:pPr algn="ctr"/>
            <a:r>
              <a:rPr lang="en-US" sz="4400" dirty="0" err="1"/>
              <a:t>Labour</a:t>
            </a:r>
            <a:r>
              <a:rPr lang="en-US" sz="4400" dirty="0"/>
              <a:t> Safety at the Workplace</a:t>
            </a:r>
          </a:p>
        </p:txBody>
      </p:sp>
      <p:pic>
        <p:nvPicPr>
          <p:cNvPr id="3" name="Picture 2"/>
          <p:cNvPicPr>
            <a:picLocks noChangeAspect="1"/>
          </p:cNvPicPr>
          <p:nvPr/>
        </p:nvPicPr>
        <p:blipFill>
          <a:blip r:embed="rId3"/>
          <a:stretch>
            <a:fillRect/>
          </a:stretch>
        </p:blipFill>
        <p:spPr>
          <a:xfrm>
            <a:off x="440317" y="165011"/>
            <a:ext cx="883997" cy="1426588"/>
          </a:xfrm>
          <a:prstGeom prst="rect">
            <a:avLst/>
          </a:prstGeom>
        </p:spPr>
      </p:pic>
      <p:pic>
        <p:nvPicPr>
          <p:cNvPr id="4" name="Picture 3"/>
          <p:cNvPicPr>
            <a:picLocks noChangeAspect="1"/>
          </p:cNvPicPr>
          <p:nvPr/>
        </p:nvPicPr>
        <p:blipFill>
          <a:blip r:embed="rId4"/>
          <a:stretch>
            <a:fillRect/>
          </a:stretch>
        </p:blipFill>
        <p:spPr>
          <a:xfrm>
            <a:off x="5272977" y="165011"/>
            <a:ext cx="2019567" cy="1426588"/>
          </a:xfrm>
          <a:prstGeom prst="rect">
            <a:avLst/>
          </a:prstGeom>
        </p:spPr>
      </p:pic>
      <p:pic>
        <p:nvPicPr>
          <p:cNvPr id="5" name="Picture 4"/>
          <p:cNvPicPr>
            <a:picLocks noChangeAspect="1"/>
          </p:cNvPicPr>
          <p:nvPr/>
        </p:nvPicPr>
        <p:blipFill>
          <a:blip r:embed="rId5"/>
          <a:stretch>
            <a:fillRect/>
          </a:stretch>
        </p:blipFill>
        <p:spPr>
          <a:xfrm>
            <a:off x="9880346" y="165011"/>
            <a:ext cx="1958728" cy="1426588"/>
          </a:xfrm>
          <a:prstGeom prst="rect">
            <a:avLst/>
          </a:prstGeom>
        </p:spPr>
      </p:pic>
      <p:pic>
        <p:nvPicPr>
          <p:cNvPr id="6" name="Picture 5"/>
          <p:cNvPicPr>
            <a:picLocks noChangeAspect="1"/>
          </p:cNvPicPr>
          <p:nvPr/>
        </p:nvPicPr>
        <p:blipFill>
          <a:blip r:embed="rId6"/>
          <a:stretch>
            <a:fillRect/>
          </a:stretch>
        </p:blipFill>
        <p:spPr>
          <a:xfrm>
            <a:off x="440317" y="4195652"/>
            <a:ext cx="3694496" cy="3907875"/>
          </a:xfrm>
          <a:prstGeom prst="rect">
            <a:avLst/>
          </a:prstGeom>
        </p:spPr>
      </p:pic>
      <p:pic>
        <p:nvPicPr>
          <p:cNvPr id="7" name="Picture 6"/>
          <p:cNvPicPr>
            <a:picLocks noChangeAspect="1"/>
          </p:cNvPicPr>
          <p:nvPr/>
        </p:nvPicPr>
        <p:blipFill>
          <a:blip r:embed="rId7"/>
          <a:stretch>
            <a:fillRect/>
          </a:stretch>
        </p:blipFill>
        <p:spPr>
          <a:xfrm>
            <a:off x="4404505" y="4195651"/>
            <a:ext cx="4029805" cy="3907875"/>
          </a:xfrm>
          <a:prstGeom prst="rect">
            <a:avLst/>
          </a:prstGeom>
        </p:spPr>
      </p:pic>
      <p:pic>
        <p:nvPicPr>
          <p:cNvPr id="9" name="Picture 8"/>
          <p:cNvPicPr>
            <a:picLocks noChangeAspect="1"/>
          </p:cNvPicPr>
          <p:nvPr/>
        </p:nvPicPr>
        <p:blipFill>
          <a:blip r:embed="rId8"/>
          <a:stretch>
            <a:fillRect/>
          </a:stretch>
        </p:blipFill>
        <p:spPr>
          <a:xfrm>
            <a:off x="8704002" y="4195650"/>
            <a:ext cx="3135072" cy="1996603"/>
          </a:xfrm>
          <a:prstGeom prst="rect">
            <a:avLst/>
          </a:prstGeom>
        </p:spPr>
      </p:pic>
    </p:spTree>
    <p:extLst>
      <p:ext uri="{BB962C8B-B14F-4D97-AF65-F5344CB8AC3E}">
        <p14:creationId xmlns:p14="http://schemas.microsoft.com/office/powerpoint/2010/main" val="282759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Continue…</a:t>
            </a:r>
          </a:p>
        </p:txBody>
      </p:sp>
      <p:sp>
        <p:nvSpPr>
          <p:cNvPr id="3" name="Content Placeholder 2"/>
          <p:cNvSpPr>
            <a:spLocks noGrp="1"/>
          </p:cNvSpPr>
          <p:nvPr>
            <p:ph idx="1"/>
          </p:nvPr>
        </p:nvSpPr>
        <p:spPr>
          <a:xfrm>
            <a:off x="721310" y="1802168"/>
            <a:ext cx="7934417" cy="4065972"/>
          </a:xfrm>
        </p:spPr>
        <p:txBody>
          <a:bodyPr>
            <a:normAutofit/>
          </a:bodyPr>
          <a:lstStyle/>
          <a:p>
            <a:pPr algn="just"/>
            <a:r>
              <a:rPr lang="en-IN" sz="1400" b="1" dirty="0">
                <a:latin typeface="Arial Narrow" panose="020B0606020202030204" pitchFamily="34" charset="0"/>
              </a:rPr>
              <a:t>4. </a:t>
            </a:r>
            <a:r>
              <a:rPr lang="en-US" sz="1400" b="1" dirty="0">
                <a:latin typeface="Arial Narrow" panose="020B0606020202030204" pitchFamily="34" charset="0"/>
              </a:rPr>
              <a:t>IS 15803 : 2008 Respiratory protective devices – Self contained closed circuit breathing apparatus chemical oxygen (KO2) type, self generating, self rescuers – Specification</a:t>
            </a:r>
          </a:p>
          <a:p>
            <a:pPr algn="just"/>
            <a:endParaRPr lang="en-US" sz="1400" b="1" dirty="0">
              <a:latin typeface="Arial Narrow" panose="020B0606020202030204" pitchFamily="34" charset="0"/>
            </a:endParaRPr>
          </a:p>
          <a:p>
            <a:pPr lvl="2" algn="just">
              <a:lnSpc>
                <a:spcPct val="100000"/>
              </a:lnSpc>
              <a:spcBef>
                <a:spcPts val="0"/>
              </a:spcBef>
              <a:buFont typeface="Wingdings" panose="05000000000000000000" pitchFamily="2" charset="2"/>
              <a:buChar char="Ø"/>
            </a:pPr>
            <a:r>
              <a:rPr lang="en-US" sz="1400" dirty="0">
                <a:latin typeface="Arial Narrow" panose="020B0606020202030204" pitchFamily="34" charset="0"/>
              </a:rPr>
              <a:t>Chemical oxygen (K02) type self generating, self rescuers are used for escape by miners/persons from irrespirable atmosphere after an explosion/similar situation, to a safe place within a reasonable time . These are self contained closed circuit breathing apparatus for escape. </a:t>
            </a:r>
          </a:p>
          <a:p>
            <a:pPr marL="283464" lvl="2" indent="0" algn="just">
              <a:lnSpc>
                <a:spcPct val="100000"/>
              </a:lnSpc>
              <a:spcBef>
                <a:spcPts val="0"/>
              </a:spcBef>
              <a:buNone/>
            </a:pPr>
            <a:endParaRPr lang="en-US" sz="1400" dirty="0">
              <a:latin typeface="Arial Narrow" panose="020B0606020202030204" pitchFamily="34" charset="0"/>
            </a:endParaRPr>
          </a:p>
          <a:p>
            <a:pPr algn="just"/>
            <a:r>
              <a:rPr lang="en-US" sz="1400" b="1" dirty="0">
                <a:latin typeface="Arial Narrow" panose="020B0606020202030204" pitchFamily="34" charset="0"/>
              </a:rPr>
              <a:t>5. Breathing apparatus (Series of IS 10245) – </a:t>
            </a:r>
            <a:r>
              <a:rPr lang="en-US" sz="1400" dirty="0">
                <a:latin typeface="Arial Narrow" panose="020B0606020202030204" pitchFamily="34" charset="0"/>
              </a:rPr>
              <a:t>Breathing apparatus enable a person to remain in irrespirable and poisonous atmosphere for a long and short period and to still retain his full physical and mental capacity. </a:t>
            </a:r>
          </a:p>
          <a:p>
            <a:pPr marL="0" lvl="1" indent="0" algn="just">
              <a:buNone/>
            </a:pPr>
            <a:r>
              <a:rPr lang="en-US" sz="1400" dirty="0">
                <a:latin typeface="Arial Narrow" panose="020B0606020202030204" pitchFamily="34" charset="0"/>
              </a:rPr>
              <a:t>The apparatus is required in mines, gas works, chemical factories, iron works, steel plants, smelting and metallurgical works, oil refineries and oil tankers. It may also be used by fire brigade, municipality, defense personnel and mountaineers</a:t>
            </a:r>
          </a:p>
          <a:p>
            <a:pPr marL="475488" lvl="3" indent="0" algn="just">
              <a:lnSpc>
                <a:spcPct val="100000"/>
              </a:lnSpc>
              <a:spcBef>
                <a:spcPts val="0"/>
              </a:spcBef>
              <a:buNone/>
            </a:pPr>
            <a:endParaRPr lang="en-US" b="1" dirty="0">
              <a:latin typeface="Arial Narrow" panose="020B0606020202030204" pitchFamily="34" charset="0"/>
            </a:endParaRPr>
          </a:p>
          <a:p>
            <a:pPr lvl="4" algn="just">
              <a:buFont typeface="Wingdings" panose="05000000000000000000" pitchFamily="2" charset="2"/>
              <a:buChar char="Ø"/>
            </a:pPr>
            <a:r>
              <a:rPr lang="en-US" b="1" dirty="0">
                <a:latin typeface="Arial Narrow" panose="020B0606020202030204" pitchFamily="34" charset="0"/>
              </a:rPr>
              <a:t>IS 10245 (Part 1) : 1996 Closed circuit breathing apparatus</a:t>
            </a:r>
          </a:p>
          <a:p>
            <a:pPr lvl="4" algn="just">
              <a:buFont typeface="Wingdings" panose="05000000000000000000" pitchFamily="2" charset="2"/>
              <a:buChar char="Ø"/>
            </a:pPr>
            <a:r>
              <a:rPr lang="en-US" b="1" dirty="0">
                <a:latin typeface="Arial Narrow" panose="020B0606020202030204" pitchFamily="34" charset="0"/>
              </a:rPr>
              <a:t>IS 10245 (Part 2) : 2023 Open Circuit Breathing Apparatus</a:t>
            </a:r>
          </a:p>
          <a:p>
            <a:pPr lvl="4" algn="just">
              <a:buFont typeface="Wingdings" panose="05000000000000000000" pitchFamily="2" charset="2"/>
              <a:buChar char="Ø"/>
            </a:pPr>
            <a:r>
              <a:rPr lang="en-US" b="1" dirty="0">
                <a:latin typeface="Arial Narrow" panose="020B0606020202030204" pitchFamily="34" charset="0"/>
              </a:rPr>
              <a:t>IS 10245 (Part 3) : 1999 Fresh air hose and compressed air line breathing apparatus </a:t>
            </a:r>
          </a:p>
          <a:p>
            <a:pPr lvl="4" algn="just">
              <a:buFont typeface="Wingdings" panose="05000000000000000000" pitchFamily="2" charset="2"/>
              <a:buChar char="Ø"/>
            </a:pPr>
            <a:r>
              <a:rPr lang="en-US" b="1" dirty="0">
                <a:latin typeface="Arial Narrow" panose="020B0606020202030204" pitchFamily="34" charset="0"/>
              </a:rPr>
              <a:t>IS 10245 (Part 4) : 1982 Escape breathing apparatus (Short Duration Self - Contained Type)</a:t>
            </a:r>
          </a:p>
          <a:p>
            <a:pPr algn="just"/>
            <a:endParaRPr lang="en-US" sz="1400" b="1" dirty="0">
              <a:latin typeface="Arial Narrow" panose="020B0606020202030204" pitchFamily="34" charset="0"/>
            </a:endParaRPr>
          </a:p>
          <a:p>
            <a:endParaRPr lang="en-IN" dirty="0"/>
          </a:p>
        </p:txBody>
      </p:sp>
      <p:sp>
        <p:nvSpPr>
          <p:cNvPr id="4" name="Text Placeholder 3"/>
          <p:cNvSpPr>
            <a:spLocks noGrp="1"/>
          </p:cNvSpPr>
          <p:nvPr>
            <p:ph type="body" sz="quarter" idx="13"/>
          </p:nvPr>
        </p:nvSpPr>
        <p:spPr/>
        <p:txBody>
          <a:bodyPr/>
          <a:lstStyle/>
          <a:p>
            <a:endParaRPr lang="en-IN"/>
          </a:p>
        </p:txBody>
      </p:sp>
      <p:sp>
        <p:nvSpPr>
          <p:cNvPr id="5" name="Slide Number Placeholder 4"/>
          <p:cNvSpPr>
            <a:spLocks noGrp="1"/>
          </p:cNvSpPr>
          <p:nvPr>
            <p:ph type="sldNum" sz="quarter" idx="16"/>
          </p:nvPr>
        </p:nvSpPr>
        <p:spPr/>
        <p:txBody>
          <a:bodyPr/>
          <a:lstStyle/>
          <a:p>
            <a:fld id="{CC43B8D3-9A08-F84C-9DD4-44948BA52D4B}" type="slidenum">
              <a:rPr lang="en-US" smtClean="0"/>
              <a:pPr/>
              <a:t>10</a:t>
            </a:fld>
            <a:endParaRPr lang="en-US" dirty="0"/>
          </a:p>
        </p:txBody>
      </p:sp>
      <p:pic>
        <p:nvPicPr>
          <p:cNvPr id="6" name="Google Shape;499;p61"/>
          <p:cNvPicPr preferRelativeResize="0"/>
          <p:nvPr/>
        </p:nvPicPr>
        <p:blipFill>
          <a:blip r:embed="rId2">
            <a:alphaModFix/>
          </a:blip>
          <a:stretch>
            <a:fillRect/>
          </a:stretch>
        </p:blipFill>
        <p:spPr>
          <a:xfrm>
            <a:off x="9241654" y="1802168"/>
            <a:ext cx="2370338" cy="1711698"/>
          </a:xfrm>
          <a:prstGeom prst="rect">
            <a:avLst/>
          </a:prstGeom>
          <a:noFill/>
          <a:ln>
            <a:noFill/>
          </a:ln>
        </p:spPr>
      </p:pic>
      <p:pic>
        <p:nvPicPr>
          <p:cNvPr id="7" name="Picture 6">
            <a:extLst>
              <a:ext uri="{FF2B5EF4-FFF2-40B4-BE49-F238E27FC236}">
                <a16:creationId xmlns:a16="http://schemas.microsoft.com/office/drawing/2014/main" id="{F85251B1-A81D-4D98-B73F-988AAF25A90E}"/>
              </a:ext>
            </a:extLst>
          </p:cNvPr>
          <p:cNvPicPr>
            <a:picLocks noChangeAspect="1"/>
          </p:cNvPicPr>
          <p:nvPr/>
        </p:nvPicPr>
        <p:blipFill>
          <a:blip r:embed="rId3"/>
          <a:stretch>
            <a:fillRect/>
          </a:stretch>
        </p:blipFill>
        <p:spPr>
          <a:xfrm>
            <a:off x="8762259" y="3792901"/>
            <a:ext cx="3429741" cy="3065099"/>
          </a:xfrm>
          <a:prstGeom prst="rect">
            <a:avLst/>
          </a:prstGeom>
        </p:spPr>
      </p:pic>
    </p:spTree>
    <p:extLst>
      <p:ext uri="{BB962C8B-B14F-4D97-AF65-F5344CB8AC3E}">
        <p14:creationId xmlns:p14="http://schemas.microsoft.com/office/powerpoint/2010/main" val="145473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C36D-092B-CEB5-FAEC-0228FE1E756C}"/>
              </a:ext>
            </a:extLst>
          </p:cNvPr>
          <p:cNvSpPr>
            <a:spLocks noGrp="1"/>
          </p:cNvSpPr>
          <p:nvPr>
            <p:ph type="title"/>
          </p:nvPr>
        </p:nvSpPr>
        <p:spPr/>
        <p:txBody>
          <a:bodyPr/>
          <a:lstStyle/>
          <a:p>
            <a:r>
              <a:rPr lang="en-US" sz="2800" dirty="0"/>
              <a:t>BODY PROTECTIVE EQUIPMENT</a:t>
            </a:r>
          </a:p>
        </p:txBody>
      </p:sp>
      <p:sp>
        <p:nvSpPr>
          <p:cNvPr id="3" name="Content Placeholder 2">
            <a:extLst>
              <a:ext uri="{FF2B5EF4-FFF2-40B4-BE49-F238E27FC236}">
                <a16:creationId xmlns:a16="http://schemas.microsoft.com/office/drawing/2014/main" id="{DA5269F0-CF2A-F4D7-3363-E36782935CFF}"/>
              </a:ext>
            </a:extLst>
          </p:cNvPr>
          <p:cNvSpPr>
            <a:spLocks noGrp="1"/>
          </p:cNvSpPr>
          <p:nvPr>
            <p:ph idx="1"/>
          </p:nvPr>
        </p:nvSpPr>
        <p:spPr>
          <a:xfrm>
            <a:off x="288878" y="1638326"/>
            <a:ext cx="11748447" cy="5219674"/>
          </a:xfrm>
        </p:spPr>
        <p:txBody>
          <a:bodyPr>
            <a:noAutofit/>
          </a:bodyPr>
          <a:lstStyle/>
          <a:p>
            <a:pPr marL="285750" indent="-285750">
              <a:buFont typeface="Arial" panose="020B0604020202020204" pitchFamily="34" charset="0"/>
              <a:buChar char="•"/>
            </a:pPr>
            <a:r>
              <a:rPr lang="en-IN" sz="1400" b="1" dirty="0">
                <a:effectLst/>
                <a:latin typeface="Times New Roman" panose="02020603050405020304" pitchFamily="18" charset="0"/>
                <a:cs typeface="Times New Roman" panose="02020603050405020304" pitchFamily="18" charset="0"/>
              </a:rPr>
              <a:t>IS 15748 for Clothing to Protect Against Heat and Flame</a:t>
            </a:r>
          </a:p>
          <a:p>
            <a:r>
              <a:rPr lang="en-IN" sz="1400" dirty="0">
                <a:solidFill>
                  <a:srgbClr val="000000"/>
                </a:solidFill>
                <a:effectLst/>
                <a:latin typeface="Times New Roman" panose="02020603050405020304" pitchFamily="18" charset="0"/>
                <a:ea typeface="Times New Roman" panose="02020603050405020304" pitchFamily="18" charset="0"/>
              </a:rPr>
              <a:t>Heat and flame-resistant clothing is essential for workers exposed to high temperatures, flames, or radiant heat. IS 15748 outlines the requirements for protective clothing designed to shield the wearer from such hazards.</a:t>
            </a:r>
            <a:endParaRPr lang="en-IN" sz="14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IN" sz="1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400" b="1" dirty="0">
                <a:effectLst/>
                <a:latin typeface="Times New Roman" panose="02020603050405020304" pitchFamily="18" charset="0"/>
                <a:cs typeface="Times New Roman" panose="02020603050405020304" pitchFamily="18" charset="0"/>
              </a:rPr>
              <a:t>IS 16890 for Firefighter Suits:</a:t>
            </a:r>
          </a:p>
          <a:p>
            <a:r>
              <a:rPr lang="en-IN" sz="1400" dirty="0">
                <a:solidFill>
                  <a:srgbClr val="000000"/>
                </a:solidFill>
                <a:effectLst/>
                <a:latin typeface="Times New Roman" panose="02020603050405020304" pitchFamily="18" charset="0"/>
                <a:ea typeface="Times New Roman" panose="02020603050405020304" pitchFamily="18" charset="0"/>
              </a:rPr>
              <a:t>Firefighters face extreme conditions, including high heat, flames, and hazardous environments. IS 16890 specifies the performance requirements for firefighter suits to provide maximum protection.</a:t>
            </a:r>
            <a:endParaRPr lang="en-IN" sz="1400" dirty="0">
              <a:effectLst/>
              <a:latin typeface="Times New Roman" panose="02020603050405020304" pitchFamily="18" charset="0"/>
              <a:ea typeface="Times New Roman" panose="02020603050405020304" pitchFamily="18" charset="0"/>
            </a:endParaRPr>
          </a:p>
          <a:p>
            <a:endParaRPr lang="en-IN" sz="1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400" b="1" dirty="0">
                <a:effectLst/>
                <a:latin typeface="Times New Roman" panose="02020603050405020304" pitchFamily="18" charset="0"/>
                <a:cs typeface="Times New Roman" panose="02020603050405020304" pitchFamily="18" charset="0"/>
              </a:rPr>
              <a:t>IS 16874 Firefighter Gloves:</a:t>
            </a:r>
          </a:p>
          <a:p>
            <a:r>
              <a:rPr lang="en-IN" sz="1400" dirty="0">
                <a:solidFill>
                  <a:srgbClr val="000000"/>
                </a:solidFill>
                <a:effectLst/>
                <a:latin typeface="Times New Roman" panose="02020603050405020304" pitchFamily="18" charset="0"/>
                <a:ea typeface="Times New Roman" panose="02020603050405020304" pitchFamily="18" charset="0"/>
              </a:rPr>
              <a:t>Firefighter gloves are an integral part of a firefighter’s protective gear. IS 16874 outlines the requirements for gloves designed to protect hands from heat, flames, and mechanical hazards.</a:t>
            </a:r>
            <a:endParaRPr lang="en-IN" sz="1400" dirty="0">
              <a:effectLst/>
              <a:latin typeface="Times New Roman" panose="02020603050405020304" pitchFamily="18" charset="0"/>
              <a:ea typeface="Times New Roman" panose="02020603050405020304" pitchFamily="18" charset="0"/>
            </a:endParaRPr>
          </a:p>
          <a:p>
            <a:endParaRPr lang="en-IN" sz="1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400" b="1" dirty="0">
                <a:latin typeface="Times New Roman" panose="02020603050405020304" pitchFamily="18" charset="0"/>
                <a:cs typeface="Times New Roman" panose="02020603050405020304" pitchFamily="18" charset="0"/>
              </a:rPr>
              <a:t>IS 15809: High-Visibility Warning Clothes</a:t>
            </a:r>
          </a:p>
          <a:p>
            <a:r>
              <a:rPr lang="en-IN" sz="1400" dirty="0">
                <a:solidFill>
                  <a:srgbClr val="000000"/>
                </a:solidFill>
                <a:effectLst/>
                <a:latin typeface="Times New Roman" panose="02020603050405020304" pitchFamily="18" charset="0"/>
                <a:ea typeface="Times New Roman" panose="02020603050405020304" pitchFamily="18" charset="0"/>
              </a:rPr>
              <a:t>High-visibility clothing is essential for workers operating in low-light or high-risk environments, such as road construction or traffic management. IS 15809 specifies the requirements for such clothing.</a:t>
            </a:r>
            <a:endParaRPr lang="en-IN" sz="1400" dirty="0">
              <a:effectLst/>
              <a:latin typeface="Times New Roman" panose="02020603050405020304" pitchFamily="18" charset="0"/>
              <a:ea typeface="Times New Roman" panose="02020603050405020304" pitchFamily="18" charset="0"/>
            </a:endParaRPr>
          </a:p>
          <a:p>
            <a:endParaRPr lang="en-IN" sz="1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400" b="1" dirty="0">
                <a:latin typeface="Times New Roman" panose="02020603050405020304" pitchFamily="18" charset="0"/>
                <a:cs typeface="Times New Roman" panose="02020603050405020304" pitchFamily="18" charset="0"/>
              </a:rPr>
              <a:t>IS 16655: Protective Clothing for Welding and allied processes</a:t>
            </a:r>
          </a:p>
          <a:p>
            <a:r>
              <a:rPr lang="en-IN" sz="1400" dirty="0">
                <a:solidFill>
                  <a:srgbClr val="000000"/>
                </a:solidFill>
                <a:effectLst/>
                <a:latin typeface="Times New Roman" panose="02020603050405020304" pitchFamily="18" charset="0"/>
                <a:ea typeface="Times New Roman" panose="02020603050405020304" pitchFamily="18" charset="0"/>
              </a:rPr>
              <a:t>Welders face hazards such as sparks, molten metal splashes, and ultraviolet radiation. IS 16655 specifies the requirements for protective clothing designed for welding and related tasks.</a:t>
            </a:r>
            <a:endParaRPr lang="en-IN" sz="1400" dirty="0">
              <a:effectLst/>
              <a:latin typeface="Times New Roman" panose="02020603050405020304" pitchFamily="18" charset="0"/>
              <a:ea typeface="Times New Roman" panose="02020603050405020304" pitchFamily="18" charset="0"/>
            </a:endParaRPr>
          </a:p>
          <a:p>
            <a:endParaRPr lang="en-IN" sz="1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400" b="1" dirty="0">
                <a:latin typeface="Times New Roman" panose="02020603050405020304" pitchFamily="18" charset="0"/>
                <a:cs typeface="Times New Roman" panose="02020603050405020304" pitchFamily="18" charset="0"/>
              </a:rPr>
              <a:t>IS 18849: 2024 Workwear for Cement Workers</a:t>
            </a:r>
          </a:p>
          <a:p>
            <a:r>
              <a:rPr lang="en-IN" sz="1400" dirty="0">
                <a:solidFill>
                  <a:srgbClr val="000000"/>
                </a:solidFill>
                <a:effectLst/>
                <a:latin typeface="Times New Roman" panose="02020603050405020304" pitchFamily="18" charset="0"/>
                <a:ea typeface="Times New Roman" panose="02020603050405020304" pitchFamily="18" charset="0"/>
              </a:rPr>
              <a:t>Cement workers are exposed to dust, abrasive materials, and chemicals that can cause skin irritation and respiratory issues. IS 18849: 2024 provides guidelines for protective clothing tailored to the needs of this workforce.</a:t>
            </a:r>
            <a:endParaRPr lang="en-IN" sz="1400" b="1"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6855C1D0-214C-2B78-EAA2-99AC58AD5C3F}"/>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23FF6DB-9677-A570-828A-DA6B2075B867}"/>
              </a:ext>
            </a:extLst>
          </p:cNvPr>
          <p:cNvSpPr>
            <a:spLocks noGrp="1"/>
          </p:cNvSpPr>
          <p:nvPr>
            <p:ph type="sldNum" sz="quarter" idx="16"/>
          </p:nvPr>
        </p:nvSpPr>
        <p:spPr/>
        <p:txBody>
          <a:bodyPr/>
          <a:lstStyle/>
          <a:p>
            <a:fld id="{CC43B8D3-9A08-F84C-9DD4-44948BA52D4B}" type="slidenum">
              <a:rPr lang="en-US" smtClean="0"/>
              <a:pPr/>
              <a:t>11</a:t>
            </a:fld>
            <a:endParaRPr lang="en-US" dirty="0"/>
          </a:p>
        </p:txBody>
      </p:sp>
    </p:spTree>
    <p:extLst>
      <p:ext uri="{BB962C8B-B14F-4D97-AF65-F5344CB8AC3E}">
        <p14:creationId xmlns:p14="http://schemas.microsoft.com/office/powerpoint/2010/main" val="114110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Foot and Legs Protective Equipment’s </a:t>
            </a:r>
          </a:p>
        </p:txBody>
      </p:sp>
      <p:sp>
        <p:nvSpPr>
          <p:cNvPr id="3" name="Content Placeholder 2"/>
          <p:cNvSpPr>
            <a:spLocks noGrp="1"/>
          </p:cNvSpPr>
          <p:nvPr>
            <p:ph idx="1"/>
          </p:nvPr>
        </p:nvSpPr>
        <p:spPr>
          <a:xfrm>
            <a:off x="4314809" y="2844221"/>
            <a:ext cx="6738151" cy="3116211"/>
          </a:xfrm>
        </p:spPr>
        <p:txBody>
          <a:bodyPr>
            <a:normAutofit/>
          </a:bodyPr>
          <a:lstStyle/>
          <a:p>
            <a:pPr marL="569214" lvl="1" indent="-285750">
              <a:buFont typeface="Wingdings" panose="05000000000000000000" pitchFamily="2" charset="2"/>
              <a:buChar char="Ø"/>
            </a:pPr>
            <a:r>
              <a:rPr lang="en-IN" dirty="0">
                <a:solidFill>
                  <a:srgbClr val="0070C0"/>
                </a:solidFill>
                <a:latin typeface="Arial Narrow" panose="020B0606020202030204" pitchFamily="34" charset="0"/>
              </a:rPr>
              <a:t>IS 15298 (Part 2) : 2024 – safety footwear </a:t>
            </a:r>
          </a:p>
          <a:p>
            <a:pPr marL="569214" lvl="1" indent="-285750">
              <a:buFont typeface="Wingdings" panose="05000000000000000000" pitchFamily="2" charset="2"/>
              <a:buChar char="Ø"/>
            </a:pPr>
            <a:r>
              <a:rPr lang="en-IN" dirty="0">
                <a:solidFill>
                  <a:srgbClr val="0070C0"/>
                </a:solidFill>
                <a:latin typeface="Arial Narrow" panose="020B0606020202030204" pitchFamily="34" charset="0"/>
              </a:rPr>
              <a:t>IS 15298 (Part 3) : 2024– protective footwear          </a:t>
            </a:r>
          </a:p>
          <a:p>
            <a:pPr marL="569214" lvl="1" indent="-285750">
              <a:buFont typeface="Wingdings" panose="05000000000000000000" pitchFamily="2" charset="2"/>
              <a:buChar char="Ø"/>
            </a:pPr>
            <a:r>
              <a:rPr lang="en-IN" dirty="0">
                <a:solidFill>
                  <a:srgbClr val="0070C0"/>
                </a:solidFill>
                <a:latin typeface="Arial Narrow" panose="020B0606020202030204" pitchFamily="34" charset="0"/>
              </a:rPr>
              <a:t>IS 15298 (Part 4) : 2024 – protective footwear          </a:t>
            </a:r>
          </a:p>
          <a:p>
            <a:pPr marL="569214" lvl="1" indent="-285750">
              <a:buFont typeface="Wingdings" panose="05000000000000000000" pitchFamily="2" charset="2"/>
              <a:buChar char="Ø"/>
            </a:pPr>
            <a:r>
              <a:rPr lang="en-IN" dirty="0">
                <a:latin typeface="Arial Narrow" panose="020B0606020202030204" pitchFamily="34" charset="0"/>
              </a:rPr>
              <a:t>IS 1989 (Part 1) : 1986 – leather safety boots for miners </a:t>
            </a:r>
          </a:p>
          <a:p>
            <a:pPr marL="569214" lvl="1" indent="-285750">
              <a:buFont typeface="Wingdings" panose="05000000000000000000" pitchFamily="2" charset="2"/>
              <a:buChar char="Ø"/>
            </a:pPr>
            <a:r>
              <a:rPr lang="en-IN" dirty="0">
                <a:latin typeface="Arial Narrow" panose="020B0606020202030204" pitchFamily="34" charset="0"/>
              </a:rPr>
              <a:t>IS 1989 (Part 2) : 1986 – leather safety boots for heavy metal industries</a:t>
            </a:r>
          </a:p>
          <a:p>
            <a:pPr marL="569214" lvl="1" indent="-285750">
              <a:buFont typeface="Wingdings" panose="05000000000000000000" pitchFamily="2" charset="2"/>
              <a:buChar char="Ø"/>
            </a:pPr>
            <a:r>
              <a:rPr lang="en-IN" dirty="0">
                <a:latin typeface="Arial Narrow" panose="020B0606020202030204" pitchFamily="34" charset="0"/>
              </a:rPr>
              <a:t>IS 11226 : 1993 – leather safety boot with moulded  rubber sole </a:t>
            </a:r>
          </a:p>
          <a:p>
            <a:pPr marL="569214" lvl="1" indent="-285750">
              <a:buFont typeface="Wingdings" panose="05000000000000000000" pitchFamily="2" charset="2"/>
              <a:buChar char="Ø"/>
            </a:pPr>
            <a:r>
              <a:rPr lang="en-IN" dirty="0">
                <a:solidFill>
                  <a:srgbClr val="0070C0"/>
                </a:solidFill>
                <a:latin typeface="Arial Narrow" panose="020B0606020202030204" pitchFamily="34" charset="0"/>
              </a:rPr>
              <a:t>IS 14544 : 2022 – leather safety boot with moulded PVC sole</a:t>
            </a:r>
            <a:endParaRPr lang="en-IN" dirty="0"/>
          </a:p>
        </p:txBody>
      </p:sp>
      <p:sp>
        <p:nvSpPr>
          <p:cNvPr id="4" name="Text Placeholder 3"/>
          <p:cNvSpPr>
            <a:spLocks noGrp="1"/>
          </p:cNvSpPr>
          <p:nvPr>
            <p:ph type="body" sz="quarter" idx="13"/>
          </p:nvPr>
        </p:nvSpPr>
        <p:spPr/>
        <p:txBody>
          <a:bodyPr/>
          <a:lstStyle/>
          <a:p>
            <a:endParaRPr lang="en-IN"/>
          </a:p>
        </p:txBody>
      </p:sp>
      <p:sp>
        <p:nvSpPr>
          <p:cNvPr id="5" name="Slide Number Placeholder 4"/>
          <p:cNvSpPr>
            <a:spLocks noGrp="1"/>
          </p:cNvSpPr>
          <p:nvPr>
            <p:ph type="sldNum" sz="quarter" idx="16"/>
          </p:nvPr>
        </p:nvSpPr>
        <p:spPr/>
        <p:txBody>
          <a:bodyPr/>
          <a:lstStyle/>
          <a:p>
            <a:fld id="{CC43B8D3-9A08-F84C-9DD4-44948BA52D4B}" type="slidenum">
              <a:rPr lang="en-US" smtClean="0"/>
              <a:pPr/>
              <a:t>12</a:t>
            </a:fld>
            <a:endParaRPr lang="en-US" dirty="0"/>
          </a:p>
        </p:txBody>
      </p:sp>
      <p:pic>
        <p:nvPicPr>
          <p:cNvPr id="6" name="Picture 4" descr="Image result for Safety, Protective and Occupational Footwear">
            <a:extLst>
              <a:ext uri="{FF2B5EF4-FFF2-40B4-BE49-F238E27FC236}">
                <a16:creationId xmlns:a16="http://schemas.microsoft.com/office/drawing/2014/main" id="{0FC1DFE9-9485-4513-AF17-9C482B683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723" y="2844221"/>
            <a:ext cx="2720329" cy="24413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67378" y="1753687"/>
            <a:ext cx="10192348"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Foot and leg protection is critical for workers in industries where they face risks such as heavy objects, sharp materials, chemicals, or extreme temperatures</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98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Continue…</a:t>
            </a:r>
          </a:p>
        </p:txBody>
      </p:sp>
      <p:sp>
        <p:nvSpPr>
          <p:cNvPr id="4" name="Text Placeholder 3"/>
          <p:cNvSpPr>
            <a:spLocks noGrp="1"/>
          </p:cNvSpPr>
          <p:nvPr>
            <p:ph type="body" sz="quarter" idx="13"/>
          </p:nvPr>
        </p:nvSpPr>
        <p:spPr/>
        <p:txBody>
          <a:bodyPr/>
          <a:lstStyle/>
          <a:p>
            <a:endParaRPr lang="en-IN"/>
          </a:p>
        </p:txBody>
      </p:sp>
      <p:sp>
        <p:nvSpPr>
          <p:cNvPr id="5" name="Slide Number Placeholder 4"/>
          <p:cNvSpPr>
            <a:spLocks noGrp="1"/>
          </p:cNvSpPr>
          <p:nvPr>
            <p:ph type="sldNum" sz="quarter" idx="16"/>
          </p:nvPr>
        </p:nvSpPr>
        <p:spPr/>
        <p:txBody>
          <a:bodyPr/>
          <a:lstStyle/>
          <a:p>
            <a:fld id="{CC43B8D3-9A08-F84C-9DD4-44948BA52D4B}" type="slidenum">
              <a:rPr lang="en-US" smtClean="0"/>
              <a:pPr/>
              <a:t>13</a:t>
            </a:fld>
            <a:endParaRPr lang="en-US" dirty="0"/>
          </a:p>
        </p:txBody>
      </p:sp>
      <p:pic>
        <p:nvPicPr>
          <p:cNvPr id="6" name="Picture 2" descr="Image result for safety boots canvas">
            <a:extLst>
              <a:ext uri="{FF2B5EF4-FFF2-40B4-BE49-F238E27FC236}">
                <a16:creationId xmlns:a16="http://schemas.microsoft.com/office/drawing/2014/main" id="{6DBF378A-760B-4E70-92E8-FEF292DBB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37" y="1682396"/>
            <a:ext cx="1824204" cy="18242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gumboots">
            <a:extLst>
              <a:ext uri="{FF2B5EF4-FFF2-40B4-BE49-F238E27FC236}">
                <a16:creationId xmlns:a16="http://schemas.microsoft.com/office/drawing/2014/main" id="{8C9F8C80-D4B5-456C-9C26-0432D88005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077" y="1778407"/>
            <a:ext cx="1632181" cy="16321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Polyvinyl chloride PVC Industrial boots">
            <a:extLst>
              <a:ext uri="{FF2B5EF4-FFF2-40B4-BE49-F238E27FC236}">
                <a16:creationId xmlns:a16="http://schemas.microsoft.com/office/drawing/2014/main" id="{F47E1367-DC02-4B09-A75E-AB3E96CE9C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8603" y="1778407"/>
            <a:ext cx="1354336" cy="17275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9943" y="3810259"/>
            <a:ext cx="2099716" cy="1200329"/>
          </a:xfrm>
          <a:prstGeom prst="rect">
            <a:avLst/>
          </a:prstGeom>
        </p:spPr>
        <p:txBody>
          <a:bodyPr wrap="square">
            <a:spAutoFit/>
          </a:bodyPr>
          <a:lstStyle/>
          <a:p>
            <a:pPr algn="ctr"/>
            <a:r>
              <a:rPr lang="en-IN" b="1" dirty="0">
                <a:latin typeface="Arial Narrow" panose="020B0606020202030204" pitchFamily="34" charset="0"/>
              </a:rPr>
              <a:t>Canvas safety boots for miners</a:t>
            </a:r>
          </a:p>
          <a:p>
            <a:pPr algn="ctr"/>
            <a:endParaRPr lang="en-IN" dirty="0">
              <a:latin typeface="Arial Narrow" panose="020B0606020202030204" pitchFamily="34" charset="0"/>
            </a:endParaRPr>
          </a:p>
          <a:p>
            <a:pPr marL="285750" indent="-285750" algn="just">
              <a:buFont typeface="Wingdings" panose="05000000000000000000" pitchFamily="2" charset="2"/>
              <a:buChar char="Ø"/>
            </a:pPr>
            <a:r>
              <a:rPr lang="en-IN" dirty="0">
                <a:solidFill>
                  <a:srgbClr val="0070C0"/>
                </a:solidFill>
                <a:latin typeface="Arial Narrow" panose="020B0606020202030204" pitchFamily="34" charset="0"/>
              </a:rPr>
              <a:t>IS 3976 : 2018</a:t>
            </a:r>
          </a:p>
        </p:txBody>
      </p:sp>
      <p:sp>
        <p:nvSpPr>
          <p:cNvPr id="10" name="Rectangle 9"/>
          <p:cNvSpPr/>
          <p:nvPr/>
        </p:nvSpPr>
        <p:spPr>
          <a:xfrm>
            <a:off x="3098308" y="3810259"/>
            <a:ext cx="2974018" cy="1754326"/>
          </a:xfrm>
          <a:prstGeom prst="rect">
            <a:avLst/>
          </a:prstGeom>
        </p:spPr>
        <p:txBody>
          <a:bodyPr wrap="square">
            <a:spAutoFit/>
          </a:bodyPr>
          <a:lstStyle/>
          <a:p>
            <a:pPr algn="ctr"/>
            <a:r>
              <a:rPr lang="en-IN" b="1" dirty="0">
                <a:latin typeface="Arial Narrow" panose="020B0606020202030204" pitchFamily="34" charset="0"/>
              </a:rPr>
              <a:t>Gumboots</a:t>
            </a:r>
          </a:p>
          <a:p>
            <a:pPr algn="ctr"/>
            <a:endParaRPr lang="en-IN" dirty="0">
              <a:latin typeface="Arial Narrow" panose="020B0606020202030204" pitchFamily="34" charset="0"/>
            </a:endParaRPr>
          </a:p>
          <a:p>
            <a:pPr marL="285750" indent="-285750" algn="just">
              <a:buFont typeface="Wingdings" panose="05000000000000000000" pitchFamily="2" charset="2"/>
              <a:buChar char="Ø"/>
            </a:pPr>
            <a:r>
              <a:rPr lang="en-IN" dirty="0">
                <a:latin typeface="Arial Narrow" panose="020B0606020202030204" pitchFamily="34" charset="0"/>
              </a:rPr>
              <a:t>IS 5557 : 2004 – safety and      protective gum boots</a:t>
            </a:r>
          </a:p>
          <a:p>
            <a:pPr marL="285750" indent="-285750" algn="just">
              <a:buFont typeface="Wingdings" panose="05000000000000000000" pitchFamily="2" charset="2"/>
              <a:buChar char="Ø"/>
            </a:pPr>
            <a:r>
              <a:rPr lang="en-IN" dirty="0">
                <a:latin typeface="Arial Narrow" panose="020B0606020202030204" pitchFamily="34" charset="0"/>
              </a:rPr>
              <a:t>IS 5557 (Part 2) : 2019 –          occupational gum boots</a:t>
            </a:r>
          </a:p>
        </p:txBody>
      </p:sp>
      <p:sp>
        <p:nvSpPr>
          <p:cNvPr id="11" name="Rectangle 10"/>
          <p:cNvSpPr/>
          <p:nvPr/>
        </p:nvSpPr>
        <p:spPr>
          <a:xfrm>
            <a:off x="6649624" y="3787624"/>
            <a:ext cx="2729508" cy="923330"/>
          </a:xfrm>
          <a:prstGeom prst="rect">
            <a:avLst/>
          </a:prstGeom>
        </p:spPr>
        <p:txBody>
          <a:bodyPr wrap="square">
            <a:spAutoFit/>
          </a:bodyPr>
          <a:lstStyle/>
          <a:p>
            <a:pPr algn="ctr"/>
            <a:r>
              <a:rPr lang="en-IN" b="1" dirty="0">
                <a:latin typeface="Arial Narrow" panose="020B0606020202030204" pitchFamily="34" charset="0"/>
              </a:rPr>
              <a:t>PVC industrial boots</a:t>
            </a:r>
          </a:p>
          <a:p>
            <a:pPr algn="ctr"/>
            <a:endParaRPr lang="en-IN" dirty="0">
              <a:latin typeface="Arial Narrow" panose="020B0606020202030204" pitchFamily="34" charset="0"/>
            </a:endParaRPr>
          </a:p>
          <a:p>
            <a:pPr marL="285750" indent="-285750" algn="just">
              <a:buFont typeface="Wingdings" panose="05000000000000000000" pitchFamily="2" charset="2"/>
              <a:buChar char="Ø"/>
            </a:pPr>
            <a:r>
              <a:rPr lang="en-IN" dirty="0">
                <a:solidFill>
                  <a:srgbClr val="0070C0"/>
                </a:solidFill>
                <a:latin typeface="Arial Narrow" panose="020B0606020202030204" pitchFamily="34" charset="0"/>
              </a:rPr>
              <a:t>IS 12254 : 2021</a:t>
            </a:r>
          </a:p>
        </p:txBody>
      </p:sp>
    </p:spTree>
    <p:extLst>
      <p:ext uri="{BB962C8B-B14F-4D97-AF65-F5344CB8AC3E}">
        <p14:creationId xmlns:p14="http://schemas.microsoft.com/office/powerpoint/2010/main" val="238569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Guide for Selecting Personal Protective </a:t>
            </a:r>
            <a:r>
              <a:rPr lang="en-US" sz="2800" dirty="0" smtClean="0"/>
              <a:t>Equipment </a:t>
            </a:r>
            <a:r>
              <a:rPr lang="en-US" sz="2800" dirty="0"/>
              <a:t>(PPE)</a:t>
            </a:r>
            <a:endParaRPr lang="en-IN" sz="2800" dirty="0"/>
          </a:p>
        </p:txBody>
      </p:sp>
      <p:sp>
        <p:nvSpPr>
          <p:cNvPr id="6" name="Content Placeholder 5"/>
          <p:cNvSpPr>
            <a:spLocks noGrp="1"/>
          </p:cNvSpPr>
          <p:nvPr>
            <p:ph idx="1"/>
          </p:nvPr>
        </p:nvSpPr>
        <p:spPr>
          <a:xfrm>
            <a:off x="1600200" y="1748589"/>
            <a:ext cx="9404684" cy="3951171"/>
          </a:xfrm>
        </p:spPr>
        <p:txBody>
          <a:bodyPr/>
          <a:lstStyle/>
          <a:p>
            <a:r>
              <a:rPr lang="en-US" sz="2400" dirty="0">
                <a:latin typeface="Arial" panose="020B0604020202020204" pitchFamily="34" charset="0"/>
                <a:cs typeface="Arial" panose="020B0604020202020204" pitchFamily="34" charset="0"/>
              </a:rPr>
              <a:t>Personal Protective Equipment (PPE) is critical for ensuring safety in environments where hazards exist. The selection of appropriate PPE depends on several factors, including the type of hazard, the level of exposure, and the specific tasks being performed. Below is a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guide to help select the right </a:t>
            </a:r>
            <a:r>
              <a:rPr lang="en-US" sz="2400" dirty="0" smtClean="0">
                <a:latin typeface="Arial" panose="020B0604020202020204" pitchFamily="34" charset="0"/>
                <a:cs typeface="Arial" panose="020B0604020202020204" pitchFamily="34" charset="0"/>
              </a:rPr>
              <a:t>PPE</a:t>
            </a:r>
          </a:p>
          <a:p>
            <a:endParaRPr lang="en-US" dirty="0">
              <a:latin typeface="Arial" panose="020B0604020202020204" pitchFamily="34" charset="0"/>
              <a:cs typeface="Arial" panose="020B0604020202020204" pitchFamily="34" charset="0"/>
            </a:endParaRPr>
          </a:p>
          <a:p>
            <a:pPr marL="569214" lvl="1" indent="-285750"/>
            <a:r>
              <a:rPr lang="en-IN" sz="2000" dirty="0">
                <a:latin typeface="Arial" panose="020B0604020202020204" pitchFamily="34" charset="0"/>
                <a:cs typeface="Arial" panose="020B0604020202020204" pitchFamily="34" charset="0"/>
              </a:rPr>
              <a:t>Identify Workplace </a:t>
            </a:r>
            <a:r>
              <a:rPr lang="en-IN" sz="2000" dirty="0" smtClean="0">
                <a:latin typeface="Arial" panose="020B0604020202020204" pitchFamily="34" charset="0"/>
                <a:cs typeface="Arial" panose="020B0604020202020204" pitchFamily="34" charset="0"/>
              </a:rPr>
              <a:t>Hazards</a:t>
            </a:r>
          </a:p>
          <a:p>
            <a:pPr marL="569214" lvl="1" indent="-285750"/>
            <a:r>
              <a:rPr lang="en-US" sz="2000" dirty="0">
                <a:latin typeface="Arial" panose="020B0604020202020204" pitchFamily="34" charset="0"/>
                <a:cs typeface="Arial" panose="020B0604020202020204" pitchFamily="34" charset="0"/>
              </a:rPr>
              <a:t>Match PPE to the </a:t>
            </a:r>
            <a:r>
              <a:rPr lang="en-US" sz="2000" dirty="0" smtClean="0">
                <a:latin typeface="Arial" panose="020B0604020202020204" pitchFamily="34" charset="0"/>
                <a:cs typeface="Arial" panose="020B0604020202020204" pitchFamily="34" charset="0"/>
              </a:rPr>
              <a:t>Hazard</a:t>
            </a:r>
          </a:p>
          <a:p>
            <a:pPr marL="569214" lvl="1" indent="-285750"/>
            <a:r>
              <a:rPr lang="en-IN" sz="2000" dirty="0">
                <a:latin typeface="Arial" panose="020B0604020202020204" pitchFamily="34" charset="0"/>
                <a:cs typeface="Arial" panose="020B0604020202020204" pitchFamily="34" charset="0"/>
              </a:rPr>
              <a:t>Consider Fit and Comfort</a:t>
            </a:r>
          </a:p>
        </p:txBody>
      </p:sp>
      <p:sp>
        <p:nvSpPr>
          <p:cNvPr id="7" name="Text Placeholder 6"/>
          <p:cNvSpPr>
            <a:spLocks noGrp="1"/>
          </p:cNvSpPr>
          <p:nvPr>
            <p:ph type="body" sz="quarter" idx="13"/>
          </p:nvPr>
        </p:nvSpPr>
        <p:spPr/>
        <p:txBody>
          <a:bodyPr/>
          <a:lstStyle/>
          <a:p>
            <a:endParaRPr lang="en-IN"/>
          </a:p>
        </p:txBody>
      </p:sp>
      <p:sp>
        <p:nvSpPr>
          <p:cNvPr id="4" name="Slide Number Placeholder 3"/>
          <p:cNvSpPr>
            <a:spLocks noGrp="1"/>
          </p:cNvSpPr>
          <p:nvPr>
            <p:ph type="sldNum" sz="quarter" idx="16"/>
          </p:nvPr>
        </p:nvSpPr>
        <p:spPr/>
        <p:txBody>
          <a:bodyPr/>
          <a:lstStyle/>
          <a:p>
            <a:fld id="{CC43B8D3-9A08-F84C-9DD4-44948BA52D4B}" type="slidenum">
              <a:rPr lang="en-US" smtClean="0"/>
              <a:pPr/>
              <a:t>14</a:t>
            </a:fld>
            <a:endParaRPr lang="en-US" dirty="0"/>
          </a:p>
        </p:txBody>
      </p:sp>
    </p:spTree>
    <p:extLst>
      <p:ext uri="{BB962C8B-B14F-4D97-AF65-F5344CB8AC3E}">
        <p14:creationId xmlns:p14="http://schemas.microsoft.com/office/powerpoint/2010/main" val="81360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sz="2400" b="1" dirty="0"/>
              <a:t>GUIDE FOR SELECTION OF PPE FOR WASTE HANDLING</a:t>
            </a:r>
            <a:endParaRPr lang="en-IN"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15</a:t>
            </a:fld>
            <a:endParaRPr lang="en-US" dirty="0"/>
          </a:p>
        </p:txBody>
      </p:sp>
      <p:graphicFrame>
        <p:nvGraphicFramePr>
          <p:cNvPr id="9" name="Table 8"/>
          <p:cNvGraphicFramePr>
            <a:graphicFrameLocks noGrp="1"/>
          </p:cNvGraphicFramePr>
          <p:nvPr/>
        </p:nvGraphicFramePr>
        <p:xfrm>
          <a:off x="1137424" y="2018370"/>
          <a:ext cx="9489688" cy="4661311"/>
        </p:xfrm>
        <a:graphic>
          <a:graphicData uri="http://schemas.openxmlformats.org/drawingml/2006/table">
            <a:tbl>
              <a:tblPr firstRow="1" firstCol="1" bandRow="1"/>
              <a:tblGrid>
                <a:gridCol w="879735">
                  <a:extLst>
                    <a:ext uri="{9D8B030D-6E8A-4147-A177-3AD203B41FA5}">
                      <a16:colId xmlns:a16="http://schemas.microsoft.com/office/drawing/2014/main" val="20000"/>
                    </a:ext>
                  </a:extLst>
                </a:gridCol>
                <a:gridCol w="3106684">
                  <a:extLst>
                    <a:ext uri="{9D8B030D-6E8A-4147-A177-3AD203B41FA5}">
                      <a16:colId xmlns:a16="http://schemas.microsoft.com/office/drawing/2014/main" val="20001"/>
                    </a:ext>
                  </a:extLst>
                </a:gridCol>
                <a:gridCol w="2759525">
                  <a:extLst>
                    <a:ext uri="{9D8B030D-6E8A-4147-A177-3AD203B41FA5}">
                      <a16:colId xmlns:a16="http://schemas.microsoft.com/office/drawing/2014/main" val="20002"/>
                    </a:ext>
                  </a:extLst>
                </a:gridCol>
                <a:gridCol w="2743744">
                  <a:extLst>
                    <a:ext uri="{9D8B030D-6E8A-4147-A177-3AD203B41FA5}">
                      <a16:colId xmlns:a16="http://schemas.microsoft.com/office/drawing/2014/main" val="20003"/>
                    </a:ext>
                  </a:extLst>
                </a:gridCol>
              </a:tblGrid>
              <a:tr h="312234">
                <a:tc>
                  <a:txBody>
                    <a:bodyPr/>
                    <a:lstStyle/>
                    <a:p>
                      <a:pPr algn="ctr">
                        <a:lnSpc>
                          <a:spcPct val="115000"/>
                        </a:lnSpc>
                        <a:spcBef>
                          <a:spcPts val="600"/>
                        </a:spcBef>
                        <a:spcAft>
                          <a:spcPts val="900"/>
                        </a:spcAft>
                      </a:pPr>
                      <a:r>
                        <a:rPr lang="en-IN" sz="1200" b="1" dirty="0" err="1">
                          <a:solidFill>
                            <a:srgbClr val="000000"/>
                          </a:solidFill>
                          <a:effectLst/>
                          <a:latin typeface="Times New Roman" panose="02020603050405020304" pitchFamily="18" charset="0"/>
                          <a:ea typeface="Times New Roman" panose="02020603050405020304" pitchFamily="18" charset="0"/>
                          <a:cs typeface="Mangal"/>
                        </a:rPr>
                        <a:t>Sl</a:t>
                      </a:r>
                      <a:r>
                        <a:rPr lang="en-IN" sz="1200" b="1" dirty="0">
                          <a:solidFill>
                            <a:srgbClr val="000000"/>
                          </a:solidFill>
                          <a:effectLst/>
                          <a:latin typeface="Times New Roman" panose="02020603050405020304" pitchFamily="18" charset="0"/>
                          <a:ea typeface="Times New Roman" panose="02020603050405020304" pitchFamily="18" charset="0"/>
                          <a:cs typeface="Mangal"/>
                        </a:rPr>
                        <a:t> No.</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b="1" dirty="0">
                          <a:solidFill>
                            <a:srgbClr val="000000"/>
                          </a:solidFill>
                          <a:effectLst/>
                          <a:latin typeface="Times New Roman" panose="02020603050405020304" pitchFamily="18" charset="0"/>
                          <a:ea typeface="Times New Roman" panose="02020603050405020304" pitchFamily="18" charset="0"/>
                          <a:cs typeface="Mangal"/>
                        </a:rPr>
                        <a:t>Different Types of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b="1" dirty="0">
                          <a:solidFill>
                            <a:srgbClr val="000000"/>
                          </a:solidFill>
                          <a:effectLst/>
                          <a:latin typeface="Times New Roman" panose="02020603050405020304" pitchFamily="18" charset="0"/>
                          <a:ea typeface="Times New Roman" panose="02020603050405020304" pitchFamily="18" charset="0"/>
                          <a:cs typeface="Mangal"/>
                        </a:rPr>
                        <a:t>Eye Protection</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b="1" dirty="0">
                          <a:solidFill>
                            <a:srgbClr val="000000"/>
                          </a:solidFill>
                          <a:effectLst/>
                          <a:latin typeface="Times New Roman" panose="02020603050405020304" pitchFamily="18" charset="0"/>
                          <a:ea typeface="Times New Roman" panose="02020603050405020304" pitchFamily="18" charset="0"/>
                          <a:cs typeface="Mangal"/>
                        </a:rPr>
                        <a:t>Relevant Indian Standard</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10000"/>
                  </a:ext>
                </a:extLst>
              </a:tr>
              <a:tr h="257308">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(1)</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(2)</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(3)</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(4)</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a:t>
                      </a:r>
                      <a:r>
                        <a:rPr lang="en-IN" sz="1200" dirty="0" err="1">
                          <a:solidFill>
                            <a:srgbClr val="000000"/>
                          </a:solidFill>
                          <a:effectLst/>
                          <a:latin typeface="Times New Roman" panose="02020603050405020304" pitchFamily="18" charset="0"/>
                          <a:ea typeface="Times New Roman" panose="02020603050405020304" pitchFamily="18" charset="0"/>
                          <a:cs typeface="Mangal"/>
                        </a:rPr>
                        <a:t>i</a:t>
                      </a:r>
                      <a:r>
                        <a:rPr lang="en-IN" sz="1200" dirty="0">
                          <a:solidFill>
                            <a:srgbClr val="000000"/>
                          </a:solidFill>
                          <a:effectLst/>
                          <a:latin typeface="Times New Roman" panose="02020603050405020304" pitchFamily="18" charset="0"/>
                          <a:ea typeface="Times New Roman" panose="02020603050405020304" pitchFamily="18" charset="0"/>
                          <a:cs typeface="Mangal"/>
                        </a:rPr>
                        <a:t>)</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Municipal solid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Safety goggles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Calibri" panose="020F0502020204030204" pitchFamily="34" charset="0"/>
                          <a:cs typeface="Mangal"/>
                        </a:rPr>
                        <a:t>IS 8521 (Part 1)</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10002"/>
                  </a:ext>
                </a:extLst>
              </a:tr>
              <a:tr h="355197">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Municipal liquid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Face shield/Full face piece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8521 (Part 1)</a:t>
                      </a:r>
                      <a:r>
                        <a:rPr lang="en-IN" sz="1200" dirty="0">
                          <a:effectLst/>
                          <a:latin typeface="Times New Roman" panose="02020603050405020304" pitchFamily="18" charset="0"/>
                          <a:ea typeface="Times New Roman" panose="02020603050405020304" pitchFamily="18" charset="0"/>
                          <a:cs typeface="Mangal"/>
                        </a:rPr>
                        <a:t> and IS 14166</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3"/>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Municipal sewage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Safety goggles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Calibri" panose="020F0502020204030204" pitchFamily="34" charset="0"/>
                          <a:cs typeface="Mangal"/>
                        </a:rPr>
                        <a:t>IS 8521 (Part 1)</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4"/>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iv)</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Fumigation</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Safety goggles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Calibri" panose="020F0502020204030204" pitchFamily="34" charset="0"/>
                          <a:cs typeface="Mangal"/>
                        </a:rPr>
                        <a:t>IS 8521 (Part 1)</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5"/>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Biodegradable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Safety goggles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Calibri" panose="020F0502020204030204" pitchFamily="34" charset="0"/>
                          <a:cs typeface="Mangal"/>
                        </a:rPr>
                        <a:t>IS 8521 (Part 1)</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6"/>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Chemical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Safety goggles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8521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7"/>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Biomedical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Safety goggles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8521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8"/>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Construction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Safety goggles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8521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9"/>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ix)</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Domestic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Safety goggles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8521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10"/>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e-Waste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Safety goggles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8521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11"/>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Food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Safety goggles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8521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12"/>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Gaseous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Safety goggles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8521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13"/>
                  </a:ext>
                </a:extLst>
              </a:tr>
              <a:tr h="31138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Hazardous/Toxic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Full face piece/hood</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8521 (Part 1) and IS 14166</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bl>
          </a:graphicData>
        </a:graphic>
      </p:graphicFrame>
      <p:sp>
        <p:nvSpPr>
          <p:cNvPr id="7" name="Title 2"/>
          <p:cNvSpPr txBox="1">
            <a:spLocks/>
          </p:cNvSpPr>
          <p:nvPr/>
        </p:nvSpPr>
        <p:spPr>
          <a:xfrm>
            <a:off x="1405054" y="1591006"/>
            <a:ext cx="3679902" cy="297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en-IN" dirty="0"/>
          </a:p>
        </p:txBody>
      </p:sp>
      <p:sp>
        <p:nvSpPr>
          <p:cNvPr id="8" name="Title 2"/>
          <p:cNvSpPr txBox="1">
            <a:spLocks/>
          </p:cNvSpPr>
          <p:nvPr/>
        </p:nvSpPr>
        <p:spPr>
          <a:xfrm>
            <a:off x="735980" y="1591006"/>
            <a:ext cx="10723746" cy="34964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IN" sz="2000" dirty="0">
                <a:latin typeface="Times New Roman" panose="02020603050405020304" pitchFamily="18" charset="0"/>
                <a:cs typeface="Times New Roman" panose="02020603050405020304" pitchFamily="18" charset="0"/>
              </a:rPr>
              <a:t>Eye Protector to protect eyes from splashes of waste material</a:t>
            </a:r>
          </a:p>
        </p:txBody>
      </p:sp>
    </p:spTree>
    <p:extLst>
      <p:ext uri="{BB962C8B-B14F-4D97-AF65-F5344CB8AC3E}">
        <p14:creationId xmlns:p14="http://schemas.microsoft.com/office/powerpoint/2010/main" val="203981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sz="2400" dirty="0">
                <a:solidFill>
                  <a:srgbClr val="231F20"/>
                </a:solidFill>
              </a:rPr>
              <a:t>Respiratory protective devices to protect nose and mouth from splashes waste</a:t>
            </a:r>
            <a:endParaRPr lang="en-IN" sz="2400"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16</a:t>
            </a:fld>
            <a:endParaRPr lang="en-US" dirty="0"/>
          </a:p>
        </p:txBody>
      </p:sp>
      <p:graphicFrame>
        <p:nvGraphicFramePr>
          <p:cNvPr id="6" name="Table 5"/>
          <p:cNvGraphicFramePr>
            <a:graphicFrameLocks noGrp="1"/>
          </p:cNvGraphicFramePr>
          <p:nvPr/>
        </p:nvGraphicFramePr>
        <p:xfrm>
          <a:off x="880946" y="1628082"/>
          <a:ext cx="10578780" cy="5116711"/>
        </p:xfrm>
        <a:graphic>
          <a:graphicData uri="http://schemas.openxmlformats.org/drawingml/2006/table">
            <a:tbl>
              <a:tblPr firstRow="1" firstCol="1" bandRow="1"/>
              <a:tblGrid>
                <a:gridCol w="981039">
                  <a:extLst>
                    <a:ext uri="{9D8B030D-6E8A-4147-A177-3AD203B41FA5}">
                      <a16:colId xmlns:a16="http://schemas.microsoft.com/office/drawing/2014/main" val="20000"/>
                    </a:ext>
                  </a:extLst>
                </a:gridCol>
                <a:gridCol w="2482741">
                  <a:extLst>
                    <a:ext uri="{9D8B030D-6E8A-4147-A177-3AD203B41FA5}">
                      <a16:colId xmlns:a16="http://schemas.microsoft.com/office/drawing/2014/main" val="20001"/>
                    </a:ext>
                  </a:extLst>
                </a:gridCol>
                <a:gridCol w="3923060">
                  <a:extLst>
                    <a:ext uri="{9D8B030D-6E8A-4147-A177-3AD203B41FA5}">
                      <a16:colId xmlns:a16="http://schemas.microsoft.com/office/drawing/2014/main" val="20002"/>
                    </a:ext>
                  </a:extLst>
                </a:gridCol>
                <a:gridCol w="3191940">
                  <a:extLst>
                    <a:ext uri="{9D8B030D-6E8A-4147-A177-3AD203B41FA5}">
                      <a16:colId xmlns:a16="http://schemas.microsoft.com/office/drawing/2014/main" val="20003"/>
                    </a:ext>
                  </a:extLst>
                </a:gridCol>
              </a:tblGrid>
              <a:tr h="239215">
                <a:tc>
                  <a:txBody>
                    <a:bodyPr/>
                    <a:lstStyle/>
                    <a:p>
                      <a:pPr algn="ctr">
                        <a:lnSpc>
                          <a:spcPct val="115000"/>
                        </a:lnSpc>
                        <a:spcBef>
                          <a:spcPts val="600"/>
                        </a:spcBef>
                        <a:spcAft>
                          <a:spcPts val="900"/>
                        </a:spcAft>
                      </a:pPr>
                      <a:r>
                        <a:rPr lang="en-IN" sz="1200" b="1" dirty="0" err="1">
                          <a:solidFill>
                            <a:srgbClr val="000000"/>
                          </a:solidFill>
                          <a:effectLst/>
                          <a:latin typeface="Times New Roman" panose="02020603050405020304" pitchFamily="18" charset="0"/>
                          <a:ea typeface="Times New Roman" panose="02020603050405020304" pitchFamily="18" charset="0"/>
                          <a:cs typeface="Mangal"/>
                        </a:rPr>
                        <a:t>Sl</a:t>
                      </a:r>
                      <a:r>
                        <a:rPr lang="en-IN" sz="1200" b="1" dirty="0">
                          <a:solidFill>
                            <a:srgbClr val="000000"/>
                          </a:solidFill>
                          <a:effectLst/>
                          <a:latin typeface="Times New Roman" panose="02020603050405020304" pitchFamily="18" charset="0"/>
                          <a:ea typeface="Times New Roman" panose="02020603050405020304" pitchFamily="18" charset="0"/>
                          <a:cs typeface="Mangal"/>
                        </a:rPr>
                        <a:t> No.</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b="1">
                          <a:solidFill>
                            <a:srgbClr val="000000"/>
                          </a:solidFill>
                          <a:effectLst/>
                          <a:latin typeface="Times New Roman" panose="02020603050405020304" pitchFamily="18" charset="0"/>
                          <a:ea typeface="Times New Roman" panose="02020603050405020304" pitchFamily="18" charset="0"/>
                          <a:cs typeface="Mangal"/>
                        </a:rPr>
                        <a:t>Different Types of Waste</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b="1">
                          <a:solidFill>
                            <a:srgbClr val="000000"/>
                          </a:solidFill>
                          <a:effectLst/>
                          <a:latin typeface="Times New Roman" panose="02020603050405020304" pitchFamily="18" charset="0"/>
                          <a:ea typeface="Times New Roman" panose="02020603050405020304" pitchFamily="18" charset="0"/>
                          <a:cs typeface="Mangal"/>
                        </a:rPr>
                        <a:t>Respiratory Protection</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b="1">
                          <a:solidFill>
                            <a:srgbClr val="000000"/>
                          </a:solidFill>
                          <a:effectLst/>
                          <a:latin typeface="Times New Roman" panose="02020603050405020304" pitchFamily="18" charset="0"/>
                          <a:ea typeface="Times New Roman" panose="02020603050405020304" pitchFamily="18" charset="0"/>
                          <a:cs typeface="Mangal"/>
                        </a:rPr>
                        <a:t>Relevant Indian Standard</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0000"/>
                  </a:ext>
                </a:extLst>
              </a:tr>
              <a:tr h="209784">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(1)</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(2)</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(3)</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(4)</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09784">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a:t>
                      </a:r>
                      <a:r>
                        <a:rPr lang="en-IN" sz="1200" dirty="0" err="1">
                          <a:solidFill>
                            <a:srgbClr val="000000"/>
                          </a:solidFill>
                          <a:effectLst/>
                          <a:latin typeface="Times New Roman" panose="02020603050405020304" pitchFamily="18" charset="0"/>
                          <a:ea typeface="Times New Roman" panose="02020603050405020304" pitchFamily="18" charset="0"/>
                          <a:cs typeface="Mangal"/>
                        </a:rPr>
                        <a:t>i</a:t>
                      </a:r>
                      <a:r>
                        <a:rPr lang="en-IN" sz="1200" dirty="0">
                          <a:solidFill>
                            <a:srgbClr val="000000"/>
                          </a:solidFill>
                          <a:effectLst/>
                          <a:latin typeface="Times New Roman" panose="02020603050405020304" pitchFamily="18" charset="0"/>
                          <a:ea typeface="Times New Roman" panose="02020603050405020304" pitchFamily="18" charset="0"/>
                          <a:cs typeface="Mangal"/>
                        </a:rPr>
                        <a:t>)</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Municipal solid waste</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Filtering face piece  FFP1/FFP2/FFP3</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IS 9473</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0002"/>
                  </a:ext>
                </a:extLst>
              </a:tr>
              <a:tr h="231254">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Municipal liquid waste</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Half face/Full face masks with appropriate cartridge</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IS 14746, IS 14166, IS 15323 and IS 15322</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3"/>
                  </a:ext>
                </a:extLst>
              </a:tr>
              <a:tr h="62937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Municipal sewage waste</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PAPR</a:t>
                      </a:r>
                      <a:r>
                        <a:rPr lang="en-IN" sz="1200" dirty="0">
                          <a:effectLst/>
                          <a:latin typeface="Times New Roman" panose="02020603050405020304" pitchFamily="18" charset="0"/>
                          <a:ea typeface="Calibri" panose="020F0502020204030204" pitchFamily="34" charset="0"/>
                          <a:cs typeface="Mangal"/>
                        </a:rPr>
                        <a:t> (</a:t>
                      </a:r>
                      <a:r>
                        <a:rPr lang="en-IN" sz="1200" dirty="0">
                          <a:solidFill>
                            <a:srgbClr val="000000"/>
                          </a:solidFill>
                          <a:effectLst/>
                          <a:latin typeface="Times New Roman" panose="02020603050405020304" pitchFamily="18" charset="0"/>
                          <a:ea typeface="Times New Roman" panose="02020603050405020304" pitchFamily="18" charset="0"/>
                          <a:cs typeface="Mangal"/>
                        </a:rPr>
                        <a:t>Powered Air-Purifying Respirators) &amp; SAR</a:t>
                      </a:r>
                      <a:r>
                        <a:rPr lang="en-IN" sz="1200" dirty="0">
                          <a:effectLst/>
                          <a:latin typeface="Times New Roman" panose="02020603050405020304" pitchFamily="18" charset="0"/>
                          <a:ea typeface="Calibri" panose="020F0502020204030204" pitchFamily="34" charset="0"/>
                          <a:cs typeface="Mangal"/>
                        </a:rPr>
                        <a:t> (</a:t>
                      </a:r>
                      <a:r>
                        <a:rPr lang="en-IN" sz="1200" dirty="0">
                          <a:solidFill>
                            <a:srgbClr val="000000"/>
                          </a:solidFill>
                          <a:effectLst/>
                          <a:latin typeface="Times New Roman" panose="02020603050405020304" pitchFamily="18" charset="0"/>
                          <a:ea typeface="Times New Roman" panose="02020603050405020304" pitchFamily="18" charset="0"/>
                          <a:cs typeface="Mangal"/>
                        </a:rPr>
                        <a:t>Supplied-Air Respirators) /SCBA(</a:t>
                      </a:r>
                      <a:r>
                        <a:rPr lang="en-IN" sz="1200" dirty="0">
                          <a:effectLst/>
                          <a:latin typeface="Times New Roman" panose="02020603050405020304" pitchFamily="18" charset="0"/>
                          <a:ea typeface="Calibri" panose="020F0502020204030204" pitchFamily="34" charset="0"/>
                          <a:cs typeface="Mangal"/>
                        </a:rPr>
                        <a:t>Self-Contained Breathing Apparatus</a:t>
                      </a:r>
                      <a:r>
                        <a:rPr lang="en-IN" sz="1200" dirty="0">
                          <a:solidFill>
                            <a:srgbClr val="000000"/>
                          </a:solidFill>
                          <a:effectLst/>
                          <a:latin typeface="Times New Roman" panose="02020603050405020304" pitchFamily="18" charset="0"/>
                          <a:ea typeface="Times New Roman" panose="02020603050405020304" pitchFamily="18" charset="0"/>
                          <a:cs typeface="Mangal"/>
                        </a:rPr>
                        <a:t>)</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IS 10245 (Part 2) and IS 10245 (Part 3)</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4"/>
                  </a:ext>
                </a:extLst>
              </a:tr>
              <a:tr h="419570">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iv)</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Fumigation</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Filtering face piece  FFP1/P2/P3 Respirator with OV relief</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IS 9473, IS 14746, IS 14166, IS 15323 and IS 15322</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5"/>
                  </a:ext>
                </a:extLst>
              </a:tr>
              <a:tr h="209784">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Biodegradable waste</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Filtering face piece  FFP1/FFP2/FFP3</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IS 9473</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6"/>
                  </a:ext>
                </a:extLst>
              </a:tr>
              <a:tr h="419570">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Chemical waste</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Half face/Full face masks with appropriate cartridge/SAR</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IS 14746, IS 14166,  IS 15323 &amp; IS 15322, IS 10245 (Part 2) and IS 10245 (Part 3)</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7"/>
                  </a:ext>
                </a:extLst>
              </a:tr>
              <a:tr h="419570">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Biomedical waste</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Half face/Full face masks with appropriate cartridge</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IS 14746,  IS 14166, IS 15323 &amp; IS 15322, IS 10245 (Part 2) and IS 10245 (Part 3)</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8"/>
                  </a:ext>
                </a:extLst>
              </a:tr>
              <a:tr h="209784">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Construction waste</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Filtering face piece  FFP1/FFP2/FFP3</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IS 9473</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9"/>
                  </a:ext>
                </a:extLst>
              </a:tr>
              <a:tr h="209784">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ix)</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Domestic waste</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Filtering face piece  FFP1/FFP2/FFP3</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IS 9473</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0"/>
                  </a:ext>
                </a:extLst>
              </a:tr>
              <a:tr h="209784">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e-Waste</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Filtering face piece  FFP1/FFP2/FFP3</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IS 9473</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1"/>
                  </a:ext>
                </a:extLst>
              </a:tr>
              <a:tr h="231254">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Food waste</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Filtering face piece  FFP1/FFP2/FFP3with OV relief</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IS 9473</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2"/>
                  </a:ext>
                </a:extLst>
              </a:tr>
              <a:tr h="62937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Gaseous waste</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Half face/Full face masks with appropriate cartridge/ SAR</a:t>
                      </a:r>
                      <a:r>
                        <a:rPr lang="en-IN" sz="1200">
                          <a:effectLst/>
                          <a:latin typeface="Times New Roman" panose="02020603050405020304" pitchFamily="18" charset="0"/>
                          <a:ea typeface="Calibri" panose="020F0502020204030204" pitchFamily="34" charset="0"/>
                          <a:cs typeface="Mangal"/>
                        </a:rPr>
                        <a:t> (</a:t>
                      </a:r>
                      <a:r>
                        <a:rPr lang="en-IN" sz="1200">
                          <a:solidFill>
                            <a:srgbClr val="000000"/>
                          </a:solidFill>
                          <a:effectLst/>
                          <a:latin typeface="Times New Roman" panose="02020603050405020304" pitchFamily="18" charset="0"/>
                          <a:ea typeface="Times New Roman" panose="02020603050405020304" pitchFamily="18" charset="0"/>
                          <a:cs typeface="Mangal"/>
                        </a:rPr>
                        <a:t>Supplied-Air Respirators) /SCBA(</a:t>
                      </a:r>
                      <a:r>
                        <a:rPr lang="en-IN" sz="1200">
                          <a:effectLst/>
                          <a:latin typeface="Times New Roman" panose="02020603050405020304" pitchFamily="18" charset="0"/>
                          <a:ea typeface="Calibri" panose="020F0502020204030204" pitchFamily="34" charset="0"/>
                          <a:cs typeface="Mangal"/>
                        </a:rPr>
                        <a:t>Self-Contained Breathing Apparatus</a:t>
                      </a:r>
                      <a:r>
                        <a:rPr lang="en-IN" sz="1200">
                          <a:solidFill>
                            <a:srgbClr val="000000"/>
                          </a:solidFill>
                          <a:effectLst/>
                          <a:latin typeface="Times New Roman" panose="02020603050405020304" pitchFamily="18" charset="0"/>
                          <a:ea typeface="Times New Roman" panose="02020603050405020304" pitchFamily="18" charset="0"/>
                          <a:cs typeface="Mangal"/>
                        </a:rPr>
                        <a:t>)</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IS 14746 ,IS 14166,  IS 15323, IS 15322,  IS 10245 (Part 2) and IS 10245 (Part 3)</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3"/>
                  </a:ext>
                </a:extLst>
              </a:tr>
              <a:tr h="62937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Hazardous/Toxic waste</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Half face/Full face masks with appropriate cartridge/ SAR</a:t>
                      </a:r>
                      <a:r>
                        <a:rPr lang="en-IN" sz="1200">
                          <a:effectLst/>
                          <a:latin typeface="Times New Roman" panose="02020603050405020304" pitchFamily="18" charset="0"/>
                          <a:ea typeface="Calibri" panose="020F0502020204030204" pitchFamily="34" charset="0"/>
                          <a:cs typeface="Mangal"/>
                        </a:rPr>
                        <a:t> (</a:t>
                      </a:r>
                      <a:r>
                        <a:rPr lang="en-IN" sz="1200">
                          <a:solidFill>
                            <a:srgbClr val="000000"/>
                          </a:solidFill>
                          <a:effectLst/>
                          <a:latin typeface="Times New Roman" panose="02020603050405020304" pitchFamily="18" charset="0"/>
                          <a:ea typeface="Times New Roman" panose="02020603050405020304" pitchFamily="18" charset="0"/>
                          <a:cs typeface="Mangal"/>
                        </a:rPr>
                        <a:t>Supplied-Air Respirators) /SCBA(</a:t>
                      </a:r>
                      <a:r>
                        <a:rPr lang="en-IN" sz="1200">
                          <a:effectLst/>
                          <a:latin typeface="Times New Roman" panose="02020603050405020304" pitchFamily="18" charset="0"/>
                          <a:ea typeface="Calibri" panose="020F0502020204030204" pitchFamily="34" charset="0"/>
                          <a:cs typeface="Mangal"/>
                        </a:rPr>
                        <a:t>Self-Contained Breathing Apparatus</a:t>
                      </a:r>
                      <a:r>
                        <a:rPr lang="en-IN" sz="1200">
                          <a:solidFill>
                            <a:srgbClr val="000000"/>
                          </a:solidFill>
                          <a:effectLst/>
                          <a:latin typeface="Times New Roman" panose="02020603050405020304" pitchFamily="18" charset="0"/>
                          <a:ea typeface="Times New Roman" panose="02020603050405020304" pitchFamily="18" charset="0"/>
                          <a:cs typeface="Mangal"/>
                        </a:rPr>
                        <a:t>)</a:t>
                      </a:r>
                      <a:endParaRPr lang="en-IN" sz="120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IS 14746 ,IS 14166,  IS 15323, IS 15322,  IS 10245 (Part 2) and IS 10245 (Part 3)</a:t>
                      </a:r>
                      <a:endParaRPr lang="en-IN" sz="1200" dirty="0">
                        <a:effectLst/>
                        <a:latin typeface="Cambria" panose="02040503050406030204" pitchFamily="18" charset="0"/>
                        <a:ea typeface="Calibri" panose="020F0502020204030204" pitchFamily="34" charset="0"/>
                        <a:cs typeface="Mangal"/>
                      </a:endParaRPr>
                    </a:p>
                  </a:txBody>
                  <a:tcPr marL="51394" marR="51394" marT="0" marB="0">
                    <a:lnL>
                      <a:noFill/>
                    </a:lnL>
                    <a:lnR>
                      <a:noFill/>
                    </a:lnR>
                    <a:lnT>
                      <a:noFill/>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3445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a:xfrm>
            <a:off x="2757638" y="793972"/>
            <a:ext cx="8638908" cy="767200"/>
          </a:xfrm>
        </p:spPr>
        <p:txBody>
          <a:bodyPr/>
          <a:lstStyle/>
          <a:p>
            <a:r>
              <a:rPr lang="en-IN" sz="2800" dirty="0">
                <a:solidFill>
                  <a:srgbClr val="231F20"/>
                </a:solidFill>
              </a:rPr>
              <a:t>Gloves to prevent exposure of hands to waste</a:t>
            </a:r>
            <a:endParaRPr lang="en-IN" sz="2800"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17</a:t>
            </a:fld>
            <a:endParaRPr lang="en-US" dirty="0"/>
          </a:p>
        </p:txBody>
      </p:sp>
      <p:graphicFrame>
        <p:nvGraphicFramePr>
          <p:cNvPr id="10" name="Table 9"/>
          <p:cNvGraphicFramePr>
            <a:graphicFrameLocks noGrp="1"/>
          </p:cNvGraphicFramePr>
          <p:nvPr/>
        </p:nvGraphicFramePr>
        <p:xfrm>
          <a:off x="1115123" y="1672681"/>
          <a:ext cx="10013794" cy="5006901"/>
        </p:xfrm>
        <a:graphic>
          <a:graphicData uri="http://schemas.openxmlformats.org/drawingml/2006/table">
            <a:tbl>
              <a:tblPr firstRow="1" firstCol="1" bandRow="1"/>
              <a:tblGrid>
                <a:gridCol w="860330">
                  <a:extLst>
                    <a:ext uri="{9D8B030D-6E8A-4147-A177-3AD203B41FA5}">
                      <a16:colId xmlns:a16="http://schemas.microsoft.com/office/drawing/2014/main" val="20000"/>
                    </a:ext>
                  </a:extLst>
                </a:gridCol>
                <a:gridCol w="2520990">
                  <a:extLst>
                    <a:ext uri="{9D8B030D-6E8A-4147-A177-3AD203B41FA5}">
                      <a16:colId xmlns:a16="http://schemas.microsoft.com/office/drawing/2014/main" val="20001"/>
                    </a:ext>
                  </a:extLst>
                </a:gridCol>
                <a:gridCol w="3935552">
                  <a:extLst>
                    <a:ext uri="{9D8B030D-6E8A-4147-A177-3AD203B41FA5}">
                      <a16:colId xmlns:a16="http://schemas.microsoft.com/office/drawing/2014/main" val="20002"/>
                    </a:ext>
                  </a:extLst>
                </a:gridCol>
                <a:gridCol w="2696922">
                  <a:extLst>
                    <a:ext uri="{9D8B030D-6E8A-4147-A177-3AD203B41FA5}">
                      <a16:colId xmlns:a16="http://schemas.microsoft.com/office/drawing/2014/main" val="20003"/>
                    </a:ext>
                  </a:extLst>
                </a:gridCol>
              </a:tblGrid>
              <a:tr h="272780">
                <a:tc>
                  <a:txBody>
                    <a:bodyPr/>
                    <a:lstStyle/>
                    <a:p>
                      <a:pPr algn="ctr">
                        <a:lnSpc>
                          <a:spcPct val="115000"/>
                        </a:lnSpc>
                        <a:spcBef>
                          <a:spcPts val="600"/>
                        </a:spcBef>
                        <a:spcAft>
                          <a:spcPts val="900"/>
                        </a:spcAft>
                      </a:pPr>
                      <a:r>
                        <a:rPr lang="en-IN" sz="1200" b="1" dirty="0" err="1">
                          <a:solidFill>
                            <a:srgbClr val="000000"/>
                          </a:solidFill>
                          <a:effectLst/>
                          <a:latin typeface="Times New Roman" panose="02020603050405020304" pitchFamily="18" charset="0"/>
                          <a:ea typeface="Times New Roman" panose="02020603050405020304" pitchFamily="18" charset="0"/>
                          <a:cs typeface="Mangal"/>
                        </a:rPr>
                        <a:t>Sl</a:t>
                      </a:r>
                      <a:r>
                        <a:rPr lang="en-IN" sz="1200" b="1" dirty="0">
                          <a:solidFill>
                            <a:srgbClr val="000000"/>
                          </a:solidFill>
                          <a:effectLst/>
                          <a:latin typeface="Times New Roman" panose="02020603050405020304" pitchFamily="18" charset="0"/>
                          <a:ea typeface="Times New Roman" panose="02020603050405020304" pitchFamily="18" charset="0"/>
                          <a:cs typeface="Mangal"/>
                        </a:rPr>
                        <a:t> No. </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b="1">
                          <a:solidFill>
                            <a:srgbClr val="000000"/>
                          </a:solidFill>
                          <a:effectLst/>
                          <a:latin typeface="Times New Roman" panose="02020603050405020304" pitchFamily="18" charset="0"/>
                          <a:ea typeface="Times New Roman" panose="02020603050405020304" pitchFamily="18" charset="0"/>
                          <a:cs typeface="Mangal"/>
                        </a:rPr>
                        <a:t>Different Types of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b="1" dirty="0">
                          <a:solidFill>
                            <a:srgbClr val="000000"/>
                          </a:solidFill>
                          <a:effectLst/>
                          <a:latin typeface="Times New Roman" panose="02020603050405020304" pitchFamily="18" charset="0"/>
                          <a:ea typeface="Times New Roman" panose="02020603050405020304" pitchFamily="18" charset="0"/>
                          <a:cs typeface="Mangal"/>
                        </a:rPr>
                        <a:t>Hand  Protection</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b="1">
                          <a:solidFill>
                            <a:srgbClr val="000000"/>
                          </a:solidFill>
                          <a:effectLst/>
                          <a:latin typeface="Times New Roman" panose="02020603050405020304" pitchFamily="18" charset="0"/>
                          <a:ea typeface="Times New Roman" panose="02020603050405020304" pitchFamily="18" charset="0"/>
                          <a:cs typeface="Mangal"/>
                        </a:rPr>
                        <a:t>Relevant Indian Standard</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10000"/>
                  </a:ext>
                </a:extLst>
              </a:tr>
              <a:tr h="272780">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(1)</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(2)</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(3)</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(4)</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a:t>
                      </a:r>
                      <a:r>
                        <a:rPr lang="en-IN" sz="1200" dirty="0" err="1">
                          <a:solidFill>
                            <a:srgbClr val="000000"/>
                          </a:solidFill>
                          <a:effectLst/>
                          <a:latin typeface="Times New Roman" panose="02020603050405020304" pitchFamily="18" charset="0"/>
                          <a:ea typeface="Times New Roman" panose="02020603050405020304" pitchFamily="18" charset="0"/>
                          <a:cs typeface="Mangal"/>
                        </a:rPr>
                        <a:t>i</a:t>
                      </a:r>
                      <a:r>
                        <a:rPr lang="en-IN" sz="1200" dirty="0">
                          <a:solidFill>
                            <a:srgbClr val="000000"/>
                          </a:solidFill>
                          <a:effectLst/>
                          <a:latin typeface="Times New Roman" panose="02020603050405020304" pitchFamily="18" charset="0"/>
                          <a:ea typeface="Times New Roman" panose="02020603050405020304" pitchFamily="18" charset="0"/>
                          <a:cs typeface="Mangal"/>
                        </a:rPr>
                        <a:t>)</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Municipal solid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Cut resistant gloves/leather hand gloves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10002"/>
                  </a:ext>
                </a:extLst>
              </a:tr>
              <a:tr h="345917">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Municipal liquid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Chemical protective gloves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3"/>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Municipal sewage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Chemical protective gloves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4"/>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iv)</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Fumigation</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Chemical protective gloves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5"/>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Biodegradable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Chemical protective gloves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6"/>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Chemical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Chemical protective gloves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indent="338455"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7"/>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Biomedical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Surgical gloves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8"/>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Construction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Cut resistant gloves/leather hand gloves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9"/>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ix)</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Domestic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Chemical protective gloves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10"/>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e-Waste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Cut resistant gloves/leather hand gloves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11"/>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Food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Chemical protective gloves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12"/>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Gaseous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Cryogenic/heat resistant gloves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13"/>
                  </a:ext>
                </a:extLst>
              </a:tr>
              <a:tr h="3429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Hazardous/Toxic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Cryogenic/heat resistant gloves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6994 (Part 1)</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1695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sz="2800" dirty="0">
                <a:solidFill>
                  <a:srgbClr val="231F20"/>
                </a:solidFill>
              </a:rPr>
              <a:t>Body protection to keep human waste or sewage off clothing.</a:t>
            </a:r>
            <a:endParaRPr lang="en-IN" sz="2800"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18</a:t>
            </a:fld>
            <a:endParaRPr lang="en-US" dirty="0"/>
          </a:p>
        </p:txBody>
      </p:sp>
      <p:graphicFrame>
        <p:nvGraphicFramePr>
          <p:cNvPr id="6" name="Table 5"/>
          <p:cNvGraphicFramePr>
            <a:graphicFrameLocks noGrp="1"/>
          </p:cNvGraphicFramePr>
          <p:nvPr/>
        </p:nvGraphicFramePr>
        <p:xfrm>
          <a:off x="758282" y="1763403"/>
          <a:ext cx="10370634" cy="4888095"/>
        </p:xfrm>
        <a:graphic>
          <a:graphicData uri="http://schemas.openxmlformats.org/drawingml/2006/table">
            <a:tbl>
              <a:tblPr firstRow="1" firstCol="1" bandRow="1"/>
              <a:tblGrid>
                <a:gridCol w="944904">
                  <a:extLst>
                    <a:ext uri="{9D8B030D-6E8A-4147-A177-3AD203B41FA5}">
                      <a16:colId xmlns:a16="http://schemas.microsoft.com/office/drawing/2014/main" val="20000"/>
                    </a:ext>
                  </a:extLst>
                </a:gridCol>
                <a:gridCol w="2652618">
                  <a:extLst>
                    <a:ext uri="{9D8B030D-6E8A-4147-A177-3AD203B41FA5}">
                      <a16:colId xmlns:a16="http://schemas.microsoft.com/office/drawing/2014/main" val="20001"/>
                    </a:ext>
                  </a:extLst>
                </a:gridCol>
                <a:gridCol w="4154916">
                  <a:extLst>
                    <a:ext uri="{9D8B030D-6E8A-4147-A177-3AD203B41FA5}">
                      <a16:colId xmlns:a16="http://schemas.microsoft.com/office/drawing/2014/main" val="20002"/>
                    </a:ext>
                  </a:extLst>
                </a:gridCol>
                <a:gridCol w="2618196">
                  <a:extLst>
                    <a:ext uri="{9D8B030D-6E8A-4147-A177-3AD203B41FA5}">
                      <a16:colId xmlns:a16="http://schemas.microsoft.com/office/drawing/2014/main" val="20003"/>
                    </a:ext>
                  </a:extLst>
                </a:gridCol>
              </a:tblGrid>
              <a:tr h="337352">
                <a:tc>
                  <a:txBody>
                    <a:bodyPr/>
                    <a:lstStyle/>
                    <a:p>
                      <a:pPr algn="ctr">
                        <a:lnSpc>
                          <a:spcPct val="115000"/>
                        </a:lnSpc>
                        <a:spcBef>
                          <a:spcPts val="600"/>
                        </a:spcBef>
                        <a:spcAft>
                          <a:spcPts val="900"/>
                        </a:spcAft>
                      </a:pPr>
                      <a:r>
                        <a:rPr lang="en-IN" sz="1200" b="1" dirty="0" err="1">
                          <a:solidFill>
                            <a:srgbClr val="000000"/>
                          </a:solidFill>
                          <a:effectLst/>
                          <a:latin typeface="Times New Roman" panose="02020603050405020304" pitchFamily="18" charset="0"/>
                          <a:ea typeface="Times New Roman" panose="02020603050405020304" pitchFamily="18" charset="0"/>
                          <a:cs typeface="Mangal"/>
                        </a:rPr>
                        <a:t>Sl</a:t>
                      </a:r>
                      <a:r>
                        <a:rPr lang="en-IN" sz="1200" b="1" dirty="0">
                          <a:solidFill>
                            <a:srgbClr val="000000"/>
                          </a:solidFill>
                          <a:effectLst/>
                          <a:latin typeface="Times New Roman" panose="02020603050405020304" pitchFamily="18" charset="0"/>
                          <a:ea typeface="Times New Roman" panose="02020603050405020304" pitchFamily="18" charset="0"/>
                          <a:cs typeface="Mangal"/>
                        </a:rPr>
                        <a:t> No.</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w="190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ctr">
                        <a:lnSpc>
                          <a:spcPct val="115000"/>
                        </a:lnSpc>
                        <a:spcBef>
                          <a:spcPts val="600"/>
                        </a:spcBef>
                        <a:spcAft>
                          <a:spcPts val="900"/>
                        </a:spcAft>
                      </a:pPr>
                      <a:r>
                        <a:rPr lang="en-IN" sz="1200" b="1" dirty="0">
                          <a:solidFill>
                            <a:srgbClr val="000000"/>
                          </a:solidFill>
                          <a:effectLst/>
                          <a:latin typeface="Times New Roman" panose="02020603050405020304" pitchFamily="18" charset="0"/>
                          <a:ea typeface="Times New Roman" panose="02020603050405020304" pitchFamily="18" charset="0"/>
                          <a:cs typeface="Mangal"/>
                        </a:rPr>
                        <a:t>Different Types of Waste</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w="190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ctr">
                        <a:lnSpc>
                          <a:spcPct val="115000"/>
                        </a:lnSpc>
                        <a:spcBef>
                          <a:spcPts val="600"/>
                        </a:spcBef>
                        <a:spcAft>
                          <a:spcPts val="900"/>
                        </a:spcAft>
                      </a:pPr>
                      <a:r>
                        <a:rPr lang="en-IN" sz="1200" b="1">
                          <a:solidFill>
                            <a:srgbClr val="000000"/>
                          </a:solidFill>
                          <a:effectLst/>
                          <a:latin typeface="Times New Roman" panose="02020603050405020304" pitchFamily="18" charset="0"/>
                          <a:ea typeface="Times New Roman" panose="02020603050405020304" pitchFamily="18" charset="0"/>
                          <a:cs typeface="Mangal"/>
                        </a:rPr>
                        <a:t>Body Protection</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w="190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ctr">
                        <a:lnSpc>
                          <a:spcPct val="115000"/>
                        </a:lnSpc>
                        <a:spcBef>
                          <a:spcPts val="600"/>
                        </a:spcBef>
                        <a:spcAft>
                          <a:spcPts val="900"/>
                        </a:spcAft>
                      </a:pPr>
                      <a:r>
                        <a:rPr lang="en-IN" sz="1200" b="1" dirty="0">
                          <a:solidFill>
                            <a:srgbClr val="000000"/>
                          </a:solidFill>
                          <a:effectLst/>
                          <a:latin typeface="Times New Roman" panose="02020603050405020304" pitchFamily="18" charset="0"/>
                          <a:ea typeface="Times New Roman" panose="02020603050405020304" pitchFamily="18" charset="0"/>
                          <a:cs typeface="Mangal"/>
                        </a:rPr>
                        <a:t>Relevant Indian Standard</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w="19050" cap="flat" cmpd="sng" algn="ctr">
                      <a:solidFill>
                        <a:srgbClr val="000000"/>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10000"/>
                  </a:ext>
                </a:extLst>
              </a:tr>
              <a:tr h="174173">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(1)</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(2)</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(3)</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(4)</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4173">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a:t>
                      </a:r>
                      <a:r>
                        <a:rPr lang="en-IN" sz="1200" dirty="0" err="1">
                          <a:solidFill>
                            <a:srgbClr val="000000"/>
                          </a:solidFill>
                          <a:effectLst/>
                          <a:latin typeface="Times New Roman" panose="02020603050405020304" pitchFamily="18" charset="0"/>
                          <a:ea typeface="Times New Roman" panose="02020603050405020304" pitchFamily="18" charset="0"/>
                          <a:cs typeface="Mangal"/>
                        </a:rPr>
                        <a:t>i</a:t>
                      </a:r>
                      <a:r>
                        <a:rPr lang="en-IN" sz="1200" dirty="0">
                          <a:solidFill>
                            <a:srgbClr val="000000"/>
                          </a:solidFill>
                          <a:effectLst/>
                          <a:latin typeface="Times New Roman" panose="02020603050405020304" pitchFamily="18" charset="0"/>
                          <a:ea typeface="Times New Roman" panose="02020603050405020304" pitchFamily="18" charset="0"/>
                          <a:cs typeface="Mangal"/>
                        </a:rPr>
                        <a:t>)</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Municipal solid waste</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Protective leather clothing</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IS 6153 </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373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tcPr>
                </a:tc>
                <a:tc>
                  <a:txBody>
                    <a:bodyPr/>
                    <a:lstStyle/>
                    <a:p>
                      <a:pPr algn="l">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Municipal liquid waste</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Aprons and suits , rubberized, acid and alkali resistant</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IS 4501 </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extLst>
                  <a:ext uri="{0D108BD9-81ED-4DB2-BD59-A6C34878D82A}">
                    <a16:rowId xmlns:a16="http://schemas.microsoft.com/office/drawing/2014/main" val="10003"/>
                  </a:ext>
                </a:extLst>
              </a:tr>
              <a:tr h="368521">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tcPr>
                </a:tc>
                <a:tc>
                  <a:txBody>
                    <a:bodyPr/>
                    <a:lstStyle/>
                    <a:p>
                      <a:pPr algn="l">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Municipal sewage waste</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Protective suits , rubberized, acid and alkali resistant</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4501 </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extLst>
                  <a:ext uri="{0D108BD9-81ED-4DB2-BD59-A6C34878D82A}">
                    <a16:rowId xmlns:a16="http://schemas.microsoft.com/office/drawing/2014/main" val="10004"/>
                  </a:ext>
                </a:extLst>
              </a:tr>
              <a:tr h="3373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iv)</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tcPr>
                </a:tc>
                <a:tc>
                  <a:txBody>
                    <a:bodyPr/>
                    <a:lstStyle/>
                    <a:p>
                      <a:pPr algn="l">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Fumigation</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CBRN (Chemical, Biological, Radiological and Nuclear) Suit</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a:effectLst/>
                          <a:highlight>
                            <a:srgbClr val="FFFF00"/>
                          </a:highlight>
                          <a:latin typeface="Times New Roman" panose="02020603050405020304" pitchFamily="18" charset="0"/>
                          <a:ea typeface="Times New Roman" panose="02020603050405020304" pitchFamily="18" charset="0"/>
                          <a:cs typeface="Mangal"/>
                        </a:rPr>
                        <a:t>As per India Military standard</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extLst>
                  <a:ext uri="{0D108BD9-81ED-4DB2-BD59-A6C34878D82A}">
                    <a16:rowId xmlns:a16="http://schemas.microsoft.com/office/drawing/2014/main" val="10005"/>
                  </a:ext>
                </a:extLst>
              </a:tr>
              <a:tr h="3373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tcPr>
                </a:tc>
                <a:tc>
                  <a:txBody>
                    <a:bodyPr/>
                    <a:lstStyle/>
                    <a:p>
                      <a:pPr algn="l">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Biodegradable waste</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CBRN (Chemical, Biological, Radiological and Nuclear) Suit</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a:effectLst/>
                          <a:highlight>
                            <a:srgbClr val="FFFF00"/>
                          </a:highlight>
                          <a:latin typeface="Times New Roman" panose="02020603050405020304" pitchFamily="18" charset="0"/>
                          <a:ea typeface="Times New Roman" panose="02020603050405020304" pitchFamily="18" charset="0"/>
                          <a:cs typeface="Mangal"/>
                        </a:rPr>
                        <a:t>As per India Military standard</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extLst>
                  <a:ext uri="{0D108BD9-81ED-4DB2-BD59-A6C34878D82A}">
                    <a16:rowId xmlns:a16="http://schemas.microsoft.com/office/drawing/2014/main" val="10006"/>
                  </a:ext>
                </a:extLst>
              </a:tr>
              <a:tr h="3373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Chemical waste</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CBRN (Chemical, Biological, Radiological and Nuclear) Suit</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indent="338455" algn="ctr">
                        <a:lnSpc>
                          <a:spcPct val="115000"/>
                        </a:lnSpc>
                        <a:spcBef>
                          <a:spcPts val="600"/>
                        </a:spcBef>
                        <a:spcAft>
                          <a:spcPts val="900"/>
                        </a:spcAft>
                      </a:pPr>
                      <a:r>
                        <a:rPr lang="en-IN" sz="1200">
                          <a:effectLst/>
                          <a:highlight>
                            <a:srgbClr val="FFFF00"/>
                          </a:highlight>
                          <a:latin typeface="Times New Roman" panose="02020603050405020304" pitchFamily="18" charset="0"/>
                          <a:ea typeface="Times New Roman" panose="02020603050405020304" pitchFamily="18" charset="0"/>
                          <a:cs typeface="Mangal"/>
                        </a:rPr>
                        <a:t>As per India Military standard</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extLst>
                  <a:ext uri="{0D108BD9-81ED-4DB2-BD59-A6C34878D82A}">
                    <a16:rowId xmlns:a16="http://schemas.microsoft.com/office/drawing/2014/main" val="10007"/>
                  </a:ext>
                </a:extLst>
              </a:tr>
              <a:tr h="3373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Biomedical waste</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CBRN (Chemical, Biological, Radiological and Nuclear) Suit</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a:effectLst/>
                          <a:highlight>
                            <a:srgbClr val="FFFF00"/>
                          </a:highlight>
                          <a:latin typeface="Times New Roman" panose="02020603050405020304" pitchFamily="18" charset="0"/>
                          <a:ea typeface="Times New Roman" panose="02020603050405020304" pitchFamily="18" charset="0"/>
                          <a:cs typeface="Mangal"/>
                        </a:rPr>
                        <a:t>As per India Military standard</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extLst>
                  <a:ext uri="{0D108BD9-81ED-4DB2-BD59-A6C34878D82A}">
                    <a16:rowId xmlns:a16="http://schemas.microsoft.com/office/drawing/2014/main" val="10008"/>
                  </a:ext>
                </a:extLst>
              </a:tr>
              <a:tr h="21940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Construction waste</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Protective leather clothing</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IS 6153 </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extLst>
                  <a:ext uri="{0D108BD9-81ED-4DB2-BD59-A6C34878D82A}">
                    <a16:rowId xmlns:a16="http://schemas.microsoft.com/office/drawing/2014/main" val="10009"/>
                  </a:ext>
                </a:extLst>
              </a:tr>
              <a:tr h="3373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ix)</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tcPr>
                </a:tc>
                <a:tc>
                  <a:txBody>
                    <a:bodyPr/>
                    <a:lstStyle/>
                    <a:p>
                      <a:pPr algn="l">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Domestic waste</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Aprons and suits , rubberized, acid and alkali resistant</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IS 4501 </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extLst>
                  <a:ext uri="{0D108BD9-81ED-4DB2-BD59-A6C34878D82A}">
                    <a16:rowId xmlns:a16="http://schemas.microsoft.com/office/drawing/2014/main" val="10010"/>
                  </a:ext>
                </a:extLst>
              </a:tr>
              <a:tr h="3373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e-Waste</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Aprons and suits , rubberized, acid and alkali resistant</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4501 </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extLst>
                  <a:ext uri="{0D108BD9-81ED-4DB2-BD59-A6C34878D82A}">
                    <a16:rowId xmlns:a16="http://schemas.microsoft.com/office/drawing/2014/main" val="10011"/>
                  </a:ext>
                </a:extLst>
              </a:tr>
              <a:tr h="3373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Food waste</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Aprons and suits , rubberized, acid and alkali resistant</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IS 4501 </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extLst>
                  <a:ext uri="{0D108BD9-81ED-4DB2-BD59-A6C34878D82A}">
                    <a16:rowId xmlns:a16="http://schemas.microsoft.com/office/drawing/2014/main" val="10012"/>
                  </a:ext>
                </a:extLst>
              </a:tr>
              <a:tr h="3373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Gaseous waste</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CBRN (Chemical, Biological, Radiological and Nuclear) Suit</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tc>
                  <a:txBody>
                    <a:bodyPr/>
                    <a:lstStyle/>
                    <a:p>
                      <a:pPr algn="ctr">
                        <a:lnSpc>
                          <a:spcPct val="115000"/>
                        </a:lnSpc>
                        <a:spcBef>
                          <a:spcPts val="600"/>
                        </a:spcBef>
                        <a:spcAft>
                          <a:spcPts val="900"/>
                        </a:spcAft>
                      </a:pPr>
                      <a:r>
                        <a:rPr lang="en-IN" sz="1200" dirty="0">
                          <a:effectLst/>
                          <a:highlight>
                            <a:srgbClr val="FFFF00"/>
                          </a:highlight>
                          <a:latin typeface="Times New Roman" panose="02020603050405020304" pitchFamily="18" charset="0"/>
                          <a:ea typeface="Times New Roman" panose="02020603050405020304" pitchFamily="18" charset="0"/>
                          <a:cs typeface="Mangal"/>
                        </a:rPr>
                        <a:t>As per India Military standard</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a:noFill/>
                    </a:lnB>
                  </a:tcPr>
                </a:tc>
                <a:extLst>
                  <a:ext uri="{0D108BD9-81ED-4DB2-BD59-A6C34878D82A}">
                    <a16:rowId xmlns:a16="http://schemas.microsoft.com/office/drawing/2014/main" val="10013"/>
                  </a:ext>
                </a:extLst>
              </a:tr>
              <a:tr h="50602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Hazardous/Toxic waste</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CBRN (Chemical, Biological, Radiological and Nuclear) Suit /X-ray lead rubber protective aprons and Suits</a:t>
                      </a:r>
                      <a:endParaRPr lang="en-IN" sz="120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900"/>
                        </a:spcAft>
                      </a:pPr>
                      <a:r>
                        <a:rPr lang="en-IN" sz="1200" dirty="0">
                          <a:effectLst/>
                          <a:highlight>
                            <a:srgbClr val="FFFF00"/>
                          </a:highlight>
                          <a:latin typeface="Times New Roman" panose="02020603050405020304" pitchFamily="18" charset="0"/>
                          <a:ea typeface="Times New Roman" panose="02020603050405020304" pitchFamily="18" charset="0"/>
                          <a:cs typeface="Mangal"/>
                        </a:rPr>
                        <a:t>As per India Military standard</a:t>
                      </a:r>
                      <a:endParaRPr lang="en-IN" sz="1200" dirty="0">
                        <a:effectLst/>
                        <a:latin typeface="Cambria" panose="02040503050406030204" pitchFamily="18" charset="0"/>
                        <a:ea typeface="Calibri" panose="020F0502020204030204" pitchFamily="34" charset="0"/>
                        <a:cs typeface="Mangal"/>
                      </a:endParaRPr>
                    </a:p>
                  </a:txBody>
                  <a:tcPr marL="59774" marR="59774"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5700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sz="2000" dirty="0">
                <a:solidFill>
                  <a:srgbClr val="231F20"/>
                </a:solidFill>
              </a:rPr>
              <a:t>Foot protection to prevent exposure to human waste or sewage</a:t>
            </a:r>
            <a:r>
              <a:rPr lang="en-IN" sz="1800" dirty="0">
                <a:solidFill>
                  <a:srgbClr val="231F20"/>
                </a:solidFill>
              </a:rPr>
              <a:t>.</a:t>
            </a:r>
            <a:endParaRPr lang="en-IN" sz="1800"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19</a:t>
            </a:fld>
            <a:endParaRPr lang="en-US" dirty="0"/>
          </a:p>
        </p:txBody>
      </p:sp>
      <p:graphicFrame>
        <p:nvGraphicFramePr>
          <p:cNvPr id="6" name="Table 5"/>
          <p:cNvGraphicFramePr>
            <a:graphicFrameLocks noGrp="1"/>
          </p:cNvGraphicFramePr>
          <p:nvPr/>
        </p:nvGraphicFramePr>
        <p:xfrm>
          <a:off x="825190" y="1639226"/>
          <a:ext cx="10348331" cy="4848581"/>
        </p:xfrm>
        <a:graphic>
          <a:graphicData uri="http://schemas.openxmlformats.org/drawingml/2006/table">
            <a:tbl>
              <a:tblPr firstRow="1" firstCol="1" bandRow="1"/>
              <a:tblGrid>
                <a:gridCol w="942872">
                  <a:extLst>
                    <a:ext uri="{9D8B030D-6E8A-4147-A177-3AD203B41FA5}">
                      <a16:colId xmlns:a16="http://schemas.microsoft.com/office/drawing/2014/main" val="20000"/>
                    </a:ext>
                  </a:extLst>
                </a:gridCol>
                <a:gridCol w="2846345">
                  <a:extLst>
                    <a:ext uri="{9D8B030D-6E8A-4147-A177-3AD203B41FA5}">
                      <a16:colId xmlns:a16="http://schemas.microsoft.com/office/drawing/2014/main" val="20001"/>
                    </a:ext>
                  </a:extLst>
                </a:gridCol>
                <a:gridCol w="3946548">
                  <a:extLst>
                    <a:ext uri="{9D8B030D-6E8A-4147-A177-3AD203B41FA5}">
                      <a16:colId xmlns:a16="http://schemas.microsoft.com/office/drawing/2014/main" val="20002"/>
                    </a:ext>
                  </a:extLst>
                </a:gridCol>
                <a:gridCol w="2612566">
                  <a:extLst>
                    <a:ext uri="{9D8B030D-6E8A-4147-A177-3AD203B41FA5}">
                      <a16:colId xmlns:a16="http://schemas.microsoft.com/office/drawing/2014/main" val="20003"/>
                    </a:ext>
                  </a:extLst>
                </a:gridCol>
              </a:tblGrid>
              <a:tr h="412598">
                <a:tc>
                  <a:txBody>
                    <a:bodyPr/>
                    <a:lstStyle/>
                    <a:p>
                      <a:pPr algn="ctr">
                        <a:lnSpc>
                          <a:spcPct val="115000"/>
                        </a:lnSpc>
                        <a:spcBef>
                          <a:spcPts val="600"/>
                        </a:spcBef>
                        <a:spcAft>
                          <a:spcPts val="900"/>
                        </a:spcAft>
                      </a:pPr>
                      <a:r>
                        <a:rPr lang="en-IN" sz="1200" b="1" dirty="0" err="1">
                          <a:solidFill>
                            <a:srgbClr val="000000"/>
                          </a:solidFill>
                          <a:effectLst/>
                          <a:latin typeface="Times New Roman" panose="02020603050405020304" pitchFamily="18" charset="0"/>
                          <a:ea typeface="Times New Roman" panose="02020603050405020304" pitchFamily="18" charset="0"/>
                          <a:cs typeface="Mangal"/>
                        </a:rPr>
                        <a:t>Sl</a:t>
                      </a:r>
                      <a:r>
                        <a:rPr lang="en-IN" sz="1200" b="1" dirty="0">
                          <a:solidFill>
                            <a:srgbClr val="000000"/>
                          </a:solidFill>
                          <a:effectLst/>
                          <a:latin typeface="Times New Roman" panose="02020603050405020304" pitchFamily="18" charset="0"/>
                          <a:ea typeface="Times New Roman" panose="02020603050405020304" pitchFamily="18" charset="0"/>
                          <a:cs typeface="Mangal"/>
                        </a:rPr>
                        <a:t> No. </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b="1" dirty="0">
                          <a:solidFill>
                            <a:srgbClr val="000000"/>
                          </a:solidFill>
                          <a:effectLst/>
                          <a:latin typeface="Times New Roman" panose="02020603050405020304" pitchFamily="18" charset="0"/>
                          <a:ea typeface="Times New Roman" panose="02020603050405020304" pitchFamily="18" charset="0"/>
                          <a:cs typeface="Mangal"/>
                        </a:rPr>
                        <a:t>Different Types of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b="1" dirty="0">
                          <a:solidFill>
                            <a:srgbClr val="000000"/>
                          </a:solidFill>
                          <a:effectLst/>
                          <a:latin typeface="Times New Roman" panose="02020603050405020304" pitchFamily="18" charset="0"/>
                          <a:ea typeface="Times New Roman" panose="02020603050405020304" pitchFamily="18" charset="0"/>
                          <a:cs typeface="Mangal"/>
                        </a:rPr>
                        <a:t>Foot Protection</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b="1">
                          <a:solidFill>
                            <a:srgbClr val="000000"/>
                          </a:solidFill>
                          <a:effectLst/>
                          <a:latin typeface="Times New Roman" panose="02020603050405020304" pitchFamily="18" charset="0"/>
                          <a:ea typeface="Times New Roman" panose="02020603050405020304" pitchFamily="18" charset="0"/>
                          <a:cs typeface="Mangal"/>
                        </a:rPr>
                        <a:t>Relevant Indian Standard</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0000"/>
                  </a:ext>
                </a:extLst>
              </a:tr>
              <a:tr h="240725">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(1)</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solidFill>
                            <a:srgbClr val="000000"/>
                          </a:solidFill>
                          <a:effectLst/>
                          <a:latin typeface="Times New Roman" panose="02020603050405020304" pitchFamily="18" charset="0"/>
                          <a:ea typeface="Times New Roman" panose="02020603050405020304" pitchFamily="18" charset="0"/>
                          <a:cs typeface="Mangal"/>
                        </a:rPr>
                        <a:t>(2)</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(3)</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900"/>
                        </a:spcAft>
                      </a:pPr>
                      <a:r>
                        <a:rPr lang="en-IN" sz="1200">
                          <a:solidFill>
                            <a:srgbClr val="000000"/>
                          </a:solidFill>
                          <a:effectLst/>
                          <a:latin typeface="Times New Roman" panose="02020603050405020304" pitchFamily="18" charset="0"/>
                          <a:ea typeface="Times New Roman" panose="02020603050405020304" pitchFamily="18" charset="0"/>
                          <a:cs typeface="Mangal"/>
                        </a:rPr>
                        <a:t>(4)</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1311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a:t>
                      </a:r>
                      <a:r>
                        <a:rPr lang="en-IN" sz="1200" dirty="0" err="1">
                          <a:solidFill>
                            <a:srgbClr val="000000"/>
                          </a:solidFill>
                          <a:effectLst/>
                          <a:latin typeface="Times New Roman" panose="02020603050405020304" pitchFamily="18" charset="0"/>
                          <a:ea typeface="Times New Roman" panose="02020603050405020304" pitchFamily="18" charset="0"/>
                          <a:cs typeface="Mangal"/>
                        </a:rPr>
                        <a:t>i</a:t>
                      </a:r>
                      <a:r>
                        <a:rPr lang="en-IN" sz="1200" dirty="0">
                          <a:solidFill>
                            <a:srgbClr val="000000"/>
                          </a:solidFill>
                          <a:effectLst/>
                          <a:latin typeface="Times New Roman" panose="02020603050405020304" pitchFamily="18" charset="0"/>
                          <a:ea typeface="Times New Roman" panose="02020603050405020304" pitchFamily="18" charset="0"/>
                          <a:cs typeface="Mangal"/>
                        </a:rPr>
                        <a:t>)</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Municipal solid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Safety shoes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Calibri" panose="020F0502020204030204" pitchFamily="34" charset="0"/>
                          <a:cs typeface="Mangal"/>
                        </a:rPr>
                        <a:t>IS 10667 </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0002"/>
                  </a:ext>
                </a:extLst>
              </a:tr>
              <a:tr h="26950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Municipal liquid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Safety shoes liquid resistant</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Calibri" panose="020F0502020204030204" pitchFamily="34" charset="0"/>
                          <a:cs typeface="Mangal"/>
                        </a:rPr>
                        <a:t>IS 10667 </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3"/>
                  </a:ext>
                </a:extLst>
              </a:tr>
              <a:tr h="31311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Municipal sewage waste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Safety shoes liquid resistant</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Calibri" panose="020F0502020204030204" pitchFamily="34" charset="0"/>
                          <a:cs typeface="Mangal"/>
                        </a:rPr>
                        <a:t>IS 10667 </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4"/>
                  </a:ext>
                </a:extLst>
              </a:tr>
              <a:tr h="31311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iv)</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Fumigation</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Safety shoes liquid resistant</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Calibri" panose="020F0502020204030204" pitchFamily="34" charset="0"/>
                          <a:cs typeface="Mangal"/>
                        </a:rPr>
                        <a:t>IS 10667 </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5"/>
                  </a:ext>
                </a:extLst>
              </a:tr>
              <a:tr h="31311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Biodegradable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Safety shoes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Calibri" panose="020F0502020204030204" pitchFamily="34" charset="0"/>
                          <a:cs typeface="Mangal"/>
                        </a:rPr>
                        <a:t>IS 10667 </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6"/>
                  </a:ext>
                </a:extLst>
              </a:tr>
              <a:tr h="31311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Chemical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Chemical protection shoe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indent="338455"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10667</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7"/>
                  </a:ext>
                </a:extLst>
              </a:tr>
              <a:tr h="31311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Biomedical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Chemical protection shoe</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Calibri" panose="020F0502020204030204" pitchFamily="34" charset="0"/>
                          <a:cs typeface="Mangal"/>
                        </a:rPr>
                        <a:t>IS 10667 </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8"/>
                  </a:ext>
                </a:extLst>
              </a:tr>
              <a:tr h="31311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viii)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Construction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Safety shoes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Calibri" panose="020F0502020204030204" pitchFamily="34" charset="0"/>
                          <a:cs typeface="Mangal"/>
                        </a:rPr>
                        <a:t>IS 10667 </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9"/>
                  </a:ext>
                </a:extLst>
              </a:tr>
              <a:tr h="31311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ix)</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Domestic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Times New Roman" panose="02020603050405020304" pitchFamily="18" charset="0"/>
                          <a:cs typeface="Mangal"/>
                        </a:rPr>
                        <a:t>Safety shoes</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10667 </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0"/>
                  </a:ext>
                </a:extLst>
              </a:tr>
              <a:tr h="31311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e-Waste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Safety shoes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10667 </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1"/>
                  </a:ext>
                </a:extLst>
              </a:tr>
              <a:tr h="31311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Food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Safety shoes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10667 </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2"/>
                  </a:ext>
                </a:extLst>
              </a:tr>
              <a:tr h="313118">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Gaseous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Safety shoes impermeable to gas</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10667 </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13"/>
                  </a:ext>
                </a:extLst>
              </a:tr>
              <a:tr h="481452">
                <a:tc>
                  <a:txBody>
                    <a:bodyPr/>
                    <a:lstStyle/>
                    <a:p>
                      <a:pPr marL="0" lvl="0" indent="0" algn="ctr">
                        <a:lnSpc>
                          <a:spcPct val="115000"/>
                        </a:lnSpc>
                        <a:spcBef>
                          <a:spcPts val="600"/>
                        </a:spcBef>
                        <a:spcAft>
                          <a:spcPts val="900"/>
                        </a:spcAft>
                        <a:buFont typeface="+mj-lt"/>
                        <a:buNone/>
                      </a:pPr>
                      <a:r>
                        <a:rPr lang="en-IN" sz="1200" dirty="0">
                          <a:solidFill>
                            <a:srgbClr val="000000"/>
                          </a:solidFill>
                          <a:effectLst/>
                          <a:latin typeface="Times New Roman" panose="02020603050405020304" pitchFamily="18" charset="0"/>
                          <a:ea typeface="Times New Roman" panose="02020603050405020304" pitchFamily="18" charset="0"/>
                          <a:cs typeface="Mangal"/>
                        </a:rPr>
                        <a:t> xiii)</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Hazardous/Toxic waste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900"/>
                        </a:spcAft>
                      </a:pPr>
                      <a:r>
                        <a:rPr lang="en-IN" sz="1200">
                          <a:effectLst/>
                          <a:latin typeface="Times New Roman" panose="02020603050405020304" pitchFamily="18" charset="0"/>
                          <a:ea typeface="Times New Roman" panose="02020603050405020304" pitchFamily="18" charset="0"/>
                          <a:cs typeface="Mangal"/>
                        </a:rPr>
                        <a:t>CBRN (Chemical, Biological, Radiological and Nuclear) shoe</a:t>
                      </a:r>
                      <a:endParaRPr lang="en-IN" sz="120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600"/>
                        </a:spcBef>
                        <a:spcAft>
                          <a:spcPts val="900"/>
                        </a:spcAft>
                      </a:pPr>
                      <a:r>
                        <a:rPr lang="en-IN" sz="1200" dirty="0">
                          <a:effectLst/>
                          <a:latin typeface="Times New Roman" panose="02020603050405020304" pitchFamily="18" charset="0"/>
                          <a:ea typeface="Calibri" panose="020F0502020204030204" pitchFamily="34" charset="0"/>
                          <a:cs typeface="Mangal"/>
                        </a:rPr>
                        <a:t>IS 10667 </a:t>
                      </a:r>
                      <a:endParaRPr lang="en-IN" sz="1200" dirty="0">
                        <a:effectLst/>
                        <a:latin typeface="Cambria" panose="02040503050406030204" pitchFamily="18" charset="0"/>
                        <a:ea typeface="Calibri" panose="020F0502020204030204" pitchFamily="34" charset="0"/>
                        <a:cs typeface="Mang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02652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6DF6-5B25-79AF-09F2-0008B7DD2526}"/>
              </a:ext>
            </a:extLst>
          </p:cNvPr>
          <p:cNvSpPr>
            <a:spLocks noGrp="1"/>
          </p:cNvSpPr>
          <p:nvPr>
            <p:ph type="title"/>
          </p:nvPr>
        </p:nvSpPr>
        <p:spPr>
          <a:xfrm>
            <a:off x="603504" y="213065"/>
            <a:ext cx="8762246" cy="441402"/>
          </a:xfrm>
        </p:spPr>
        <p:txBody>
          <a:bodyPr/>
          <a:lstStyle/>
          <a:p>
            <a:pPr algn="ctr"/>
            <a:r>
              <a:rPr lang="en-US" sz="5400" dirty="0"/>
              <a:t>Agenda</a:t>
            </a:r>
          </a:p>
        </p:txBody>
      </p:sp>
      <p:sp>
        <p:nvSpPr>
          <p:cNvPr id="3" name="Text Placeholder 2">
            <a:extLst>
              <a:ext uri="{FF2B5EF4-FFF2-40B4-BE49-F238E27FC236}">
                <a16:creationId xmlns:a16="http://schemas.microsoft.com/office/drawing/2014/main" id="{0FA49DED-F98B-AA29-6402-0A09C4EFE003}"/>
              </a:ext>
            </a:extLst>
          </p:cNvPr>
          <p:cNvSpPr>
            <a:spLocks noGrp="1"/>
          </p:cNvSpPr>
          <p:nvPr>
            <p:ph type="body" sz="quarter" idx="13"/>
          </p:nvPr>
        </p:nvSpPr>
        <p:spPr/>
        <p:txBody>
          <a:bodyPr/>
          <a:lstStyle/>
          <a:p>
            <a:r>
              <a:rPr lang="en-US" sz="3200" dirty="0"/>
              <a:t>Personal Protective Equipment </a:t>
            </a:r>
          </a:p>
        </p:txBody>
      </p:sp>
      <p:sp>
        <p:nvSpPr>
          <p:cNvPr id="48" name="Text Placeholder 47">
            <a:extLst>
              <a:ext uri="{FF2B5EF4-FFF2-40B4-BE49-F238E27FC236}">
                <a16:creationId xmlns:a16="http://schemas.microsoft.com/office/drawing/2014/main" id="{B79EAB77-EA1B-845C-B39D-F4147B3C0E4B}"/>
              </a:ext>
            </a:extLst>
          </p:cNvPr>
          <p:cNvSpPr>
            <a:spLocks noGrp="1"/>
          </p:cNvSpPr>
          <p:nvPr>
            <p:ph type="body" sz="quarter" idx="18"/>
          </p:nvPr>
        </p:nvSpPr>
        <p:spPr/>
        <p:txBody>
          <a:bodyPr/>
          <a:lstStyle/>
          <a:p>
            <a:r>
              <a:rPr lang="en-US" dirty="0"/>
              <a:t>5</a:t>
            </a:r>
          </a:p>
        </p:txBody>
      </p:sp>
      <p:sp>
        <p:nvSpPr>
          <p:cNvPr id="4" name="Text Placeholder 3">
            <a:extLst>
              <a:ext uri="{FF2B5EF4-FFF2-40B4-BE49-F238E27FC236}">
                <a16:creationId xmlns:a16="http://schemas.microsoft.com/office/drawing/2014/main" id="{EBBAF7CB-A8CE-582C-C1DB-E6D72AC69A46}"/>
              </a:ext>
            </a:extLst>
          </p:cNvPr>
          <p:cNvSpPr>
            <a:spLocks noGrp="1"/>
          </p:cNvSpPr>
          <p:nvPr>
            <p:ph type="body" sz="quarter" idx="14"/>
          </p:nvPr>
        </p:nvSpPr>
        <p:spPr/>
        <p:txBody>
          <a:bodyPr/>
          <a:lstStyle/>
          <a:p>
            <a:r>
              <a:rPr lang="en-IN" sz="3200" dirty="0"/>
              <a:t>Guide for Selection for PPE </a:t>
            </a:r>
            <a:endParaRPr lang="en-US" sz="3200" dirty="0"/>
          </a:p>
        </p:txBody>
      </p:sp>
      <p:sp>
        <p:nvSpPr>
          <p:cNvPr id="49" name="Text Placeholder 48">
            <a:extLst>
              <a:ext uri="{FF2B5EF4-FFF2-40B4-BE49-F238E27FC236}">
                <a16:creationId xmlns:a16="http://schemas.microsoft.com/office/drawing/2014/main" id="{9AD6ED5E-6255-A10D-1B61-1C38A65A0172}"/>
              </a:ext>
            </a:extLst>
          </p:cNvPr>
          <p:cNvSpPr>
            <a:spLocks noGrp="1"/>
          </p:cNvSpPr>
          <p:nvPr>
            <p:ph type="body" sz="quarter" idx="19"/>
          </p:nvPr>
        </p:nvSpPr>
        <p:spPr/>
        <p:txBody>
          <a:bodyPr/>
          <a:lstStyle/>
          <a:p>
            <a:r>
              <a:rPr lang="en-US" dirty="0"/>
              <a:t>14</a:t>
            </a:r>
          </a:p>
        </p:txBody>
      </p:sp>
      <p:sp>
        <p:nvSpPr>
          <p:cNvPr id="5" name="Text Placeholder 4">
            <a:extLst>
              <a:ext uri="{FF2B5EF4-FFF2-40B4-BE49-F238E27FC236}">
                <a16:creationId xmlns:a16="http://schemas.microsoft.com/office/drawing/2014/main" id="{21C403DC-3521-3A53-9255-0D192EBD4F25}"/>
              </a:ext>
            </a:extLst>
          </p:cNvPr>
          <p:cNvSpPr>
            <a:spLocks noGrp="1"/>
          </p:cNvSpPr>
          <p:nvPr>
            <p:ph type="body" sz="quarter" idx="15"/>
          </p:nvPr>
        </p:nvSpPr>
        <p:spPr/>
        <p:txBody>
          <a:bodyPr/>
          <a:lstStyle/>
          <a:p>
            <a:r>
              <a:rPr lang="en-US" sz="3200" dirty="0"/>
              <a:t>Construction Safety </a:t>
            </a:r>
          </a:p>
        </p:txBody>
      </p:sp>
      <p:sp>
        <p:nvSpPr>
          <p:cNvPr id="50" name="Text Placeholder 49">
            <a:extLst>
              <a:ext uri="{FF2B5EF4-FFF2-40B4-BE49-F238E27FC236}">
                <a16:creationId xmlns:a16="http://schemas.microsoft.com/office/drawing/2014/main" id="{725D92A4-EE14-BE47-EFF6-F0FD3F4AE66E}"/>
              </a:ext>
            </a:extLst>
          </p:cNvPr>
          <p:cNvSpPr>
            <a:spLocks noGrp="1"/>
          </p:cNvSpPr>
          <p:nvPr>
            <p:ph type="body" sz="quarter" idx="20"/>
          </p:nvPr>
        </p:nvSpPr>
        <p:spPr/>
        <p:txBody>
          <a:bodyPr/>
          <a:lstStyle/>
          <a:p>
            <a:r>
              <a:rPr lang="en-US" dirty="0"/>
              <a:t>38</a:t>
            </a:r>
          </a:p>
        </p:txBody>
      </p:sp>
      <p:sp>
        <p:nvSpPr>
          <p:cNvPr id="6" name="Text Placeholder 5">
            <a:extLst>
              <a:ext uri="{FF2B5EF4-FFF2-40B4-BE49-F238E27FC236}">
                <a16:creationId xmlns:a16="http://schemas.microsoft.com/office/drawing/2014/main" id="{01F6EA68-2AA8-DF86-685C-EC3843127767}"/>
              </a:ext>
            </a:extLst>
          </p:cNvPr>
          <p:cNvSpPr>
            <a:spLocks noGrp="1"/>
          </p:cNvSpPr>
          <p:nvPr>
            <p:ph type="body" sz="quarter" idx="16"/>
          </p:nvPr>
        </p:nvSpPr>
        <p:spPr/>
        <p:txBody>
          <a:bodyPr/>
          <a:lstStyle/>
          <a:p>
            <a:r>
              <a:rPr lang="en-IN" sz="2400" dirty="0"/>
              <a:t>Safety Colours and Safety Signs &amp; Accident Prevention Tags</a:t>
            </a:r>
            <a:endParaRPr lang="en-US" sz="2400" dirty="0"/>
          </a:p>
        </p:txBody>
      </p:sp>
      <p:sp>
        <p:nvSpPr>
          <p:cNvPr id="51" name="Text Placeholder 50">
            <a:extLst>
              <a:ext uri="{FF2B5EF4-FFF2-40B4-BE49-F238E27FC236}">
                <a16:creationId xmlns:a16="http://schemas.microsoft.com/office/drawing/2014/main" id="{7FFFF704-D039-7DC7-A34E-489FEE26CD8F}"/>
              </a:ext>
            </a:extLst>
          </p:cNvPr>
          <p:cNvSpPr>
            <a:spLocks noGrp="1"/>
          </p:cNvSpPr>
          <p:nvPr>
            <p:ph type="body" sz="quarter" idx="21"/>
          </p:nvPr>
        </p:nvSpPr>
        <p:spPr/>
        <p:txBody>
          <a:bodyPr/>
          <a:lstStyle/>
          <a:p>
            <a:r>
              <a:rPr lang="en-US" dirty="0" smtClean="0"/>
              <a:t>64</a:t>
            </a:r>
            <a:endParaRPr lang="en-US" dirty="0"/>
          </a:p>
        </p:txBody>
      </p:sp>
      <p:sp>
        <p:nvSpPr>
          <p:cNvPr id="7" name="Text Placeholder 6">
            <a:extLst>
              <a:ext uri="{FF2B5EF4-FFF2-40B4-BE49-F238E27FC236}">
                <a16:creationId xmlns:a16="http://schemas.microsoft.com/office/drawing/2014/main" id="{A2545FBC-2F5C-8772-F385-63E103558308}"/>
              </a:ext>
            </a:extLst>
          </p:cNvPr>
          <p:cNvSpPr>
            <a:spLocks noGrp="1"/>
          </p:cNvSpPr>
          <p:nvPr>
            <p:ph type="body" sz="quarter" idx="17"/>
          </p:nvPr>
        </p:nvSpPr>
        <p:spPr/>
        <p:txBody>
          <a:bodyPr/>
          <a:lstStyle/>
          <a:p>
            <a:endParaRPr lang="en-US" sz="1800" dirty="0"/>
          </a:p>
          <a:p>
            <a:r>
              <a:rPr lang="en-US" sz="1800" dirty="0"/>
              <a:t>OHSMS - </a:t>
            </a:r>
            <a:r>
              <a:rPr lang="en-IN" sz="1800" dirty="0"/>
              <a:t>IS/ISO 45001:2018</a:t>
            </a:r>
            <a:endParaRPr lang="en-US" sz="1800" dirty="0"/>
          </a:p>
          <a:p>
            <a:endParaRPr lang="en-US" sz="1800" dirty="0"/>
          </a:p>
        </p:txBody>
      </p:sp>
      <p:sp>
        <p:nvSpPr>
          <p:cNvPr id="52" name="Text Placeholder 51">
            <a:extLst>
              <a:ext uri="{FF2B5EF4-FFF2-40B4-BE49-F238E27FC236}">
                <a16:creationId xmlns:a16="http://schemas.microsoft.com/office/drawing/2014/main" id="{B834A08F-B9C1-B3EF-25F5-A69D401C8BC6}"/>
              </a:ext>
            </a:extLst>
          </p:cNvPr>
          <p:cNvSpPr>
            <a:spLocks noGrp="1"/>
          </p:cNvSpPr>
          <p:nvPr>
            <p:ph type="body" sz="quarter" idx="22"/>
          </p:nvPr>
        </p:nvSpPr>
        <p:spPr/>
        <p:txBody>
          <a:bodyPr/>
          <a:lstStyle/>
          <a:p>
            <a:r>
              <a:rPr lang="en-US" dirty="0" smtClean="0"/>
              <a:t>70</a:t>
            </a:r>
            <a:endParaRPr lang="en-US" dirty="0"/>
          </a:p>
        </p:txBody>
      </p:sp>
      <p:pic>
        <p:nvPicPr>
          <p:cNvPr id="8" name="Picture 7"/>
          <p:cNvPicPr>
            <a:picLocks noChangeAspect="1"/>
          </p:cNvPicPr>
          <p:nvPr/>
        </p:nvPicPr>
        <p:blipFill>
          <a:blip r:embed="rId2">
            <a:duotone>
              <a:schemeClr val="accent6">
                <a:shade val="45000"/>
                <a:satMod val="135000"/>
              </a:schemeClr>
              <a:prstClr val="white"/>
            </a:duotone>
          </a:blip>
          <a:stretch>
            <a:fillRect/>
          </a:stretch>
        </p:blipFill>
        <p:spPr>
          <a:xfrm>
            <a:off x="0" y="825916"/>
            <a:ext cx="8663167" cy="1066892"/>
          </a:xfrm>
          <a:prstGeom prst="rect">
            <a:avLst/>
          </a:prstGeom>
        </p:spPr>
      </p:pic>
      <p:pic>
        <p:nvPicPr>
          <p:cNvPr id="9" name="Picture 8"/>
          <p:cNvPicPr>
            <a:picLocks noChangeAspect="1"/>
          </p:cNvPicPr>
          <p:nvPr/>
        </p:nvPicPr>
        <p:blipFill>
          <a:blip r:embed="rId3">
            <a:duotone>
              <a:schemeClr val="accent6">
                <a:shade val="45000"/>
                <a:satMod val="135000"/>
              </a:schemeClr>
              <a:prstClr val="white"/>
            </a:duotone>
          </a:blip>
          <a:stretch>
            <a:fillRect/>
          </a:stretch>
        </p:blipFill>
        <p:spPr>
          <a:xfrm>
            <a:off x="8183880" y="736762"/>
            <a:ext cx="1018120" cy="1121761"/>
          </a:xfrm>
          <a:prstGeom prst="rect">
            <a:avLst/>
          </a:prstGeom>
        </p:spPr>
      </p:pic>
    </p:spTree>
    <p:extLst>
      <p:ext uri="{BB962C8B-B14F-4D97-AF65-F5344CB8AC3E}">
        <p14:creationId xmlns:p14="http://schemas.microsoft.com/office/powerpoint/2010/main" val="45285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3011C-95DB-6BAB-9D50-8DB0138B5B6C}"/>
              </a:ext>
            </a:extLst>
          </p:cNvPr>
          <p:cNvSpPr>
            <a:spLocks noGrp="1"/>
          </p:cNvSpPr>
          <p:nvPr>
            <p:ph type="title"/>
          </p:nvPr>
        </p:nvSpPr>
        <p:spPr/>
        <p:txBody>
          <a:bodyPr/>
          <a:lstStyle/>
          <a:p>
            <a:r>
              <a:rPr lang="en-IN" sz="2400" dirty="0"/>
              <a:t>Guide for </a:t>
            </a:r>
            <a:r>
              <a:rPr lang="en-US" sz="2400" dirty="0"/>
              <a:t>Selection of Industrial Safety Equipment for Protection of Foot and Leg: IS 10667</a:t>
            </a:r>
            <a:endParaRPr lang="en-IN" sz="2400" dirty="0"/>
          </a:p>
        </p:txBody>
      </p:sp>
      <p:sp>
        <p:nvSpPr>
          <p:cNvPr id="3" name="Content Placeholder 2">
            <a:extLst>
              <a:ext uri="{FF2B5EF4-FFF2-40B4-BE49-F238E27FC236}">
                <a16:creationId xmlns:a16="http://schemas.microsoft.com/office/drawing/2014/main" id="{1D22F81C-EED3-CDEB-C436-D669E041741D}"/>
              </a:ext>
            </a:extLst>
          </p:cNvPr>
          <p:cNvSpPr>
            <a:spLocks noGrp="1"/>
          </p:cNvSpPr>
          <p:nvPr>
            <p:ph idx="1"/>
          </p:nvPr>
        </p:nvSpPr>
        <p:spPr>
          <a:xfrm>
            <a:off x="731520" y="1783080"/>
            <a:ext cx="8631936" cy="3916680"/>
          </a:xfrm>
        </p:spPr>
        <p:txBody>
          <a:bodyPr>
            <a:normAutofit fontScale="92500" lnSpcReduction="20000"/>
          </a:bodyPr>
          <a:lstStyle/>
          <a:p>
            <a:pPr algn="just"/>
            <a:r>
              <a:rPr lang="en-US" dirty="0">
                <a:latin typeface="Arial Narrow" panose="020B0606020202030204" pitchFamily="34" charset="0"/>
              </a:rPr>
              <a:t>This standard is intended to guide workers and those in charge of their safety in industrial operations in selecting such protective equipment for foot and leg that will give the required protection against hazards likely to be encountered. </a:t>
            </a:r>
          </a:p>
          <a:p>
            <a:endParaRPr lang="en-US" dirty="0">
              <a:latin typeface="Arial Narrow" panose="020B0606020202030204" pitchFamily="34" charset="0"/>
            </a:endParaRPr>
          </a:p>
          <a:p>
            <a:r>
              <a:rPr lang="en-US" b="1" dirty="0">
                <a:latin typeface="Arial Narrow" panose="020B0606020202030204" pitchFamily="34" charset="0"/>
              </a:rPr>
              <a:t>Foot injuries are caused due to: </a:t>
            </a:r>
          </a:p>
          <a:p>
            <a:endParaRPr lang="en-US" dirty="0">
              <a:latin typeface="Arial Narrow" panose="020B0606020202030204" pitchFamily="34" charset="0"/>
            </a:endParaRPr>
          </a:p>
          <a:p>
            <a:pPr marL="285750" indent="-285750">
              <a:buFont typeface="Wingdings" panose="05000000000000000000" pitchFamily="2" charset="2"/>
              <a:buChar char="Ø"/>
            </a:pPr>
            <a:r>
              <a:rPr lang="en-US" dirty="0">
                <a:latin typeface="Arial Narrow" panose="020B0606020202030204" pitchFamily="34" charset="0"/>
              </a:rPr>
              <a:t>Striking against stationary object; </a:t>
            </a:r>
          </a:p>
          <a:p>
            <a:pPr marL="285750" indent="-285750">
              <a:buFont typeface="Wingdings" panose="05000000000000000000" pitchFamily="2" charset="2"/>
              <a:buChar char="Ø"/>
            </a:pPr>
            <a:r>
              <a:rPr lang="en-US" dirty="0">
                <a:latin typeface="Arial Narrow" panose="020B0606020202030204" pitchFamily="34" charset="0"/>
              </a:rPr>
              <a:t>Striking by moving object; </a:t>
            </a:r>
          </a:p>
          <a:p>
            <a:pPr marL="285750" indent="-285750">
              <a:buFont typeface="Wingdings" panose="05000000000000000000" pitchFamily="2" charset="2"/>
              <a:buChar char="Ø"/>
            </a:pPr>
            <a:r>
              <a:rPr lang="en-US" dirty="0">
                <a:latin typeface="Arial Narrow" panose="020B0606020202030204" pitchFamily="34" charset="0"/>
              </a:rPr>
              <a:t>Stepping on hot objects; </a:t>
            </a:r>
          </a:p>
          <a:p>
            <a:pPr marL="285750" indent="-285750">
              <a:buFont typeface="Wingdings" panose="05000000000000000000" pitchFamily="2" charset="2"/>
              <a:buChar char="Ø"/>
            </a:pPr>
            <a:r>
              <a:rPr lang="en-US" dirty="0">
                <a:latin typeface="Arial Narrow" panose="020B0606020202030204" pitchFamily="34" charset="0"/>
              </a:rPr>
              <a:t>Stepping on sharp objects; </a:t>
            </a:r>
          </a:p>
          <a:p>
            <a:pPr marL="285750" indent="-285750">
              <a:buFont typeface="Wingdings" panose="05000000000000000000" pitchFamily="2" charset="2"/>
              <a:buChar char="Ø"/>
            </a:pPr>
            <a:r>
              <a:rPr lang="en-US" dirty="0">
                <a:latin typeface="Arial Narrow" panose="020B0606020202030204" pitchFamily="34" charset="0"/>
              </a:rPr>
              <a:t>Heat radiation and welding sparks; </a:t>
            </a:r>
          </a:p>
          <a:p>
            <a:pPr marL="285750" indent="-285750">
              <a:buFont typeface="Wingdings" panose="05000000000000000000" pitchFamily="2" charset="2"/>
              <a:buChar char="Ø"/>
            </a:pPr>
            <a:r>
              <a:rPr lang="en-US" dirty="0">
                <a:latin typeface="Arial Narrow" panose="020B0606020202030204" pitchFamily="34" charset="0"/>
              </a:rPr>
              <a:t>Chemicals and microbiological contamination; and </a:t>
            </a:r>
          </a:p>
          <a:p>
            <a:pPr marL="285750" indent="-285750">
              <a:buFont typeface="Wingdings" panose="05000000000000000000" pitchFamily="2" charset="2"/>
              <a:buChar char="Ø"/>
            </a:pPr>
            <a:r>
              <a:rPr lang="en-US" dirty="0">
                <a:latin typeface="Arial Narrow" panose="020B0606020202030204" pitchFamily="34" charset="0"/>
              </a:rPr>
              <a:t>Ergonomic risk </a:t>
            </a:r>
          </a:p>
          <a:p>
            <a:endParaRPr lang="en-US" dirty="0">
              <a:latin typeface="Arial Narrow" panose="020B0606020202030204" pitchFamily="34" charset="0"/>
            </a:endParaRPr>
          </a:p>
          <a:p>
            <a:pPr algn="just"/>
            <a:r>
              <a:rPr lang="en-US" dirty="0">
                <a:latin typeface="Arial Narrow" panose="020B0606020202030204" pitchFamily="34" charset="0"/>
              </a:rPr>
              <a:t>For foot protection it is also necessary for the employer to provide washrooms, showers, and locker facilities so that employees can conveniently bathe their feet and change into clean, dry footwear after the day’s work. </a:t>
            </a:r>
            <a:endParaRPr lang="en-IN" dirty="0">
              <a:latin typeface="Arial Narrow" panose="020B0606020202030204" pitchFamily="34" charset="0"/>
            </a:endParaRPr>
          </a:p>
        </p:txBody>
      </p:sp>
      <p:sp>
        <p:nvSpPr>
          <p:cNvPr id="4" name="Text Placeholder 3">
            <a:extLst>
              <a:ext uri="{FF2B5EF4-FFF2-40B4-BE49-F238E27FC236}">
                <a16:creationId xmlns:a16="http://schemas.microsoft.com/office/drawing/2014/main" id="{B72F9B10-908A-BF62-FA8F-F7338EA6E65B}"/>
              </a:ext>
            </a:extLst>
          </p:cNvPr>
          <p:cNvSpPr>
            <a:spLocks noGrp="1"/>
          </p:cNvSpPr>
          <p:nvPr>
            <p:ph type="body" sz="quarter" idx="13"/>
          </p:nvPr>
        </p:nvSpPr>
        <p:spPr/>
        <p:txBody>
          <a:bodyPr/>
          <a:lstStyle/>
          <a:p>
            <a:endParaRPr lang="en-IN"/>
          </a:p>
        </p:txBody>
      </p:sp>
      <p:sp>
        <p:nvSpPr>
          <p:cNvPr id="5" name="Slide Number Placeholder 4">
            <a:extLst>
              <a:ext uri="{FF2B5EF4-FFF2-40B4-BE49-F238E27FC236}">
                <a16:creationId xmlns:a16="http://schemas.microsoft.com/office/drawing/2014/main" id="{B67D018F-6A96-9114-252A-980CCB74DA22}"/>
              </a:ext>
            </a:extLst>
          </p:cNvPr>
          <p:cNvSpPr>
            <a:spLocks noGrp="1"/>
          </p:cNvSpPr>
          <p:nvPr>
            <p:ph type="sldNum" sz="quarter" idx="16"/>
          </p:nvPr>
        </p:nvSpPr>
        <p:spPr/>
        <p:txBody>
          <a:bodyPr/>
          <a:lstStyle/>
          <a:p>
            <a:fld id="{CC43B8D3-9A08-F84C-9DD4-44948BA52D4B}" type="slidenum">
              <a:rPr lang="en-US" smtClean="0"/>
              <a:pPr/>
              <a:t>20</a:t>
            </a:fld>
            <a:endParaRPr lang="en-US" dirty="0"/>
          </a:p>
        </p:txBody>
      </p:sp>
    </p:spTree>
    <p:extLst>
      <p:ext uri="{BB962C8B-B14F-4D97-AF65-F5344CB8AC3E}">
        <p14:creationId xmlns:p14="http://schemas.microsoft.com/office/powerpoint/2010/main" val="4145547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FA99400-FD50-4388-5E45-7D30B78197FE}"/>
              </a:ext>
            </a:extLst>
          </p:cNvPr>
          <p:cNvSpPr>
            <a:spLocks noGrp="1"/>
          </p:cNvSpPr>
          <p:nvPr>
            <p:ph type="body" sz="quarter" idx="13"/>
          </p:nvPr>
        </p:nvSpPr>
        <p:spPr/>
        <p:txBody>
          <a:bodyPr/>
          <a:lstStyle/>
          <a:p>
            <a:endParaRPr lang="en-IN"/>
          </a:p>
        </p:txBody>
      </p:sp>
      <p:sp>
        <p:nvSpPr>
          <p:cNvPr id="5" name="Slide Number Placeholder 4">
            <a:extLst>
              <a:ext uri="{FF2B5EF4-FFF2-40B4-BE49-F238E27FC236}">
                <a16:creationId xmlns:a16="http://schemas.microsoft.com/office/drawing/2014/main" id="{43099293-7901-6AC6-68C7-A795F60EFE0C}"/>
              </a:ext>
            </a:extLst>
          </p:cNvPr>
          <p:cNvSpPr>
            <a:spLocks noGrp="1"/>
          </p:cNvSpPr>
          <p:nvPr>
            <p:ph type="sldNum" sz="quarter" idx="15"/>
          </p:nvPr>
        </p:nvSpPr>
        <p:spPr/>
        <p:txBody>
          <a:bodyPr/>
          <a:lstStyle/>
          <a:p>
            <a:fld id="{CC43B8D3-9A08-F84C-9DD4-44948BA52D4B}" type="slidenum">
              <a:rPr lang="en-US" smtClean="0"/>
              <a:pPr/>
              <a:t>21</a:t>
            </a:fld>
            <a:endParaRPr lang="en-US" dirty="0"/>
          </a:p>
        </p:txBody>
      </p:sp>
      <p:graphicFrame>
        <p:nvGraphicFramePr>
          <p:cNvPr id="6" name="Content Placeholder 5">
            <a:extLst>
              <a:ext uri="{FF2B5EF4-FFF2-40B4-BE49-F238E27FC236}">
                <a16:creationId xmlns:a16="http://schemas.microsoft.com/office/drawing/2014/main" id="{8143BB0E-AA4E-4CCC-DFB8-4D595F779CEA}"/>
              </a:ext>
            </a:extLst>
          </p:cNvPr>
          <p:cNvGraphicFramePr>
            <a:graphicFrameLocks noGrp="1"/>
          </p:cNvGraphicFramePr>
          <p:nvPr>
            <p:ph idx="4294967295"/>
            <p:extLst>
              <p:ext uri="{D42A27DB-BD31-4B8C-83A1-F6EECF244321}">
                <p14:modId xmlns:p14="http://schemas.microsoft.com/office/powerpoint/2010/main" val="675538984"/>
              </p:ext>
            </p:extLst>
          </p:nvPr>
        </p:nvGraphicFramePr>
        <p:xfrm>
          <a:off x="2066143" y="1759523"/>
          <a:ext cx="8059714" cy="4851825"/>
        </p:xfrm>
        <a:graphic>
          <a:graphicData uri="http://schemas.openxmlformats.org/drawingml/2006/table">
            <a:tbl>
              <a:tblPr firstRow="1" firstCol="1" bandRow="1"/>
              <a:tblGrid>
                <a:gridCol w="1469713">
                  <a:extLst>
                    <a:ext uri="{9D8B030D-6E8A-4147-A177-3AD203B41FA5}">
                      <a16:colId xmlns:a16="http://schemas.microsoft.com/office/drawing/2014/main" val="3659640427"/>
                    </a:ext>
                  </a:extLst>
                </a:gridCol>
                <a:gridCol w="4327984">
                  <a:extLst>
                    <a:ext uri="{9D8B030D-6E8A-4147-A177-3AD203B41FA5}">
                      <a16:colId xmlns:a16="http://schemas.microsoft.com/office/drawing/2014/main" val="2584935210"/>
                    </a:ext>
                  </a:extLst>
                </a:gridCol>
                <a:gridCol w="2262017">
                  <a:extLst>
                    <a:ext uri="{9D8B030D-6E8A-4147-A177-3AD203B41FA5}">
                      <a16:colId xmlns:a16="http://schemas.microsoft.com/office/drawing/2014/main" val="1994554300"/>
                    </a:ext>
                  </a:extLst>
                </a:gridCol>
              </a:tblGrid>
              <a:tr h="303455">
                <a:tc>
                  <a:txBody>
                    <a:bodyPr/>
                    <a:lstStyle/>
                    <a:p>
                      <a:pPr algn="ctr">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Indian Standard</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Arial Narrow'"/>
                          <a:ea typeface="Times New Roman" panose="02020603050405020304" pitchFamily="18" charset="0"/>
                          <a:cs typeface="Mangal" panose="02040503050203030202" pitchFamily="18" charset="0"/>
                        </a:rPr>
                        <a:t>Typical Operations</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Arial Narrow'"/>
                          <a:ea typeface="Times New Roman" panose="02020603050405020304" pitchFamily="18" charset="0"/>
                          <a:cs typeface="Mangal" panose="02040503050203030202" pitchFamily="18" charset="0"/>
                        </a:rPr>
                        <a:t>Hazard Description</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85991"/>
                  </a:ext>
                </a:extLst>
              </a:tr>
              <a:tr h="524774">
                <a:tc>
                  <a:txBody>
                    <a:bodyPr/>
                    <a:lstStyle/>
                    <a:p>
                      <a:pPr algn="just">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IS 11226 </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Used by workers of mines, refiners, fertilizer plants, or places where working surface is oily.</a:t>
                      </a:r>
                      <a:endParaRPr lang="en-IN" sz="1200"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Impact, cut, vibration, abrasion, slip</a:t>
                      </a:r>
                      <a:endParaRPr lang="en-IN" sz="1200"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7856933"/>
                  </a:ext>
                </a:extLst>
              </a:tr>
              <a:tr h="512064">
                <a:tc>
                  <a:txBody>
                    <a:bodyPr/>
                    <a:lstStyle/>
                    <a:p>
                      <a:pPr algn="just">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IS 14544</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Used in the industry and with general purpose resistance to oils and chemical</a:t>
                      </a:r>
                      <a:endParaRPr lang="en-IN" sz="1200"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Arial Narrow'"/>
                          <a:ea typeface="Times New Roman" panose="02020603050405020304" pitchFamily="18" charset="0"/>
                          <a:cs typeface="Mangal" panose="02040503050203030202" pitchFamily="18" charset="0"/>
                        </a:rPr>
                        <a:t>Solvents, oil and grease</a:t>
                      </a:r>
                      <a:endParaRPr lang="en-IN" sz="120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1745705"/>
                  </a:ext>
                </a:extLst>
              </a:tr>
              <a:tr h="650244">
                <a:tc>
                  <a:txBody>
                    <a:bodyPr/>
                    <a:lstStyle/>
                    <a:p>
                      <a:pPr algn="just">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IS 15298 (Part 2) and </a:t>
                      </a:r>
                      <a:endParaRPr lang="en-IN" sz="1200" b="1" dirty="0">
                        <a:effectLst/>
                        <a:latin typeface="Arial Narrow'"/>
                        <a:ea typeface="Times New Roman" panose="02020603050405020304" pitchFamily="18" charset="0"/>
                        <a:cs typeface="Mangal" panose="02040503050203030202" pitchFamily="18" charset="0"/>
                      </a:endParaRPr>
                    </a:p>
                    <a:p>
                      <a:pPr algn="just">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IS 15298 (Part 3)</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Used for general purpose, for example, mechanical risks, slip resistance, thermal risks, and ergonomic behavior.</a:t>
                      </a:r>
                      <a:endParaRPr lang="en-IN" sz="120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Striking against stationary object, striking by moving object; stepping on hot objects, stepping on sharp objects,</a:t>
                      </a:r>
                      <a:endParaRPr lang="en-IN" sz="120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0570281"/>
                  </a:ext>
                </a:extLst>
              </a:tr>
              <a:tr h="488662">
                <a:tc>
                  <a:txBody>
                    <a:bodyPr/>
                    <a:lstStyle/>
                    <a:p>
                      <a:pPr>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IS 16645 </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Ankle boots to full thigh height inclusive used for general industrial purpose</a:t>
                      </a:r>
                      <a:endParaRPr lang="en-IN" sz="120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Ergonomic risk</a:t>
                      </a:r>
                      <a:endParaRPr lang="en-IN" sz="120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0518958"/>
                  </a:ext>
                </a:extLst>
              </a:tr>
              <a:tr h="625980">
                <a:tc>
                  <a:txBody>
                    <a:bodyPr/>
                    <a:lstStyle/>
                    <a:p>
                      <a:pPr>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IS 17012</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Used for grueling marches and operations during heat or rain, or facing obstacles in day to day work to keep the feet protected and comfortable</a:t>
                      </a:r>
                      <a:endParaRPr lang="en-IN" sz="120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Ergonomic risk</a:t>
                      </a:r>
                      <a:endParaRPr lang="en-IN" sz="1200"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6110469"/>
                  </a:ext>
                </a:extLst>
              </a:tr>
              <a:tr h="659505">
                <a:tc>
                  <a:txBody>
                    <a:bodyPr/>
                    <a:lstStyle/>
                    <a:p>
                      <a:pPr>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IS 17043 (Part 1)</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Generally used by armed forces/police forces for daily wear and for marching purposes</a:t>
                      </a:r>
                      <a:endParaRPr lang="en-IN" sz="120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Ergonomic risk</a:t>
                      </a:r>
                      <a:endParaRPr lang="en-IN" sz="120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0046575"/>
                  </a:ext>
                </a:extLst>
              </a:tr>
              <a:tr h="891181">
                <a:tc>
                  <a:txBody>
                    <a:bodyPr/>
                    <a:lstStyle/>
                    <a:p>
                      <a:pPr>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IS 16994</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Used by Municipal workers exposed to unhygienic conditions during  their scavenging work</a:t>
                      </a:r>
                      <a:endParaRPr lang="en-IN" sz="120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Chemical and biological hazard</a:t>
                      </a:r>
                      <a:endParaRPr lang="en-IN" sz="1200"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7843891"/>
                  </a:ext>
                </a:extLst>
              </a:tr>
            </a:tbl>
          </a:graphicData>
        </a:graphic>
      </p:graphicFrame>
      <p:sp>
        <p:nvSpPr>
          <p:cNvPr id="15" name="TextBox 14">
            <a:extLst>
              <a:ext uri="{FF2B5EF4-FFF2-40B4-BE49-F238E27FC236}">
                <a16:creationId xmlns:a16="http://schemas.microsoft.com/office/drawing/2014/main" id="{89B1EB83-A027-7E13-1646-62D3DF8FBC52}"/>
              </a:ext>
            </a:extLst>
          </p:cNvPr>
          <p:cNvSpPr txBox="1"/>
          <p:nvPr/>
        </p:nvSpPr>
        <p:spPr>
          <a:xfrm>
            <a:off x="3048762" y="809244"/>
            <a:ext cx="6094476" cy="709233"/>
          </a:xfrm>
          <a:prstGeom prst="rect">
            <a:avLst/>
          </a:prstGeom>
          <a:noFill/>
        </p:spPr>
        <p:txBody>
          <a:bodyPr wrap="square">
            <a:spAutoFit/>
          </a:bodyPr>
          <a:lstStyle/>
          <a:p>
            <a:pPr algn="ctr">
              <a:lnSpc>
                <a:spcPct val="115000"/>
              </a:lnSpc>
              <a:spcAft>
                <a:spcPts val="6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LIST OF INDIAN STANDARDS ON PROTECTION OF                                                                                       FOOT AND LEG FOR VARIOUS HAZARDS</a:t>
            </a:r>
            <a:endParaRPr lang="en-IN" sz="24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4273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1A136-D6FF-7556-1B51-0890C97A7D97}"/>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5DD7B696-9B7E-FFB6-8E14-34548B4D37CC}"/>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A24A433D-EC45-9ADC-CDCE-78AE4464BAA8}"/>
              </a:ext>
            </a:extLst>
          </p:cNvPr>
          <p:cNvSpPr>
            <a:spLocks noGrp="1"/>
          </p:cNvSpPr>
          <p:nvPr>
            <p:ph type="sldNum" sz="quarter" idx="15"/>
          </p:nvPr>
        </p:nvSpPr>
        <p:spPr/>
        <p:txBody>
          <a:bodyPr/>
          <a:lstStyle/>
          <a:p>
            <a:fld id="{CC43B8D3-9A08-F84C-9DD4-44948BA52D4B}" type="slidenum">
              <a:rPr lang="en-US" smtClean="0"/>
              <a:pPr/>
              <a:t>22</a:t>
            </a:fld>
            <a:endParaRPr lang="en-US" dirty="0"/>
          </a:p>
        </p:txBody>
      </p:sp>
      <p:graphicFrame>
        <p:nvGraphicFramePr>
          <p:cNvPr id="5" name="Table 4">
            <a:extLst>
              <a:ext uri="{FF2B5EF4-FFF2-40B4-BE49-F238E27FC236}">
                <a16:creationId xmlns:a16="http://schemas.microsoft.com/office/drawing/2014/main" id="{D1705838-2FE6-E348-4200-B8EFD9C712BA}"/>
              </a:ext>
            </a:extLst>
          </p:cNvPr>
          <p:cNvGraphicFramePr>
            <a:graphicFrameLocks noGrp="1"/>
          </p:cNvGraphicFramePr>
          <p:nvPr>
            <p:extLst>
              <p:ext uri="{D42A27DB-BD31-4B8C-83A1-F6EECF244321}">
                <p14:modId xmlns:p14="http://schemas.microsoft.com/office/powerpoint/2010/main" val="917036504"/>
              </p:ext>
            </p:extLst>
          </p:nvPr>
        </p:nvGraphicFramePr>
        <p:xfrm>
          <a:off x="1714877" y="1872107"/>
          <a:ext cx="8762246" cy="4993132"/>
        </p:xfrm>
        <a:graphic>
          <a:graphicData uri="http://schemas.openxmlformats.org/drawingml/2006/table">
            <a:tbl>
              <a:tblPr firstRow="1" firstCol="1" bandRow="1"/>
              <a:tblGrid>
                <a:gridCol w="1597822">
                  <a:extLst>
                    <a:ext uri="{9D8B030D-6E8A-4147-A177-3AD203B41FA5}">
                      <a16:colId xmlns:a16="http://schemas.microsoft.com/office/drawing/2014/main" val="2975640243"/>
                    </a:ext>
                  </a:extLst>
                </a:gridCol>
                <a:gridCol w="4751275">
                  <a:extLst>
                    <a:ext uri="{9D8B030D-6E8A-4147-A177-3AD203B41FA5}">
                      <a16:colId xmlns:a16="http://schemas.microsoft.com/office/drawing/2014/main" val="2679258629"/>
                    </a:ext>
                  </a:extLst>
                </a:gridCol>
                <a:gridCol w="2413149">
                  <a:extLst>
                    <a:ext uri="{9D8B030D-6E8A-4147-A177-3AD203B41FA5}">
                      <a16:colId xmlns:a16="http://schemas.microsoft.com/office/drawing/2014/main" val="1551094187"/>
                    </a:ext>
                  </a:extLst>
                </a:gridCol>
              </a:tblGrid>
              <a:tr h="366268">
                <a:tc>
                  <a:txBody>
                    <a:bodyPr/>
                    <a:lstStyle/>
                    <a:p>
                      <a:pPr algn="ctr">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Indian Standard</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Arial Narrow'"/>
                          <a:ea typeface="Times New Roman" panose="02020603050405020304" pitchFamily="18" charset="0"/>
                          <a:cs typeface="Mangal" panose="02040503050203030202" pitchFamily="18" charset="0"/>
                        </a:rPr>
                        <a:t>Typical Operations</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Arial Narrow'"/>
                          <a:ea typeface="Times New Roman" panose="02020603050405020304" pitchFamily="18" charset="0"/>
                          <a:cs typeface="Mangal" panose="02040503050203030202" pitchFamily="18" charset="0"/>
                        </a:rPr>
                        <a:t>Hazard Description</a:t>
                      </a:r>
                      <a:endParaRPr lang="en-IN" sz="1200" b="1" dirty="0">
                        <a:effectLst/>
                        <a:latin typeface="Arial Narrow'"/>
                        <a:ea typeface="Times New Roman" panose="02020603050405020304" pitchFamily="18" charset="0"/>
                        <a:cs typeface="Mangal" panose="02040503050203030202" pitchFamily="18" charset="0"/>
                      </a:endParaRPr>
                    </a:p>
                  </a:txBody>
                  <a:tcPr marL="31881" marR="31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2428944"/>
                  </a:ext>
                </a:extLst>
              </a:tr>
              <a:tr h="485775">
                <a:tc>
                  <a:txBody>
                    <a:bodyPr/>
                    <a:lstStyle/>
                    <a:p>
                      <a:pPr>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IS 17037 </a:t>
                      </a:r>
                      <a:endParaRPr lang="en-IN" sz="1200" b="1" dirty="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Safety shoes meant for use by police forces/paramilitary forces when handling hostile situations</a:t>
                      </a:r>
                      <a:endParaRPr lang="en-IN" sz="1200" dirty="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Injuries from stones, fire, sharp objects, water, oil, electric shock and slip.</a:t>
                      </a:r>
                      <a:endParaRPr lang="en-IN" sz="120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0832455"/>
                  </a:ext>
                </a:extLst>
              </a:tr>
              <a:tr h="587268">
                <a:tc>
                  <a:txBody>
                    <a:bodyPr/>
                    <a:lstStyle/>
                    <a:p>
                      <a:pPr>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IS 17861 : 2022</a:t>
                      </a:r>
                      <a:endParaRPr lang="en-IN" sz="1200" b="1" dirty="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Used by police forces, paramilitary forces, similar security agencies and trekkers in carrying out their work. These boots are designed such that they can withstand long strenuous working and walking conditions.</a:t>
                      </a:r>
                      <a:endParaRPr lang="en-IN" sz="1200" dirty="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Ergonomic risk, slip</a:t>
                      </a:r>
                      <a:endParaRPr lang="en-IN" sz="1200" dirty="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7313581"/>
                  </a:ext>
                </a:extLst>
              </a:tr>
              <a:tr h="429201">
                <a:tc>
                  <a:txBody>
                    <a:bodyPr/>
                    <a:lstStyle/>
                    <a:p>
                      <a:pPr>
                        <a:lnSpc>
                          <a:spcPct val="115000"/>
                        </a:lnSpc>
                        <a:spcBef>
                          <a:spcPts val="300"/>
                        </a:spcBef>
                        <a:spcAft>
                          <a:spcPts val="300"/>
                        </a:spcAft>
                      </a:pPr>
                      <a:r>
                        <a:rPr lang="en-US" sz="1200" b="1">
                          <a:effectLst/>
                          <a:latin typeface="Arial Narrow'"/>
                          <a:ea typeface="Times New Roman" panose="02020603050405020304" pitchFamily="18" charset="0"/>
                          <a:cs typeface="Mangal" panose="02040503050203030202" pitchFamily="18" charset="0"/>
                        </a:rPr>
                        <a:t>IS 1989 (Part 1)</a:t>
                      </a:r>
                      <a:endParaRPr lang="en-IN" sz="1200" b="1">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Used in coal mines, especially by categories of workers like trammers and shot firers suitable for most of the surface mines of coal, limestone, iron ore, etc.</a:t>
                      </a:r>
                      <a:endParaRPr lang="en-IN" sz="120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Impact, cut, vibration, abrasion, slip</a:t>
                      </a:r>
                      <a:endParaRPr lang="en-IN" sz="120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5504428"/>
                  </a:ext>
                </a:extLst>
              </a:tr>
              <a:tr h="374181">
                <a:tc>
                  <a:txBody>
                    <a:bodyPr/>
                    <a:lstStyle/>
                    <a:p>
                      <a:pPr>
                        <a:lnSpc>
                          <a:spcPct val="115000"/>
                        </a:lnSpc>
                        <a:spcBef>
                          <a:spcPts val="300"/>
                        </a:spcBef>
                        <a:spcAft>
                          <a:spcPts val="300"/>
                        </a:spcAft>
                      </a:pPr>
                      <a:r>
                        <a:rPr lang="en-US" sz="1200" b="1">
                          <a:effectLst/>
                          <a:latin typeface="Arial Narrow'"/>
                          <a:ea typeface="Times New Roman" panose="02020603050405020304" pitchFamily="18" charset="0"/>
                          <a:cs typeface="Mangal" panose="02040503050203030202" pitchFamily="18" charset="0"/>
                        </a:rPr>
                        <a:t>IS 1989 (Part 2)</a:t>
                      </a:r>
                      <a:endParaRPr lang="en-IN" sz="1200" b="1">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Safety boots and shoes for workers engaged in heavy metal industries</a:t>
                      </a:r>
                      <a:endParaRPr lang="en-IN" sz="1200" dirty="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Impact, cut, vibration, abrasion, slip</a:t>
                      </a:r>
                      <a:endParaRPr lang="en-IN" sz="120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0601224"/>
                  </a:ext>
                </a:extLst>
              </a:tr>
              <a:tr h="449940">
                <a:tc>
                  <a:txBody>
                    <a:bodyPr/>
                    <a:lstStyle/>
                    <a:p>
                      <a:pPr>
                        <a:lnSpc>
                          <a:spcPct val="115000"/>
                        </a:lnSpc>
                        <a:spcBef>
                          <a:spcPts val="300"/>
                        </a:spcBef>
                        <a:spcAft>
                          <a:spcPts val="300"/>
                        </a:spcAft>
                      </a:pPr>
                      <a:r>
                        <a:rPr lang="en-US" sz="1200" b="1">
                          <a:effectLst/>
                          <a:latin typeface="Arial Narrow'"/>
                          <a:ea typeface="Times New Roman" panose="02020603050405020304" pitchFamily="18" charset="0"/>
                          <a:cs typeface="Mangal" panose="02040503050203030202" pitchFamily="18" charset="0"/>
                        </a:rPr>
                        <a:t>IS 3976</a:t>
                      </a:r>
                      <a:endParaRPr lang="en-IN" sz="1200" b="1">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Used by workers engaged in underground mining of coal, mica, silica, clay, stone and other minerals where wet surface condition is prevalent </a:t>
                      </a:r>
                      <a:endParaRPr lang="en-IN" sz="1200" dirty="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Impact, cut, vibration, abrasion, slip</a:t>
                      </a:r>
                      <a:endParaRPr lang="en-IN" sz="120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5234240"/>
                  </a:ext>
                </a:extLst>
              </a:tr>
              <a:tr h="559710">
                <a:tc>
                  <a:txBody>
                    <a:bodyPr/>
                    <a:lstStyle/>
                    <a:p>
                      <a:pPr>
                        <a:lnSpc>
                          <a:spcPct val="115000"/>
                        </a:lnSpc>
                        <a:spcBef>
                          <a:spcPts val="300"/>
                        </a:spcBef>
                        <a:spcAft>
                          <a:spcPts val="300"/>
                        </a:spcAft>
                      </a:pPr>
                      <a:r>
                        <a:rPr lang="en-US" sz="1200" b="1">
                          <a:effectLst/>
                          <a:latin typeface="Arial Narrow'"/>
                          <a:ea typeface="Times New Roman" panose="02020603050405020304" pitchFamily="18" charset="0"/>
                          <a:cs typeface="Mangal" panose="02040503050203030202" pitchFamily="18" charset="0"/>
                        </a:rPr>
                        <a:t>IS 5557</a:t>
                      </a:r>
                      <a:endParaRPr lang="en-IN" sz="1200" b="1">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Used in mines as well as for workmen in heavy metal industries and where the floor is covered with water, chemicals, oil, grease, waxes, lubricants etc.</a:t>
                      </a:r>
                      <a:endParaRPr lang="en-IN" sz="1200" dirty="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Impact, cut, vibration, abrasion, slip</a:t>
                      </a:r>
                      <a:endParaRPr lang="en-IN" sz="120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2596735"/>
                  </a:ext>
                </a:extLst>
              </a:tr>
              <a:tr h="732740">
                <a:tc>
                  <a:txBody>
                    <a:bodyPr/>
                    <a:lstStyle/>
                    <a:p>
                      <a:pPr>
                        <a:lnSpc>
                          <a:spcPct val="115000"/>
                        </a:lnSpc>
                        <a:spcBef>
                          <a:spcPts val="300"/>
                        </a:spcBef>
                        <a:spcAft>
                          <a:spcPts val="300"/>
                        </a:spcAft>
                      </a:pPr>
                      <a:r>
                        <a:rPr lang="en-US" sz="1200" b="1" dirty="0">
                          <a:effectLst/>
                          <a:latin typeface="Arial Narrow'"/>
                          <a:ea typeface="Times New Roman" panose="02020603050405020304" pitchFamily="18" charset="0"/>
                          <a:cs typeface="Mangal" panose="02040503050203030202" pitchFamily="18" charset="0"/>
                        </a:rPr>
                        <a:t>IS 5557 (Part 2)</a:t>
                      </a:r>
                      <a:endParaRPr lang="en-IN" sz="1200" b="1" dirty="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effectLst/>
                          <a:latin typeface="Arial Narrow'"/>
                          <a:ea typeface="Times New Roman" panose="02020603050405020304" pitchFamily="18" charset="0"/>
                          <a:cs typeface="Mangal" panose="02040503050203030202" pitchFamily="18" charset="0"/>
                        </a:rPr>
                        <a:t>Recommended for use in tanneries, food and beverage industries, sewage treatment plant, Petrochemical industries, pharmaceutical industries, garbage disposal and related municipal operations, cement and construction work, road building, etc.</a:t>
                      </a:r>
                      <a:endParaRPr lang="en-IN" sz="120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effectLst/>
                          <a:latin typeface="Arial Narrow'"/>
                          <a:ea typeface="Times New Roman" panose="02020603050405020304" pitchFamily="18" charset="0"/>
                          <a:cs typeface="Mangal" panose="02040503050203030202" pitchFamily="18" charset="0"/>
                        </a:rPr>
                        <a:t>Chemical and biological hazard</a:t>
                      </a:r>
                      <a:endParaRPr lang="en-IN" sz="1200" dirty="0">
                        <a:effectLst/>
                        <a:latin typeface="Arial Narrow'"/>
                        <a:ea typeface="Times New Roman" panose="02020603050405020304" pitchFamily="18" charset="0"/>
                        <a:cs typeface="Mangal" panose="02040503050203030202" pitchFamily="18" charset="0"/>
                      </a:endParaRPr>
                    </a:p>
                  </a:txBody>
                  <a:tcPr marL="64433" marR="64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4469643"/>
                  </a:ext>
                </a:extLst>
              </a:tr>
            </a:tbl>
          </a:graphicData>
        </a:graphic>
      </p:graphicFrame>
    </p:spTree>
    <p:extLst>
      <p:ext uri="{BB962C8B-B14F-4D97-AF65-F5344CB8AC3E}">
        <p14:creationId xmlns:p14="http://schemas.microsoft.com/office/powerpoint/2010/main" val="2082415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D07F8-3B74-0FC7-5267-DF81EEDF7DD9}"/>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8DEC922B-5AAF-C019-7EBB-027BDD079CD5}"/>
              </a:ext>
            </a:extLst>
          </p:cNvPr>
          <p:cNvSpPr>
            <a:spLocks noGrp="1"/>
          </p:cNvSpPr>
          <p:nvPr>
            <p:ph type="title"/>
          </p:nvPr>
        </p:nvSpPr>
        <p:spPr/>
        <p:txBody>
          <a:bodyPr/>
          <a:lstStyle/>
          <a:p>
            <a:r>
              <a:rPr lang="en-US" sz="1800" dirty="0"/>
              <a:t>Guide for Selection of Occupational Protective Clothing — Body</a:t>
            </a:r>
            <a:br>
              <a:rPr lang="en-US" sz="1800" dirty="0"/>
            </a:br>
            <a:r>
              <a:rPr lang="en-US" sz="1800" dirty="0"/>
              <a:t>Protection (Selection, Care and Maintenance</a:t>
            </a:r>
            <a:r>
              <a:rPr lang="en-US" sz="1800" dirty="0" smtClean="0"/>
              <a:t>) – IS 8519</a:t>
            </a:r>
            <a:endParaRPr lang="en-IN" sz="1800" dirty="0"/>
          </a:p>
        </p:txBody>
      </p:sp>
      <p:sp>
        <p:nvSpPr>
          <p:cNvPr id="4" name="Slide Number Placeholder 3">
            <a:extLst>
              <a:ext uri="{FF2B5EF4-FFF2-40B4-BE49-F238E27FC236}">
                <a16:creationId xmlns:a16="http://schemas.microsoft.com/office/drawing/2014/main" id="{86E0DE26-9190-6598-7B15-7C2EAD25B9BA}"/>
              </a:ext>
            </a:extLst>
          </p:cNvPr>
          <p:cNvSpPr>
            <a:spLocks noGrp="1"/>
          </p:cNvSpPr>
          <p:nvPr>
            <p:ph type="sldNum" sz="quarter" idx="15"/>
          </p:nvPr>
        </p:nvSpPr>
        <p:spPr/>
        <p:txBody>
          <a:bodyPr/>
          <a:lstStyle/>
          <a:p>
            <a:fld id="{CC43B8D3-9A08-F84C-9DD4-44948BA52D4B}" type="slidenum">
              <a:rPr lang="en-US" smtClean="0"/>
              <a:pPr/>
              <a:t>23</a:t>
            </a:fld>
            <a:endParaRPr lang="en-US" dirty="0"/>
          </a:p>
        </p:txBody>
      </p:sp>
      <p:sp>
        <p:nvSpPr>
          <p:cNvPr id="6" name="TextBox 5">
            <a:extLst>
              <a:ext uri="{FF2B5EF4-FFF2-40B4-BE49-F238E27FC236}">
                <a16:creationId xmlns:a16="http://schemas.microsoft.com/office/drawing/2014/main" id="{836DA289-809D-3ADE-A3F8-024FA698D623}"/>
              </a:ext>
            </a:extLst>
          </p:cNvPr>
          <p:cNvSpPr txBox="1"/>
          <p:nvPr/>
        </p:nvSpPr>
        <p:spPr>
          <a:xfrm>
            <a:off x="781050" y="1763316"/>
            <a:ext cx="10678676" cy="5262979"/>
          </a:xfrm>
          <a:prstGeom prst="rect">
            <a:avLst/>
          </a:prstGeom>
          <a:noFill/>
        </p:spPr>
        <p:txBody>
          <a:bodyPr wrap="square">
            <a:spAutoFit/>
          </a:bodyPr>
          <a:lstStyle/>
          <a:p>
            <a:pPr algn="just"/>
            <a:r>
              <a:rPr lang="en-US" b="0" i="0" u="none" strike="noStrike" baseline="0" dirty="0">
                <a:latin typeface="Arial Narrow'"/>
              </a:rPr>
              <a:t>This standard is intended to guide workers and those in charge of their safety in industrial operations in selecting such protective equipment for the body as will give the required protection against hazards likely to be encountered. </a:t>
            </a:r>
          </a:p>
          <a:p>
            <a:pPr algn="just"/>
            <a:endParaRPr lang="en-US" dirty="0">
              <a:latin typeface="Arial Narrow'"/>
            </a:endParaRPr>
          </a:p>
          <a:p>
            <a:pPr algn="l"/>
            <a:r>
              <a:rPr lang="en-US" b="0" i="0" u="none" strike="noStrike" baseline="0" dirty="0">
                <a:latin typeface="Arial Narrow'"/>
              </a:rPr>
              <a:t>The types of protective clothing for body protection used in various occupations are given below:</a:t>
            </a:r>
          </a:p>
          <a:p>
            <a:pPr algn="l"/>
            <a:endParaRPr lang="en-US" dirty="0">
              <a:latin typeface="Arial Narrow'"/>
            </a:endParaRPr>
          </a:p>
          <a:p>
            <a:pPr algn="l"/>
            <a:r>
              <a:rPr lang="en-IN" b="1" i="0" u="none" strike="noStrike" baseline="0" dirty="0" smtClean="0">
                <a:latin typeface="Arial Narrow'"/>
              </a:rPr>
              <a:t> </a:t>
            </a:r>
            <a:r>
              <a:rPr lang="en-IN" b="1" i="0" u="none" strike="noStrike" baseline="0" dirty="0">
                <a:latin typeface="Arial Narrow'"/>
              </a:rPr>
              <a:t>Apron</a:t>
            </a:r>
          </a:p>
          <a:p>
            <a:pPr algn="l"/>
            <a:r>
              <a:rPr lang="en-US" b="0" i="0" u="none" strike="noStrike" baseline="0" dirty="0">
                <a:latin typeface="Arial Narrow'"/>
              </a:rPr>
              <a:t>Clothing worn to protect against physical, chemical, biological hazards that covers the partial, or greater </a:t>
            </a:r>
            <a:r>
              <a:rPr lang="en-IN" b="0" i="0" u="none" strike="noStrike" baseline="0" dirty="0">
                <a:latin typeface="Arial Narrow'"/>
              </a:rPr>
              <a:t>part of the body.</a:t>
            </a:r>
            <a:endParaRPr lang="en-US" b="0" i="0" u="none" strike="noStrike" baseline="0" dirty="0">
              <a:latin typeface="Arial Narrow'"/>
            </a:endParaRPr>
          </a:p>
          <a:p>
            <a:pPr algn="l"/>
            <a:endParaRPr lang="en-US" dirty="0">
              <a:latin typeface="Arial Narrow'"/>
            </a:endParaRPr>
          </a:p>
          <a:p>
            <a:pPr lvl="1"/>
            <a:r>
              <a:rPr lang="en-IN" i="1" u="none" strike="noStrike" baseline="0" dirty="0" smtClean="0">
                <a:latin typeface="Arial Narrow'"/>
              </a:rPr>
              <a:t>Bib </a:t>
            </a:r>
            <a:r>
              <a:rPr lang="en-IN" i="1" u="none" strike="noStrike" baseline="0" dirty="0">
                <a:latin typeface="Arial Narrow'"/>
              </a:rPr>
              <a:t>Type</a:t>
            </a:r>
          </a:p>
          <a:p>
            <a:pPr lvl="1"/>
            <a:r>
              <a:rPr lang="en-US" b="0" i="0" u="none" strike="noStrike" baseline="0" dirty="0">
                <a:latin typeface="Arial Narrow'"/>
              </a:rPr>
              <a:t>Covering chest, waist and legs down to the knees or </a:t>
            </a:r>
            <a:r>
              <a:rPr lang="en-IN" b="0" i="0" u="none" strike="noStrike" baseline="0" dirty="0">
                <a:latin typeface="Arial Narrow'"/>
              </a:rPr>
              <a:t>sometimes to ankles.</a:t>
            </a:r>
          </a:p>
          <a:p>
            <a:pPr lvl="1"/>
            <a:endParaRPr lang="en-IN" dirty="0">
              <a:latin typeface="Arial Narrow'"/>
            </a:endParaRPr>
          </a:p>
          <a:p>
            <a:pPr lvl="1"/>
            <a:r>
              <a:rPr lang="en-US" i="1" dirty="0" smtClean="0">
                <a:latin typeface="Arial Narrow'"/>
              </a:rPr>
              <a:t>Waist </a:t>
            </a:r>
            <a:r>
              <a:rPr lang="en-US" i="1" dirty="0">
                <a:latin typeface="Arial Narrow'"/>
              </a:rPr>
              <a:t>Type</a:t>
            </a:r>
          </a:p>
          <a:p>
            <a:pPr lvl="1"/>
            <a:r>
              <a:rPr lang="en-US" dirty="0">
                <a:latin typeface="Arial Narrow'"/>
              </a:rPr>
              <a:t>Covering waist and legs down to the knees or below.</a:t>
            </a:r>
          </a:p>
          <a:p>
            <a:pPr lvl="1"/>
            <a:endParaRPr lang="en-US" dirty="0">
              <a:latin typeface="Arial Narrow'"/>
            </a:endParaRPr>
          </a:p>
          <a:p>
            <a:pPr lvl="1"/>
            <a:r>
              <a:rPr lang="en-US" i="1" dirty="0" smtClean="0">
                <a:latin typeface="Arial Narrow'"/>
              </a:rPr>
              <a:t>Split </a:t>
            </a:r>
            <a:r>
              <a:rPr lang="en-US" i="1" dirty="0">
                <a:latin typeface="Arial Narrow'"/>
              </a:rPr>
              <a:t>Type</a:t>
            </a:r>
          </a:p>
          <a:p>
            <a:pPr lvl="1"/>
            <a:r>
              <a:rPr lang="en-US" dirty="0">
                <a:latin typeface="Arial Narrow'"/>
              </a:rPr>
              <a:t>Divided at the crotch and fastened around each leg.</a:t>
            </a:r>
            <a:endParaRPr lang="en-US" sz="1200" dirty="0"/>
          </a:p>
          <a:p>
            <a:pPr algn="l"/>
            <a:endParaRPr lang="en-IN" sz="1200" dirty="0"/>
          </a:p>
        </p:txBody>
      </p:sp>
    </p:spTree>
    <p:extLst>
      <p:ext uri="{BB962C8B-B14F-4D97-AF65-F5344CB8AC3E}">
        <p14:creationId xmlns:p14="http://schemas.microsoft.com/office/powerpoint/2010/main" val="3270936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B1CE6E-CDF9-3A42-975B-1ABB187CAE5E}"/>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1225C7B2-F476-CECE-84FF-198C3EBCC114}"/>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FC44010E-4775-E2D0-09B1-718A5920A18D}"/>
              </a:ext>
            </a:extLst>
          </p:cNvPr>
          <p:cNvSpPr>
            <a:spLocks noGrp="1"/>
          </p:cNvSpPr>
          <p:nvPr>
            <p:ph type="sldNum" sz="quarter" idx="15"/>
          </p:nvPr>
        </p:nvSpPr>
        <p:spPr/>
        <p:txBody>
          <a:bodyPr/>
          <a:lstStyle/>
          <a:p>
            <a:fld id="{CC43B8D3-9A08-F84C-9DD4-44948BA52D4B}" type="slidenum">
              <a:rPr lang="en-US" smtClean="0"/>
              <a:pPr/>
              <a:t>24</a:t>
            </a:fld>
            <a:endParaRPr lang="en-US" dirty="0"/>
          </a:p>
        </p:txBody>
      </p:sp>
      <p:sp>
        <p:nvSpPr>
          <p:cNvPr id="6" name="TextBox 5">
            <a:extLst>
              <a:ext uri="{FF2B5EF4-FFF2-40B4-BE49-F238E27FC236}">
                <a16:creationId xmlns:a16="http://schemas.microsoft.com/office/drawing/2014/main" id="{A9D47659-DF2F-C68C-A52E-14F9C4A67D7B}"/>
              </a:ext>
            </a:extLst>
          </p:cNvPr>
          <p:cNvSpPr txBox="1"/>
          <p:nvPr/>
        </p:nvSpPr>
        <p:spPr>
          <a:xfrm>
            <a:off x="800100" y="1859340"/>
            <a:ext cx="10659626" cy="4247317"/>
          </a:xfrm>
          <a:prstGeom prst="rect">
            <a:avLst/>
          </a:prstGeom>
          <a:noFill/>
        </p:spPr>
        <p:txBody>
          <a:bodyPr wrap="square">
            <a:spAutoFit/>
          </a:bodyPr>
          <a:lstStyle/>
          <a:p>
            <a:pPr algn="l"/>
            <a:r>
              <a:rPr lang="en-US" sz="1800" b="1" dirty="0" smtClean="0">
                <a:latin typeface="Arial Narrow" panose="020B0606020202030204" pitchFamily="34" charset="0"/>
              </a:rPr>
              <a:t>Cape </a:t>
            </a:r>
            <a:r>
              <a:rPr lang="en-US" sz="1800" b="1" dirty="0">
                <a:latin typeface="Arial Narrow" panose="020B0606020202030204" pitchFamily="34" charset="0"/>
              </a:rPr>
              <a:t>Sleeve</a:t>
            </a:r>
          </a:p>
          <a:p>
            <a:pPr algn="l"/>
            <a:r>
              <a:rPr lang="en-US" sz="1800" dirty="0">
                <a:latin typeface="Arial Narrow" panose="020B0606020202030204" pitchFamily="34" charset="0"/>
              </a:rPr>
              <a:t>Back, shoulder and arm covering which extends over the upper chest. They can also be worn over aprons.</a:t>
            </a:r>
          </a:p>
          <a:p>
            <a:pPr algn="l"/>
            <a:endParaRPr lang="en-US" sz="1800" dirty="0">
              <a:latin typeface="Arial Narrow" panose="020B0606020202030204" pitchFamily="34" charset="0"/>
            </a:endParaRPr>
          </a:p>
          <a:p>
            <a:pPr algn="l"/>
            <a:r>
              <a:rPr lang="en-US" sz="1800" b="1" dirty="0" smtClean="0">
                <a:latin typeface="Arial Narrow" panose="020B0606020202030204" pitchFamily="34" charset="0"/>
              </a:rPr>
              <a:t>Coat</a:t>
            </a:r>
            <a:endParaRPr lang="en-US" sz="1800" b="1" dirty="0">
              <a:latin typeface="Arial Narrow" panose="020B0606020202030204" pitchFamily="34" charset="0"/>
            </a:endParaRPr>
          </a:p>
          <a:p>
            <a:pPr algn="l"/>
            <a:r>
              <a:rPr lang="en-US" sz="1800" dirty="0">
                <a:latin typeface="Arial Narrow" panose="020B0606020202030204" pitchFamily="34" charset="0"/>
              </a:rPr>
              <a:t>Extending either to knee or ankle to give body and leg protection.</a:t>
            </a:r>
          </a:p>
          <a:p>
            <a:pPr algn="l"/>
            <a:endParaRPr lang="en-US" sz="1800" dirty="0">
              <a:latin typeface="Arial Narrow" panose="020B0606020202030204" pitchFamily="34" charset="0"/>
            </a:endParaRPr>
          </a:p>
          <a:p>
            <a:pPr algn="l"/>
            <a:r>
              <a:rPr lang="en-IN" sz="1800" b="1" i="0" u="none" strike="noStrike" baseline="0" dirty="0" smtClean="0">
                <a:latin typeface="Arial Narrow" panose="020B0606020202030204" pitchFamily="34" charset="0"/>
              </a:rPr>
              <a:t>Coverall</a:t>
            </a:r>
            <a:endParaRPr lang="en-IN" sz="1800" b="1" i="0" u="none" strike="noStrike" baseline="0" dirty="0">
              <a:latin typeface="Arial Narrow" panose="020B0606020202030204" pitchFamily="34" charset="0"/>
            </a:endParaRPr>
          </a:p>
          <a:p>
            <a:pPr algn="l"/>
            <a:r>
              <a:rPr lang="en-US" sz="1800" b="0" i="0" u="none" strike="noStrike" baseline="0" dirty="0">
                <a:latin typeface="Arial Narrow" panose="020B0606020202030204" pitchFamily="34" charset="0"/>
              </a:rPr>
              <a:t>Coverall is a type of personal protective equipment (PPE) intended to be worn for the purpose of isolating all parts of the body from a potential </a:t>
            </a:r>
            <a:r>
              <a:rPr lang="en-IN" sz="1800" b="0" i="0" u="none" strike="noStrike" baseline="0" dirty="0">
                <a:latin typeface="Arial Narrow" panose="020B0606020202030204" pitchFamily="34" charset="0"/>
              </a:rPr>
              <a:t>hazard.</a:t>
            </a:r>
          </a:p>
          <a:p>
            <a:pPr algn="l"/>
            <a:endParaRPr lang="en-IN" sz="1800" b="0" i="0" u="none" strike="noStrike" baseline="0" dirty="0">
              <a:latin typeface="Arial Narrow" panose="020B0606020202030204" pitchFamily="34" charset="0"/>
            </a:endParaRPr>
          </a:p>
          <a:p>
            <a:pPr algn="l"/>
            <a:r>
              <a:rPr lang="en-IN" sz="1800" b="1" i="0" u="none" strike="noStrike" baseline="0" dirty="0" smtClean="0">
                <a:latin typeface="Arial Narrow" panose="020B0606020202030204" pitchFamily="34" charset="0"/>
              </a:rPr>
              <a:t>Jacket</a:t>
            </a:r>
            <a:endParaRPr lang="en-IN" sz="1800" b="1" i="0" u="none" strike="noStrike" baseline="0" dirty="0">
              <a:latin typeface="Arial Narrow" panose="020B0606020202030204" pitchFamily="34" charset="0"/>
            </a:endParaRPr>
          </a:p>
          <a:p>
            <a:pPr algn="l"/>
            <a:r>
              <a:rPr lang="en-US" sz="1800" b="0" i="0" u="none" strike="noStrike" baseline="0" dirty="0">
                <a:latin typeface="Arial Narrow" panose="020B0606020202030204" pitchFamily="34" charset="0"/>
              </a:rPr>
              <a:t>Garment which covers upper body from shoulders to </a:t>
            </a:r>
            <a:r>
              <a:rPr lang="en-IN" sz="1800" b="0" i="0" u="none" strike="noStrike" baseline="0" dirty="0">
                <a:latin typeface="Arial Narrow" panose="020B0606020202030204" pitchFamily="34" charset="0"/>
              </a:rPr>
              <a:t>hips.</a:t>
            </a:r>
          </a:p>
          <a:p>
            <a:pPr algn="l"/>
            <a:endParaRPr lang="en-IN" sz="1800" b="0" i="0" u="none" strike="noStrike" baseline="0" dirty="0">
              <a:latin typeface="Arial Narrow" panose="020B0606020202030204" pitchFamily="34" charset="0"/>
            </a:endParaRPr>
          </a:p>
          <a:p>
            <a:pPr algn="l"/>
            <a:r>
              <a:rPr lang="en-IN" sz="1800" b="1" i="0" u="none" strike="noStrike" baseline="0" dirty="0" smtClean="0">
                <a:latin typeface="Arial Narrow" panose="020B0606020202030204" pitchFamily="34" charset="0"/>
              </a:rPr>
              <a:t>Suit</a:t>
            </a:r>
            <a:endParaRPr lang="en-IN" sz="1800" b="1" i="0" u="none" strike="noStrike" baseline="0" dirty="0">
              <a:latin typeface="Arial Narrow" panose="020B0606020202030204" pitchFamily="34" charset="0"/>
            </a:endParaRPr>
          </a:p>
          <a:p>
            <a:pPr algn="l"/>
            <a:r>
              <a:rPr lang="en-US" sz="1800" b="0" i="0" u="none" strike="noStrike" baseline="0" dirty="0">
                <a:latin typeface="Arial Narrow" panose="020B0606020202030204" pitchFamily="34" charset="0"/>
              </a:rPr>
              <a:t>Garment which covers the whole body to wrists and ankles and to which breathing air is to be supplied.</a:t>
            </a:r>
            <a:endParaRPr lang="en-IN" dirty="0">
              <a:latin typeface="Arial Narrow" panose="020B0606020202030204" pitchFamily="34" charset="0"/>
            </a:endParaRPr>
          </a:p>
        </p:txBody>
      </p:sp>
    </p:spTree>
    <p:extLst>
      <p:ext uri="{BB962C8B-B14F-4D97-AF65-F5344CB8AC3E}">
        <p14:creationId xmlns:p14="http://schemas.microsoft.com/office/powerpoint/2010/main" val="4272205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48D73-E708-7E34-465D-6B14C3FC6862}"/>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2892D8F8-FE34-A9FB-4C73-4E65EEF22879}"/>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List </a:t>
            </a:r>
            <a:r>
              <a:rPr lang="en-US" sz="2400" b="1" dirty="0">
                <a:latin typeface="Times New Roman" panose="02020603050405020304" pitchFamily="18" charset="0"/>
                <a:ea typeface="Calibri" panose="020F0502020204030204" pitchFamily="34" charset="0"/>
                <a:cs typeface="Times New Roman" panose="02020603050405020304" pitchFamily="18" charset="0"/>
              </a:rPr>
              <a:t>of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Body Protection Equipment Related to Hazards</a:t>
            </a:r>
            <a:r>
              <a:rPr lang="en-IN" sz="2400" dirty="0">
                <a:effectLst/>
                <a:latin typeface="Calibri" panose="020F0502020204030204" pitchFamily="34" charset="0"/>
                <a:ea typeface="Calibri" panose="020F0502020204030204" pitchFamily="34" charset="0"/>
                <a:cs typeface="Times New Roman" panose="02020603050405020304" pitchFamily="18" charset="0"/>
              </a:rPr>
              <a:t/>
            </a:r>
            <a:br>
              <a:rPr lang="en-IN" sz="24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4" name="Slide Number Placeholder 3">
            <a:extLst>
              <a:ext uri="{FF2B5EF4-FFF2-40B4-BE49-F238E27FC236}">
                <a16:creationId xmlns:a16="http://schemas.microsoft.com/office/drawing/2014/main" id="{D408C188-15F2-0348-C27A-2F945DE59CAF}"/>
              </a:ext>
            </a:extLst>
          </p:cNvPr>
          <p:cNvSpPr>
            <a:spLocks noGrp="1"/>
          </p:cNvSpPr>
          <p:nvPr>
            <p:ph type="sldNum" sz="quarter" idx="15"/>
          </p:nvPr>
        </p:nvSpPr>
        <p:spPr/>
        <p:txBody>
          <a:bodyPr/>
          <a:lstStyle/>
          <a:p>
            <a:fld id="{CC43B8D3-9A08-F84C-9DD4-44948BA52D4B}" type="slidenum">
              <a:rPr lang="en-US" smtClean="0"/>
              <a:pPr/>
              <a:t>25</a:t>
            </a:fld>
            <a:endParaRPr lang="en-US" dirty="0"/>
          </a:p>
        </p:txBody>
      </p:sp>
      <p:graphicFrame>
        <p:nvGraphicFramePr>
          <p:cNvPr id="7" name="Table 6">
            <a:extLst>
              <a:ext uri="{FF2B5EF4-FFF2-40B4-BE49-F238E27FC236}">
                <a16:creationId xmlns:a16="http://schemas.microsoft.com/office/drawing/2014/main" id="{CFE15BA3-798E-BF9D-D972-6C71581EF772}"/>
              </a:ext>
            </a:extLst>
          </p:cNvPr>
          <p:cNvGraphicFramePr>
            <a:graphicFrameLocks noGrp="1"/>
          </p:cNvGraphicFramePr>
          <p:nvPr>
            <p:extLst>
              <p:ext uri="{D42A27DB-BD31-4B8C-83A1-F6EECF244321}">
                <p14:modId xmlns:p14="http://schemas.microsoft.com/office/powerpoint/2010/main" val="3757298607"/>
              </p:ext>
            </p:extLst>
          </p:nvPr>
        </p:nvGraphicFramePr>
        <p:xfrm>
          <a:off x="988291" y="1745850"/>
          <a:ext cx="10243127" cy="4387734"/>
        </p:xfrm>
        <a:graphic>
          <a:graphicData uri="http://schemas.openxmlformats.org/drawingml/2006/table">
            <a:tbl>
              <a:tblPr firstRow="1" firstCol="1" bandRow="1"/>
              <a:tblGrid>
                <a:gridCol w="1481569">
                  <a:extLst>
                    <a:ext uri="{9D8B030D-6E8A-4147-A177-3AD203B41FA5}">
                      <a16:colId xmlns:a16="http://schemas.microsoft.com/office/drawing/2014/main" val="3089578642"/>
                    </a:ext>
                  </a:extLst>
                </a:gridCol>
                <a:gridCol w="2161337">
                  <a:extLst>
                    <a:ext uri="{9D8B030D-6E8A-4147-A177-3AD203B41FA5}">
                      <a16:colId xmlns:a16="http://schemas.microsoft.com/office/drawing/2014/main" val="2505361356"/>
                    </a:ext>
                  </a:extLst>
                </a:gridCol>
                <a:gridCol w="2356417">
                  <a:extLst>
                    <a:ext uri="{9D8B030D-6E8A-4147-A177-3AD203B41FA5}">
                      <a16:colId xmlns:a16="http://schemas.microsoft.com/office/drawing/2014/main" val="1663307884"/>
                    </a:ext>
                  </a:extLst>
                </a:gridCol>
                <a:gridCol w="2117415">
                  <a:extLst>
                    <a:ext uri="{9D8B030D-6E8A-4147-A177-3AD203B41FA5}">
                      <a16:colId xmlns:a16="http://schemas.microsoft.com/office/drawing/2014/main" val="4209741233"/>
                    </a:ext>
                  </a:extLst>
                </a:gridCol>
                <a:gridCol w="2126389">
                  <a:extLst>
                    <a:ext uri="{9D8B030D-6E8A-4147-A177-3AD203B41FA5}">
                      <a16:colId xmlns:a16="http://schemas.microsoft.com/office/drawing/2014/main" val="2908552"/>
                    </a:ext>
                  </a:extLst>
                </a:gridCol>
              </a:tblGrid>
              <a:tr h="403267">
                <a:tc>
                  <a:txBody>
                    <a:bodyPr/>
                    <a:lstStyle/>
                    <a:p>
                      <a:pPr algn="ctr">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Protection Against Hazard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Operations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Material of Constructions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Body Protection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Relevant Indian Standard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9652678"/>
                  </a:ext>
                </a:extLst>
              </a:tr>
              <a:tr h="1212295">
                <a:tc>
                  <a:txBody>
                    <a:bodyPr/>
                    <a:lstStyle/>
                    <a:p>
                      <a:pPr marL="91440" marR="91440" algn="just">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Sustained radiant heat</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Glass furnaces, forgings, hearths, pit and salt bath furnace,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etc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fire fighters, oil and natural gas drilling, chemical industry, electrical installations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Glass fiber insulated fabric, fire resistant textiles, cooling vest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Coverall, suit, coats, jackets, trousers, bib-trousers, googles, spectacles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IS 15748,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16655, 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5000383"/>
                  </a:ext>
                </a:extLst>
              </a:tr>
              <a:tr h="1340645">
                <a:tc>
                  <a:txBody>
                    <a:bodyPr/>
                    <a:lstStyle/>
                    <a:p>
                      <a:pPr marL="91440" marR="91440" algn="just">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Flame (heat transmission due to exposure to flame)</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Flame proximity and flame entry 3;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Oil and natural gas drilling, metallurgical, welding, chemical industry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Aluminized fabric, glass fiber insulated fabric, fire-resistant duck, fire resistant textiles, multi-layer barrier film laminated flame proof textile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Coverall, suit, coats, jackets, trousers, shirts, bib-trousers, googles, spectacles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15742, IS 15748, IS 16655, IS 8520, 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2991002"/>
                  </a:ext>
                </a:extLst>
              </a:tr>
              <a:tr h="1340645">
                <a:tc>
                  <a:txBody>
                    <a:bodyPr/>
                    <a:lstStyle/>
                    <a:p>
                      <a:pPr marL="91440" marR="91440" algn="just">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Hot metal splash and sparks</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Foundry, forging and welding, heat treatment and die casting</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Leather, aluminized fabric,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fire resistant duck</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Coverall, suit , coats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Jackets, trousers, shirts, bib-trousers,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15748, IS 16655, IS 8520, 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9302710"/>
                  </a:ext>
                </a:extLst>
              </a:tr>
            </a:tbl>
          </a:graphicData>
        </a:graphic>
      </p:graphicFrame>
    </p:spTree>
    <p:extLst>
      <p:ext uri="{BB962C8B-B14F-4D97-AF65-F5344CB8AC3E}">
        <p14:creationId xmlns:p14="http://schemas.microsoft.com/office/powerpoint/2010/main" val="734072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CE9AB6-C101-AFF6-78BB-61C58D97EFF0}"/>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2A777E90-6B75-9101-9550-11C2680E068C}"/>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A4D39B9F-CB4E-5913-84E2-CEDAFDF0F503}"/>
              </a:ext>
            </a:extLst>
          </p:cNvPr>
          <p:cNvSpPr>
            <a:spLocks noGrp="1"/>
          </p:cNvSpPr>
          <p:nvPr>
            <p:ph type="sldNum" sz="quarter" idx="15"/>
          </p:nvPr>
        </p:nvSpPr>
        <p:spPr/>
        <p:txBody>
          <a:bodyPr/>
          <a:lstStyle/>
          <a:p>
            <a:fld id="{CC43B8D3-9A08-F84C-9DD4-44948BA52D4B}" type="slidenum">
              <a:rPr lang="en-US" smtClean="0"/>
              <a:pPr/>
              <a:t>26</a:t>
            </a:fld>
            <a:endParaRPr lang="en-US" dirty="0"/>
          </a:p>
        </p:txBody>
      </p:sp>
      <p:graphicFrame>
        <p:nvGraphicFramePr>
          <p:cNvPr id="5" name="Table 4">
            <a:extLst>
              <a:ext uri="{FF2B5EF4-FFF2-40B4-BE49-F238E27FC236}">
                <a16:creationId xmlns:a16="http://schemas.microsoft.com/office/drawing/2014/main" id="{70712B7A-F3CF-884B-2C2B-C2576A354129}"/>
              </a:ext>
            </a:extLst>
          </p:cNvPr>
          <p:cNvGraphicFramePr>
            <a:graphicFrameLocks noGrp="1"/>
          </p:cNvGraphicFramePr>
          <p:nvPr>
            <p:extLst>
              <p:ext uri="{D42A27DB-BD31-4B8C-83A1-F6EECF244321}">
                <p14:modId xmlns:p14="http://schemas.microsoft.com/office/powerpoint/2010/main" val="770613641"/>
              </p:ext>
            </p:extLst>
          </p:nvPr>
        </p:nvGraphicFramePr>
        <p:xfrm>
          <a:off x="946726" y="1810715"/>
          <a:ext cx="10298547" cy="4342307"/>
        </p:xfrm>
        <a:graphic>
          <a:graphicData uri="http://schemas.openxmlformats.org/drawingml/2006/table">
            <a:tbl>
              <a:tblPr firstRow="1" firstCol="1" bandRow="1"/>
              <a:tblGrid>
                <a:gridCol w="1736438">
                  <a:extLst>
                    <a:ext uri="{9D8B030D-6E8A-4147-A177-3AD203B41FA5}">
                      <a16:colId xmlns:a16="http://schemas.microsoft.com/office/drawing/2014/main" val="2243325670"/>
                    </a:ext>
                  </a:extLst>
                </a:gridCol>
                <a:gridCol w="1903151">
                  <a:extLst>
                    <a:ext uri="{9D8B030D-6E8A-4147-A177-3AD203B41FA5}">
                      <a16:colId xmlns:a16="http://schemas.microsoft.com/office/drawing/2014/main" val="3626231815"/>
                    </a:ext>
                  </a:extLst>
                </a:gridCol>
                <a:gridCol w="2354271">
                  <a:extLst>
                    <a:ext uri="{9D8B030D-6E8A-4147-A177-3AD203B41FA5}">
                      <a16:colId xmlns:a16="http://schemas.microsoft.com/office/drawing/2014/main" val="4122817907"/>
                    </a:ext>
                  </a:extLst>
                </a:gridCol>
                <a:gridCol w="1868304">
                  <a:extLst>
                    <a:ext uri="{9D8B030D-6E8A-4147-A177-3AD203B41FA5}">
                      <a16:colId xmlns:a16="http://schemas.microsoft.com/office/drawing/2014/main" val="2140439073"/>
                    </a:ext>
                  </a:extLst>
                </a:gridCol>
                <a:gridCol w="2436383">
                  <a:extLst>
                    <a:ext uri="{9D8B030D-6E8A-4147-A177-3AD203B41FA5}">
                      <a16:colId xmlns:a16="http://schemas.microsoft.com/office/drawing/2014/main" val="456737450"/>
                    </a:ext>
                  </a:extLst>
                </a:gridCol>
              </a:tblGrid>
              <a:tr h="403267">
                <a:tc>
                  <a:txBody>
                    <a:bodyPr/>
                    <a:lstStyle/>
                    <a:p>
                      <a:pPr algn="ctr">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Protection Against Hazard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Operations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Material of Constructions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Body Protection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Relevant Indian Standard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1127170"/>
                  </a:ext>
                </a:extLst>
              </a:tr>
              <a:tr h="950830">
                <a:tc>
                  <a:txBody>
                    <a:bodyPr/>
                    <a:lstStyle/>
                    <a:p>
                      <a:pPr marL="91440" marR="91440" algn="just">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Electric current</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Work on live conductors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Rubber, multi-layer barrier film laminated electric resistant textile fabric</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Suit, electric arc resistant suits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2554197"/>
                  </a:ext>
                </a:extLst>
              </a:tr>
              <a:tr h="1340645">
                <a:tc>
                  <a:txBody>
                    <a:bodyPr/>
                    <a:lstStyle/>
                    <a:p>
                      <a:pPr marL="91440" marR="91440" algn="just">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Water splashes</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Dairies and laundries, fisheries, catering industries, automotive industries, agriculture</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Rubber, coated fabric, HDPE plastic, plastic coated fabric, water resistant non-woven breathable fabric resistant to abrasion and bacterial penetration.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Aprons, coverall, suit, coats, jackets, googles, spectacles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IS 17423, IS 8520,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1802870"/>
                  </a:ext>
                </a:extLst>
              </a:tr>
              <a:tr h="1340645">
                <a:tc>
                  <a:txBody>
                    <a:bodyPr/>
                    <a:lstStyle/>
                    <a:p>
                      <a:pPr marL="91440" marR="91440" algn="just">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Mild acids and alkalis</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Pickling and degreasing</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Rubber, plastic, plastic coated fabric, synthetic rubber, water resistant non-woven breathable fabric resistant to abrasion and bacterial penetration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Fabric suited for chemical and biological hazards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Aprons,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coverall</a:t>
                      </a:r>
                      <a:r>
                        <a:rPr lang="en-US" sz="1200">
                          <a:effectLst/>
                          <a:latin typeface="Times New Roman" panose="02020603050405020304" pitchFamily="18" charset="0"/>
                          <a:ea typeface="Calibri" panose="020F0502020204030204" pitchFamily="34" charset="0"/>
                          <a:cs typeface="Times New Roman" panose="02020603050405020304" pitchFamily="18" charset="0"/>
                        </a:rPr>
                        <a:t>, suit, coats, jackets</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IS 15071, IS 8520, IS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8521 (Part </a:t>
                      </a:r>
                      <a:r>
                        <a:rPr lang="en-US" sz="1200">
                          <a:effectLst/>
                          <a:latin typeface="Times New Roman" panose="02020603050405020304" pitchFamily="18" charset="0"/>
                          <a:ea typeface="Calibri" panose="020F0502020204030204" pitchFamily="34" charset="0"/>
                          <a:cs typeface="Times New Roman" panose="02020603050405020304" pitchFamily="18" charset="0"/>
                        </a:rPr>
                        <a:t>1), and IS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3906255"/>
                  </a:ext>
                </a:extLst>
              </a:tr>
            </a:tbl>
          </a:graphicData>
        </a:graphic>
      </p:graphicFrame>
    </p:spTree>
    <p:extLst>
      <p:ext uri="{BB962C8B-B14F-4D97-AF65-F5344CB8AC3E}">
        <p14:creationId xmlns:p14="http://schemas.microsoft.com/office/powerpoint/2010/main" val="2950788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9513DE-2E24-8274-1A41-5D0F43DE1F76}"/>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729ED787-40C9-E222-DBB2-D3AB6AB69D9A}"/>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1C7D0329-9812-FECB-51E2-D57F62DACBA9}"/>
              </a:ext>
            </a:extLst>
          </p:cNvPr>
          <p:cNvSpPr>
            <a:spLocks noGrp="1"/>
          </p:cNvSpPr>
          <p:nvPr>
            <p:ph type="sldNum" sz="quarter" idx="15"/>
          </p:nvPr>
        </p:nvSpPr>
        <p:spPr/>
        <p:txBody>
          <a:bodyPr/>
          <a:lstStyle/>
          <a:p>
            <a:fld id="{CC43B8D3-9A08-F84C-9DD4-44948BA52D4B}" type="slidenum">
              <a:rPr lang="en-US" smtClean="0"/>
              <a:pPr/>
              <a:t>27</a:t>
            </a:fld>
            <a:endParaRPr lang="en-US" dirty="0"/>
          </a:p>
        </p:txBody>
      </p:sp>
      <p:graphicFrame>
        <p:nvGraphicFramePr>
          <p:cNvPr id="5" name="Table 4">
            <a:extLst>
              <a:ext uri="{FF2B5EF4-FFF2-40B4-BE49-F238E27FC236}">
                <a16:creationId xmlns:a16="http://schemas.microsoft.com/office/drawing/2014/main" id="{7F311992-F188-A793-E431-B57D0637BCAD}"/>
              </a:ext>
            </a:extLst>
          </p:cNvPr>
          <p:cNvGraphicFramePr>
            <a:graphicFrameLocks noGrp="1"/>
          </p:cNvGraphicFramePr>
          <p:nvPr>
            <p:extLst>
              <p:ext uri="{D42A27DB-BD31-4B8C-83A1-F6EECF244321}">
                <p14:modId xmlns:p14="http://schemas.microsoft.com/office/powerpoint/2010/main" val="2078579484"/>
              </p:ext>
            </p:extLst>
          </p:nvPr>
        </p:nvGraphicFramePr>
        <p:xfrm>
          <a:off x="838200" y="1825627"/>
          <a:ext cx="10328564" cy="4730292"/>
        </p:xfrm>
        <a:graphic>
          <a:graphicData uri="http://schemas.openxmlformats.org/drawingml/2006/table">
            <a:tbl>
              <a:tblPr firstRow="1" firstCol="1" bandRow="1"/>
              <a:tblGrid>
                <a:gridCol w="1736438">
                  <a:extLst>
                    <a:ext uri="{9D8B030D-6E8A-4147-A177-3AD203B41FA5}">
                      <a16:colId xmlns:a16="http://schemas.microsoft.com/office/drawing/2014/main" val="2775928473"/>
                    </a:ext>
                  </a:extLst>
                </a:gridCol>
                <a:gridCol w="1903151">
                  <a:extLst>
                    <a:ext uri="{9D8B030D-6E8A-4147-A177-3AD203B41FA5}">
                      <a16:colId xmlns:a16="http://schemas.microsoft.com/office/drawing/2014/main" val="1592210171"/>
                    </a:ext>
                  </a:extLst>
                </a:gridCol>
                <a:gridCol w="2354271">
                  <a:extLst>
                    <a:ext uri="{9D8B030D-6E8A-4147-A177-3AD203B41FA5}">
                      <a16:colId xmlns:a16="http://schemas.microsoft.com/office/drawing/2014/main" val="1145308748"/>
                    </a:ext>
                  </a:extLst>
                </a:gridCol>
                <a:gridCol w="2090267">
                  <a:extLst>
                    <a:ext uri="{9D8B030D-6E8A-4147-A177-3AD203B41FA5}">
                      <a16:colId xmlns:a16="http://schemas.microsoft.com/office/drawing/2014/main" val="3264634623"/>
                    </a:ext>
                  </a:extLst>
                </a:gridCol>
                <a:gridCol w="2244437">
                  <a:extLst>
                    <a:ext uri="{9D8B030D-6E8A-4147-A177-3AD203B41FA5}">
                      <a16:colId xmlns:a16="http://schemas.microsoft.com/office/drawing/2014/main" val="2977274579"/>
                    </a:ext>
                  </a:extLst>
                </a:gridCol>
              </a:tblGrid>
              <a:tr h="378084">
                <a:tc>
                  <a:txBody>
                    <a:bodyPr/>
                    <a:lstStyle/>
                    <a:p>
                      <a:pPr algn="ctr">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Protection Against Hazard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Operations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Material of Constructions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Body Protection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Relevant Indian Standard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7482080"/>
                  </a:ext>
                </a:extLst>
              </a:tr>
              <a:tr h="1142971">
                <a:tc>
                  <a:txBody>
                    <a:bodyPr/>
                    <a:lstStyle/>
                    <a:p>
                      <a:pPr marL="91440" marR="91440" algn="just">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Strong acids and alkalis</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Handling and manufacturing chemicals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Rubber, plastic, plastic coated fabric, synthetic rubber; chemical resistant textiles, multi-layer barrier film laminated textile fabric,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spun bonded polypropylene fabric</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Aprons,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coverall</a:t>
                      </a:r>
                      <a:r>
                        <a:rPr lang="en-US" sz="1200">
                          <a:effectLst/>
                          <a:latin typeface="Times New Roman" panose="02020603050405020304" pitchFamily="18" charset="0"/>
                          <a:ea typeface="Calibri" panose="020F0502020204030204" pitchFamily="34" charset="0"/>
                          <a:cs typeface="Times New Roman" panose="02020603050405020304" pitchFamily="18" charset="0"/>
                        </a:rPr>
                        <a:t>, suit, coats, jackets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Trousers, shirts, bib-trousers,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15071, IS 8520, 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8865035"/>
                  </a:ext>
                </a:extLst>
              </a:tr>
              <a:tr h="435699">
                <a:tc>
                  <a:txBody>
                    <a:bodyPr/>
                    <a:lstStyle/>
                    <a:p>
                      <a:pPr marL="91440" marR="91440" algn="just">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Organic solvents, oils</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Handling petroleum products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Synthetic rubber,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Aprons,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coverall</a:t>
                      </a:r>
                      <a:r>
                        <a:rPr lang="en-US" sz="1200">
                          <a:effectLst/>
                          <a:latin typeface="Times New Roman" panose="02020603050405020304" pitchFamily="18" charset="0"/>
                          <a:ea typeface="Calibri" panose="020F0502020204030204" pitchFamily="34" charset="0"/>
                          <a:cs typeface="Times New Roman" panose="02020603050405020304" pitchFamily="18" charset="0"/>
                        </a:rPr>
                        <a:t>, suit, coats,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IS 1001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2959158"/>
                  </a:ext>
                </a:extLst>
              </a:tr>
              <a:tr h="992820">
                <a:tc>
                  <a:txBody>
                    <a:bodyPr/>
                    <a:lstStyle/>
                    <a:p>
                      <a:pPr marL="91440" marR="91440" algn="just">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Flying chips, rough objects, mild impacts</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Grinding, woodworking and shot-blasting, machining of metals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Leather, linen, para aramid fabric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Aprons,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coverall</a:t>
                      </a:r>
                      <a:r>
                        <a:rPr lang="en-US" sz="1200">
                          <a:effectLst/>
                          <a:latin typeface="Times New Roman" panose="02020603050405020304" pitchFamily="18" charset="0"/>
                          <a:ea typeface="Calibri" panose="020F0502020204030204" pitchFamily="34" charset="0"/>
                          <a:cs typeface="Times New Roman" panose="02020603050405020304" pitchFamily="18" charset="0"/>
                        </a:rPr>
                        <a:t>, suit, coats,</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6153, IS 8520, IS 8521 (Part 1),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9524449"/>
                  </a:ext>
                </a:extLst>
              </a:tr>
              <a:tr h="591458">
                <a:tc>
                  <a:txBody>
                    <a:bodyPr/>
                    <a:lstStyle/>
                    <a:p>
                      <a:pPr marL="91440" marR="91440" algn="just">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Severe blows and sharp tools</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Saw operations, grinders and butchers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Wire mesh, reinforced leather, para aramid fabric</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Coverall</a:t>
                      </a:r>
                      <a:r>
                        <a:rPr lang="en-US" sz="1200">
                          <a:effectLst/>
                          <a:latin typeface="Times New Roman" panose="02020603050405020304" pitchFamily="18" charset="0"/>
                          <a:ea typeface="Calibri" panose="020F0502020204030204" pitchFamily="34" charset="0"/>
                          <a:cs typeface="Times New Roman" panose="02020603050405020304" pitchFamily="18" charset="0"/>
                        </a:rPr>
                        <a:t>, suit, coats,</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8520, 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7816170"/>
                  </a:ext>
                </a:extLst>
              </a:tr>
              <a:tr h="992820">
                <a:tc>
                  <a:txBody>
                    <a:bodyPr/>
                    <a:lstStyle/>
                    <a:p>
                      <a:pPr marL="91440" marR="91440" algn="just">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X-rays and gamma rays, Ionizing radiations</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X-ray technicians and laboratory workers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Lead plastics or lead rubber or lead leather</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Aprons,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coverall</a:t>
                      </a:r>
                      <a:r>
                        <a:rPr lang="en-US" sz="1200">
                          <a:effectLst/>
                          <a:latin typeface="Times New Roman" panose="02020603050405020304" pitchFamily="18" charset="0"/>
                          <a:ea typeface="Calibri" panose="020F0502020204030204" pitchFamily="34" charset="0"/>
                          <a:cs typeface="Times New Roman" panose="02020603050405020304" pitchFamily="18" charset="0"/>
                        </a:rPr>
                        <a:t>, suit, coats</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8520, 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7693845"/>
                  </a:ext>
                </a:extLst>
              </a:tr>
            </a:tbl>
          </a:graphicData>
        </a:graphic>
      </p:graphicFrame>
    </p:spTree>
    <p:extLst>
      <p:ext uri="{BB962C8B-B14F-4D97-AF65-F5344CB8AC3E}">
        <p14:creationId xmlns:p14="http://schemas.microsoft.com/office/powerpoint/2010/main" val="2254066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3F9ED8-3159-03C5-B155-DC67952F2BC6}"/>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F18305CA-08B2-F1DD-D9CD-20ABDD90544D}"/>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6F5DB5FE-9194-BB39-D9F5-61A2712B3C82}"/>
              </a:ext>
            </a:extLst>
          </p:cNvPr>
          <p:cNvSpPr>
            <a:spLocks noGrp="1"/>
          </p:cNvSpPr>
          <p:nvPr>
            <p:ph type="sldNum" sz="quarter" idx="15"/>
          </p:nvPr>
        </p:nvSpPr>
        <p:spPr/>
        <p:txBody>
          <a:bodyPr/>
          <a:lstStyle/>
          <a:p>
            <a:fld id="{CC43B8D3-9A08-F84C-9DD4-44948BA52D4B}" type="slidenum">
              <a:rPr lang="en-US" smtClean="0"/>
              <a:pPr/>
              <a:t>28</a:t>
            </a:fld>
            <a:endParaRPr lang="en-US" dirty="0"/>
          </a:p>
        </p:txBody>
      </p:sp>
      <p:graphicFrame>
        <p:nvGraphicFramePr>
          <p:cNvPr id="5" name="Table 4">
            <a:extLst>
              <a:ext uri="{FF2B5EF4-FFF2-40B4-BE49-F238E27FC236}">
                <a16:creationId xmlns:a16="http://schemas.microsoft.com/office/drawing/2014/main" id="{2D178B36-F4C7-EA96-AFCF-4B94AC0653B0}"/>
              </a:ext>
            </a:extLst>
          </p:cNvPr>
          <p:cNvGraphicFramePr>
            <a:graphicFrameLocks noGrp="1"/>
          </p:cNvGraphicFramePr>
          <p:nvPr>
            <p:extLst>
              <p:ext uri="{D42A27DB-BD31-4B8C-83A1-F6EECF244321}">
                <p14:modId xmlns:p14="http://schemas.microsoft.com/office/powerpoint/2010/main" val="2637833926"/>
              </p:ext>
            </p:extLst>
          </p:nvPr>
        </p:nvGraphicFramePr>
        <p:xfrm>
          <a:off x="936336" y="1825625"/>
          <a:ext cx="10319327" cy="4653101"/>
        </p:xfrm>
        <a:graphic>
          <a:graphicData uri="http://schemas.openxmlformats.org/drawingml/2006/table">
            <a:tbl>
              <a:tblPr firstRow="1" firstCol="1" bandRow="1"/>
              <a:tblGrid>
                <a:gridCol w="1768491">
                  <a:extLst>
                    <a:ext uri="{9D8B030D-6E8A-4147-A177-3AD203B41FA5}">
                      <a16:colId xmlns:a16="http://schemas.microsoft.com/office/drawing/2014/main" val="2312533428"/>
                    </a:ext>
                  </a:extLst>
                </a:gridCol>
                <a:gridCol w="2245864">
                  <a:extLst>
                    <a:ext uri="{9D8B030D-6E8A-4147-A177-3AD203B41FA5}">
                      <a16:colId xmlns:a16="http://schemas.microsoft.com/office/drawing/2014/main" val="991124372"/>
                    </a:ext>
                  </a:extLst>
                </a:gridCol>
                <a:gridCol w="2090147">
                  <a:extLst>
                    <a:ext uri="{9D8B030D-6E8A-4147-A177-3AD203B41FA5}">
                      <a16:colId xmlns:a16="http://schemas.microsoft.com/office/drawing/2014/main" val="2102583283"/>
                    </a:ext>
                  </a:extLst>
                </a:gridCol>
                <a:gridCol w="2015970">
                  <a:extLst>
                    <a:ext uri="{9D8B030D-6E8A-4147-A177-3AD203B41FA5}">
                      <a16:colId xmlns:a16="http://schemas.microsoft.com/office/drawing/2014/main" val="1453481909"/>
                    </a:ext>
                  </a:extLst>
                </a:gridCol>
                <a:gridCol w="2198855">
                  <a:extLst>
                    <a:ext uri="{9D8B030D-6E8A-4147-A177-3AD203B41FA5}">
                      <a16:colId xmlns:a16="http://schemas.microsoft.com/office/drawing/2014/main" val="3339064322"/>
                    </a:ext>
                  </a:extLst>
                </a:gridCol>
              </a:tblGrid>
              <a:tr h="405950">
                <a:tc>
                  <a:txBody>
                    <a:bodyPr/>
                    <a:lstStyle/>
                    <a:p>
                      <a:pPr algn="ctr">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Protection Against Hazard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Operations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Material of Constructions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Body Protection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Relevant Indian Standard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444552"/>
                  </a:ext>
                </a:extLst>
              </a:tr>
              <a:tr h="702266">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Low temperature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Industrial operations, cold storage, laboratories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Leather, wool</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Aprons,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coverall</a:t>
                      </a:r>
                      <a:r>
                        <a:rPr lang="en-US" sz="1200">
                          <a:effectLst/>
                          <a:latin typeface="Times New Roman" panose="02020603050405020304" pitchFamily="18" charset="0"/>
                          <a:ea typeface="Calibri" panose="020F0502020204030204" pitchFamily="34" charset="0"/>
                          <a:cs typeface="Times New Roman" panose="02020603050405020304" pitchFamily="18" charset="0"/>
                        </a:rPr>
                        <a:t>, suit, coats</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8767822"/>
                  </a:ext>
                </a:extLst>
              </a:tr>
              <a:tr h="522132">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Cryogenic</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Industrial operations, space application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Leather, wool</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suits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6024704"/>
                  </a:ext>
                </a:extLst>
              </a:tr>
              <a:tr h="580624">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Fire</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Fire fighting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Fire resistant textiles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Suits</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16874, IS 16890, IS 8520, 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2624031"/>
                  </a:ext>
                </a:extLst>
              </a:tr>
              <a:tr h="1274660">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High visibility</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Traffic operations, construction, aviation, oil and natural gas drilling, areas of low visibility in different industries prone to accidents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Luminescence material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High visibility textiles and retro-reflective material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Aprons, coverall, suit, coats, jackets, </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cape sleeve</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Jackets, trousers, shirts, bib-trousers,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15809, IS 8520, 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8167787"/>
                  </a:ext>
                </a:extLst>
              </a:tr>
              <a:tr h="1140821">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Microbial penetrations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Biological exposure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Hotels, slaughter house, leather industries, pathology labs, healthcare, pharmaceuticals, medical diagnostic lab, clean rooms etc</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Melt blown fabric, non-woven fabric,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spun bonded polypropylene fabric</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Aprons, coverall, suit, coats, jackets, sleeves, shoe covers,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IS 17423, IS 8520,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623259"/>
                  </a:ext>
                </a:extLst>
              </a:tr>
            </a:tbl>
          </a:graphicData>
        </a:graphic>
      </p:graphicFrame>
    </p:spTree>
    <p:extLst>
      <p:ext uri="{BB962C8B-B14F-4D97-AF65-F5344CB8AC3E}">
        <p14:creationId xmlns:p14="http://schemas.microsoft.com/office/powerpoint/2010/main" val="2159426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AC3B9-363E-C14C-F821-9AD5CF072F2F}"/>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F4CC9D2B-B0C3-CBB8-E7AE-B7707C9FC250}"/>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438ADE28-81E6-F000-43D8-5E4A2D34241A}"/>
              </a:ext>
            </a:extLst>
          </p:cNvPr>
          <p:cNvSpPr>
            <a:spLocks noGrp="1"/>
          </p:cNvSpPr>
          <p:nvPr>
            <p:ph type="sldNum" sz="quarter" idx="15"/>
          </p:nvPr>
        </p:nvSpPr>
        <p:spPr/>
        <p:txBody>
          <a:bodyPr/>
          <a:lstStyle/>
          <a:p>
            <a:fld id="{CC43B8D3-9A08-F84C-9DD4-44948BA52D4B}" type="slidenum">
              <a:rPr lang="en-US" smtClean="0"/>
              <a:pPr/>
              <a:t>29</a:t>
            </a:fld>
            <a:endParaRPr lang="en-US" dirty="0"/>
          </a:p>
        </p:txBody>
      </p:sp>
      <p:graphicFrame>
        <p:nvGraphicFramePr>
          <p:cNvPr id="5" name="Table 4">
            <a:extLst>
              <a:ext uri="{FF2B5EF4-FFF2-40B4-BE49-F238E27FC236}">
                <a16:creationId xmlns:a16="http://schemas.microsoft.com/office/drawing/2014/main" id="{AFE4FFFF-AFE6-FC4F-F491-C380F3B351FF}"/>
              </a:ext>
            </a:extLst>
          </p:cNvPr>
          <p:cNvGraphicFramePr>
            <a:graphicFrameLocks noGrp="1"/>
          </p:cNvGraphicFramePr>
          <p:nvPr>
            <p:extLst>
              <p:ext uri="{D42A27DB-BD31-4B8C-83A1-F6EECF244321}">
                <p14:modId xmlns:p14="http://schemas.microsoft.com/office/powerpoint/2010/main" val="3318576411"/>
              </p:ext>
            </p:extLst>
          </p:nvPr>
        </p:nvGraphicFramePr>
        <p:xfrm>
          <a:off x="838200" y="1825625"/>
          <a:ext cx="10328564" cy="3204754"/>
        </p:xfrm>
        <a:graphic>
          <a:graphicData uri="http://schemas.openxmlformats.org/drawingml/2006/table">
            <a:tbl>
              <a:tblPr firstRow="1" firstCol="1" bandRow="1"/>
              <a:tblGrid>
                <a:gridCol w="1736438">
                  <a:extLst>
                    <a:ext uri="{9D8B030D-6E8A-4147-A177-3AD203B41FA5}">
                      <a16:colId xmlns:a16="http://schemas.microsoft.com/office/drawing/2014/main" val="340740471"/>
                    </a:ext>
                  </a:extLst>
                </a:gridCol>
                <a:gridCol w="1903151">
                  <a:extLst>
                    <a:ext uri="{9D8B030D-6E8A-4147-A177-3AD203B41FA5}">
                      <a16:colId xmlns:a16="http://schemas.microsoft.com/office/drawing/2014/main" val="1721568267"/>
                    </a:ext>
                  </a:extLst>
                </a:gridCol>
                <a:gridCol w="2354271">
                  <a:extLst>
                    <a:ext uri="{9D8B030D-6E8A-4147-A177-3AD203B41FA5}">
                      <a16:colId xmlns:a16="http://schemas.microsoft.com/office/drawing/2014/main" val="3958179249"/>
                    </a:ext>
                  </a:extLst>
                </a:gridCol>
                <a:gridCol w="2090267">
                  <a:extLst>
                    <a:ext uri="{9D8B030D-6E8A-4147-A177-3AD203B41FA5}">
                      <a16:colId xmlns:a16="http://schemas.microsoft.com/office/drawing/2014/main" val="2655766125"/>
                    </a:ext>
                  </a:extLst>
                </a:gridCol>
                <a:gridCol w="2244437">
                  <a:extLst>
                    <a:ext uri="{9D8B030D-6E8A-4147-A177-3AD203B41FA5}">
                      <a16:colId xmlns:a16="http://schemas.microsoft.com/office/drawing/2014/main" val="913001796"/>
                    </a:ext>
                  </a:extLst>
                </a:gridCol>
              </a:tblGrid>
              <a:tr h="378084">
                <a:tc>
                  <a:txBody>
                    <a:bodyPr/>
                    <a:lstStyle/>
                    <a:p>
                      <a:pPr algn="ctr">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Protection Against Hazard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Operations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Material of Constructions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Typical Body Protection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Relevant Indian Standard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7" marR="5987" marT="5987" marB="5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0188719"/>
                  </a:ext>
                </a:extLst>
              </a:tr>
              <a:tr h="0">
                <a:tc>
                  <a:txBody>
                    <a:bodyPr/>
                    <a:lstStyle/>
                    <a:p>
                      <a:pPr marL="91440" marR="91440" algn="just">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Static charge</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Areas in the industry where electrostatic charges can develop due to environment or work practice; electronic industry, computer manufacturing and assembling</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Textile</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Fabric coated/treated for antistatic protection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ESD Shoes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Coverall, suits, shirt, jackets, trousers,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IS 8520,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54757"/>
                  </a:ext>
                </a:extLst>
              </a:tr>
              <a:tr h="435699">
                <a:tc>
                  <a:txBody>
                    <a:bodyPr/>
                    <a:lstStyle/>
                    <a:p>
                      <a:pPr marL="91440" marR="91440" algn="just">
                        <a:lnSpc>
                          <a:spcPct val="115000"/>
                        </a:lnSpc>
                        <a:spcAft>
                          <a:spcPts val="10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Electric arc</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Electrical depots, power generation companies, metallurgical industry, any industry equipped with heavy electrical equipment</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Textiles, polymer coated or multi-layer barrier film laminated for electric arc or arc flash protection</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91440" algn="just">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Coverall, suits, coats, jackets, jackets, trousers, shirts, bib-trousers, googles, spectacles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IS 8520,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8521 (Part 1), and IS 8521 (Part 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5916384"/>
                  </a:ext>
                </a:extLst>
              </a:tr>
            </a:tbl>
          </a:graphicData>
        </a:graphic>
      </p:graphicFrame>
    </p:spTree>
    <p:extLst>
      <p:ext uri="{BB962C8B-B14F-4D97-AF65-F5344CB8AC3E}">
        <p14:creationId xmlns:p14="http://schemas.microsoft.com/office/powerpoint/2010/main" val="123419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A60034-9E02-4BFF-D46B-98C157D63892}"/>
              </a:ext>
            </a:extLst>
          </p:cNvPr>
          <p:cNvSpPr>
            <a:spLocks noGrp="1"/>
          </p:cNvSpPr>
          <p:nvPr>
            <p:ph type="title"/>
          </p:nvPr>
        </p:nvSpPr>
        <p:spPr/>
        <p:txBody>
          <a:bodyPr/>
          <a:lstStyle/>
          <a:p>
            <a:r>
              <a:rPr lang="en-US" dirty="0"/>
              <a:t>Introduction</a:t>
            </a:r>
          </a:p>
        </p:txBody>
      </p:sp>
      <p:sp>
        <p:nvSpPr>
          <p:cNvPr id="2" name="Content Placeholder 1">
            <a:extLst>
              <a:ext uri="{FF2B5EF4-FFF2-40B4-BE49-F238E27FC236}">
                <a16:creationId xmlns:a16="http://schemas.microsoft.com/office/drawing/2014/main" id="{2BA91497-60EB-6CC6-BE1A-11323E8A9677}"/>
              </a:ext>
            </a:extLst>
          </p:cNvPr>
          <p:cNvSpPr>
            <a:spLocks noGrp="1"/>
          </p:cNvSpPr>
          <p:nvPr>
            <p:ph idx="1"/>
          </p:nvPr>
        </p:nvSpPr>
        <p:spPr>
          <a:xfrm>
            <a:off x="2263806" y="1819922"/>
            <a:ext cx="7634796" cy="3764132"/>
          </a:xfrm>
        </p:spPr>
        <p:txBody>
          <a:bodyPr>
            <a:normAutofit/>
          </a:bodyPr>
          <a:lstStyle/>
          <a:p>
            <a:r>
              <a:rPr lang="en-US" dirty="0" err="1">
                <a:latin typeface="Arial Narrow" panose="020B0606020202030204" pitchFamily="34" charset="0"/>
                <a:cs typeface="Andalus" panose="02020603050405020304" pitchFamily="18" charset="-78"/>
              </a:rPr>
              <a:t>Labour</a:t>
            </a:r>
            <a:r>
              <a:rPr lang="en-US" dirty="0">
                <a:latin typeface="Arial Narrow" panose="020B0606020202030204" pitchFamily="34" charset="0"/>
                <a:cs typeface="Andalus" panose="02020603050405020304" pitchFamily="18" charset="-78"/>
              </a:rPr>
              <a:t> safety at the workplace is a crucial aspect of organizational management, aiming to ensure the health and well-being of employees. </a:t>
            </a:r>
          </a:p>
          <a:p>
            <a:endParaRPr lang="en-US" b="1" dirty="0">
              <a:latin typeface="Arial Narrow" panose="020B0606020202030204" pitchFamily="34" charset="0"/>
              <a:cs typeface="Andalus" panose="02020603050405020304" pitchFamily="18" charset="-78"/>
            </a:endParaRPr>
          </a:p>
          <a:p>
            <a:r>
              <a:rPr lang="en-US" b="1" dirty="0">
                <a:latin typeface="Arial Narrow" panose="020B0606020202030204" pitchFamily="34" charset="0"/>
                <a:cs typeface="Andalus" panose="02020603050405020304" pitchFamily="18" charset="-78"/>
              </a:rPr>
              <a:t>Importance of workplace safety:</a:t>
            </a:r>
          </a:p>
          <a:p>
            <a:pPr lvl="1"/>
            <a:r>
              <a:rPr lang="en-US" dirty="0">
                <a:latin typeface="Arial Narrow" panose="020B0606020202030204" pitchFamily="34" charset="0"/>
                <a:cs typeface="Andalus" panose="02020603050405020304" pitchFamily="18" charset="-78"/>
              </a:rPr>
              <a:t>Ensures the well-being of employees and reduces operational disruptions.</a:t>
            </a:r>
          </a:p>
          <a:p>
            <a:pPr lvl="1"/>
            <a:r>
              <a:rPr lang="en-US" dirty="0">
                <a:latin typeface="Arial Narrow" panose="020B0606020202030204" pitchFamily="34" charset="0"/>
                <a:cs typeface="Andalus" panose="02020603050405020304" pitchFamily="18" charset="-78"/>
              </a:rPr>
              <a:t>Fosters a positive workplace culture.</a:t>
            </a:r>
          </a:p>
          <a:p>
            <a:r>
              <a:rPr lang="en-US" b="1" dirty="0">
                <a:latin typeface="Arial Narrow" panose="020B0606020202030204" pitchFamily="34" charset="0"/>
                <a:cs typeface="Andalus" panose="02020603050405020304" pitchFamily="18" charset="-78"/>
              </a:rPr>
              <a:t>Key statistics:</a:t>
            </a:r>
          </a:p>
          <a:p>
            <a:pPr lvl="1"/>
            <a:r>
              <a:rPr lang="en-US" dirty="0">
                <a:latin typeface="Arial Narrow" panose="020B0606020202030204" pitchFamily="34" charset="0"/>
                <a:cs typeface="Andalus" panose="02020603050405020304" pitchFamily="18" charset="-78"/>
              </a:rPr>
              <a:t>Over 2.3 million workplace accidents occur globally each year (source: ILO).</a:t>
            </a:r>
          </a:p>
          <a:p>
            <a:pPr lvl="1"/>
            <a:r>
              <a:rPr lang="en-US" dirty="0">
                <a:latin typeface="Arial Narrow" panose="020B0606020202030204" pitchFamily="34" charset="0"/>
                <a:cs typeface="Andalus" panose="02020603050405020304" pitchFamily="18" charset="-78"/>
              </a:rPr>
              <a:t>Proper safety measures can reduce accidents by up to 60%.</a:t>
            </a:r>
          </a:p>
          <a:p>
            <a:r>
              <a:rPr lang="en-US" b="1" dirty="0">
                <a:latin typeface="Arial Narrow" panose="020B0606020202030204" pitchFamily="34" charset="0"/>
                <a:cs typeface="Andalus" panose="02020603050405020304" pitchFamily="18" charset="-78"/>
              </a:rPr>
              <a:t>Benefits:</a:t>
            </a:r>
          </a:p>
          <a:p>
            <a:pPr lvl="1"/>
            <a:r>
              <a:rPr lang="en-US" dirty="0">
                <a:latin typeface="Arial Narrow" panose="020B0606020202030204" pitchFamily="34" charset="0"/>
                <a:cs typeface="Andalus" panose="02020603050405020304" pitchFamily="18" charset="-78"/>
              </a:rPr>
              <a:t>Reduced medical costs and downtime.</a:t>
            </a:r>
          </a:p>
          <a:p>
            <a:pPr lvl="1"/>
            <a:r>
              <a:rPr lang="en-US" dirty="0">
                <a:latin typeface="Arial Narrow" panose="020B0606020202030204" pitchFamily="34" charset="0"/>
                <a:cs typeface="Andalus" panose="02020603050405020304" pitchFamily="18" charset="-78"/>
              </a:rPr>
              <a:t>Increased employee morale and productivity</a:t>
            </a:r>
            <a:r>
              <a:rPr lang="en-US" dirty="0">
                <a:latin typeface="Arial Narrow" panose="020B0606020202030204" pitchFamily="34" charset="0"/>
              </a:rPr>
              <a:t>.</a:t>
            </a:r>
          </a:p>
        </p:txBody>
      </p:sp>
      <p:sp>
        <p:nvSpPr>
          <p:cNvPr id="25" name="Text Placeholder 24">
            <a:extLst>
              <a:ext uri="{FF2B5EF4-FFF2-40B4-BE49-F238E27FC236}">
                <a16:creationId xmlns:a16="http://schemas.microsoft.com/office/drawing/2014/main" id="{409EE273-65DC-EBC2-149C-7BB5726CEBDB}"/>
              </a:ext>
            </a:extLst>
          </p:cNvPr>
          <p:cNvSpPr>
            <a:spLocks noGrp="1"/>
          </p:cNvSpPr>
          <p:nvPr>
            <p:ph type="body" sz="quarter" idx="13"/>
          </p:nvPr>
        </p:nvSpPr>
        <p:spPr/>
        <p:txBody>
          <a:bodyPr/>
          <a:lstStyle/>
          <a:p>
            <a:r>
              <a:rPr lang="en-US" dirty="0"/>
              <a:t>3</a:t>
            </a:r>
          </a:p>
        </p:txBody>
      </p:sp>
      <p:sp>
        <p:nvSpPr>
          <p:cNvPr id="27" name="Slide Number Placeholder 26">
            <a:extLst>
              <a:ext uri="{FF2B5EF4-FFF2-40B4-BE49-F238E27FC236}">
                <a16:creationId xmlns:a16="http://schemas.microsoft.com/office/drawing/2014/main" id="{900E35B6-58C6-ABFD-1333-AA1B7702D18A}"/>
              </a:ext>
            </a:extLst>
          </p:cNvPr>
          <p:cNvSpPr>
            <a:spLocks noGrp="1"/>
          </p:cNvSpPr>
          <p:nvPr>
            <p:ph type="sldNum" sz="quarter" idx="16"/>
          </p:nvPr>
        </p:nvSpPr>
        <p:spPr/>
        <p:txBody>
          <a:bodyPr/>
          <a:lstStyle/>
          <a:p>
            <a:fld id="{CC43B8D3-9A08-F84C-9DD4-44948BA52D4B}" type="slidenum">
              <a:rPr lang="en-US" smtClean="0"/>
              <a:pPr/>
              <a:t>3</a:t>
            </a:fld>
            <a:endParaRPr lang="en-US" dirty="0"/>
          </a:p>
        </p:txBody>
      </p:sp>
    </p:spTree>
    <p:extLst>
      <p:ext uri="{BB962C8B-B14F-4D97-AF65-F5344CB8AC3E}">
        <p14:creationId xmlns:p14="http://schemas.microsoft.com/office/powerpoint/2010/main" val="1343223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93622-727E-D13B-6E22-725556935BE3}"/>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A5A1253F-B6F9-EE5E-93D0-11AFA08D2594}"/>
              </a:ext>
            </a:extLst>
          </p:cNvPr>
          <p:cNvSpPr>
            <a:spLocks noGrp="1"/>
          </p:cNvSpPr>
          <p:nvPr>
            <p:ph type="title"/>
          </p:nvPr>
        </p:nvSpPr>
        <p:spPr/>
        <p:txBody>
          <a:bodyPr/>
          <a:lstStyle/>
          <a:p>
            <a:r>
              <a:rPr lang="en-US" sz="2400" b="1" dirty="0" smtClean="0">
                <a:solidFill>
                  <a:srgbClr val="000000"/>
                </a:solidFill>
                <a:latin typeface="Times New Roman" panose="02020603050405020304" pitchFamily="18" charset="0"/>
                <a:ea typeface="Calibri" panose="020F0502020204030204" pitchFamily="34" charset="0"/>
                <a:cs typeface="Mangal" panose="02040503050203030202" pitchFamily="18" charset="0"/>
              </a:rPr>
              <a:t>Guide </a:t>
            </a:r>
            <a:r>
              <a:rPr lang="en-US" sz="2400" b="1" dirty="0">
                <a:solidFill>
                  <a:srgbClr val="000000"/>
                </a:solidFill>
                <a:latin typeface="Times New Roman" panose="02020603050405020304" pitchFamily="18" charset="0"/>
                <a:ea typeface="Calibri" panose="020F0502020204030204" pitchFamily="34" charset="0"/>
                <a:cs typeface="Mangal" panose="02040503050203030202" pitchFamily="18" charset="0"/>
              </a:rPr>
              <a:t>for Selection of Industrial Safety Equipment for Protection of Arms and Hands- IS 8807</a:t>
            </a:r>
            <a:endParaRPr lang="en-IN" dirty="0"/>
          </a:p>
        </p:txBody>
      </p:sp>
      <p:sp>
        <p:nvSpPr>
          <p:cNvPr id="4" name="Slide Number Placeholder 3">
            <a:extLst>
              <a:ext uri="{FF2B5EF4-FFF2-40B4-BE49-F238E27FC236}">
                <a16:creationId xmlns:a16="http://schemas.microsoft.com/office/drawing/2014/main" id="{8168DCD7-9301-21FB-1B84-30121C03ED31}"/>
              </a:ext>
            </a:extLst>
          </p:cNvPr>
          <p:cNvSpPr>
            <a:spLocks noGrp="1"/>
          </p:cNvSpPr>
          <p:nvPr>
            <p:ph type="sldNum" sz="quarter" idx="15"/>
          </p:nvPr>
        </p:nvSpPr>
        <p:spPr/>
        <p:txBody>
          <a:bodyPr/>
          <a:lstStyle/>
          <a:p>
            <a:fld id="{CC43B8D3-9A08-F84C-9DD4-44948BA52D4B}" type="slidenum">
              <a:rPr lang="en-US" smtClean="0"/>
              <a:pPr/>
              <a:t>30</a:t>
            </a:fld>
            <a:endParaRPr lang="en-US" dirty="0"/>
          </a:p>
        </p:txBody>
      </p:sp>
      <p:graphicFrame>
        <p:nvGraphicFramePr>
          <p:cNvPr id="5" name="Table 4">
            <a:extLst>
              <a:ext uri="{FF2B5EF4-FFF2-40B4-BE49-F238E27FC236}">
                <a16:creationId xmlns:a16="http://schemas.microsoft.com/office/drawing/2014/main" id="{AA983DB3-FC71-47C9-2E05-8DDC5756437B}"/>
              </a:ext>
            </a:extLst>
          </p:cNvPr>
          <p:cNvGraphicFramePr>
            <a:graphicFrameLocks noGrp="1"/>
          </p:cNvGraphicFramePr>
          <p:nvPr>
            <p:extLst>
              <p:ext uri="{D42A27DB-BD31-4B8C-83A1-F6EECF244321}">
                <p14:modId xmlns:p14="http://schemas.microsoft.com/office/powerpoint/2010/main" val="2036383488"/>
              </p:ext>
            </p:extLst>
          </p:nvPr>
        </p:nvGraphicFramePr>
        <p:xfrm>
          <a:off x="936336" y="1724025"/>
          <a:ext cx="10319327" cy="4529328"/>
        </p:xfrm>
        <a:graphic>
          <a:graphicData uri="http://schemas.openxmlformats.org/drawingml/2006/table">
            <a:tbl>
              <a:tblPr firstRow="1" firstCol="1" bandRow="1"/>
              <a:tblGrid>
                <a:gridCol w="1457850">
                  <a:extLst>
                    <a:ext uri="{9D8B030D-6E8A-4147-A177-3AD203B41FA5}">
                      <a16:colId xmlns:a16="http://schemas.microsoft.com/office/drawing/2014/main" val="2320817789"/>
                    </a:ext>
                  </a:extLst>
                </a:gridCol>
                <a:gridCol w="1851371">
                  <a:extLst>
                    <a:ext uri="{9D8B030D-6E8A-4147-A177-3AD203B41FA5}">
                      <a16:colId xmlns:a16="http://schemas.microsoft.com/office/drawing/2014/main" val="2678613491"/>
                    </a:ext>
                  </a:extLst>
                </a:gridCol>
                <a:gridCol w="1723007">
                  <a:extLst>
                    <a:ext uri="{9D8B030D-6E8A-4147-A177-3AD203B41FA5}">
                      <a16:colId xmlns:a16="http://schemas.microsoft.com/office/drawing/2014/main" val="270573962"/>
                    </a:ext>
                  </a:extLst>
                </a:gridCol>
                <a:gridCol w="1661859">
                  <a:extLst>
                    <a:ext uri="{9D8B030D-6E8A-4147-A177-3AD203B41FA5}">
                      <a16:colId xmlns:a16="http://schemas.microsoft.com/office/drawing/2014/main" val="2439217833"/>
                    </a:ext>
                  </a:extLst>
                </a:gridCol>
                <a:gridCol w="2138186">
                  <a:extLst>
                    <a:ext uri="{9D8B030D-6E8A-4147-A177-3AD203B41FA5}">
                      <a16:colId xmlns:a16="http://schemas.microsoft.com/office/drawing/2014/main" val="279490240"/>
                    </a:ext>
                  </a:extLst>
                </a:gridCol>
                <a:gridCol w="1487054">
                  <a:extLst>
                    <a:ext uri="{9D8B030D-6E8A-4147-A177-3AD203B41FA5}">
                      <a16:colId xmlns:a16="http://schemas.microsoft.com/office/drawing/2014/main" val="3957173853"/>
                    </a:ext>
                  </a:extLst>
                </a:gridCol>
              </a:tblGrid>
              <a:tr h="405950">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Hazard Description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Application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Potential Damage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material of Constructions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Selection Criteria (Conditions to Consider)</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Relevant Indian Standard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5726570"/>
                  </a:ext>
                </a:extLst>
              </a:tr>
              <a:tr h="702266">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Heat, but where no irritant substance present and the risk of wear is not serious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Furnace work drop stamping, casting and forging, handling hot tyres and similar operations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Temperature Burns,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Para aramid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Heat resistant fibers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Aluminized Fabric</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Temperature to be handled, Fire-resistant capacity, Grip, and Duration of exposure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16874</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4475216"/>
                  </a:ext>
                </a:extLst>
              </a:tr>
              <a:tr h="572265">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Heat, when irritant substance is present and risk of wear is Serious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Stoking gas retorts, riveting, holding</a:t>
                      </a:r>
                      <a:b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up, hot chipping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Temperature Burns, molten splash,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Para aramid</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Heat resistant fibers</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Aluminized Fabric</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Temperature to be handled, Fire-resistant capacity, Grip, and Duration of exposure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ctr">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16874</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8583200"/>
                  </a:ext>
                </a:extLst>
              </a:tr>
              <a:tr h="580624">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Heat, when fair degree of sensitivity is required and splashes or spatter of molten metal may occur</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Welding, case hardening in cyanide bath</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Temperature Burns, molten splash,</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Material that isn’t flame resistant melts into the skin which often can never be completely removed </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Para aramid</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Heat resistant fibers</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Aluminized Fabric</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Temperature to be handled, Fire-resistant capacity, Grip, and Duration of exposure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16874</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2573</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2310574"/>
                  </a:ext>
                </a:extLst>
              </a:tr>
            </a:tbl>
          </a:graphicData>
        </a:graphic>
      </p:graphicFrame>
    </p:spTree>
    <p:extLst>
      <p:ext uri="{BB962C8B-B14F-4D97-AF65-F5344CB8AC3E}">
        <p14:creationId xmlns:p14="http://schemas.microsoft.com/office/powerpoint/2010/main" val="264160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4C1692-BF02-1E57-CBC7-FC1AE9767541}"/>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AF45D01D-D25B-0309-8EC0-9BDFFE6D7131}"/>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9C2D4341-98FC-F86C-A590-76E40D37FBE5}"/>
              </a:ext>
            </a:extLst>
          </p:cNvPr>
          <p:cNvSpPr>
            <a:spLocks noGrp="1"/>
          </p:cNvSpPr>
          <p:nvPr>
            <p:ph type="sldNum" sz="quarter" idx="15"/>
          </p:nvPr>
        </p:nvSpPr>
        <p:spPr/>
        <p:txBody>
          <a:bodyPr/>
          <a:lstStyle/>
          <a:p>
            <a:fld id="{CC43B8D3-9A08-F84C-9DD4-44948BA52D4B}" type="slidenum">
              <a:rPr lang="en-US" smtClean="0"/>
              <a:pPr/>
              <a:t>31</a:t>
            </a:fld>
            <a:endParaRPr lang="en-US" dirty="0"/>
          </a:p>
        </p:txBody>
      </p:sp>
      <p:graphicFrame>
        <p:nvGraphicFramePr>
          <p:cNvPr id="5" name="Table 4">
            <a:extLst>
              <a:ext uri="{FF2B5EF4-FFF2-40B4-BE49-F238E27FC236}">
                <a16:creationId xmlns:a16="http://schemas.microsoft.com/office/drawing/2014/main" id="{6EEA1EF8-8BAB-740B-8C16-74D00DDD1F07}"/>
              </a:ext>
            </a:extLst>
          </p:cNvPr>
          <p:cNvGraphicFramePr>
            <a:graphicFrameLocks noGrp="1"/>
          </p:cNvGraphicFramePr>
          <p:nvPr>
            <p:extLst>
              <p:ext uri="{D42A27DB-BD31-4B8C-83A1-F6EECF244321}">
                <p14:modId xmlns:p14="http://schemas.microsoft.com/office/powerpoint/2010/main" val="2488659409"/>
              </p:ext>
            </p:extLst>
          </p:nvPr>
        </p:nvGraphicFramePr>
        <p:xfrm>
          <a:off x="838200" y="1825625"/>
          <a:ext cx="10319327" cy="4470657"/>
        </p:xfrm>
        <a:graphic>
          <a:graphicData uri="http://schemas.openxmlformats.org/drawingml/2006/table">
            <a:tbl>
              <a:tblPr firstRow="1" firstCol="1" bandRow="1"/>
              <a:tblGrid>
                <a:gridCol w="1457850">
                  <a:extLst>
                    <a:ext uri="{9D8B030D-6E8A-4147-A177-3AD203B41FA5}">
                      <a16:colId xmlns:a16="http://schemas.microsoft.com/office/drawing/2014/main" val="3426987089"/>
                    </a:ext>
                  </a:extLst>
                </a:gridCol>
                <a:gridCol w="1851371">
                  <a:extLst>
                    <a:ext uri="{9D8B030D-6E8A-4147-A177-3AD203B41FA5}">
                      <a16:colId xmlns:a16="http://schemas.microsoft.com/office/drawing/2014/main" val="2230780"/>
                    </a:ext>
                  </a:extLst>
                </a:gridCol>
                <a:gridCol w="1237379">
                  <a:extLst>
                    <a:ext uri="{9D8B030D-6E8A-4147-A177-3AD203B41FA5}">
                      <a16:colId xmlns:a16="http://schemas.microsoft.com/office/drawing/2014/main" val="2655974830"/>
                    </a:ext>
                  </a:extLst>
                </a:gridCol>
                <a:gridCol w="2147487">
                  <a:extLst>
                    <a:ext uri="{9D8B030D-6E8A-4147-A177-3AD203B41FA5}">
                      <a16:colId xmlns:a16="http://schemas.microsoft.com/office/drawing/2014/main" val="2569004370"/>
                    </a:ext>
                  </a:extLst>
                </a:gridCol>
                <a:gridCol w="2138186">
                  <a:extLst>
                    <a:ext uri="{9D8B030D-6E8A-4147-A177-3AD203B41FA5}">
                      <a16:colId xmlns:a16="http://schemas.microsoft.com/office/drawing/2014/main" val="3780072315"/>
                    </a:ext>
                  </a:extLst>
                </a:gridCol>
                <a:gridCol w="1487054">
                  <a:extLst>
                    <a:ext uri="{9D8B030D-6E8A-4147-A177-3AD203B41FA5}">
                      <a16:colId xmlns:a16="http://schemas.microsoft.com/office/drawing/2014/main" val="2262317897"/>
                    </a:ext>
                  </a:extLst>
                </a:gridCol>
              </a:tblGrid>
              <a:tr h="405950">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Hazard Description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Application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Potential Damage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material of Constructions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Selection Criteria (Conditions to Consider)</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Relevant Indian Standard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4820474"/>
                  </a:ext>
                </a:extLst>
              </a:tr>
              <a:tr h="702266">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Heat, when caused by steam</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Generated in Boilers, furnace etc.</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Steam burns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Para aramid</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Heat resistant fibers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Temperature to be handled, Fire-resistant capacity, Grip, and Duration of exposure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IS 16874</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2144694"/>
                  </a:ext>
                </a:extLst>
              </a:tr>
              <a:tr h="572265">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Cryogenic</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Handling Cryogenic liquids and cryogenic containers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Cold burns</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Grip, and Cryogenic temperature expected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5866</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8786145"/>
                  </a:ext>
                </a:extLst>
              </a:tr>
              <a:tr h="580624">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Sharp Materials or Objects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Sharp metal after guillotining, blanking</a:t>
                      </a:r>
                      <a:b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or machining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Cuts</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Lacerations</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Polyester, High performance Polyethylene (HPPE)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Para aramid </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Nitrile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Leather</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Penetration, Permeability, Degradation, and Grip</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2573, IS 6994 (Part 9), and IS 6994 (Part 10)</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7608515"/>
                  </a:ext>
                </a:extLst>
              </a:tr>
              <a:tr h="580624">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Glass or timber with splintered Edges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Handling wooden chips, glass moulding, glass handling, pottery</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Cuts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Lacerations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Polyester, High performance polyethylene (HPPE)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Para aramid</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Nitrile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Leather</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Penetration, Permeability, Degradation, and grip</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2573, IS 6994 (Part 9), and IS 6994 (Part 10)</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896827"/>
                  </a:ext>
                </a:extLst>
              </a:tr>
            </a:tbl>
          </a:graphicData>
        </a:graphic>
      </p:graphicFrame>
    </p:spTree>
    <p:extLst>
      <p:ext uri="{BB962C8B-B14F-4D97-AF65-F5344CB8AC3E}">
        <p14:creationId xmlns:p14="http://schemas.microsoft.com/office/powerpoint/2010/main" val="1417910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15F369-FF11-243C-3076-A82501E8E8C1}"/>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CCC79756-A912-FC0F-8747-EA39C9BDF304}"/>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38DFDA99-0BED-B54B-9918-A649D0113647}"/>
              </a:ext>
            </a:extLst>
          </p:cNvPr>
          <p:cNvSpPr>
            <a:spLocks noGrp="1"/>
          </p:cNvSpPr>
          <p:nvPr>
            <p:ph type="sldNum" sz="quarter" idx="15"/>
          </p:nvPr>
        </p:nvSpPr>
        <p:spPr/>
        <p:txBody>
          <a:bodyPr/>
          <a:lstStyle/>
          <a:p>
            <a:fld id="{CC43B8D3-9A08-F84C-9DD4-44948BA52D4B}" type="slidenum">
              <a:rPr lang="en-US" smtClean="0"/>
              <a:pPr/>
              <a:t>32</a:t>
            </a:fld>
            <a:endParaRPr lang="en-US" dirty="0"/>
          </a:p>
        </p:txBody>
      </p:sp>
      <p:graphicFrame>
        <p:nvGraphicFramePr>
          <p:cNvPr id="5" name="Table 4">
            <a:extLst>
              <a:ext uri="{FF2B5EF4-FFF2-40B4-BE49-F238E27FC236}">
                <a16:creationId xmlns:a16="http://schemas.microsoft.com/office/drawing/2014/main" id="{22B28F79-5B45-9908-3724-DC895E358891}"/>
              </a:ext>
            </a:extLst>
          </p:cNvPr>
          <p:cNvGraphicFramePr>
            <a:graphicFrameLocks noGrp="1"/>
          </p:cNvGraphicFramePr>
          <p:nvPr>
            <p:extLst>
              <p:ext uri="{D42A27DB-BD31-4B8C-83A1-F6EECF244321}">
                <p14:modId xmlns:p14="http://schemas.microsoft.com/office/powerpoint/2010/main" val="2173901554"/>
              </p:ext>
            </p:extLst>
          </p:nvPr>
        </p:nvGraphicFramePr>
        <p:xfrm>
          <a:off x="757382" y="1714244"/>
          <a:ext cx="10590647" cy="4855464"/>
        </p:xfrm>
        <a:graphic>
          <a:graphicData uri="http://schemas.openxmlformats.org/drawingml/2006/table">
            <a:tbl>
              <a:tblPr firstRow="1" firstCol="1" bandRow="1"/>
              <a:tblGrid>
                <a:gridCol w="1348509">
                  <a:extLst>
                    <a:ext uri="{9D8B030D-6E8A-4147-A177-3AD203B41FA5}">
                      <a16:colId xmlns:a16="http://schemas.microsoft.com/office/drawing/2014/main" val="443548720"/>
                    </a:ext>
                  </a:extLst>
                </a:gridCol>
                <a:gridCol w="1874982">
                  <a:extLst>
                    <a:ext uri="{9D8B030D-6E8A-4147-A177-3AD203B41FA5}">
                      <a16:colId xmlns:a16="http://schemas.microsoft.com/office/drawing/2014/main" val="2775693893"/>
                    </a:ext>
                  </a:extLst>
                </a:gridCol>
                <a:gridCol w="1320800">
                  <a:extLst>
                    <a:ext uri="{9D8B030D-6E8A-4147-A177-3AD203B41FA5}">
                      <a16:colId xmlns:a16="http://schemas.microsoft.com/office/drawing/2014/main" val="3789528264"/>
                    </a:ext>
                  </a:extLst>
                </a:gridCol>
                <a:gridCol w="2325800">
                  <a:extLst>
                    <a:ext uri="{9D8B030D-6E8A-4147-A177-3AD203B41FA5}">
                      <a16:colId xmlns:a16="http://schemas.microsoft.com/office/drawing/2014/main" val="1481434649"/>
                    </a:ext>
                  </a:extLst>
                </a:gridCol>
                <a:gridCol w="2194404">
                  <a:extLst>
                    <a:ext uri="{9D8B030D-6E8A-4147-A177-3AD203B41FA5}">
                      <a16:colId xmlns:a16="http://schemas.microsoft.com/office/drawing/2014/main" val="2790001379"/>
                    </a:ext>
                  </a:extLst>
                </a:gridCol>
                <a:gridCol w="1526152">
                  <a:extLst>
                    <a:ext uri="{9D8B030D-6E8A-4147-A177-3AD203B41FA5}">
                      <a16:colId xmlns:a16="http://schemas.microsoft.com/office/drawing/2014/main" val="2810918528"/>
                    </a:ext>
                  </a:extLst>
                </a:gridCol>
              </a:tblGrid>
              <a:tr h="405950">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Hazard Description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Application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Potential Damage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material of Constructions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Selection Criteria (Conditions to Consider)</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Relevant Indian Standard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5159423"/>
                  </a:ext>
                </a:extLst>
              </a:tr>
              <a:tr h="702266">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Abrasions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Handling cold castings or forgings,</a:t>
                      </a:r>
                      <a:b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precast concrete, bags of cement or</a:t>
                      </a:r>
                      <a:b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bricks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Cuts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Lacerations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Polyester, High performance polyethylene (HPPE), Para aramid, Nitrile, and Leather</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required to perform the operation , Level of abrasion expected during operation, Level of cut expected, Puncture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Level of Damping, Shock absorption capacity, Size, and Grip</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2573</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6994 (Part 9)</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6994 (Part 10)</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3203626"/>
                  </a:ext>
                </a:extLst>
              </a:tr>
              <a:tr h="572265">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Gross Abrasion</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Shot blasting</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Cuts</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Lacerations</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Polyester, High performance polyethylene (HPPE), Para aramid, Nitrile, and Leather</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required to perform the operation, Level of abrasion expected during operation, Level of cut expected, Puncture, Level of Damping, Shock absorption capacity, Size, and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Grip</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2573</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6994 (Part 9)</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6994 (Part 10)</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5856641"/>
                  </a:ext>
                </a:extLst>
              </a:tr>
              <a:tr h="580624">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Light Abrasion</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Light handling operations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Cuts</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Lacerations</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Polyester, High performance polyethylene (HPPE), Para aramid, Nitrile, and Leather</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required to perform the operation, Level of abrasion expected during operation, Level of cut expected, Puncture, Level of Damping, Shock absorption capacity, Size, and Grip</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2573</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6994 (Part 9)</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6994 (Part 10)</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5450</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3146340"/>
                  </a:ext>
                </a:extLst>
              </a:tr>
            </a:tbl>
          </a:graphicData>
        </a:graphic>
      </p:graphicFrame>
    </p:spTree>
    <p:extLst>
      <p:ext uri="{BB962C8B-B14F-4D97-AF65-F5344CB8AC3E}">
        <p14:creationId xmlns:p14="http://schemas.microsoft.com/office/powerpoint/2010/main" val="1568747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AED235-6FDC-2C28-70A3-2B1DAC13AEDA}"/>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38960D38-5884-B80D-F36E-03980936F7CC}"/>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8FBCB67A-A532-22A6-B03A-4991CE9A43FF}"/>
              </a:ext>
            </a:extLst>
          </p:cNvPr>
          <p:cNvSpPr>
            <a:spLocks noGrp="1"/>
          </p:cNvSpPr>
          <p:nvPr>
            <p:ph type="sldNum" sz="quarter" idx="15"/>
          </p:nvPr>
        </p:nvSpPr>
        <p:spPr/>
        <p:txBody>
          <a:bodyPr/>
          <a:lstStyle/>
          <a:p>
            <a:fld id="{CC43B8D3-9A08-F84C-9DD4-44948BA52D4B}" type="slidenum">
              <a:rPr lang="en-US" smtClean="0"/>
              <a:pPr/>
              <a:t>33</a:t>
            </a:fld>
            <a:endParaRPr lang="en-US" dirty="0"/>
          </a:p>
        </p:txBody>
      </p:sp>
      <p:graphicFrame>
        <p:nvGraphicFramePr>
          <p:cNvPr id="5" name="Table 4">
            <a:extLst>
              <a:ext uri="{FF2B5EF4-FFF2-40B4-BE49-F238E27FC236}">
                <a16:creationId xmlns:a16="http://schemas.microsoft.com/office/drawing/2014/main" id="{68C4F05F-0C11-9ED8-DA30-35791FC7F930}"/>
              </a:ext>
            </a:extLst>
          </p:cNvPr>
          <p:cNvGraphicFramePr>
            <a:graphicFrameLocks noGrp="1"/>
          </p:cNvGraphicFramePr>
          <p:nvPr>
            <p:extLst>
              <p:ext uri="{D42A27DB-BD31-4B8C-83A1-F6EECF244321}">
                <p14:modId xmlns:p14="http://schemas.microsoft.com/office/powerpoint/2010/main" val="736148828"/>
              </p:ext>
            </p:extLst>
          </p:nvPr>
        </p:nvGraphicFramePr>
        <p:xfrm>
          <a:off x="800676" y="1764536"/>
          <a:ext cx="10590647" cy="4547616"/>
        </p:xfrm>
        <a:graphic>
          <a:graphicData uri="http://schemas.openxmlformats.org/drawingml/2006/table">
            <a:tbl>
              <a:tblPr firstRow="1" firstCol="1" bandRow="1"/>
              <a:tblGrid>
                <a:gridCol w="1348509">
                  <a:extLst>
                    <a:ext uri="{9D8B030D-6E8A-4147-A177-3AD203B41FA5}">
                      <a16:colId xmlns:a16="http://schemas.microsoft.com/office/drawing/2014/main" val="1371462815"/>
                    </a:ext>
                  </a:extLst>
                </a:gridCol>
                <a:gridCol w="1874982">
                  <a:extLst>
                    <a:ext uri="{9D8B030D-6E8A-4147-A177-3AD203B41FA5}">
                      <a16:colId xmlns:a16="http://schemas.microsoft.com/office/drawing/2014/main" val="2182760104"/>
                    </a:ext>
                  </a:extLst>
                </a:gridCol>
                <a:gridCol w="1320800">
                  <a:extLst>
                    <a:ext uri="{9D8B030D-6E8A-4147-A177-3AD203B41FA5}">
                      <a16:colId xmlns:a16="http://schemas.microsoft.com/office/drawing/2014/main" val="4158090458"/>
                    </a:ext>
                  </a:extLst>
                </a:gridCol>
                <a:gridCol w="2325800">
                  <a:extLst>
                    <a:ext uri="{9D8B030D-6E8A-4147-A177-3AD203B41FA5}">
                      <a16:colId xmlns:a16="http://schemas.microsoft.com/office/drawing/2014/main" val="3137970543"/>
                    </a:ext>
                  </a:extLst>
                </a:gridCol>
                <a:gridCol w="2194404">
                  <a:extLst>
                    <a:ext uri="{9D8B030D-6E8A-4147-A177-3AD203B41FA5}">
                      <a16:colId xmlns:a16="http://schemas.microsoft.com/office/drawing/2014/main" val="2479334396"/>
                    </a:ext>
                  </a:extLst>
                </a:gridCol>
                <a:gridCol w="1526152">
                  <a:extLst>
                    <a:ext uri="{9D8B030D-6E8A-4147-A177-3AD203B41FA5}">
                      <a16:colId xmlns:a16="http://schemas.microsoft.com/office/drawing/2014/main" val="1364511466"/>
                    </a:ext>
                  </a:extLst>
                </a:gridCol>
              </a:tblGrid>
              <a:tr h="442906">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Hazard Description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Application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Potential Damage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material of Constructions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Selection Criteria (Conditions to Consider)</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Relevant Indian Standard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4582249"/>
                  </a:ext>
                </a:extLst>
              </a:tr>
              <a:tr h="1219110">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Sharp materials or objects in alkaline degreasing bath</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Electro plating, Chemical handling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Skin Irritation, Chemical Burns, Skin Diseases </a:t>
                      </a:r>
                      <a:r>
                        <a:rPr lang="en-US" sz="1200" dirty="0" err="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ansd</a:t>
                      </a: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skin allergies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Etching</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Polyester, High performance polyethylene (HPPE), Para aramid, Nitrile, Leather, Latex rubber, and Poly urethane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Penetration, Permeability, Degradation, Grip, Level of abrasion expected during operation, and Level of cut expected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2573</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6994 (Part 9)</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6994 (Part 10)</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6994 (Part 1) : 2021</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9385448"/>
                  </a:ext>
                </a:extLst>
              </a:tr>
              <a:tr h="458925">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Impact</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Mechanical operations like hammering, power press, using heavy duty hand tools etc.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Cuts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marR="55245"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Broken bones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Finger or hand amputations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Grip, Level of abrasion expected during operation, Level of cut expected, and Amount of Impact expected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6994 (Part 6)</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1217348"/>
                  </a:ext>
                </a:extLst>
              </a:tr>
              <a:tr h="1283234">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Vibration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Mechanical operations like hammer drilling, Concrete vibrators, power press.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Cuts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swelling of Tendon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marR="52705"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Carpel tunnel syndrome (Numbness)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Back disorders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Grip, Level of abrasion expected during operation, Level of cut expected, and Amount of Impact expected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IS 6994 (Part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3516223"/>
                  </a:ext>
                </a:extLst>
              </a:tr>
            </a:tbl>
          </a:graphicData>
        </a:graphic>
      </p:graphicFrame>
    </p:spTree>
    <p:extLst>
      <p:ext uri="{BB962C8B-B14F-4D97-AF65-F5344CB8AC3E}">
        <p14:creationId xmlns:p14="http://schemas.microsoft.com/office/powerpoint/2010/main" val="1681127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8E084-164D-384C-FD52-2DEB4ABE6BAF}"/>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B0FD6893-B4A2-CD39-DB28-1B2AB6906657}"/>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AD8EDC22-7C47-B231-13F7-79B81F8DBAE7}"/>
              </a:ext>
            </a:extLst>
          </p:cNvPr>
          <p:cNvSpPr>
            <a:spLocks noGrp="1"/>
          </p:cNvSpPr>
          <p:nvPr>
            <p:ph type="sldNum" sz="quarter" idx="15"/>
          </p:nvPr>
        </p:nvSpPr>
        <p:spPr/>
        <p:txBody>
          <a:bodyPr/>
          <a:lstStyle/>
          <a:p>
            <a:fld id="{CC43B8D3-9A08-F84C-9DD4-44948BA52D4B}" type="slidenum">
              <a:rPr lang="en-US" smtClean="0"/>
              <a:pPr/>
              <a:t>34</a:t>
            </a:fld>
            <a:endParaRPr lang="en-US" dirty="0"/>
          </a:p>
        </p:txBody>
      </p:sp>
      <p:graphicFrame>
        <p:nvGraphicFramePr>
          <p:cNvPr id="5" name="Table 4">
            <a:extLst>
              <a:ext uri="{FF2B5EF4-FFF2-40B4-BE49-F238E27FC236}">
                <a16:creationId xmlns:a16="http://schemas.microsoft.com/office/drawing/2014/main" id="{407075CC-BE7F-61E0-828D-BF1DD4D1A16D}"/>
              </a:ext>
            </a:extLst>
          </p:cNvPr>
          <p:cNvGraphicFramePr>
            <a:graphicFrameLocks noGrp="1"/>
          </p:cNvGraphicFramePr>
          <p:nvPr>
            <p:extLst>
              <p:ext uri="{D42A27DB-BD31-4B8C-83A1-F6EECF244321}">
                <p14:modId xmlns:p14="http://schemas.microsoft.com/office/powerpoint/2010/main" val="16832452"/>
              </p:ext>
            </p:extLst>
          </p:nvPr>
        </p:nvGraphicFramePr>
        <p:xfrm>
          <a:off x="800676" y="1668607"/>
          <a:ext cx="10590647" cy="4797552"/>
        </p:xfrm>
        <a:graphic>
          <a:graphicData uri="http://schemas.openxmlformats.org/drawingml/2006/table">
            <a:tbl>
              <a:tblPr firstRow="1" firstCol="1" bandRow="1"/>
              <a:tblGrid>
                <a:gridCol w="1348509">
                  <a:extLst>
                    <a:ext uri="{9D8B030D-6E8A-4147-A177-3AD203B41FA5}">
                      <a16:colId xmlns:a16="http://schemas.microsoft.com/office/drawing/2014/main" val="774662872"/>
                    </a:ext>
                  </a:extLst>
                </a:gridCol>
                <a:gridCol w="1874982">
                  <a:extLst>
                    <a:ext uri="{9D8B030D-6E8A-4147-A177-3AD203B41FA5}">
                      <a16:colId xmlns:a16="http://schemas.microsoft.com/office/drawing/2014/main" val="698978278"/>
                    </a:ext>
                  </a:extLst>
                </a:gridCol>
                <a:gridCol w="1320800">
                  <a:extLst>
                    <a:ext uri="{9D8B030D-6E8A-4147-A177-3AD203B41FA5}">
                      <a16:colId xmlns:a16="http://schemas.microsoft.com/office/drawing/2014/main" val="3180019637"/>
                    </a:ext>
                  </a:extLst>
                </a:gridCol>
                <a:gridCol w="2325800">
                  <a:extLst>
                    <a:ext uri="{9D8B030D-6E8A-4147-A177-3AD203B41FA5}">
                      <a16:colId xmlns:a16="http://schemas.microsoft.com/office/drawing/2014/main" val="599096584"/>
                    </a:ext>
                  </a:extLst>
                </a:gridCol>
                <a:gridCol w="2194404">
                  <a:extLst>
                    <a:ext uri="{9D8B030D-6E8A-4147-A177-3AD203B41FA5}">
                      <a16:colId xmlns:a16="http://schemas.microsoft.com/office/drawing/2014/main" val="2979051415"/>
                    </a:ext>
                  </a:extLst>
                </a:gridCol>
                <a:gridCol w="1526152">
                  <a:extLst>
                    <a:ext uri="{9D8B030D-6E8A-4147-A177-3AD203B41FA5}">
                      <a16:colId xmlns:a16="http://schemas.microsoft.com/office/drawing/2014/main" val="829372989"/>
                    </a:ext>
                  </a:extLst>
                </a:gridCol>
              </a:tblGrid>
              <a:tr h="442906">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Hazard Description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Application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Potential Damage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material of Constructions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Selection Criteria (Conditions to Consider)</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Relevant Indian Standard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6606631"/>
                  </a:ext>
                </a:extLst>
              </a:tr>
              <a:tr h="1080540">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Chemicals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Handling or contact with acids, alkalis,</a:t>
                      </a:r>
                      <a:b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dyes, and general chemicals, but not</a:t>
                      </a:r>
                      <a:b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involving contact with solvents or</a:t>
                      </a:r>
                      <a:b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oils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Skin Irritation, skin allergies, </a:t>
                      </a:r>
                      <a:r>
                        <a:rPr lang="en-IN"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Skin absorption of life-threatening toxins, Severe chemical burns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skin diseases that last for a long time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Nitrile, Latex rubber, Poly urethane, and Cotton/polyester lining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Penetration, Permeability, Degradation, and grip</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6994 (Part 1),</a:t>
                      </a:r>
                    </a:p>
                    <a:p>
                      <a:pPr algn="ctr">
                        <a:lnSpc>
                          <a:spcPct val="115000"/>
                        </a:lnSpc>
                        <a:spcBef>
                          <a:spcPts val="300"/>
                        </a:spcBef>
                        <a:spcAft>
                          <a:spcPts val="3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6994 (Part 8)</a:t>
                      </a:r>
                    </a:p>
                    <a:p>
                      <a:pPr algn="ctr">
                        <a:lnSpc>
                          <a:spcPct val="115000"/>
                        </a:lnSpc>
                        <a:spcBef>
                          <a:spcPts val="300"/>
                        </a:spcBef>
                        <a:spcAft>
                          <a:spcPts val="3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16390</a:t>
                      </a:r>
                    </a:p>
                    <a:p>
                      <a:pPr algn="ctr">
                        <a:lnSpc>
                          <a:spcPct val="115000"/>
                        </a:lnSpc>
                        <a:spcBef>
                          <a:spcPts val="300"/>
                        </a:spcBef>
                        <a:spcAft>
                          <a:spcPts val="3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4683106"/>
                  </a:ext>
                </a:extLst>
              </a:tr>
              <a:tr h="474905">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Solvents, Oil </a:t>
                      </a: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and</a:t>
                      </a: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Grease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Handling or contact with solvents) oils</a:t>
                      </a:r>
                      <a:b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or grease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Skin Irritation, Chemical Burns, Skin Diseases and skin allergies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Etching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Nitrile, Latex rubber, Polyurethane, and Cotton/polyester lining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Penetration, Permeability, Degradation, and grip</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6994 (Part 1)</a:t>
                      </a:r>
                    </a:p>
                    <a:p>
                      <a:pPr algn="ctr">
                        <a:lnSpc>
                          <a:spcPct val="115000"/>
                        </a:lnSpc>
                        <a:spcBef>
                          <a:spcPts val="300"/>
                        </a:spcBef>
                        <a:spcAft>
                          <a:spcPts val="3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6994 (Part 8)</a:t>
                      </a:r>
                    </a:p>
                    <a:p>
                      <a:pPr algn="ctr">
                        <a:lnSpc>
                          <a:spcPct val="115000"/>
                        </a:lnSpc>
                        <a:spcBef>
                          <a:spcPts val="300"/>
                        </a:spcBef>
                        <a:spcAft>
                          <a:spcPts val="3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9939933"/>
                  </a:ext>
                </a:extLst>
              </a:tr>
              <a:tr h="720699">
                <a:tc>
                  <a:txBody>
                    <a:bodyPr/>
                    <a:lstStyle/>
                    <a:p>
                      <a:pPr algn="just">
                        <a:lnSpc>
                          <a:spcPct val="115000"/>
                        </a:lnSpc>
                        <a:spcBef>
                          <a:spcPts val="300"/>
                        </a:spcBef>
                        <a:spcAft>
                          <a:spcPts val="300"/>
                        </a:spcAft>
                      </a:pPr>
                      <a:r>
                        <a:rPr lang="en-IN"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Electrolytic deposition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Plating and subsequent operations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Skin Irritation, Chemical Burns, Skin Diseases and skin allergies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Etching</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Nitrile, Latex rubber, Polyurethane, and Cotton/polyester lining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 Size, Penetration, Permeability, Degradation, and grip</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IS 6994 (Part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0729751"/>
                  </a:ext>
                </a:extLst>
              </a:tr>
            </a:tbl>
          </a:graphicData>
        </a:graphic>
      </p:graphicFrame>
    </p:spTree>
    <p:extLst>
      <p:ext uri="{BB962C8B-B14F-4D97-AF65-F5344CB8AC3E}">
        <p14:creationId xmlns:p14="http://schemas.microsoft.com/office/powerpoint/2010/main" val="1014749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20CBC9-4771-EAF1-65CE-C76041A33553}"/>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63125FF2-D1CB-7F88-561E-C0A633B701C8}"/>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285AEC03-C62D-0428-A5B5-0D4E9991EC10}"/>
              </a:ext>
            </a:extLst>
          </p:cNvPr>
          <p:cNvSpPr>
            <a:spLocks noGrp="1"/>
          </p:cNvSpPr>
          <p:nvPr>
            <p:ph type="sldNum" sz="quarter" idx="15"/>
          </p:nvPr>
        </p:nvSpPr>
        <p:spPr/>
        <p:txBody>
          <a:bodyPr/>
          <a:lstStyle/>
          <a:p>
            <a:fld id="{CC43B8D3-9A08-F84C-9DD4-44948BA52D4B}" type="slidenum">
              <a:rPr lang="en-US" smtClean="0"/>
              <a:pPr/>
              <a:t>35</a:t>
            </a:fld>
            <a:endParaRPr lang="en-US" dirty="0"/>
          </a:p>
        </p:txBody>
      </p:sp>
      <p:graphicFrame>
        <p:nvGraphicFramePr>
          <p:cNvPr id="5" name="Table 4">
            <a:extLst>
              <a:ext uri="{FF2B5EF4-FFF2-40B4-BE49-F238E27FC236}">
                <a16:creationId xmlns:a16="http://schemas.microsoft.com/office/drawing/2014/main" id="{ABEA961A-C3E8-E7DC-5176-1A8C23CA6D94}"/>
              </a:ext>
            </a:extLst>
          </p:cNvPr>
          <p:cNvGraphicFramePr>
            <a:graphicFrameLocks noGrp="1"/>
          </p:cNvGraphicFramePr>
          <p:nvPr>
            <p:extLst>
              <p:ext uri="{D42A27DB-BD31-4B8C-83A1-F6EECF244321}">
                <p14:modId xmlns:p14="http://schemas.microsoft.com/office/powerpoint/2010/main" val="967103480"/>
              </p:ext>
            </p:extLst>
          </p:nvPr>
        </p:nvGraphicFramePr>
        <p:xfrm>
          <a:off x="838200" y="1825625"/>
          <a:ext cx="10590647" cy="4849278"/>
        </p:xfrm>
        <a:graphic>
          <a:graphicData uri="http://schemas.openxmlformats.org/drawingml/2006/table">
            <a:tbl>
              <a:tblPr firstRow="1" firstCol="1" bandRow="1"/>
              <a:tblGrid>
                <a:gridCol w="1348509">
                  <a:extLst>
                    <a:ext uri="{9D8B030D-6E8A-4147-A177-3AD203B41FA5}">
                      <a16:colId xmlns:a16="http://schemas.microsoft.com/office/drawing/2014/main" val="3634851771"/>
                    </a:ext>
                  </a:extLst>
                </a:gridCol>
                <a:gridCol w="1874982">
                  <a:extLst>
                    <a:ext uri="{9D8B030D-6E8A-4147-A177-3AD203B41FA5}">
                      <a16:colId xmlns:a16="http://schemas.microsoft.com/office/drawing/2014/main" val="1240162264"/>
                    </a:ext>
                  </a:extLst>
                </a:gridCol>
                <a:gridCol w="1320800">
                  <a:extLst>
                    <a:ext uri="{9D8B030D-6E8A-4147-A177-3AD203B41FA5}">
                      <a16:colId xmlns:a16="http://schemas.microsoft.com/office/drawing/2014/main" val="514814944"/>
                    </a:ext>
                  </a:extLst>
                </a:gridCol>
                <a:gridCol w="2325800">
                  <a:extLst>
                    <a:ext uri="{9D8B030D-6E8A-4147-A177-3AD203B41FA5}">
                      <a16:colId xmlns:a16="http://schemas.microsoft.com/office/drawing/2014/main" val="594705581"/>
                    </a:ext>
                  </a:extLst>
                </a:gridCol>
                <a:gridCol w="2194404">
                  <a:extLst>
                    <a:ext uri="{9D8B030D-6E8A-4147-A177-3AD203B41FA5}">
                      <a16:colId xmlns:a16="http://schemas.microsoft.com/office/drawing/2014/main" val="2277266588"/>
                    </a:ext>
                  </a:extLst>
                </a:gridCol>
                <a:gridCol w="1526152">
                  <a:extLst>
                    <a:ext uri="{9D8B030D-6E8A-4147-A177-3AD203B41FA5}">
                      <a16:colId xmlns:a16="http://schemas.microsoft.com/office/drawing/2014/main" val="226626560"/>
                    </a:ext>
                  </a:extLst>
                </a:gridCol>
              </a:tblGrid>
              <a:tr h="442906">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Hazard Description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Application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Potential Damage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material of Constructions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Selection Criteria (Conditions to Consider)</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Relevant Indian Standard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7406380"/>
                  </a:ext>
                </a:extLst>
              </a:tr>
              <a:tr h="1219110">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X-Ray and other Radioactive Radiations </a:t>
                      </a:r>
                      <a:r>
                        <a:rPr lang="en-US"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and</a:t>
                      </a: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Radioactive waste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Work on X-ray, radio isotopes, etc.</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Lead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Type of Radiation</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Intensity of Radiation</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Duration of exposure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grip</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algn="ctr">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2481674"/>
                  </a:ext>
                </a:extLst>
              </a:tr>
              <a:tr h="391516">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Electric Shock</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Electric current carrying equipment</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Electric Burns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Rubber/Latex Cotton /polyester Lining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Size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Voltage </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ATPV (Arc Thermal Performance Value)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grip</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13774</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3463273"/>
                  </a:ext>
                </a:extLst>
              </a:tr>
              <a:tr h="1283234">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Electric Arc</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Working on high voltage equipment</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Electric Burns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Rubber/Latex Cotton/polyester Lining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Dexterity</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Size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Voltage </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ATPV (Arc Thermal Performance Value)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grip</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13774</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0629867"/>
                  </a:ext>
                </a:extLst>
              </a:tr>
            </a:tbl>
          </a:graphicData>
        </a:graphic>
      </p:graphicFrame>
    </p:spTree>
    <p:extLst>
      <p:ext uri="{BB962C8B-B14F-4D97-AF65-F5344CB8AC3E}">
        <p14:creationId xmlns:p14="http://schemas.microsoft.com/office/powerpoint/2010/main" val="4273981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8C0F0-80C3-CBB4-69B3-6C745A9B3306}"/>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4B5FA7A9-3BE7-8283-8993-61A86664668C}"/>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A52302DB-0917-521C-32C4-B0CD0B50EACA}"/>
              </a:ext>
            </a:extLst>
          </p:cNvPr>
          <p:cNvSpPr>
            <a:spLocks noGrp="1"/>
          </p:cNvSpPr>
          <p:nvPr>
            <p:ph type="sldNum" sz="quarter" idx="15"/>
          </p:nvPr>
        </p:nvSpPr>
        <p:spPr/>
        <p:txBody>
          <a:bodyPr/>
          <a:lstStyle/>
          <a:p>
            <a:fld id="{CC43B8D3-9A08-F84C-9DD4-44948BA52D4B}" type="slidenum">
              <a:rPr lang="en-US" smtClean="0"/>
              <a:pPr/>
              <a:t>36</a:t>
            </a:fld>
            <a:endParaRPr lang="en-US" dirty="0"/>
          </a:p>
        </p:txBody>
      </p:sp>
      <p:graphicFrame>
        <p:nvGraphicFramePr>
          <p:cNvPr id="5" name="Table 4">
            <a:extLst>
              <a:ext uri="{FF2B5EF4-FFF2-40B4-BE49-F238E27FC236}">
                <a16:creationId xmlns:a16="http://schemas.microsoft.com/office/drawing/2014/main" id="{9E043954-44BB-0B4F-BDFB-236267289323}"/>
              </a:ext>
            </a:extLst>
          </p:cNvPr>
          <p:cNvGraphicFramePr>
            <a:graphicFrameLocks noGrp="1"/>
          </p:cNvGraphicFramePr>
          <p:nvPr>
            <p:extLst>
              <p:ext uri="{D42A27DB-BD31-4B8C-83A1-F6EECF244321}">
                <p14:modId xmlns:p14="http://schemas.microsoft.com/office/powerpoint/2010/main" val="1884826574"/>
              </p:ext>
            </p:extLst>
          </p:nvPr>
        </p:nvGraphicFramePr>
        <p:xfrm>
          <a:off x="838200" y="1825625"/>
          <a:ext cx="10590647" cy="4623816"/>
        </p:xfrm>
        <a:graphic>
          <a:graphicData uri="http://schemas.openxmlformats.org/drawingml/2006/table">
            <a:tbl>
              <a:tblPr firstRow="1" firstCol="1" bandRow="1"/>
              <a:tblGrid>
                <a:gridCol w="1348509">
                  <a:extLst>
                    <a:ext uri="{9D8B030D-6E8A-4147-A177-3AD203B41FA5}">
                      <a16:colId xmlns:a16="http://schemas.microsoft.com/office/drawing/2014/main" val="681770893"/>
                    </a:ext>
                  </a:extLst>
                </a:gridCol>
                <a:gridCol w="1874982">
                  <a:extLst>
                    <a:ext uri="{9D8B030D-6E8A-4147-A177-3AD203B41FA5}">
                      <a16:colId xmlns:a16="http://schemas.microsoft.com/office/drawing/2014/main" val="2978894299"/>
                    </a:ext>
                  </a:extLst>
                </a:gridCol>
                <a:gridCol w="1320800">
                  <a:extLst>
                    <a:ext uri="{9D8B030D-6E8A-4147-A177-3AD203B41FA5}">
                      <a16:colId xmlns:a16="http://schemas.microsoft.com/office/drawing/2014/main" val="25004260"/>
                    </a:ext>
                  </a:extLst>
                </a:gridCol>
                <a:gridCol w="2325800">
                  <a:extLst>
                    <a:ext uri="{9D8B030D-6E8A-4147-A177-3AD203B41FA5}">
                      <a16:colId xmlns:a16="http://schemas.microsoft.com/office/drawing/2014/main" val="3652002978"/>
                    </a:ext>
                  </a:extLst>
                </a:gridCol>
                <a:gridCol w="2194404">
                  <a:extLst>
                    <a:ext uri="{9D8B030D-6E8A-4147-A177-3AD203B41FA5}">
                      <a16:colId xmlns:a16="http://schemas.microsoft.com/office/drawing/2014/main" val="1191689635"/>
                    </a:ext>
                  </a:extLst>
                </a:gridCol>
                <a:gridCol w="1526152">
                  <a:extLst>
                    <a:ext uri="{9D8B030D-6E8A-4147-A177-3AD203B41FA5}">
                      <a16:colId xmlns:a16="http://schemas.microsoft.com/office/drawing/2014/main" val="3514218500"/>
                    </a:ext>
                  </a:extLst>
                </a:gridCol>
              </a:tblGrid>
              <a:tr h="442906">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Hazard Description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Application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Potential Damage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material of Constructions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Selection Criteria (Conditions to Consider)</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Relevant Indian Standard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970350"/>
                  </a:ext>
                </a:extLst>
              </a:tr>
              <a:tr h="1219110">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Anti-Static</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Working on low voltage electronic components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Cuts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Lacerations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Polyurethane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Dexterity, Size, Grip, Level of abrasion expected during operation, Level of cut expected, and Level of Antistatic Charge developed</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3495" indent="-23495" algn="ctr">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13774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4647088"/>
                  </a:ext>
                </a:extLst>
              </a:tr>
              <a:tr h="391516">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Food Handling</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Restaurants , canteens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Skin Irritation, Skin Diseases and skin allergies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Etching</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Rubber/Latex</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Poly urethane</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Type of Virus/ Bacteria, Intensity of Virus/ Bacteria, Penetration, Permeation, Degradation, and grip</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3495"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6994 (Part 5)</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2033149"/>
                  </a:ext>
                </a:extLst>
              </a:tr>
              <a:tr h="1283234">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Micro-organisms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Working in hospitals , Chemical laboratories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Skin Irritation, Skin Diseases and skin allergies/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Etching</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Nitrile</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Latex rubber</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Poly urethane</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PVC</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Type of Virus/ Bacteria, Intensity of Virus/ Bacteria, Penetration, Permeation, Degradation, and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grip</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3495"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6994 (Part 5)</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3495"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4148</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3495"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15354 (Part 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3495"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5007017"/>
                  </a:ext>
                </a:extLst>
              </a:tr>
            </a:tbl>
          </a:graphicData>
        </a:graphic>
      </p:graphicFrame>
    </p:spTree>
    <p:extLst>
      <p:ext uri="{BB962C8B-B14F-4D97-AF65-F5344CB8AC3E}">
        <p14:creationId xmlns:p14="http://schemas.microsoft.com/office/powerpoint/2010/main" val="1674657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C8777F-D7EF-93C9-C8A9-8FE098E1D73A}"/>
              </a:ext>
            </a:extLst>
          </p:cNvPr>
          <p:cNvSpPr>
            <a:spLocks noGrp="1"/>
          </p:cNvSpPr>
          <p:nvPr>
            <p:ph type="body" sz="quarter" idx="13"/>
          </p:nvPr>
        </p:nvSpPr>
        <p:spPr/>
        <p:txBody>
          <a:bodyPr/>
          <a:lstStyle/>
          <a:p>
            <a:endParaRPr lang="en-IN"/>
          </a:p>
        </p:txBody>
      </p:sp>
      <p:sp>
        <p:nvSpPr>
          <p:cNvPr id="3" name="Title 2">
            <a:extLst>
              <a:ext uri="{FF2B5EF4-FFF2-40B4-BE49-F238E27FC236}">
                <a16:creationId xmlns:a16="http://schemas.microsoft.com/office/drawing/2014/main" id="{D5E97ED2-1D00-4035-3194-7C29CEA849D3}"/>
              </a:ext>
            </a:extLst>
          </p:cNvPr>
          <p:cNvSpPr>
            <a:spLocks noGrp="1"/>
          </p:cNvSpPr>
          <p:nvPr>
            <p:ph type="title"/>
          </p:nvPr>
        </p:nvSpPr>
        <p:spPr/>
        <p:txBody>
          <a:bodyPr/>
          <a:lstStyle/>
          <a:p>
            <a:r>
              <a:rPr lang="en-IN" dirty="0"/>
              <a:t>Continue…</a:t>
            </a:r>
          </a:p>
        </p:txBody>
      </p:sp>
      <p:sp>
        <p:nvSpPr>
          <p:cNvPr id="4" name="Slide Number Placeholder 3">
            <a:extLst>
              <a:ext uri="{FF2B5EF4-FFF2-40B4-BE49-F238E27FC236}">
                <a16:creationId xmlns:a16="http://schemas.microsoft.com/office/drawing/2014/main" id="{011EF620-28A8-B5FF-63B9-BF65A2729D1E}"/>
              </a:ext>
            </a:extLst>
          </p:cNvPr>
          <p:cNvSpPr>
            <a:spLocks noGrp="1"/>
          </p:cNvSpPr>
          <p:nvPr>
            <p:ph type="sldNum" sz="quarter" idx="15"/>
          </p:nvPr>
        </p:nvSpPr>
        <p:spPr/>
        <p:txBody>
          <a:bodyPr/>
          <a:lstStyle/>
          <a:p>
            <a:fld id="{CC43B8D3-9A08-F84C-9DD4-44948BA52D4B}" type="slidenum">
              <a:rPr lang="en-US" smtClean="0"/>
              <a:pPr/>
              <a:t>37</a:t>
            </a:fld>
            <a:endParaRPr lang="en-US" dirty="0"/>
          </a:p>
        </p:txBody>
      </p:sp>
      <p:graphicFrame>
        <p:nvGraphicFramePr>
          <p:cNvPr id="5" name="Table 4">
            <a:extLst>
              <a:ext uri="{FF2B5EF4-FFF2-40B4-BE49-F238E27FC236}">
                <a16:creationId xmlns:a16="http://schemas.microsoft.com/office/drawing/2014/main" id="{E5486292-4925-51C8-E33C-068A06C4FF40}"/>
              </a:ext>
            </a:extLst>
          </p:cNvPr>
          <p:cNvGraphicFramePr>
            <a:graphicFrameLocks noGrp="1"/>
          </p:cNvGraphicFramePr>
          <p:nvPr>
            <p:extLst>
              <p:ext uri="{D42A27DB-BD31-4B8C-83A1-F6EECF244321}">
                <p14:modId xmlns:p14="http://schemas.microsoft.com/office/powerpoint/2010/main" val="619527472"/>
              </p:ext>
            </p:extLst>
          </p:nvPr>
        </p:nvGraphicFramePr>
        <p:xfrm>
          <a:off x="838200" y="1825625"/>
          <a:ext cx="10590647" cy="3782568"/>
        </p:xfrm>
        <a:graphic>
          <a:graphicData uri="http://schemas.openxmlformats.org/drawingml/2006/table">
            <a:tbl>
              <a:tblPr firstRow="1" firstCol="1" bandRow="1"/>
              <a:tblGrid>
                <a:gridCol w="1348509">
                  <a:extLst>
                    <a:ext uri="{9D8B030D-6E8A-4147-A177-3AD203B41FA5}">
                      <a16:colId xmlns:a16="http://schemas.microsoft.com/office/drawing/2014/main" val="911184280"/>
                    </a:ext>
                  </a:extLst>
                </a:gridCol>
                <a:gridCol w="1874982">
                  <a:extLst>
                    <a:ext uri="{9D8B030D-6E8A-4147-A177-3AD203B41FA5}">
                      <a16:colId xmlns:a16="http://schemas.microsoft.com/office/drawing/2014/main" val="1524758095"/>
                    </a:ext>
                  </a:extLst>
                </a:gridCol>
                <a:gridCol w="1320800">
                  <a:extLst>
                    <a:ext uri="{9D8B030D-6E8A-4147-A177-3AD203B41FA5}">
                      <a16:colId xmlns:a16="http://schemas.microsoft.com/office/drawing/2014/main" val="1533486035"/>
                    </a:ext>
                  </a:extLst>
                </a:gridCol>
                <a:gridCol w="2325800">
                  <a:extLst>
                    <a:ext uri="{9D8B030D-6E8A-4147-A177-3AD203B41FA5}">
                      <a16:colId xmlns:a16="http://schemas.microsoft.com/office/drawing/2014/main" val="1142974332"/>
                    </a:ext>
                  </a:extLst>
                </a:gridCol>
                <a:gridCol w="2194404">
                  <a:extLst>
                    <a:ext uri="{9D8B030D-6E8A-4147-A177-3AD203B41FA5}">
                      <a16:colId xmlns:a16="http://schemas.microsoft.com/office/drawing/2014/main" val="1585867038"/>
                    </a:ext>
                  </a:extLst>
                </a:gridCol>
                <a:gridCol w="1526152">
                  <a:extLst>
                    <a:ext uri="{9D8B030D-6E8A-4147-A177-3AD203B41FA5}">
                      <a16:colId xmlns:a16="http://schemas.microsoft.com/office/drawing/2014/main" val="464471791"/>
                    </a:ext>
                  </a:extLst>
                </a:gridCol>
              </a:tblGrid>
              <a:tr h="442906">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Hazard Description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Application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Potential Damage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Typical material of Constructions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Selection Criteria (Conditions to Consider)</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300"/>
                        </a:spcAft>
                      </a:pPr>
                      <a:r>
                        <a:rPr lang="en-US" sz="12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Relevant Indian Standard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1997399"/>
                  </a:ext>
                </a:extLst>
              </a:tr>
              <a:tr h="1219110">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Solid waste handling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Handling garbage and waste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970"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Skin Irritation, Skin Diseases and skin allergies</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indent="13970"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Etching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Nitrile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Latex rubber</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Poly urethane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Cotton/polyester lining </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PVC</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Type of Virus/ Bacteria</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Intensity of Virus/ Bacteria</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Penetration</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Permeation</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Degradation</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grip</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3495" algn="ctr">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4148</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marL="23495" algn="ctr">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15354 (Part 1)</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marL="23495" algn="ctr">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4605154"/>
                  </a:ext>
                </a:extLst>
              </a:tr>
              <a:tr h="391516">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Medical waste handling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IN" sz="12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Handling hospital waste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3970"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Skin Irritation, Skin Diseases and skin allergies</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indent="13970"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Etching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Nitrile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Latex rubber</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Poly urethane</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Type of Virus/ Bacteria</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Intensity of Virus/ Bacteria</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Penetration</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Permeation</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Degradation</a:t>
                      </a:r>
                      <a:endParaRPr lang="en-IN" sz="120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300"/>
                        </a:spcBef>
                        <a:spcAft>
                          <a:spcPts val="300"/>
                        </a:spcAft>
                      </a:pPr>
                      <a:r>
                        <a:rPr lang="en-US" sz="120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grip</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3495"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4148</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marL="23495"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 15354 (Part 1)</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marL="23495" algn="ctr">
                        <a:lnSpc>
                          <a:spcPct val="115000"/>
                        </a:lnSpc>
                        <a:spcBef>
                          <a:spcPts val="300"/>
                        </a:spcBef>
                        <a:spcAft>
                          <a:spcPts val="300"/>
                        </a:spcAft>
                      </a:pPr>
                      <a:r>
                        <a:rPr lang="en-US" sz="12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9126169"/>
                  </a:ext>
                </a:extLst>
              </a:tr>
            </a:tbl>
          </a:graphicData>
        </a:graphic>
      </p:graphicFrame>
    </p:spTree>
    <p:extLst>
      <p:ext uri="{BB962C8B-B14F-4D97-AF65-F5344CB8AC3E}">
        <p14:creationId xmlns:p14="http://schemas.microsoft.com/office/powerpoint/2010/main" val="1701751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dirty="0"/>
              <a:t>Construction safety </a:t>
            </a:r>
          </a:p>
        </p:txBody>
      </p:sp>
      <p:sp>
        <p:nvSpPr>
          <p:cNvPr id="4" name="Slide Number Placeholder 3"/>
          <p:cNvSpPr>
            <a:spLocks noGrp="1"/>
          </p:cNvSpPr>
          <p:nvPr>
            <p:ph type="sldNum" sz="quarter" idx="15"/>
          </p:nvPr>
        </p:nvSpPr>
        <p:spPr/>
        <p:txBody>
          <a:bodyPr/>
          <a:lstStyle/>
          <a:p>
            <a:fld id="{CC43B8D3-9A08-F84C-9DD4-44948BA52D4B}" type="slidenum">
              <a:rPr lang="en-US" smtClean="0"/>
              <a:pPr/>
              <a:t>38</a:t>
            </a:fld>
            <a:endParaRPr lang="en-US" dirty="0"/>
          </a:p>
        </p:txBody>
      </p:sp>
      <p:sp>
        <p:nvSpPr>
          <p:cNvPr id="5" name="Rectangle 4"/>
          <p:cNvSpPr/>
          <p:nvPr/>
        </p:nvSpPr>
        <p:spPr>
          <a:xfrm>
            <a:off x="2312895" y="1697697"/>
            <a:ext cx="6553199" cy="646331"/>
          </a:xfrm>
          <a:prstGeom prst="rect">
            <a:avLst/>
          </a:prstGeom>
        </p:spPr>
        <p:txBody>
          <a:bodyPr wrap="square">
            <a:spAutoFit/>
          </a:bodyPr>
          <a:lstStyle/>
          <a:p>
            <a:pPr algn="ctr"/>
            <a:r>
              <a:rPr lang="en-US" dirty="0"/>
              <a:t>SAFETY CODES RELATED TO ALL KINDS OF </a:t>
            </a:r>
            <a:br>
              <a:rPr lang="en-US" dirty="0"/>
            </a:br>
            <a:r>
              <a:rPr lang="en-US" dirty="0"/>
              <a:t>CONSTRUCTION ACTIVITY</a:t>
            </a:r>
            <a:endParaRPr lang="en-IN" dirty="0"/>
          </a:p>
        </p:txBody>
      </p:sp>
      <p:pic>
        <p:nvPicPr>
          <p:cNvPr id="6" name="Picture 5"/>
          <p:cNvPicPr>
            <a:picLocks noChangeAspect="1"/>
          </p:cNvPicPr>
          <p:nvPr/>
        </p:nvPicPr>
        <p:blipFill>
          <a:blip r:embed="rId2"/>
          <a:stretch>
            <a:fillRect/>
          </a:stretch>
        </p:blipFill>
        <p:spPr>
          <a:xfrm>
            <a:off x="3656642" y="2532966"/>
            <a:ext cx="4566308" cy="4010540"/>
          </a:xfrm>
          <a:prstGeom prst="rect">
            <a:avLst/>
          </a:prstGeom>
        </p:spPr>
      </p:pic>
    </p:spTree>
    <p:extLst>
      <p:ext uri="{BB962C8B-B14F-4D97-AF65-F5344CB8AC3E}">
        <p14:creationId xmlns:p14="http://schemas.microsoft.com/office/powerpoint/2010/main" val="3113456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dirty="0"/>
              <a:t>SAFETY GUIDELINES</a:t>
            </a:r>
          </a:p>
        </p:txBody>
      </p:sp>
      <p:sp>
        <p:nvSpPr>
          <p:cNvPr id="4" name="Slide Number Placeholder 3"/>
          <p:cNvSpPr>
            <a:spLocks noGrp="1"/>
          </p:cNvSpPr>
          <p:nvPr>
            <p:ph type="sldNum" sz="quarter" idx="15"/>
          </p:nvPr>
        </p:nvSpPr>
        <p:spPr/>
        <p:txBody>
          <a:bodyPr/>
          <a:lstStyle/>
          <a:p>
            <a:fld id="{CC43B8D3-9A08-F84C-9DD4-44948BA52D4B}"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2214658" y="1524033"/>
            <a:ext cx="6785907" cy="3835513"/>
          </a:xfrm>
          <a:prstGeom prst="rect">
            <a:avLst/>
          </a:prstGeom>
        </p:spPr>
      </p:pic>
      <p:sp>
        <p:nvSpPr>
          <p:cNvPr id="8" name="Rectangle 7"/>
          <p:cNvSpPr/>
          <p:nvPr/>
        </p:nvSpPr>
        <p:spPr>
          <a:xfrm>
            <a:off x="1815806" y="5452543"/>
            <a:ext cx="8269488" cy="1200329"/>
          </a:xfrm>
          <a:prstGeom prst="rect">
            <a:avLst/>
          </a:prstGeom>
        </p:spPr>
        <p:txBody>
          <a:bodyPr wrap="square">
            <a:spAutoFit/>
          </a:bodyPr>
          <a:lstStyle/>
          <a:p>
            <a:pPr marL="285750" indent="-285750">
              <a:buFont typeface="Arial" panose="020B0604020202020204" pitchFamily="34" charset="0"/>
              <a:buChar char="•"/>
            </a:pPr>
            <a:r>
              <a:rPr lang="en-US" dirty="0"/>
              <a:t>Concept of safety committees/management</a:t>
            </a:r>
          </a:p>
          <a:p>
            <a:pPr marL="285750" indent="-285750">
              <a:buFont typeface="Arial" panose="020B0604020202020204" pitchFamily="34" charset="0"/>
              <a:buChar char="•"/>
            </a:pPr>
            <a:r>
              <a:rPr lang="en-US" dirty="0"/>
              <a:t>Habitat and welfare requirements for construction workers</a:t>
            </a:r>
          </a:p>
          <a:p>
            <a:pPr marL="285750" indent="-285750">
              <a:buFont typeface="Arial" panose="020B0604020202020204" pitchFamily="34" charset="0"/>
              <a:buChar char="•"/>
            </a:pPr>
            <a:r>
              <a:rPr lang="en-US" dirty="0"/>
              <a:t>Safety in electrical installations for construction sites and demolition sites</a:t>
            </a:r>
          </a:p>
        </p:txBody>
      </p:sp>
    </p:spTree>
    <p:extLst>
      <p:ext uri="{BB962C8B-B14F-4D97-AF65-F5344CB8AC3E}">
        <p14:creationId xmlns:p14="http://schemas.microsoft.com/office/powerpoint/2010/main" val="31366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Key components for maintaining safety in the workplace</a:t>
            </a:r>
            <a:endParaRPr lang="en-IN" sz="2400" dirty="0"/>
          </a:p>
        </p:txBody>
      </p:sp>
      <p:sp>
        <p:nvSpPr>
          <p:cNvPr id="3" name="Content Placeholder 2"/>
          <p:cNvSpPr>
            <a:spLocks noGrp="1"/>
          </p:cNvSpPr>
          <p:nvPr>
            <p:ph idx="1"/>
          </p:nvPr>
        </p:nvSpPr>
        <p:spPr>
          <a:xfrm>
            <a:off x="2593735" y="2121408"/>
            <a:ext cx="6514753" cy="3578352"/>
          </a:xfrm>
        </p:spPr>
        <p:txBody>
          <a:bodyPr/>
          <a:lstStyle/>
          <a:p>
            <a:pPr marL="285750" indent="-285750">
              <a:buFont typeface="Wingdings" panose="05000000000000000000" pitchFamily="2" charset="2"/>
              <a:buChar char="v"/>
            </a:pPr>
            <a:r>
              <a:rPr lang="en-US" dirty="0">
                <a:latin typeface="Arial Narrow" panose="020B0606020202030204" pitchFamily="34" charset="0"/>
              </a:rPr>
              <a:t>Regulatory Compliance</a:t>
            </a:r>
          </a:p>
          <a:p>
            <a:pPr marL="285750" indent="-285750">
              <a:buFont typeface="Wingdings" panose="05000000000000000000" pitchFamily="2" charset="2"/>
              <a:buChar char="v"/>
            </a:pPr>
            <a:r>
              <a:rPr lang="en-US" dirty="0">
                <a:latin typeface="Arial Narrow" panose="020B0606020202030204" pitchFamily="34" charset="0"/>
              </a:rPr>
              <a:t>Risk Assessment</a:t>
            </a:r>
          </a:p>
          <a:p>
            <a:pPr marL="285750" indent="-285750">
              <a:buFont typeface="Wingdings" panose="05000000000000000000" pitchFamily="2" charset="2"/>
              <a:buChar char="v"/>
            </a:pPr>
            <a:r>
              <a:rPr lang="en-US" dirty="0">
                <a:latin typeface="Arial Narrow" panose="020B0606020202030204" pitchFamily="34" charset="0"/>
              </a:rPr>
              <a:t>Training and Education</a:t>
            </a:r>
          </a:p>
          <a:p>
            <a:pPr marL="285750" indent="-285750">
              <a:buFont typeface="Wingdings" panose="05000000000000000000" pitchFamily="2" charset="2"/>
              <a:buChar char="v"/>
            </a:pPr>
            <a:r>
              <a:rPr lang="en-US" dirty="0">
                <a:latin typeface="Arial Narrow" panose="020B0606020202030204" pitchFamily="34" charset="0"/>
              </a:rPr>
              <a:t>Emergency Preparedness</a:t>
            </a:r>
          </a:p>
          <a:p>
            <a:pPr marL="285750" indent="-285750">
              <a:buFont typeface="Wingdings" panose="05000000000000000000" pitchFamily="2" charset="2"/>
              <a:buChar char="v"/>
            </a:pPr>
            <a:r>
              <a:rPr lang="en-US" dirty="0">
                <a:latin typeface="Arial Narrow" panose="020B0606020202030204" pitchFamily="34" charset="0"/>
              </a:rPr>
              <a:t>Equipment and Machinery Safety</a:t>
            </a:r>
          </a:p>
          <a:p>
            <a:pPr marL="285750" indent="-285750">
              <a:buFont typeface="Wingdings" panose="05000000000000000000" pitchFamily="2" charset="2"/>
              <a:buChar char="v"/>
            </a:pPr>
            <a:r>
              <a:rPr lang="en-US" dirty="0">
                <a:latin typeface="Arial Narrow" panose="020B0606020202030204" pitchFamily="34" charset="0"/>
              </a:rPr>
              <a:t>Ergonomics</a:t>
            </a:r>
          </a:p>
          <a:p>
            <a:pPr marL="285750" indent="-285750">
              <a:buFont typeface="Wingdings" panose="05000000000000000000" pitchFamily="2" charset="2"/>
              <a:buChar char="v"/>
            </a:pPr>
            <a:r>
              <a:rPr lang="en-US" dirty="0">
                <a:latin typeface="Arial Narrow" panose="020B0606020202030204" pitchFamily="34" charset="0"/>
              </a:rPr>
              <a:t>Incident Reporting and Investigation</a:t>
            </a:r>
          </a:p>
          <a:p>
            <a:pPr marL="285750" indent="-285750">
              <a:buFont typeface="Wingdings" panose="05000000000000000000" pitchFamily="2" charset="2"/>
              <a:buChar char="v"/>
            </a:pPr>
            <a:r>
              <a:rPr lang="en-US" dirty="0">
                <a:latin typeface="Arial Narrow" panose="020B0606020202030204" pitchFamily="34" charset="0"/>
              </a:rPr>
              <a:t>Health and Wellness Programs</a:t>
            </a:r>
          </a:p>
          <a:p>
            <a:pPr marL="285750" indent="-285750">
              <a:buFont typeface="Wingdings" panose="05000000000000000000" pitchFamily="2" charset="2"/>
              <a:buChar char="v"/>
            </a:pPr>
            <a:r>
              <a:rPr lang="en-US" dirty="0">
                <a:latin typeface="Arial Narrow" panose="020B0606020202030204" pitchFamily="34" charset="0"/>
              </a:rPr>
              <a:t>Personal Protective Equipment (PPE)</a:t>
            </a:r>
          </a:p>
          <a:p>
            <a:pPr marL="285750" indent="-285750">
              <a:buFont typeface="Wingdings" panose="05000000000000000000" pitchFamily="2" charset="2"/>
              <a:buChar char="v"/>
            </a:pPr>
            <a:r>
              <a:rPr lang="en-US" dirty="0">
                <a:latin typeface="Arial Narrow" panose="020B0606020202030204" pitchFamily="34" charset="0"/>
              </a:rPr>
              <a:t>Safety Culture</a:t>
            </a:r>
          </a:p>
          <a:p>
            <a:pPr marL="285750" indent="-285750">
              <a:buFont typeface="Wingdings" panose="05000000000000000000" pitchFamily="2" charset="2"/>
              <a:buChar char="v"/>
            </a:pPr>
            <a:r>
              <a:rPr lang="en-US" dirty="0">
                <a:latin typeface="Arial Narrow" panose="020B0606020202030204" pitchFamily="34" charset="0"/>
              </a:rPr>
              <a:t>Monitoring and Continuous Improvement</a:t>
            </a:r>
          </a:p>
          <a:p>
            <a:endParaRPr lang="en-IN" dirty="0"/>
          </a:p>
        </p:txBody>
      </p:sp>
      <p:sp>
        <p:nvSpPr>
          <p:cNvPr id="4" name="Text Placeholder 3"/>
          <p:cNvSpPr>
            <a:spLocks noGrp="1"/>
          </p:cNvSpPr>
          <p:nvPr>
            <p:ph type="body" sz="quarter" idx="13"/>
          </p:nvPr>
        </p:nvSpPr>
        <p:spPr/>
        <p:txBody>
          <a:bodyPr/>
          <a:lstStyle/>
          <a:p>
            <a:endParaRPr lang="en-IN"/>
          </a:p>
        </p:txBody>
      </p:sp>
      <p:sp>
        <p:nvSpPr>
          <p:cNvPr id="5" name="Slide Number Placeholder 4"/>
          <p:cNvSpPr>
            <a:spLocks noGrp="1"/>
          </p:cNvSpPr>
          <p:nvPr>
            <p:ph type="sldNum" sz="quarter" idx="16"/>
          </p:nvPr>
        </p:nvSpPr>
        <p:spPr/>
        <p:txBody>
          <a:bodyPr/>
          <a:lstStyle/>
          <a:p>
            <a:fld id="{CC43B8D3-9A08-F84C-9DD4-44948BA52D4B}" type="slidenum">
              <a:rPr lang="en-US" smtClean="0"/>
              <a:pPr/>
              <a:t>4</a:t>
            </a:fld>
            <a:endParaRPr lang="en-US" dirty="0"/>
          </a:p>
        </p:txBody>
      </p:sp>
    </p:spTree>
    <p:extLst>
      <p:ext uri="{BB962C8B-B14F-4D97-AF65-F5344CB8AC3E}">
        <p14:creationId xmlns:p14="http://schemas.microsoft.com/office/powerpoint/2010/main" val="3360643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US" sz="2400" dirty="0"/>
              <a:t>SAFETY CODES RELATED TO ALL PHASES OF </a:t>
            </a:r>
            <a:br>
              <a:rPr lang="en-US" sz="2400" dirty="0"/>
            </a:br>
            <a:r>
              <a:rPr lang="en-US" sz="2400" dirty="0"/>
              <a:t>CONSTRUCTION</a:t>
            </a:r>
            <a:endParaRPr lang="en-IN" sz="2400"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2805952" y="1879343"/>
            <a:ext cx="6355253" cy="4117555"/>
          </a:xfrm>
          <a:prstGeom prst="rect">
            <a:avLst/>
          </a:prstGeom>
        </p:spPr>
      </p:pic>
    </p:spTree>
    <p:extLst>
      <p:ext uri="{BB962C8B-B14F-4D97-AF65-F5344CB8AC3E}">
        <p14:creationId xmlns:p14="http://schemas.microsoft.com/office/powerpoint/2010/main" val="2806944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US" sz="2800" dirty="0"/>
              <a:t>SAFETY CODES RELATED TO EXCAVATION</a:t>
            </a:r>
            <a:endParaRPr lang="en-IN" sz="2800"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41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76625391"/>
              </p:ext>
            </p:extLst>
          </p:nvPr>
        </p:nvGraphicFramePr>
        <p:xfrm>
          <a:off x="770022" y="1700463"/>
          <a:ext cx="9192126" cy="4830494"/>
        </p:xfrm>
        <a:graphic>
          <a:graphicData uri="http://schemas.openxmlformats.org/drawingml/2006/table">
            <a:tbl>
              <a:tblPr firstRow="1" firstCol="1" bandRow="1">
                <a:tableStyleId>{5C22544A-7EE6-4342-B048-85BDC9FD1C3A}</a:tableStyleId>
              </a:tblPr>
              <a:tblGrid>
                <a:gridCol w="1515444">
                  <a:extLst>
                    <a:ext uri="{9D8B030D-6E8A-4147-A177-3AD203B41FA5}">
                      <a16:colId xmlns:a16="http://schemas.microsoft.com/office/drawing/2014/main" val="3336283037"/>
                    </a:ext>
                  </a:extLst>
                </a:gridCol>
                <a:gridCol w="2005847">
                  <a:extLst>
                    <a:ext uri="{9D8B030D-6E8A-4147-A177-3AD203B41FA5}">
                      <a16:colId xmlns:a16="http://schemas.microsoft.com/office/drawing/2014/main" val="918200553"/>
                    </a:ext>
                  </a:extLst>
                </a:gridCol>
                <a:gridCol w="5670835">
                  <a:extLst>
                    <a:ext uri="{9D8B030D-6E8A-4147-A177-3AD203B41FA5}">
                      <a16:colId xmlns:a16="http://schemas.microsoft.com/office/drawing/2014/main" val="1134969030"/>
                    </a:ext>
                  </a:extLst>
                </a:gridCol>
              </a:tblGrid>
              <a:tr h="797927">
                <a:tc>
                  <a:txBody>
                    <a:bodyPr/>
                    <a:lstStyle/>
                    <a:p>
                      <a:pPr marL="457200" algn="just">
                        <a:lnSpc>
                          <a:spcPct val="115000"/>
                        </a:lnSpc>
                        <a:spcAft>
                          <a:spcPts val="0"/>
                        </a:spcAft>
                        <a:tabLst>
                          <a:tab pos="2066925" algn="l"/>
                        </a:tabLst>
                      </a:pPr>
                      <a:r>
                        <a:rPr lang="en-IN" sz="1800" kern="0" dirty="0">
                          <a:effectLst/>
                          <a:latin typeface="Arial" panose="020B0604020202020204" pitchFamily="34" charset="0"/>
                          <a:cs typeface="Arial" panose="020B0604020202020204" pitchFamily="34" charset="0"/>
                        </a:rPr>
                        <a:t>IS Code No</a:t>
                      </a:r>
                      <a:endParaRPr lang="en-IN" sz="1800" kern="100" dirty="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IS Code Name</a:t>
                      </a:r>
                      <a:endParaRPr lang="en-IN" sz="18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Scope</a:t>
                      </a:r>
                      <a:endParaRPr lang="en-IN" sz="1800" kern="100">
                        <a:effectLst/>
                        <a:latin typeface="Arial" panose="020B0604020202020204" pitchFamily="34" charset="0"/>
                        <a:ea typeface="Aptos"/>
                        <a:cs typeface="Arial" panose="020B0604020202020204" pitchFamily="34" charset="0"/>
                      </a:endParaRPr>
                    </a:p>
                  </a:txBody>
                  <a:tcPr marL="68580" marR="68580" marT="0" marB="0"/>
                </a:tc>
                <a:extLst>
                  <a:ext uri="{0D108BD9-81ED-4DB2-BD59-A6C34878D82A}">
                    <a16:rowId xmlns:a16="http://schemas.microsoft.com/office/drawing/2014/main" val="1125866587"/>
                  </a:ext>
                </a:extLst>
              </a:tr>
              <a:tr h="2166556">
                <a:tc>
                  <a:txBody>
                    <a:bodyPr/>
                    <a:lstStyle/>
                    <a:p>
                      <a:pPr marL="457200" algn="just">
                        <a:lnSpc>
                          <a:spcPct val="115000"/>
                        </a:lnSpc>
                        <a:spcAft>
                          <a:spcPts val="0"/>
                        </a:spcAft>
                        <a:tabLst>
                          <a:tab pos="2066925" algn="l"/>
                        </a:tabLst>
                      </a:pPr>
                      <a:r>
                        <a:rPr lang="en-IN" sz="1800" kern="0" dirty="0">
                          <a:effectLst/>
                          <a:latin typeface="Arial" panose="020B0604020202020204" pitchFamily="34" charset="0"/>
                          <a:cs typeface="Arial" panose="020B0604020202020204" pitchFamily="34" charset="0"/>
                        </a:rPr>
                        <a:t>IS 3764:1992</a:t>
                      </a:r>
                      <a:endParaRPr lang="en-IN" sz="1800" kern="100" dirty="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dirty="0">
                          <a:effectLst/>
                          <a:latin typeface="Arial" panose="020B0604020202020204" pitchFamily="34" charset="0"/>
                          <a:cs typeface="Arial" panose="020B0604020202020204" pitchFamily="34" charset="0"/>
                        </a:rPr>
                        <a:t>Code of safety for excavation work</a:t>
                      </a:r>
                      <a:endParaRPr lang="en-IN" sz="1800" kern="100" dirty="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dirty="0">
                          <a:effectLst/>
                          <a:latin typeface="Arial" panose="020B0604020202020204" pitchFamily="34" charset="0"/>
                          <a:cs typeface="Arial" panose="020B0604020202020204" pitchFamily="34" charset="0"/>
                        </a:rPr>
                        <a:t>This standard lays down the requirements for carrying out safely the excavation work, such as trenches, test pits, cellars, borrow pits, cuttings </a:t>
                      </a:r>
                      <a:r>
                        <a:rPr lang="en-IN" sz="1800" kern="0" dirty="0" err="1">
                          <a:effectLst/>
                          <a:latin typeface="Arial" panose="020B0604020202020204" pitchFamily="34" charset="0"/>
                          <a:cs typeface="Arial" panose="020B0604020202020204" pitchFamily="34" charset="0"/>
                        </a:rPr>
                        <a:t>forrail</a:t>
                      </a:r>
                      <a:r>
                        <a:rPr lang="en-IN" sz="1800" kern="0" dirty="0">
                          <a:effectLst/>
                          <a:latin typeface="Arial" panose="020B0604020202020204" pitchFamily="34" charset="0"/>
                          <a:cs typeface="Arial" panose="020B0604020202020204" pitchFamily="34" charset="0"/>
                        </a:rPr>
                        <a:t>, canal and road formations and all excavations on which the sides of excavations are not trimmed simultaneously to a stable slope.</a:t>
                      </a:r>
                      <a:endParaRPr lang="en-IN" sz="1800" kern="100" dirty="0">
                        <a:effectLst/>
                        <a:latin typeface="Arial" panose="020B0604020202020204" pitchFamily="34" charset="0"/>
                        <a:ea typeface="Aptos"/>
                        <a:cs typeface="Arial" panose="020B0604020202020204" pitchFamily="34" charset="0"/>
                      </a:endParaRPr>
                    </a:p>
                  </a:txBody>
                  <a:tcPr marL="68580" marR="68580" marT="0" marB="0"/>
                </a:tc>
                <a:extLst>
                  <a:ext uri="{0D108BD9-81ED-4DB2-BD59-A6C34878D82A}">
                    <a16:rowId xmlns:a16="http://schemas.microsoft.com/office/drawing/2014/main" val="3876642644"/>
                  </a:ext>
                </a:extLst>
              </a:tr>
              <a:tr h="1619105">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IS 4081:2013</a:t>
                      </a:r>
                      <a:endParaRPr lang="en-IN" sz="18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Code of safety for blasting and related drilling operations</a:t>
                      </a:r>
                      <a:endParaRPr lang="en-IN" sz="18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dirty="0">
                          <a:effectLst/>
                          <a:latin typeface="Arial" panose="020B0604020202020204" pitchFamily="34" charset="0"/>
                          <a:cs typeface="Arial" panose="020B0604020202020204" pitchFamily="34" charset="0"/>
                        </a:rPr>
                        <a:t>This standard lays down the safety requirements for blasting and related drilling operations in locations other than mines.</a:t>
                      </a:r>
                      <a:endParaRPr lang="en-IN" sz="1800" kern="100" dirty="0">
                        <a:effectLst/>
                        <a:latin typeface="Arial" panose="020B0604020202020204" pitchFamily="34" charset="0"/>
                        <a:ea typeface="Aptos"/>
                        <a:cs typeface="Arial" panose="020B0604020202020204" pitchFamily="34" charset="0"/>
                      </a:endParaRPr>
                    </a:p>
                  </a:txBody>
                  <a:tcPr marL="68580" marR="68580" marT="0" marB="0"/>
                </a:tc>
                <a:extLst>
                  <a:ext uri="{0D108BD9-81ED-4DB2-BD59-A6C34878D82A}">
                    <a16:rowId xmlns:a16="http://schemas.microsoft.com/office/drawing/2014/main" val="3852755029"/>
                  </a:ext>
                </a:extLst>
              </a:tr>
            </a:tbl>
          </a:graphicData>
        </a:graphic>
      </p:graphicFrame>
    </p:spTree>
    <p:extLst>
      <p:ext uri="{BB962C8B-B14F-4D97-AF65-F5344CB8AC3E}">
        <p14:creationId xmlns:p14="http://schemas.microsoft.com/office/powerpoint/2010/main" val="3261873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US" sz="2800" dirty="0"/>
              <a:t>SAFETY CODES RELATED TO SUBSTRUCTURE</a:t>
            </a:r>
            <a:endParaRPr lang="en-IN" sz="2800"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42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06671038"/>
              </p:ext>
            </p:extLst>
          </p:nvPr>
        </p:nvGraphicFramePr>
        <p:xfrm>
          <a:off x="705853" y="2005263"/>
          <a:ext cx="7413207" cy="4199168"/>
        </p:xfrm>
        <a:graphic>
          <a:graphicData uri="http://schemas.openxmlformats.org/drawingml/2006/table">
            <a:tbl>
              <a:tblPr firstRow="1" firstCol="1" bandRow="1">
                <a:tableStyleId>{5C22544A-7EE6-4342-B048-85BDC9FD1C3A}</a:tableStyleId>
              </a:tblPr>
              <a:tblGrid>
                <a:gridCol w="1222166">
                  <a:extLst>
                    <a:ext uri="{9D8B030D-6E8A-4147-A177-3AD203B41FA5}">
                      <a16:colId xmlns:a16="http://schemas.microsoft.com/office/drawing/2014/main" val="2703753495"/>
                    </a:ext>
                  </a:extLst>
                </a:gridCol>
                <a:gridCol w="1833680">
                  <a:extLst>
                    <a:ext uri="{9D8B030D-6E8A-4147-A177-3AD203B41FA5}">
                      <a16:colId xmlns:a16="http://schemas.microsoft.com/office/drawing/2014/main" val="3226800363"/>
                    </a:ext>
                  </a:extLst>
                </a:gridCol>
                <a:gridCol w="4357361">
                  <a:extLst>
                    <a:ext uri="{9D8B030D-6E8A-4147-A177-3AD203B41FA5}">
                      <a16:colId xmlns:a16="http://schemas.microsoft.com/office/drawing/2014/main" val="1070931383"/>
                    </a:ext>
                  </a:extLst>
                </a:gridCol>
              </a:tblGrid>
              <a:tr h="1074269">
                <a:tc>
                  <a:txBody>
                    <a:bodyPr/>
                    <a:lstStyle/>
                    <a:p>
                      <a:pPr marL="457200" algn="just">
                        <a:lnSpc>
                          <a:spcPct val="115000"/>
                        </a:lnSpc>
                        <a:spcAft>
                          <a:spcPts val="0"/>
                        </a:spcAft>
                        <a:tabLst>
                          <a:tab pos="2066925" algn="l"/>
                        </a:tabLst>
                      </a:pPr>
                      <a:r>
                        <a:rPr lang="en-IN" sz="2000" kern="0">
                          <a:effectLst/>
                          <a:latin typeface="Arial" panose="020B0604020202020204" pitchFamily="34" charset="0"/>
                          <a:cs typeface="Arial" panose="020B0604020202020204" pitchFamily="34" charset="0"/>
                        </a:rPr>
                        <a:t>IS Code No</a:t>
                      </a:r>
                      <a:endParaRPr lang="en-IN" sz="20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2000" kern="0">
                          <a:effectLst/>
                          <a:latin typeface="Arial" panose="020B0604020202020204" pitchFamily="34" charset="0"/>
                          <a:cs typeface="Arial" panose="020B0604020202020204" pitchFamily="34" charset="0"/>
                        </a:rPr>
                        <a:t>IS Code Name</a:t>
                      </a:r>
                      <a:endParaRPr lang="en-IN" sz="20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2000" kern="0">
                          <a:effectLst/>
                          <a:latin typeface="Arial" panose="020B0604020202020204" pitchFamily="34" charset="0"/>
                          <a:cs typeface="Arial" panose="020B0604020202020204" pitchFamily="34" charset="0"/>
                        </a:rPr>
                        <a:t>Scope</a:t>
                      </a:r>
                      <a:endParaRPr lang="en-IN" sz="2000" kern="100">
                        <a:effectLst/>
                        <a:latin typeface="Arial" panose="020B0604020202020204" pitchFamily="34" charset="0"/>
                        <a:ea typeface="Aptos"/>
                        <a:cs typeface="Arial" panose="020B0604020202020204" pitchFamily="34" charset="0"/>
                      </a:endParaRPr>
                    </a:p>
                  </a:txBody>
                  <a:tcPr marL="68580" marR="68580" marT="0" marB="0"/>
                </a:tc>
                <a:extLst>
                  <a:ext uri="{0D108BD9-81ED-4DB2-BD59-A6C34878D82A}">
                    <a16:rowId xmlns:a16="http://schemas.microsoft.com/office/drawing/2014/main" val="1818780465"/>
                  </a:ext>
                </a:extLst>
              </a:tr>
              <a:tr h="2166161">
                <a:tc>
                  <a:txBody>
                    <a:bodyPr/>
                    <a:lstStyle/>
                    <a:p>
                      <a:pPr marL="457200" algn="just">
                        <a:lnSpc>
                          <a:spcPct val="115000"/>
                        </a:lnSpc>
                        <a:spcAft>
                          <a:spcPts val="0"/>
                        </a:spcAft>
                        <a:tabLst>
                          <a:tab pos="2066925" algn="l"/>
                        </a:tabLst>
                      </a:pPr>
                      <a:r>
                        <a:rPr lang="en-IN" sz="2000" kern="0">
                          <a:effectLst/>
                          <a:latin typeface="Arial" panose="020B0604020202020204" pitchFamily="34" charset="0"/>
                          <a:cs typeface="Arial" panose="020B0604020202020204" pitchFamily="34" charset="0"/>
                        </a:rPr>
                        <a:t>IS 5121:2013</a:t>
                      </a:r>
                      <a:endParaRPr lang="en-IN" sz="20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2000" kern="0">
                          <a:effectLst/>
                          <a:latin typeface="Arial" panose="020B0604020202020204" pitchFamily="34" charset="0"/>
                          <a:cs typeface="Arial" panose="020B0604020202020204" pitchFamily="34" charset="0"/>
                        </a:rPr>
                        <a:t>Code of safety for piling and other deep foundations</a:t>
                      </a:r>
                      <a:endParaRPr lang="en-IN" sz="20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2000" kern="0" dirty="0">
                          <a:effectLst/>
                          <a:latin typeface="Arial" panose="020B0604020202020204" pitchFamily="34" charset="0"/>
                          <a:cs typeface="Arial" panose="020B0604020202020204" pitchFamily="34" charset="0"/>
                        </a:rPr>
                        <a:t>This standard lays down the safety requirements for piling and other deep foundations as stated below: </a:t>
                      </a:r>
                      <a:endParaRPr lang="en-IN" sz="2000" kern="100" dirty="0">
                        <a:effectLst/>
                        <a:latin typeface="Arial" panose="020B0604020202020204" pitchFamily="34" charset="0"/>
                        <a:cs typeface="Arial" panose="020B0604020202020204" pitchFamily="34" charset="0"/>
                      </a:endParaRPr>
                    </a:p>
                    <a:p>
                      <a:pPr marL="457200" algn="just">
                        <a:lnSpc>
                          <a:spcPct val="115000"/>
                        </a:lnSpc>
                        <a:spcAft>
                          <a:spcPts val="0"/>
                        </a:spcAft>
                        <a:tabLst>
                          <a:tab pos="2066925" algn="l"/>
                        </a:tabLst>
                      </a:pPr>
                      <a:r>
                        <a:rPr lang="en-IN" sz="2000" kern="0" dirty="0">
                          <a:effectLst/>
                          <a:latin typeface="Arial" panose="020B0604020202020204" pitchFamily="34" charset="0"/>
                          <a:cs typeface="Arial" panose="020B0604020202020204" pitchFamily="34" charset="0"/>
                        </a:rPr>
                        <a:t>a) Safety measures while working with a piling rig; and </a:t>
                      </a:r>
                      <a:endParaRPr lang="en-IN" sz="2000" kern="100" dirty="0">
                        <a:effectLst/>
                        <a:latin typeface="Arial" panose="020B0604020202020204" pitchFamily="34" charset="0"/>
                        <a:cs typeface="Arial" panose="020B0604020202020204" pitchFamily="34" charset="0"/>
                      </a:endParaRPr>
                    </a:p>
                    <a:p>
                      <a:pPr marL="457200" algn="just">
                        <a:lnSpc>
                          <a:spcPct val="115000"/>
                        </a:lnSpc>
                        <a:spcAft>
                          <a:spcPts val="0"/>
                        </a:spcAft>
                        <a:tabLst>
                          <a:tab pos="2066925" algn="l"/>
                        </a:tabLst>
                      </a:pPr>
                      <a:r>
                        <a:rPr lang="en-IN" sz="2000" kern="0" dirty="0">
                          <a:effectLst/>
                          <a:latin typeface="Arial" panose="020B0604020202020204" pitchFamily="34" charset="0"/>
                          <a:cs typeface="Arial" panose="020B0604020202020204" pitchFamily="34" charset="0"/>
                        </a:rPr>
                        <a:t>b) Safety measures while preparing other deep foundations.</a:t>
                      </a:r>
                      <a:endParaRPr lang="en-IN" sz="2000" kern="100" dirty="0">
                        <a:effectLst/>
                        <a:latin typeface="Arial" panose="020B0604020202020204" pitchFamily="34" charset="0"/>
                        <a:ea typeface="Aptos"/>
                        <a:cs typeface="Arial" panose="020B0604020202020204" pitchFamily="34" charset="0"/>
                      </a:endParaRPr>
                    </a:p>
                  </a:txBody>
                  <a:tcPr marL="68580" marR="68580" marT="0" marB="0"/>
                </a:tc>
                <a:extLst>
                  <a:ext uri="{0D108BD9-81ED-4DB2-BD59-A6C34878D82A}">
                    <a16:rowId xmlns:a16="http://schemas.microsoft.com/office/drawing/2014/main" val="1602342038"/>
                  </a:ext>
                </a:extLst>
              </a:tr>
            </a:tbl>
          </a:graphicData>
        </a:graphic>
      </p:graphicFrame>
    </p:spTree>
    <p:extLst>
      <p:ext uri="{BB962C8B-B14F-4D97-AF65-F5344CB8AC3E}">
        <p14:creationId xmlns:p14="http://schemas.microsoft.com/office/powerpoint/2010/main" val="2452048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a:xfrm>
            <a:off x="2757638" y="484094"/>
            <a:ext cx="8242056" cy="1201271"/>
          </a:xfrm>
        </p:spPr>
        <p:txBody>
          <a:bodyPr/>
          <a:lstStyle/>
          <a:p>
            <a:r>
              <a:rPr lang="en-US" sz="2400" dirty="0"/>
              <a:t>SAFETY CODES RELATED TO SUPERSTRUCTURE</a:t>
            </a:r>
            <a:endParaRPr lang="en-IN" sz="2400"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43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903689"/>
              </p:ext>
            </p:extLst>
          </p:nvPr>
        </p:nvGraphicFramePr>
        <p:xfrm>
          <a:off x="705419" y="1700638"/>
          <a:ext cx="8422539" cy="4652036"/>
        </p:xfrm>
        <a:graphic>
          <a:graphicData uri="http://schemas.openxmlformats.org/drawingml/2006/table">
            <a:tbl>
              <a:tblPr firstRow="1" firstCol="1" bandRow="1">
                <a:tableStyleId>{5C22544A-7EE6-4342-B048-85BDC9FD1C3A}</a:tableStyleId>
              </a:tblPr>
              <a:tblGrid>
                <a:gridCol w="1388568">
                  <a:extLst>
                    <a:ext uri="{9D8B030D-6E8A-4147-A177-3AD203B41FA5}">
                      <a16:colId xmlns:a16="http://schemas.microsoft.com/office/drawing/2014/main" val="323932482"/>
                    </a:ext>
                  </a:extLst>
                </a:gridCol>
                <a:gridCol w="2083341">
                  <a:extLst>
                    <a:ext uri="{9D8B030D-6E8A-4147-A177-3AD203B41FA5}">
                      <a16:colId xmlns:a16="http://schemas.microsoft.com/office/drawing/2014/main" val="3647775865"/>
                    </a:ext>
                  </a:extLst>
                </a:gridCol>
                <a:gridCol w="4950630">
                  <a:extLst>
                    <a:ext uri="{9D8B030D-6E8A-4147-A177-3AD203B41FA5}">
                      <a16:colId xmlns:a16="http://schemas.microsoft.com/office/drawing/2014/main" val="2674143468"/>
                    </a:ext>
                  </a:extLst>
                </a:gridCol>
              </a:tblGrid>
              <a:tr h="973492">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IS Code No</a:t>
                      </a:r>
                      <a:endParaRPr lang="en-IN" sz="18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IS Code Name</a:t>
                      </a:r>
                      <a:endParaRPr lang="en-IN" sz="18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Scope</a:t>
                      </a:r>
                      <a:endParaRPr lang="en-IN" sz="1800" kern="100">
                        <a:effectLst/>
                        <a:latin typeface="Arial" panose="020B0604020202020204" pitchFamily="34" charset="0"/>
                        <a:ea typeface="Aptos"/>
                        <a:cs typeface="Arial" panose="020B0604020202020204" pitchFamily="34" charset="0"/>
                      </a:endParaRPr>
                    </a:p>
                  </a:txBody>
                  <a:tcPr marL="68580" marR="68580" marT="0" marB="0"/>
                </a:tc>
                <a:extLst>
                  <a:ext uri="{0D108BD9-81ED-4DB2-BD59-A6C34878D82A}">
                    <a16:rowId xmlns:a16="http://schemas.microsoft.com/office/drawing/2014/main" val="4074587195"/>
                  </a:ext>
                </a:extLst>
              </a:tr>
              <a:tr h="1962955">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IS 8989:1978</a:t>
                      </a:r>
                      <a:endParaRPr lang="en-IN" sz="18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Safety code for erection of concrete framed structures</a:t>
                      </a:r>
                      <a:endParaRPr lang="en-IN" sz="18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This standard lays down the safety requirements for erection of concrete framed structures. 1.2 Safety requirements for erection of structural steel work are covered separately in IS : 72051973t.       </a:t>
                      </a:r>
                      <a:endParaRPr lang="en-IN" sz="1800" kern="100">
                        <a:effectLst/>
                        <a:latin typeface="Arial" panose="020B0604020202020204" pitchFamily="34" charset="0"/>
                        <a:ea typeface="Aptos"/>
                        <a:cs typeface="Arial" panose="020B0604020202020204" pitchFamily="34" charset="0"/>
                      </a:endParaRPr>
                    </a:p>
                  </a:txBody>
                  <a:tcPr marL="68580" marR="68580" marT="0" marB="0"/>
                </a:tc>
                <a:extLst>
                  <a:ext uri="{0D108BD9-81ED-4DB2-BD59-A6C34878D82A}">
                    <a16:rowId xmlns:a16="http://schemas.microsoft.com/office/drawing/2014/main" val="4265972937"/>
                  </a:ext>
                </a:extLst>
              </a:tr>
              <a:tr h="1715589">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IS 7205:1974</a:t>
                      </a:r>
                      <a:endParaRPr lang="en-IN" sz="18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a:effectLst/>
                          <a:latin typeface="Arial" panose="020B0604020202020204" pitchFamily="34" charset="0"/>
                          <a:cs typeface="Arial" panose="020B0604020202020204" pitchFamily="34" charset="0"/>
                        </a:rPr>
                        <a:t>Safety code for erection of structural steelwork</a:t>
                      </a:r>
                      <a:endParaRPr lang="en-IN" sz="1800" kern="100">
                        <a:effectLst/>
                        <a:latin typeface="Arial" panose="020B0604020202020204" pitchFamily="34" charset="0"/>
                        <a:ea typeface="Aptos"/>
                        <a:cs typeface="Arial" panose="020B0604020202020204" pitchFamily="34" charset="0"/>
                      </a:endParaRPr>
                    </a:p>
                  </a:txBody>
                  <a:tcPr marL="68580" marR="68580" marT="0" marB="0"/>
                </a:tc>
                <a:tc>
                  <a:txBody>
                    <a:bodyPr/>
                    <a:lstStyle/>
                    <a:p>
                      <a:pPr marL="457200" algn="just">
                        <a:lnSpc>
                          <a:spcPct val="115000"/>
                        </a:lnSpc>
                        <a:spcAft>
                          <a:spcPts val="0"/>
                        </a:spcAft>
                        <a:tabLst>
                          <a:tab pos="2066925" algn="l"/>
                        </a:tabLst>
                      </a:pPr>
                      <a:r>
                        <a:rPr lang="en-IN" sz="1800" kern="0" dirty="0">
                          <a:effectLst/>
                          <a:latin typeface="Arial" panose="020B0604020202020204" pitchFamily="34" charset="0"/>
                          <a:cs typeface="Arial" panose="020B0604020202020204" pitchFamily="34" charset="0"/>
                        </a:rPr>
                        <a:t>This ‘standard lays down the safety requirements for erection of structural steelwork.</a:t>
                      </a:r>
                      <a:endParaRPr lang="en-IN" sz="1800" kern="100" dirty="0">
                        <a:effectLst/>
                        <a:latin typeface="Arial" panose="020B0604020202020204" pitchFamily="34" charset="0"/>
                        <a:ea typeface="Aptos"/>
                        <a:cs typeface="Arial" panose="020B0604020202020204" pitchFamily="34" charset="0"/>
                      </a:endParaRPr>
                    </a:p>
                  </a:txBody>
                  <a:tcPr marL="68580" marR="68580" marT="0" marB="0"/>
                </a:tc>
                <a:extLst>
                  <a:ext uri="{0D108BD9-81ED-4DB2-BD59-A6C34878D82A}">
                    <a16:rowId xmlns:a16="http://schemas.microsoft.com/office/drawing/2014/main" val="624124232"/>
                  </a:ext>
                </a:extLst>
              </a:tr>
            </a:tbl>
          </a:graphicData>
        </a:graphic>
      </p:graphicFrame>
    </p:spTree>
    <p:extLst>
      <p:ext uri="{BB962C8B-B14F-4D97-AF65-F5344CB8AC3E}">
        <p14:creationId xmlns:p14="http://schemas.microsoft.com/office/powerpoint/2010/main" val="3559354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US" sz="2000" dirty="0"/>
              <a:t>SAFETY CODES RELATED TO ADDITION/ALTERATION OR DEMOLITION OF BUILDINGS</a:t>
            </a:r>
            <a:endParaRPr lang="en-IN" sz="2000"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44</a:t>
            </a:fld>
            <a:endParaRPr lang="en-US" dirty="0"/>
          </a:p>
        </p:txBody>
      </p:sp>
      <p:pic>
        <p:nvPicPr>
          <p:cNvPr id="5" name="Picture 4"/>
          <p:cNvPicPr>
            <a:picLocks noChangeAspect="1"/>
          </p:cNvPicPr>
          <p:nvPr/>
        </p:nvPicPr>
        <p:blipFill>
          <a:blip r:embed="rId2"/>
          <a:stretch>
            <a:fillRect/>
          </a:stretch>
        </p:blipFill>
        <p:spPr>
          <a:xfrm>
            <a:off x="3021106" y="1097291"/>
            <a:ext cx="6745004" cy="5114774"/>
          </a:xfrm>
          <a:prstGeom prst="rect">
            <a:avLst/>
          </a:prstGeom>
        </p:spPr>
      </p:pic>
    </p:spTree>
    <p:extLst>
      <p:ext uri="{BB962C8B-B14F-4D97-AF65-F5344CB8AC3E}">
        <p14:creationId xmlns:p14="http://schemas.microsoft.com/office/powerpoint/2010/main" val="3450025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FFE2-D21C-0235-B8C9-BB9174AD4A52}"/>
              </a:ext>
            </a:extLst>
          </p:cNvPr>
          <p:cNvSpPr>
            <a:spLocks noGrp="1"/>
          </p:cNvSpPr>
          <p:nvPr>
            <p:ph type="title"/>
          </p:nvPr>
        </p:nvSpPr>
        <p:spPr>
          <a:xfrm>
            <a:off x="2674691" y="570759"/>
            <a:ext cx="7103524" cy="1098761"/>
          </a:xfrm>
        </p:spPr>
        <p:txBody>
          <a:bodyPr/>
          <a:lstStyle/>
          <a:p>
            <a:r>
              <a:rPr lang="en-US" sz="2000" b="1" dirty="0"/>
              <a:t>IS 4130: 2024 </a:t>
            </a:r>
            <a:r>
              <a:rPr lang="en-US" sz="2000" dirty="0"/>
              <a:t>Demolition of Buildings - Code of Safety (Third Revision)</a:t>
            </a:r>
          </a:p>
        </p:txBody>
      </p:sp>
      <p:sp>
        <p:nvSpPr>
          <p:cNvPr id="3" name="Content Placeholder 2">
            <a:extLst>
              <a:ext uri="{FF2B5EF4-FFF2-40B4-BE49-F238E27FC236}">
                <a16:creationId xmlns:a16="http://schemas.microsoft.com/office/drawing/2014/main" id="{DB42136E-6F9B-D9D2-A221-FCA997CB171D}"/>
              </a:ext>
            </a:extLst>
          </p:cNvPr>
          <p:cNvSpPr>
            <a:spLocks noGrp="1"/>
          </p:cNvSpPr>
          <p:nvPr>
            <p:ph idx="1"/>
          </p:nvPr>
        </p:nvSpPr>
        <p:spPr>
          <a:xfrm>
            <a:off x="2006602" y="1447800"/>
            <a:ext cx="8127999" cy="4800600"/>
          </a:xfrm>
        </p:spPr>
        <p:txBody>
          <a:bodyPr/>
          <a:lstStyle/>
          <a:p>
            <a:r>
              <a:rPr lang="en-IN" sz="1800" dirty="0">
                <a:latin typeface="Times New Roman" panose="02020603050405020304" pitchFamily="18" charset="0"/>
                <a:ea typeface="Calibri" panose="020F0502020204030204" pitchFamily="34" charset="0"/>
                <a:cs typeface="Mangal" panose="02040503050203030202" pitchFamily="18" charset="0"/>
              </a:rPr>
              <a:t>Factors to be Considered Prior to Demolition</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The needs of the building owner, the client and the workmen. </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Identifying the hazardous materials that could be generated during or after demolition and preparing methods for their safe disposal.</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Information related to the structure, material used, electrical system, plumbing system, HVAC system, presence of hazardous chemicals if any, information on utilities, etc shall be collected.</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Health, safety, and environmental regulatory requirements.</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spcAft>
                <a:spcPts val="800"/>
              </a:spcAft>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The type, age, condition, use and business activity (if appropriate) of the facility and local conditions and constraints (for example, access, existing services, party walls). </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Potential for disruption to business continuity, the community and nearby structures.</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spcAft>
                <a:spcPts val="800"/>
              </a:spcAft>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Legislative requirements.   </a:t>
            </a:r>
            <a:endParaRPr lang="en-US" sz="1800" dirty="0">
              <a:latin typeface="Calibri" panose="020F0502020204030204" pitchFamily="34" charset="0"/>
              <a:ea typeface="Calibri" panose="020F0502020204030204" pitchFamily="34" charset="0"/>
              <a:cs typeface="Mangal" panose="02040503050203030202" pitchFamily="18" charset="0"/>
            </a:endParaRPr>
          </a:p>
        </p:txBody>
      </p:sp>
      <p:sp>
        <p:nvSpPr>
          <p:cNvPr id="4" name="Date Placeholder 3">
            <a:extLst>
              <a:ext uri="{FF2B5EF4-FFF2-40B4-BE49-F238E27FC236}">
                <a16:creationId xmlns:a16="http://schemas.microsoft.com/office/drawing/2014/main" id="{E05F19B1-9446-0CB7-1CE4-DFB3528C3478}"/>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F639299B-83C4-E451-9DBF-0746C900DFF4}"/>
              </a:ext>
            </a:extLst>
          </p:cNvPr>
          <p:cNvSpPr>
            <a:spLocks noGrp="1"/>
          </p:cNvSpPr>
          <p:nvPr>
            <p:ph type="sldNum" sz="quarter" idx="12"/>
          </p:nvPr>
        </p:nvSpPr>
        <p:spPr/>
        <p:txBody>
          <a:bodyPr/>
          <a:lstStyle/>
          <a:p>
            <a:pPr>
              <a:defRPr/>
            </a:pPr>
            <a:r>
              <a:rPr lang="en-US" altLang="en-US" dirty="0">
                <a:solidFill>
                  <a:schemeClr val="tx1"/>
                </a:solidFill>
              </a:rPr>
              <a:t>44</a:t>
            </a:r>
          </a:p>
        </p:txBody>
      </p:sp>
    </p:spTree>
    <p:extLst>
      <p:ext uri="{BB962C8B-B14F-4D97-AF65-F5344CB8AC3E}">
        <p14:creationId xmlns:p14="http://schemas.microsoft.com/office/powerpoint/2010/main" val="65729846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CFBC3-A372-CD32-5C6B-6AF7696290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17583E-787C-26A8-A904-66851306374D}"/>
              </a:ext>
            </a:extLst>
          </p:cNvPr>
          <p:cNvSpPr>
            <a:spLocks noGrp="1"/>
          </p:cNvSpPr>
          <p:nvPr>
            <p:ph idx="1"/>
          </p:nvPr>
        </p:nvSpPr>
        <p:spPr>
          <a:xfrm>
            <a:off x="2006602" y="1447800"/>
            <a:ext cx="8127999" cy="4800600"/>
          </a:xfrm>
        </p:spPr>
        <p:txBody>
          <a:bodyPr>
            <a:normAutofit lnSpcReduction="10000"/>
          </a:bodyPr>
          <a:lstStyle/>
          <a:p>
            <a:pPr algn="just">
              <a:lnSpc>
                <a:spcPct val="107000"/>
              </a:lnSpc>
              <a:spcAft>
                <a:spcPts val="800"/>
              </a:spcAft>
              <a:tabLst>
                <a:tab pos="2066925" algn="l"/>
              </a:tabLst>
            </a:pPr>
            <a:r>
              <a:rPr lang="en-IN" dirty="0">
                <a:effectLst/>
                <a:latin typeface="Times New Roman" panose="02020603050405020304" pitchFamily="18" charset="0"/>
                <a:ea typeface="Calibri" panose="020F0502020204030204" pitchFamily="34" charset="0"/>
                <a:cs typeface="Mangal" panose="02040503050203030202" pitchFamily="18" charset="0"/>
              </a:rPr>
              <a:t>Precautions before starting demolition work</a:t>
            </a:r>
          </a:p>
          <a:p>
            <a:pPr marL="742950" lvl="1" indent="-285750"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On every demolition job, safety signages shall be conspicuously posted all around the site demolition area. Structure, all doors and openings giving access to the structure shall be kept barricaded or manned except during the actual passage of workmen or equipment. Provision shall be made for at least two independent exits for escape of workmen during emergency.</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During nights, solar blinkers (at least 125 V; 55 W), LED rope light (at least 230 V; 36 W) or any other suitable means of red colour emitting lights shall be placed on all the barricades provided around the demolition sites. No demolition activity is permitted during night.</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spcAft>
                <a:spcPts val="800"/>
              </a:spcAft>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Where in any work of demolition it is imperative, because of inherent danger, to ensure that no unauthorized person shall enter the site of demolition outside working hours; a security person/unit shall be employed. In addition to watching the site, the person/unit shall also be responsible for maintaining all notices, lights and barricades.</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sz="1100" dirty="0">
              <a:latin typeface="Calibri" panose="020F0502020204030204" pitchFamily="34" charset="0"/>
              <a:ea typeface="Calibri" panose="020F0502020204030204" pitchFamily="34" charset="0"/>
              <a:cs typeface="Mangal" panose="02040503050203030202" pitchFamily="18" charset="0"/>
            </a:endParaRPr>
          </a:p>
        </p:txBody>
      </p:sp>
      <p:sp>
        <p:nvSpPr>
          <p:cNvPr id="4" name="Date Placeholder 3">
            <a:extLst>
              <a:ext uri="{FF2B5EF4-FFF2-40B4-BE49-F238E27FC236}">
                <a16:creationId xmlns:a16="http://schemas.microsoft.com/office/drawing/2014/main" id="{CE428BC6-B672-837A-BA6C-A2F19AA8A898}"/>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C9523B87-8D5D-D184-F34D-680BD6E09AE8}"/>
              </a:ext>
            </a:extLst>
          </p:cNvPr>
          <p:cNvSpPr>
            <a:spLocks noGrp="1"/>
          </p:cNvSpPr>
          <p:nvPr>
            <p:ph type="sldNum" sz="quarter" idx="12"/>
          </p:nvPr>
        </p:nvSpPr>
        <p:spPr/>
        <p:txBody>
          <a:bodyPr/>
          <a:lstStyle/>
          <a:p>
            <a:pPr>
              <a:defRPr/>
            </a:pPr>
            <a:r>
              <a:rPr lang="en-US" altLang="en-US" dirty="0">
                <a:solidFill>
                  <a:schemeClr val="tx1"/>
                </a:solidFill>
              </a:rPr>
              <a:t>45</a:t>
            </a:r>
          </a:p>
        </p:txBody>
      </p:sp>
      <p:sp>
        <p:nvSpPr>
          <p:cNvPr id="6" name="Title 5"/>
          <p:cNvSpPr>
            <a:spLocks noGrp="1"/>
          </p:cNvSpPr>
          <p:nvPr>
            <p:ph type="title"/>
          </p:nvPr>
        </p:nvSpPr>
        <p:spPr>
          <a:xfrm>
            <a:off x="3222085" y="622459"/>
            <a:ext cx="7058024" cy="995362"/>
          </a:xfrm>
        </p:spPr>
        <p:txBody>
          <a:bodyPr/>
          <a:lstStyle/>
          <a:p>
            <a:r>
              <a:rPr lang="en-US" sz="1800" b="1" dirty="0"/>
              <a:t>IS 4130: 2024 </a:t>
            </a:r>
            <a:r>
              <a:rPr lang="en-US" sz="1800" dirty="0"/>
              <a:t>Demolition of Buildings - Code of Safety (Third Revision</a:t>
            </a:r>
            <a:r>
              <a:rPr lang="en-US" sz="2000" dirty="0"/>
              <a:t>)</a:t>
            </a:r>
            <a:endParaRPr lang="en-IN" sz="2000" dirty="0"/>
          </a:p>
        </p:txBody>
      </p:sp>
    </p:spTree>
    <p:extLst>
      <p:ext uri="{BB962C8B-B14F-4D97-AF65-F5344CB8AC3E}">
        <p14:creationId xmlns:p14="http://schemas.microsoft.com/office/powerpoint/2010/main" val="240756160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9CFE7-8221-752C-0520-ACB10ECB1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7323F-0615-C113-F24F-5E546CFA9F64}"/>
              </a:ext>
            </a:extLst>
          </p:cNvPr>
          <p:cNvSpPr>
            <a:spLocks noGrp="1"/>
          </p:cNvSpPr>
          <p:nvPr>
            <p:ph type="title"/>
          </p:nvPr>
        </p:nvSpPr>
        <p:spPr>
          <a:xfrm>
            <a:off x="2833378" y="622459"/>
            <a:ext cx="7212012" cy="995362"/>
          </a:xfrm>
        </p:spPr>
        <p:txBody>
          <a:bodyPr/>
          <a:lstStyle/>
          <a:p>
            <a:pPr algn="ctr"/>
            <a:r>
              <a:rPr lang="en-US" sz="2000" b="1" dirty="0"/>
              <a:t>IS 4130: 2024 </a:t>
            </a:r>
            <a:r>
              <a:rPr lang="en-US" sz="2000" dirty="0"/>
              <a:t>Demolition of Buildings - Code of Safety (Third Revision)</a:t>
            </a:r>
          </a:p>
        </p:txBody>
      </p:sp>
      <p:sp>
        <p:nvSpPr>
          <p:cNvPr id="3" name="Content Placeholder 2">
            <a:extLst>
              <a:ext uri="{FF2B5EF4-FFF2-40B4-BE49-F238E27FC236}">
                <a16:creationId xmlns:a16="http://schemas.microsoft.com/office/drawing/2014/main" id="{989B511F-CD20-A6F9-ACE2-BB364CB38603}"/>
              </a:ext>
            </a:extLst>
          </p:cNvPr>
          <p:cNvSpPr>
            <a:spLocks noGrp="1"/>
          </p:cNvSpPr>
          <p:nvPr>
            <p:ph idx="1"/>
          </p:nvPr>
        </p:nvSpPr>
        <p:spPr>
          <a:xfrm>
            <a:off x="2006602" y="1447800"/>
            <a:ext cx="8127999" cy="4800600"/>
          </a:xfrm>
        </p:spPr>
        <p:txBody>
          <a:bodyPr/>
          <a:lstStyle/>
          <a:p>
            <a:pPr marL="342900"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Protection to the public</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Before any demolition work is started, every footpath or road adjacent to the work likely to be affected shall be closed or protected, and alternatives provided for the diverted traffic. </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Children and members of the public shall be kept out of the building and the adjoining yard.</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spcAft>
                <a:spcPts val="800"/>
              </a:spcAft>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If the structure to be demolished is more than two storeyed or 7.5 m high, measured from the footpath or street which cannot be closed or safely diverted, and the horizontal distance from the inside of the footpath to the structure is 4.5 m or with less a substantial footpath canopy (see Fig. 1) shall be constructed over the entire length of the footpath adjacent to the structure of sufficient width to protect pedestrian traffic on the footpath from falling debris or other materials. The footpath canopy shall be lighted sufficiently to ensure at all times.</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sz="1100" dirty="0">
              <a:latin typeface="Calibri" panose="020F0502020204030204" pitchFamily="34" charset="0"/>
              <a:ea typeface="Calibri" panose="020F0502020204030204" pitchFamily="34" charset="0"/>
              <a:cs typeface="Mangal" panose="02040503050203030202" pitchFamily="18" charset="0"/>
            </a:endParaRPr>
          </a:p>
        </p:txBody>
      </p:sp>
      <p:sp>
        <p:nvSpPr>
          <p:cNvPr id="4" name="Date Placeholder 3">
            <a:extLst>
              <a:ext uri="{FF2B5EF4-FFF2-40B4-BE49-F238E27FC236}">
                <a16:creationId xmlns:a16="http://schemas.microsoft.com/office/drawing/2014/main" id="{BF998241-5C94-C7CF-4C29-E330C512E04E}"/>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9BA4259C-4406-E03F-6AF4-A383B7E0E764}"/>
              </a:ext>
            </a:extLst>
          </p:cNvPr>
          <p:cNvSpPr>
            <a:spLocks noGrp="1"/>
          </p:cNvSpPr>
          <p:nvPr>
            <p:ph type="sldNum" sz="quarter" idx="12"/>
          </p:nvPr>
        </p:nvSpPr>
        <p:spPr/>
        <p:txBody>
          <a:bodyPr/>
          <a:lstStyle/>
          <a:p>
            <a:pPr>
              <a:defRPr/>
            </a:pPr>
            <a:r>
              <a:rPr lang="en-US" altLang="en-US" dirty="0">
                <a:solidFill>
                  <a:schemeClr val="tx1"/>
                </a:solidFill>
              </a:rPr>
              <a:t>46</a:t>
            </a:r>
          </a:p>
        </p:txBody>
      </p:sp>
    </p:spTree>
    <p:extLst>
      <p:ext uri="{BB962C8B-B14F-4D97-AF65-F5344CB8AC3E}">
        <p14:creationId xmlns:p14="http://schemas.microsoft.com/office/powerpoint/2010/main" val="399778177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1679E-E14D-49F2-6F32-5BC1F6E02F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47F5C-9B50-A409-0B7A-753E7FD0459E}"/>
              </a:ext>
            </a:extLst>
          </p:cNvPr>
          <p:cNvSpPr>
            <a:spLocks noGrp="1"/>
          </p:cNvSpPr>
          <p:nvPr>
            <p:ph type="title"/>
          </p:nvPr>
        </p:nvSpPr>
        <p:spPr>
          <a:xfrm>
            <a:off x="2593735" y="647700"/>
            <a:ext cx="7212012" cy="1071562"/>
          </a:xfrm>
        </p:spPr>
        <p:txBody>
          <a:bodyPr/>
          <a:lstStyle/>
          <a:p>
            <a:pPr algn="ctr"/>
            <a:r>
              <a:rPr lang="en-US" sz="2000" b="1" dirty="0"/>
              <a:t>IS 4130: 2024 </a:t>
            </a:r>
            <a:r>
              <a:rPr lang="en-US" sz="2000" dirty="0"/>
              <a:t>Demolition of Buildings - Code of Safety (Third Revision)</a:t>
            </a:r>
          </a:p>
        </p:txBody>
      </p:sp>
      <p:sp>
        <p:nvSpPr>
          <p:cNvPr id="3" name="Content Placeholder 2">
            <a:extLst>
              <a:ext uri="{FF2B5EF4-FFF2-40B4-BE49-F238E27FC236}">
                <a16:creationId xmlns:a16="http://schemas.microsoft.com/office/drawing/2014/main" id="{2D95F694-AE3D-5E5C-889F-2E1640556C26}"/>
              </a:ext>
            </a:extLst>
          </p:cNvPr>
          <p:cNvSpPr>
            <a:spLocks noGrp="1"/>
          </p:cNvSpPr>
          <p:nvPr>
            <p:ph idx="1"/>
          </p:nvPr>
        </p:nvSpPr>
        <p:spPr>
          <a:xfrm>
            <a:off x="2006602" y="1447800"/>
            <a:ext cx="8127999" cy="4800600"/>
          </a:xfrm>
        </p:spPr>
        <p:txBody>
          <a:bodyPr/>
          <a:lstStyle/>
          <a:p>
            <a:pPr marL="342900"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Protection to the public</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sz="1100" dirty="0">
              <a:latin typeface="Calibri" panose="020F0502020204030204" pitchFamily="34" charset="0"/>
              <a:ea typeface="Calibri" panose="020F0502020204030204" pitchFamily="34" charset="0"/>
              <a:cs typeface="Mangal" panose="02040503050203030202" pitchFamily="18" charset="0"/>
            </a:endParaRPr>
          </a:p>
        </p:txBody>
      </p:sp>
      <p:sp>
        <p:nvSpPr>
          <p:cNvPr id="4" name="Date Placeholder 3">
            <a:extLst>
              <a:ext uri="{FF2B5EF4-FFF2-40B4-BE49-F238E27FC236}">
                <a16:creationId xmlns:a16="http://schemas.microsoft.com/office/drawing/2014/main" id="{976BE820-FED3-7F17-3967-D9C99C70FB83}"/>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BAE9E4AE-BB2D-95E5-3F9A-549DB68BE730}"/>
              </a:ext>
            </a:extLst>
          </p:cNvPr>
          <p:cNvSpPr>
            <a:spLocks noGrp="1"/>
          </p:cNvSpPr>
          <p:nvPr>
            <p:ph type="sldNum" sz="quarter" idx="12"/>
          </p:nvPr>
        </p:nvSpPr>
        <p:spPr/>
        <p:txBody>
          <a:bodyPr/>
          <a:lstStyle/>
          <a:p>
            <a:pPr>
              <a:defRPr/>
            </a:pPr>
            <a:r>
              <a:rPr lang="en-US" altLang="en-US" dirty="0">
                <a:solidFill>
                  <a:schemeClr val="tx1"/>
                </a:solidFill>
              </a:rPr>
              <a:t>47</a:t>
            </a:r>
          </a:p>
        </p:txBody>
      </p:sp>
      <p:pic>
        <p:nvPicPr>
          <p:cNvPr id="6" name="Picture 5">
            <a:extLst>
              <a:ext uri="{FF2B5EF4-FFF2-40B4-BE49-F238E27FC236}">
                <a16:creationId xmlns:a16="http://schemas.microsoft.com/office/drawing/2014/main" id="{F39E8D66-FAF5-C5F8-F81A-778CB07FC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50" y="1828800"/>
            <a:ext cx="6858000" cy="4310062"/>
          </a:xfrm>
          <a:prstGeom prst="rect">
            <a:avLst/>
          </a:prstGeom>
        </p:spPr>
      </p:pic>
    </p:spTree>
    <p:extLst>
      <p:ext uri="{BB962C8B-B14F-4D97-AF65-F5344CB8AC3E}">
        <p14:creationId xmlns:p14="http://schemas.microsoft.com/office/powerpoint/2010/main" val="404811974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06ACF-B47F-5D74-028B-0C26B6EC6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2CAFD-689E-B742-4CA9-2D0AAF671EA7}"/>
              </a:ext>
            </a:extLst>
          </p:cNvPr>
          <p:cNvSpPr>
            <a:spLocks noGrp="1"/>
          </p:cNvSpPr>
          <p:nvPr>
            <p:ph type="title"/>
          </p:nvPr>
        </p:nvSpPr>
        <p:spPr>
          <a:xfrm>
            <a:off x="2989495" y="609600"/>
            <a:ext cx="7059612" cy="1071562"/>
          </a:xfrm>
        </p:spPr>
        <p:txBody>
          <a:bodyPr/>
          <a:lstStyle/>
          <a:p>
            <a:pPr algn="ctr"/>
            <a:r>
              <a:rPr lang="en-US" sz="2000" b="1" dirty="0"/>
              <a:t>IS 4130: 2024 </a:t>
            </a:r>
            <a:r>
              <a:rPr lang="en-US" sz="2000" dirty="0"/>
              <a:t>Demolition of Buildings - Code of Safety (Third Revision)</a:t>
            </a:r>
          </a:p>
        </p:txBody>
      </p:sp>
      <p:sp>
        <p:nvSpPr>
          <p:cNvPr id="3" name="Content Placeholder 2">
            <a:extLst>
              <a:ext uri="{FF2B5EF4-FFF2-40B4-BE49-F238E27FC236}">
                <a16:creationId xmlns:a16="http://schemas.microsoft.com/office/drawing/2014/main" id="{BFE18599-35B9-22E3-23B8-8330769DD2C6}"/>
              </a:ext>
            </a:extLst>
          </p:cNvPr>
          <p:cNvSpPr>
            <a:spLocks noGrp="1"/>
          </p:cNvSpPr>
          <p:nvPr>
            <p:ph idx="1"/>
          </p:nvPr>
        </p:nvSpPr>
        <p:spPr>
          <a:xfrm>
            <a:off x="1752601" y="1604964"/>
            <a:ext cx="8458200" cy="4643436"/>
          </a:xfrm>
        </p:spPr>
        <p:txBody>
          <a:bodyPr/>
          <a:lstStyle/>
          <a:p>
            <a:pPr marL="342900"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Protection to the public</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534988" lvl="1" indent="-354013"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Before any demolition work is started, every footpath or road adjacent to the work likely to be affected shall be closed or protected, and alternatives provided for the diverted traffic. </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534988" lvl="1" indent="-354013"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Children and members of the public shall be kept out of the building and the adjoining yard.</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534988" lvl="1" indent="-354013" algn="just">
              <a:lnSpc>
                <a:spcPct val="107000"/>
              </a:lnSpc>
              <a:spcAft>
                <a:spcPts val="800"/>
              </a:spcAft>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If the structure to be demolished is more than two storeyed or 7.5 m high, measured from the footpath or street which cannot be closed or safely diverted, and the horizontal distance from the inside of the footpath to the structure is 4.5 m or with less a substantial footpath canopy (see Fig. 1) shall be constructed over the entire length of the footpath adjacent to the structure of sufficient width to protect pedestrian traffic on the footpath from falling debris or other materials. The footpath canopy shall be lighted sufficiently to ensure at all times.</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sz="1100" dirty="0">
              <a:latin typeface="Calibri" panose="020F0502020204030204" pitchFamily="34" charset="0"/>
              <a:ea typeface="Calibri" panose="020F0502020204030204" pitchFamily="34" charset="0"/>
              <a:cs typeface="Mangal" panose="02040503050203030202" pitchFamily="18" charset="0"/>
            </a:endParaRPr>
          </a:p>
        </p:txBody>
      </p:sp>
      <p:sp>
        <p:nvSpPr>
          <p:cNvPr id="4" name="Date Placeholder 3">
            <a:extLst>
              <a:ext uri="{FF2B5EF4-FFF2-40B4-BE49-F238E27FC236}">
                <a16:creationId xmlns:a16="http://schemas.microsoft.com/office/drawing/2014/main" id="{0D0C7A18-4F06-DE38-35D3-BC9762DBE1F1}"/>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B06F2347-EB16-5D32-5AD2-8FB8BB8FF94D}"/>
              </a:ext>
            </a:extLst>
          </p:cNvPr>
          <p:cNvSpPr>
            <a:spLocks noGrp="1"/>
          </p:cNvSpPr>
          <p:nvPr>
            <p:ph type="sldNum" sz="quarter" idx="12"/>
          </p:nvPr>
        </p:nvSpPr>
        <p:spPr/>
        <p:txBody>
          <a:bodyPr/>
          <a:lstStyle/>
          <a:p>
            <a:pPr>
              <a:defRPr/>
            </a:pPr>
            <a:r>
              <a:rPr lang="en-US" altLang="en-US" dirty="0">
                <a:solidFill>
                  <a:schemeClr val="tx1"/>
                </a:solidFill>
              </a:rPr>
              <a:t>48</a:t>
            </a:r>
          </a:p>
        </p:txBody>
      </p:sp>
    </p:spTree>
    <p:extLst>
      <p:ext uri="{BB962C8B-B14F-4D97-AF65-F5344CB8AC3E}">
        <p14:creationId xmlns:p14="http://schemas.microsoft.com/office/powerpoint/2010/main" val="6219894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Personal Protective Equipment’s</a:t>
            </a:r>
          </a:p>
        </p:txBody>
      </p:sp>
      <p:sp>
        <p:nvSpPr>
          <p:cNvPr id="3" name="Content Placeholder 2"/>
          <p:cNvSpPr>
            <a:spLocks noGrp="1"/>
          </p:cNvSpPr>
          <p:nvPr>
            <p:ph idx="1"/>
          </p:nvPr>
        </p:nvSpPr>
        <p:spPr>
          <a:xfrm>
            <a:off x="2121763" y="1811045"/>
            <a:ext cx="7581529" cy="3888715"/>
          </a:xfrm>
        </p:spPr>
        <p:txBody>
          <a:bodyPr>
            <a:normAutofit fontScale="92500" lnSpcReduction="10000"/>
          </a:bodyPr>
          <a:lstStyle/>
          <a:p>
            <a:r>
              <a:rPr lang="en-US" b="1" dirty="0">
                <a:latin typeface="Arial Narrow" panose="020B0606020202030204" pitchFamily="34" charset="0"/>
              </a:rPr>
              <a:t>Definition:</a:t>
            </a:r>
            <a:r>
              <a:rPr lang="en-US" dirty="0">
                <a:latin typeface="Arial Narrow" panose="020B0606020202030204" pitchFamily="34" charset="0"/>
              </a:rPr>
              <a:t> Equipment designed to protect workers from physical, chemical, biological, and ergonomic hazards.</a:t>
            </a:r>
          </a:p>
          <a:p>
            <a:r>
              <a:rPr lang="en-US" b="1" dirty="0">
                <a:latin typeface="Arial Narrow" panose="020B0606020202030204" pitchFamily="34" charset="0"/>
              </a:rPr>
              <a:t>Importance:</a:t>
            </a:r>
            <a:endParaRPr lang="en-US" dirty="0">
              <a:latin typeface="Arial Narrow" panose="020B0606020202030204" pitchFamily="34" charset="0"/>
            </a:endParaRPr>
          </a:p>
          <a:p>
            <a:pPr lvl="1"/>
            <a:r>
              <a:rPr lang="en-US" dirty="0">
                <a:latin typeface="Arial Narrow" panose="020B0606020202030204" pitchFamily="34" charset="0"/>
              </a:rPr>
              <a:t>Reduces workplace injuries and fatalities.</a:t>
            </a:r>
          </a:p>
          <a:p>
            <a:pPr lvl="1"/>
            <a:r>
              <a:rPr lang="en-US" dirty="0">
                <a:latin typeface="Arial Narrow" panose="020B0606020202030204" pitchFamily="34" charset="0"/>
              </a:rPr>
              <a:t>Ensures compliance with safety regulations.</a:t>
            </a:r>
          </a:p>
          <a:p>
            <a:r>
              <a:rPr lang="en-US" b="1" dirty="0">
                <a:latin typeface="Arial Narrow" panose="020B0606020202030204" pitchFamily="34" charset="0"/>
              </a:rPr>
              <a:t>Common hazards:</a:t>
            </a:r>
            <a:endParaRPr lang="en-US" dirty="0">
              <a:latin typeface="Arial Narrow" panose="020B0606020202030204" pitchFamily="34" charset="0"/>
            </a:endParaRPr>
          </a:p>
          <a:p>
            <a:pPr lvl="1"/>
            <a:r>
              <a:rPr lang="en-US" dirty="0">
                <a:latin typeface="Arial Narrow" panose="020B0606020202030204" pitchFamily="34" charset="0"/>
              </a:rPr>
              <a:t>Physical (e.g., falling objects, sharp tools).</a:t>
            </a:r>
          </a:p>
          <a:p>
            <a:pPr lvl="1"/>
            <a:r>
              <a:rPr lang="en-US" dirty="0">
                <a:latin typeface="Arial Narrow" panose="020B0606020202030204" pitchFamily="34" charset="0"/>
              </a:rPr>
              <a:t>Chemical (e.g., toxic fumes, spills).</a:t>
            </a:r>
          </a:p>
          <a:p>
            <a:pPr lvl="1"/>
            <a:r>
              <a:rPr lang="en-US" dirty="0">
                <a:latin typeface="Arial Narrow" panose="020B0606020202030204" pitchFamily="34" charset="0"/>
              </a:rPr>
              <a:t>Biological (e.g., pathogens).</a:t>
            </a:r>
          </a:p>
          <a:p>
            <a:pPr lvl="1"/>
            <a:r>
              <a:rPr lang="en-US" dirty="0">
                <a:latin typeface="Arial Narrow" panose="020B0606020202030204" pitchFamily="34" charset="0"/>
              </a:rPr>
              <a:t>Ergonomic (e.g., repetitive motion injuries).</a:t>
            </a:r>
          </a:p>
          <a:p>
            <a:r>
              <a:rPr lang="en-US" b="1" dirty="0">
                <a:latin typeface="Arial Narrow" panose="020B0606020202030204" pitchFamily="34" charset="0"/>
              </a:rPr>
              <a:t>Employer responsibilities:</a:t>
            </a:r>
            <a:endParaRPr lang="en-US" dirty="0">
              <a:latin typeface="Arial Narrow" panose="020B0606020202030204" pitchFamily="34" charset="0"/>
            </a:endParaRPr>
          </a:p>
          <a:p>
            <a:pPr lvl="1"/>
            <a:r>
              <a:rPr lang="en-US" dirty="0">
                <a:latin typeface="Arial Narrow" panose="020B0606020202030204" pitchFamily="34" charset="0"/>
              </a:rPr>
              <a:t>Provide appropriate PPE.</a:t>
            </a:r>
          </a:p>
          <a:p>
            <a:pPr lvl="1"/>
            <a:r>
              <a:rPr lang="en-US" dirty="0">
                <a:latin typeface="Arial Narrow" panose="020B0606020202030204" pitchFamily="34" charset="0"/>
              </a:rPr>
              <a:t>Train employees on correct usage.</a:t>
            </a:r>
          </a:p>
          <a:p>
            <a:pPr lvl="1"/>
            <a:r>
              <a:rPr lang="en-US" dirty="0">
                <a:latin typeface="Arial Narrow" panose="020B0606020202030204" pitchFamily="34" charset="0"/>
              </a:rPr>
              <a:t>Regularly inspect and replace damaged equipment.</a:t>
            </a:r>
          </a:p>
          <a:p>
            <a:endParaRPr lang="en-IN" dirty="0"/>
          </a:p>
        </p:txBody>
      </p:sp>
      <p:sp>
        <p:nvSpPr>
          <p:cNvPr id="4" name="Text Placeholder 3"/>
          <p:cNvSpPr>
            <a:spLocks noGrp="1"/>
          </p:cNvSpPr>
          <p:nvPr>
            <p:ph type="body" sz="quarter" idx="13"/>
          </p:nvPr>
        </p:nvSpPr>
        <p:spPr/>
        <p:txBody>
          <a:bodyPr/>
          <a:lstStyle/>
          <a:p>
            <a:endParaRPr lang="en-IN"/>
          </a:p>
        </p:txBody>
      </p:sp>
      <p:sp>
        <p:nvSpPr>
          <p:cNvPr id="5" name="Slide Number Placeholder 4"/>
          <p:cNvSpPr>
            <a:spLocks noGrp="1"/>
          </p:cNvSpPr>
          <p:nvPr>
            <p:ph type="sldNum" sz="quarter" idx="16"/>
          </p:nvPr>
        </p:nvSpPr>
        <p:spPr/>
        <p:txBody>
          <a:bodyPr/>
          <a:lstStyle/>
          <a:p>
            <a:fld id="{CC43B8D3-9A08-F84C-9DD4-44948BA52D4B}" type="slidenum">
              <a:rPr lang="en-US" smtClean="0"/>
              <a:pPr/>
              <a:t>5</a:t>
            </a:fld>
            <a:endParaRPr lang="en-US" dirty="0"/>
          </a:p>
        </p:txBody>
      </p:sp>
    </p:spTree>
    <p:extLst>
      <p:ext uri="{BB962C8B-B14F-4D97-AF65-F5344CB8AC3E}">
        <p14:creationId xmlns:p14="http://schemas.microsoft.com/office/powerpoint/2010/main" val="826168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AE2AA-71C4-EB62-4BEC-1ACC3B433F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1BDFC-1E5F-70D8-8165-A02661F2B981}"/>
              </a:ext>
            </a:extLst>
          </p:cNvPr>
          <p:cNvSpPr>
            <a:spLocks noGrp="1"/>
          </p:cNvSpPr>
          <p:nvPr>
            <p:ph idx="1"/>
          </p:nvPr>
        </p:nvSpPr>
        <p:spPr>
          <a:xfrm>
            <a:off x="2795238" y="809244"/>
            <a:ext cx="8558897" cy="974435"/>
          </a:xfrm>
        </p:spPr>
        <p:txBody>
          <a:bodyPr>
            <a:normAutofit fontScale="47500" lnSpcReduction="20000"/>
          </a:bodyPr>
          <a:lstStyle/>
          <a:p>
            <a:pPr marL="0" indent="0">
              <a:buNone/>
            </a:pPr>
            <a:r>
              <a:rPr lang="en-US" sz="4000" b="1" dirty="0"/>
              <a:t>IS 4912: 2024 </a:t>
            </a:r>
            <a:r>
              <a:rPr lang="en-US" sz="4000" dirty="0"/>
              <a:t>Temporary Protection of Floor and Wall Openings, Open-side Floors, Staircases and Guardrail Systems</a:t>
            </a:r>
          </a:p>
          <a:p>
            <a:pPr marL="0" indent="0">
              <a:buNone/>
            </a:pPr>
            <a:r>
              <a:rPr lang="en-US" dirty="0"/>
              <a:t>                                                </a:t>
            </a:r>
          </a:p>
          <a:p>
            <a:pPr marL="0" indent="0">
              <a:buNone/>
            </a:pPr>
            <a:r>
              <a:rPr lang="en-US" dirty="0"/>
              <a:t>                                                </a:t>
            </a:r>
          </a:p>
        </p:txBody>
      </p:sp>
      <p:sp>
        <p:nvSpPr>
          <p:cNvPr id="4" name="Date Placeholder 3">
            <a:extLst>
              <a:ext uri="{FF2B5EF4-FFF2-40B4-BE49-F238E27FC236}">
                <a16:creationId xmlns:a16="http://schemas.microsoft.com/office/drawing/2014/main" id="{B9D00DD0-DA36-0362-2070-317057B7D80C}"/>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138098D5-C5F6-2235-9BB3-9114FD8FEAE9}"/>
              </a:ext>
            </a:extLst>
          </p:cNvPr>
          <p:cNvSpPr>
            <a:spLocks noGrp="1"/>
          </p:cNvSpPr>
          <p:nvPr>
            <p:ph type="sldNum" sz="quarter" idx="12"/>
          </p:nvPr>
        </p:nvSpPr>
        <p:spPr/>
        <p:txBody>
          <a:bodyPr/>
          <a:lstStyle/>
          <a:p>
            <a:pPr>
              <a:defRPr/>
            </a:pPr>
            <a:r>
              <a:rPr lang="en-US" altLang="en-US" dirty="0">
                <a:solidFill>
                  <a:schemeClr val="tx1"/>
                </a:solidFill>
              </a:rPr>
              <a:t>49</a:t>
            </a:r>
          </a:p>
        </p:txBody>
      </p:sp>
      <p:pic>
        <p:nvPicPr>
          <p:cNvPr id="10" name="Picture 9">
            <a:extLst>
              <a:ext uri="{FF2B5EF4-FFF2-40B4-BE49-F238E27FC236}">
                <a16:creationId xmlns:a16="http://schemas.microsoft.com/office/drawing/2014/main" id="{77475457-F5D9-D4E9-4F95-CA9679FF0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128" y="1531185"/>
            <a:ext cx="5687301" cy="5113973"/>
          </a:xfrm>
          <a:prstGeom prst="rect">
            <a:avLst/>
          </a:prstGeom>
        </p:spPr>
      </p:pic>
    </p:spTree>
    <p:extLst>
      <p:ext uri="{BB962C8B-B14F-4D97-AF65-F5344CB8AC3E}">
        <p14:creationId xmlns:p14="http://schemas.microsoft.com/office/powerpoint/2010/main" val="377994434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D5A3E-0533-E655-4D8C-C7EADE209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091CC-45EF-9822-CDC0-FD8CFF38E799}"/>
              </a:ext>
            </a:extLst>
          </p:cNvPr>
          <p:cNvSpPr>
            <a:spLocks noGrp="1"/>
          </p:cNvSpPr>
          <p:nvPr>
            <p:ph type="title"/>
          </p:nvPr>
        </p:nvSpPr>
        <p:spPr>
          <a:xfrm>
            <a:off x="2264667" y="735964"/>
            <a:ext cx="7056437" cy="768351"/>
          </a:xfrm>
        </p:spPr>
        <p:txBody>
          <a:bodyPr/>
          <a:lstStyle/>
          <a:p>
            <a:pPr algn="ctr"/>
            <a:r>
              <a:rPr lang="en-US" b="1" dirty="0"/>
              <a:t>IS 4912: 2024</a:t>
            </a:r>
            <a:endParaRPr lang="en-US" dirty="0"/>
          </a:p>
        </p:txBody>
      </p:sp>
      <p:sp>
        <p:nvSpPr>
          <p:cNvPr id="3" name="Content Placeholder 2">
            <a:extLst>
              <a:ext uri="{FF2B5EF4-FFF2-40B4-BE49-F238E27FC236}">
                <a16:creationId xmlns:a16="http://schemas.microsoft.com/office/drawing/2014/main" id="{03C93AA4-A639-A128-7BE8-503EACAC548D}"/>
              </a:ext>
            </a:extLst>
          </p:cNvPr>
          <p:cNvSpPr>
            <a:spLocks noGrp="1"/>
          </p:cNvSpPr>
          <p:nvPr>
            <p:ph idx="1"/>
          </p:nvPr>
        </p:nvSpPr>
        <p:spPr>
          <a:xfrm>
            <a:off x="2006602" y="1447800"/>
            <a:ext cx="8127999" cy="4800600"/>
          </a:xfrm>
        </p:spPr>
        <p:txBody>
          <a:bodyPr/>
          <a:lstStyle/>
          <a:p>
            <a:pPr marL="342900"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Protection of floor openings</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Every floor opening, regardless of resulting elevation change, or through which persons can pass, or which may cause a person to trip or fall, shall be protected in such a manner to prevent a person from passing through that opening and falling. Where there is a risk of personal injury or property damage due to the fall of materials through the floor openings, these openings shall be protected in such a manner as to prevent objects from passing through the opening and falling.</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742950" lvl="1" indent="-285750" algn="just">
              <a:lnSpc>
                <a:spcPct val="107000"/>
              </a:lnSpc>
              <a:spcAft>
                <a:spcPts val="800"/>
              </a:spcAft>
              <a:buFont typeface="Courier New" panose="02070309020205020404" pitchFamily="49" charset="0"/>
              <a:buChar char="o"/>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Signages indicating the presence of such risk and adequate lighting shall be provided near the opening protection. Typical signages for floor opening is given below (see Fig. 1).</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sz="1100" dirty="0">
              <a:latin typeface="Calibri" panose="020F0502020204030204" pitchFamily="34" charset="0"/>
              <a:ea typeface="Calibri" panose="020F0502020204030204" pitchFamily="34" charset="0"/>
              <a:cs typeface="Mangal" panose="02040503050203030202" pitchFamily="18" charset="0"/>
            </a:endParaRPr>
          </a:p>
        </p:txBody>
      </p:sp>
      <p:sp>
        <p:nvSpPr>
          <p:cNvPr id="4" name="Date Placeholder 3">
            <a:extLst>
              <a:ext uri="{FF2B5EF4-FFF2-40B4-BE49-F238E27FC236}">
                <a16:creationId xmlns:a16="http://schemas.microsoft.com/office/drawing/2014/main" id="{1B1DBC52-C184-C996-BB2A-09883A1594E1}"/>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820B19A8-E77E-038C-5141-EF4810C37BB0}"/>
              </a:ext>
            </a:extLst>
          </p:cNvPr>
          <p:cNvSpPr>
            <a:spLocks noGrp="1"/>
          </p:cNvSpPr>
          <p:nvPr>
            <p:ph type="sldNum" sz="quarter" idx="12"/>
          </p:nvPr>
        </p:nvSpPr>
        <p:spPr/>
        <p:txBody>
          <a:bodyPr/>
          <a:lstStyle/>
          <a:p>
            <a:pPr>
              <a:defRPr/>
            </a:pPr>
            <a:r>
              <a:rPr lang="en-US" altLang="en-US" dirty="0">
                <a:solidFill>
                  <a:schemeClr val="tx1"/>
                </a:solidFill>
              </a:rPr>
              <a:t>50</a:t>
            </a:r>
          </a:p>
        </p:txBody>
      </p:sp>
    </p:spTree>
    <p:extLst>
      <p:ext uri="{BB962C8B-B14F-4D97-AF65-F5344CB8AC3E}">
        <p14:creationId xmlns:p14="http://schemas.microsoft.com/office/powerpoint/2010/main" val="180010698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74A45-FB05-0C0B-5901-D4D042407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B02FD-7FAC-5A8F-E293-5793C7712A18}"/>
              </a:ext>
            </a:extLst>
          </p:cNvPr>
          <p:cNvSpPr>
            <a:spLocks noGrp="1"/>
          </p:cNvSpPr>
          <p:nvPr>
            <p:ph type="title"/>
          </p:nvPr>
        </p:nvSpPr>
        <p:spPr>
          <a:xfrm>
            <a:off x="2209801" y="735964"/>
            <a:ext cx="7056437" cy="768351"/>
          </a:xfrm>
        </p:spPr>
        <p:txBody>
          <a:bodyPr/>
          <a:lstStyle/>
          <a:p>
            <a:pPr algn="ctr"/>
            <a:r>
              <a:rPr lang="en-US" b="1" dirty="0"/>
              <a:t>IS 4912: 2024</a:t>
            </a:r>
            <a:endParaRPr lang="en-US" dirty="0"/>
          </a:p>
        </p:txBody>
      </p:sp>
      <p:sp>
        <p:nvSpPr>
          <p:cNvPr id="3" name="Content Placeholder 2">
            <a:extLst>
              <a:ext uri="{FF2B5EF4-FFF2-40B4-BE49-F238E27FC236}">
                <a16:creationId xmlns:a16="http://schemas.microsoft.com/office/drawing/2014/main" id="{8EA84077-AD69-B031-F422-9E855405F963}"/>
              </a:ext>
            </a:extLst>
          </p:cNvPr>
          <p:cNvSpPr>
            <a:spLocks noGrp="1"/>
          </p:cNvSpPr>
          <p:nvPr>
            <p:ph idx="1"/>
          </p:nvPr>
        </p:nvSpPr>
        <p:spPr>
          <a:xfrm>
            <a:off x="2006602" y="1447800"/>
            <a:ext cx="8127999" cy="4800600"/>
          </a:xfrm>
        </p:spPr>
        <p:txBody>
          <a:bodyPr/>
          <a:lstStyle/>
          <a:p>
            <a:pPr marL="342900"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Protection of floor openings</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0" indent="0" algn="just">
              <a:lnSpc>
                <a:spcPct val="107000"/>
              </a:lnSpc>
              <a:spcAft>
                <a:spcPts val="800"/>
              </a:spcAft>
              <a:buNone/>
              <a:tabLst>
                <a:tab pos="2066925" algn="l"/>
              </a:tabLst>
            </a:pP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sz="1100" dirty="0">
              <a:latin typeface="Calibri" panose="020F0502020204030204" pitchFamily="34" charset="0"/>
              <a:ea typeface="Calibri" panose="020F0502020204030204" pitchFamily="34" charset="0"/>
              <a:cs typeface="Mangal" panose="02040503050203030202" pitchFamily="18" charset="0"/>
            </a:endParaRPr>
          </a:p>
        </p:txBody>
      </p:sp>
      <p:sp>
        <p:nvSpPr>
          <p:cNvPr id="4" name="Date Placeholder 3">
            <a:extLst>
              <a:ext uri="{FF2B5EF4-FFF2-40B4-BE49-F238E27FC236}">
                <a16:creationId xmlns:a16="http://schemas.microsoft.com/office/drawing/2014/main" id="{575009B7-68E5-7352-2045-6F6D2D330E44}"/>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B23E8258-B531-EF4F-368C-37AB95C54322}"/>
              </a:ext>
            </a:extLst>
          </p:cNvPr>
          <p:cNvSpPr>
            <a:spLocks noGrp="1"/>
          </p:cNvSpPr>
          <p:nvPr>
            <p:ph type="sldNum" sz="quarter" idx="12"/>
          </p:nvPr>
        </p:nvSpPr>
        <p:spPr/>
        <p:txBody>
          <a:bodyPr/>
          <a:lstStyle/>
          <a:p>
            <a:pPr>
              <a:defRPr/>
            </a:pPr>
            <a:r>
              <a:rPr lang="en-US" altLang="en-US" dirty="0">
                <a:solidFill>
                  <a:schemeClr val="tx1"/>
                </a:solidFill>
              </a:rPr>
              <a:t>51</a:t>
            </a:r>
          </a:p>
        </p:txBody>
      </p:sp>
      <p:pic>
        <p:nvPicPr>
          <p:cNvPr id="6" name="Picture 5">
            <a:extLst>
              <a:ext uri="{FF2B5EF4-FFF2-40B4-BE49-F238E27FC236}">
                <a16:creationId xmlns:a16="http://schemas.microsoft.com/office/drawing/2014/main" id="{97356BEA-9A4B-E0EA-3253-8E0CE0895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905001"/>
            <a:ext cx="7315199" cy="4343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579619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AC4A-84D1-F5D6-91C7-5FDB593BA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D6078-6539-FE94-81B1-90222F50676B}"/>
              </a:ext>
            </a:extLst>
          </p:cNvPr>
          <p:cNvSpPr>
            <a:spLocks noGrp="1"/>
          </p:cNvSpPr>
          <p:nvPr>
            <p:ph type="title"/>
          </p:nvPr>
        </p:nvSpPr>
        <p:spPr>
          <a:xfrm>
            <a:off x="2409633" y="735964"/>
            <a:ext cx="7056437" cy="768351"/>
          </a:xfrm>
        </p:spPr>
        <p:txBody>
          <a:bodyPr/>
          <a:lstStyle/>
          <a:p>
            <a:pPr algn="ctr"/>
            <a:r>
              <a:rPr lang="en-US" b="1" dirty="0"/>
              <a:t>IS 4912: 2024</a:t>
            </a:r>
            <a:endParaRPr lang="en-US" dirty="0"/>
          </a:p>
        </p:txBody>
      </p:sp>
      <p:sp>
        <p:nvSpPr>
          <p:cNvPr id="3" name="Content Placeholder 2">
            <a:extLst>
              <a:ext uri="{FF2B5EF4-FFF2-40B4-BE49-F238E27FC236}">
                <a16:creationId xmlns:a16="http://schemas.microsoft.com/office/drawing/2014/main" id="{4C61D13C-0A80-FB0D-D4AD-6CB8F32E0A92}"/>
              </a:ext>
            </a:extLst>
          </p:cNvPr>
          <p:cNvSpPr>
            <a:spLocks noGrp="1"/>
          </p:cNvSpPr>
          <p:nvPr>
            <p:ph idx="1"/>
          </p:nvPr>
        </p:nvSpPr>
        <p:spPr>
          <a:xfrm>
            <a:off x="2122819" y="1960756"/>
            <a:ext cx="8127999" cy="4800600"/>
          </a:xfrm>
        </p:spPr>
        <p:txBody>
          <a:bodyPr/>
          <a:lstStyle/>
          <a:p>
            <a:pPr marL="342900"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rPr>
              <a:t>Guarding of wall openings including vertical shaft opening</a:t>
            </a:r>
          </a:p>
          <a:p>
            <a:pPr lvl="1"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Prevention of Fall of Person</a:t>
            </a:r>
            <a:endParaRPr lang="en-US" sz="1800" dirty="0">
              <a:latin typeface="Calibri" panose="020F0502020204030204" pitchFamily="34" charset="0"/>
              <a:ea typeface="Calibri" panose="020F0502020204030204" pitchFamily="34" charset="0"/>
              <a:cs typeface="Mangal" panose="02040503050203030202" pitchFamily="18" charset="0"/>
            </a:endParaRPr>
          </a:p>
          <a:p>
            <a:pPr lvl="1"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Prevention of Falling Objects</a:t>
            </a:r>
            <a:endParaRPr lang="en-US" sz="1800" dirty="0">
              <a:latin typeface="Calibri" panose="020F0502020204030204" pitchFamily="34" charset="0"/>
              <a:ea typeface="Calibri" panose="020F0502020204030204" pitchFamily="34" charset="0"/>
              <a:cs typeface="Mangal" panose="02040503050203030202" pitchFamily="18" charset="0"/>
            </a:endParaRPr>
          </a:p>
          <a:p>
            <a:pPr lvl="1"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Signages indicating the presence of such risk and adequate lighting shall be provided near the wall and shaft opening protection. Typical signages for wall and shaft opening protection is given below (see Fig. 6).</a:t>
            </a:r>
            <a:endParaRPr lang="en-US" sz="1800" dirty="0">
              <a:latin typeface="Calibri" panose="020F0502020204030204" pitchFamily="34" charset="0"/>
              <a:ea typeface="Calibri" panose="020F0502020204030204" pitchFamily="34" charset="0"/>
              <a:cs typeface="Mangal" panose="02040503050203030202" pitchFamily="18" charset="0"/>
            </a:endParaRPr>
          </a:p>
          <a:p>
            <a:pPr lvl="1"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Protection of Wall Openings (Shaft)</a:t>
            </a:r>
          </a:p>
          <a:p>
            <a:pPr lvl="1"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Requirements of Wall Opening Protection</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400050" lvl="1" indent="0" algn="just">
              <a:lnSpc>
                <a:spcPct val="107000"/>
              </a:lnSpc>
              <a:spcAft>
                <a:spcPts val="800"/>
              </a:spcAft>
              <a:buNone/>
              <a:tabLst>
                <a:tab pos="2066925" algn="l"/>
              </a:tabLst>
            </a:pPr>
            <a:endParaRPr lang="en-US" sz="1800" dirty="0">
              <a:latin typeface="Calibri" panose="020F0502020204030204" pitchFamily="34" charset="0"/>
              <a:ea typeface="Calibri" panose="020F0502020204030204" pitchFamily="34" charset="0"/>
              <a:cs typeface="Mangal" panose="02040503050203030202" pitchFamily="18" charset="0"/>
            </a:endParaRPr>
          </a:p>
          <a:p>
            <a:pPr lvl="1" indent="-342900" algn="just">
              <a:lnSpc>
                <a:spcPct val="107000"/>
              </a:lnSpc>
              <a:spcAft>
                <a:spcPts val="800"/>
              </a:spcAft>
              <a:buFont typeface="Symbol" panose="05050102010706020507" pitchFamily="18" charset="2"/>
              <a:buChar char=""/>
              <a:tabLst>
                <a:tab pos="2066925" algn="l"/>
              </a:tabLst>
            </a:pP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sz="1100" dirty="0">
              <a:latin typeface="Calibri" panose="020F0502020204030204" pitchFamily="34" charset="0"/>
              <a:ea typeface="Calibri" panose="020F0502020204030204" pitchFamily="34" charset="0"/>
              <a:cs typeface="Mangal" panose="02040503050203030202" pitchFamily="18" charset="0"/>
            </a:endParaRPr>
          </a:p>
        </p:txBody>
      </p:sp>
      <p:sp>
        <p:nvSpPr>
          <p:cNvPr id="4" name="Date Placeholder 3">
            <a:extLst>
              <a:ext uri="{FF2B5EF4-FFF2-40B4-BE49-F238E27FC236}">
                <a16:creationId xmlns:a16="http://schemas.microsoft.com/office/drawing/2014/main" id="{8F07C72F-9195-D3C8-99A3-2C62D183B51F}"/>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1B6B8275-3C0D-D7DD-3162-70EFFC8C1FB2}"/>
              </a:ext>
            </a:extLst>
          </p:cNvPr>
          <p:cNvSpPr>
            <a:spLocks noGrp="1"/>
          </p:cNvSpPr>
          <p:nvPr>
            <p:ph type="sldNum" sz="quarter" idx="12"/>
          </p:nvPr>
        </p:nvSpPr>
        <p:spPr/>
        <p:txBody>
          <a:bodyPr/>
          <a:lstStyle/>
          <a:p>
            <a:pPr>
              <a:defRPr/>
            </a:pPr>
            <a:r>
              <a:rPr lang="en-US" altLang="en-US" dirty="0">
                <a:solidFill>
                  <a:schemeClr val="tx1"/>
                </a:solidFill>
              </a:rPr>
              <a:t>52</a:t>
            </a:r>
          </a:p>
        </p:txBody>
      </p:sp>
    </p:spTree>
    <p:extLst>
      <p:ext uri="{BB962C8B-B14F-4D97-AF65-F5344CB8AC3E}">
        <p14:creationId xmlns:p14="http://schemas.microsoft.com/office/powerpoint/2010/main" val="238693918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7D5F7-F7EA-BFE3-291A-FC9CFC44C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D2FFFB-7647-0FEC-1FB6-23C0B1AD6747}"/>
              </a:ext>
            </a:extLst>
          </p:cNvPr>
          <p:cNvSpPr>
            <a:spLocks noGrp="1"/>
          </p:cNvSpPr>
          <p:nvPr>
            <p:ph type="title"/>
          </p:nvPr>
        </p:nvSpPr>
        <p:spPr>
          <a:xfrm>
            <a:off x="2353877" y="735964"/>
            <a:ext cx="7056437" cy="768351"/>
          </a:xfrm>
        </p:spPr>
        <p:txBody>
          <a:bodyPr/>
          <a:lstStyle/>
          <a:p>
            <a:pPr algn="ctr"/>
            <a:r>
              <a:rPr lang="en-US" b="1" dirty="0"/>
              <a:t>IS 4912: 2024</a:t>
            </a:r>
            <a:endParaRPr lang="en-US" dirty="0"/>
          </a:p>
        </p:txBody>
      </p:sp>
      <p:sp>
        <p:nvSpPr>
          <p:cNvPr id="3" name="Content Placeholder 2">
            <a:extLst>
              <a:ext uri="{FF2B5EF4-FFF2-40B4-BE49-F238E27FC236}">
                <a16:creationId xmlns:a16="http://schemas.microsoft.com/office/drawing/2014/main" id="{C8FBFA4D-5217-ED59-FAAA-6BD3496294D1}"/>
              </a:ext>
            </a:extLst>
          </p:cNvPr>
          <p:cNvSpPr>
            <a:spLocks noGrp="1"/>
          </p:cNvSpPr>
          <p:nvPr>
            <p:ph idx="1"/>
          </p:nvPr>
        </p:nvSpPr>
        <p:spPr>
          <a:xfrm>
            <a:off x="2006602" y="1447800"/>
            <a:ext cx="8127999" cy="4800600"/>
          </a:xfrm>
        </p:spPr>
        <p:txBody>
          <a:bodyPr/>
          <a:lstStyle/>
          <a:p>
            <a:pPr marL="342900"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rPr>
              <a:t>Guarding of wall openings including vertical shaft opening</a:t>
            </a:r>
          </a:p>
          <a:p>
            <a:pPr marL="0" indent="0" algn="just">
              <a:lnSpc>
                <a:spcPct val="107000"/>
              </a:lnSpc>
              <a:spcAft>
                <a:spcPts val="800"/>
              </a:spcAft>
              <a:buNone/>
              <a:tabLst>
                <a:tab pos="2066925" algn="l"/>
              </a:tabLst>
            </a:pP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sz="1100" dirty="0">
              <a:latin typeface="Calibri" panose="020F0502020204030204" pitchFamily="34" charset="0"/>
              <a:ea typeface="Calibri" panose="020F0502020204030204" pitchFamily="34" charset="0"/>
              <a:cs typeface="Mangal" panose="02040503050203030202" pitchFamily="18" charset="0"/>
            </a:endParaRPr>
          </a:p>
        </p:txBody>
      </p:sp>
      <p:sp>
        <p:nvSpPr>
          <p:cNvPr id="4" name="Date Placeholder 3">
            <a:extLst>
              <a:ext uri="{FF2B5EF4-FFF2-40B4-BE49-F238E27FC236}">
                <a16:creationId xmlns:a16="http://schemas.microsoft.com/office/drawing/2014/main" id="{96FDED84-E006-1432-4FEE-797E5800BDA8}"/>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F239F8C7-D236-3A34-D69B-137412141E44}"/>
              </a:ext>
            </a:extLst>
          </p:cNvPr>
          <p:cNvSpPr>
            <a:spLocks noGrp="1"/>
          </p:cNvSpPr>
          <p:nvPr>
            <p:ph type="sldNum" sz="quarter" idx="12"/>
          </p:nvPr>
        </p:nvSpPr>
        <p:spPr/>
        <p:txBody>
          <a:bodyPr/>
          <a:lstStyle/>
          <a:p>
            <a:pPr>
              <a:defRPr/>
            </a:pPr>
            <a:r>
              <a:rPr lang="en-US" altLang="en-US" dirty="0">
                <a:solidFill>
                  <a:schemeClr val="tx1"/>
                </a:solidFill>
              </a:rPr>
              <a:t>53</a:t>
            </a:r>
          </a:p>
        </p:txBody>
      </p:sp>
      <p:pic>
        <p:nvPicPr>
          <p:cNvPr id="6" name="Picture 5">
            <a:extLst>
              <a:ext uri="{FF2B5EF4-FFF2-40B4-BE49-F238E27FC236}">
                <a16:creationId xmlns:a16="http://schemas.microsoft.com/office/drawing/2014/main" id="{1B33C116-F3AE-8CE5-2350-F9F3FD633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1943101"/>
            <a:ext cx="3581400" cy="2600325"/>
          </a:xfrm>
          <a:prstGeom prst="rect">
            <a:avLst/>
          </a:prstGeom>
        </p:spPr>
      </p:pic>
      <p:pic>
        <p:nvPicPr>
          <p:cNvPr id="7" name="Picture 6">
            <a:extLst>
              <a:ext uri="{FF2B5EF4-FFF2-40B4-BE49-F238E27FC236}">
                <a16:creationId xmlns:a16="http://schemas.microsoft.com/office/drawing/2014/main" id="{AA54ADC1-A610-7262-150C-3B5524895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114" y="1943100"/>
            <a:ext cx="2952750" cy="4152900"/>
          </a:xfrm>
          <a:prstGeom prst="rect">
            <a:avLst/>
          </a:prstGeom>
        </p:spPr>
      </p:pic>
    </p:spTree>
    <p:extLst>
      <p:ext uri="{BB962C8B-B14F-4D97-AF65-F5344CB8AC3E}">
        <p14:creationId xmlns:p14="http://schemas.microsoft.com/office/powerpoint/2010/main" val="272780894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24B95-CB1C-D79F-49D6-6F0F12BEE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AD6F8-BDD5-8E4B-C28E-845356377AFE}"/>
              </a:ext>
            </a:extLst>
          </p:cNvPr>
          <p:cNvSpPr>
            <a:spLocks noGrp="1"/>
          </p:cNvSpPr>
          <p:nvPr>
            <p:ph type="title"/>
          </p:nvPr>
        </p:nvSpPr>
        <p:spPr>
          <a:xfrm>
            <a:off x="2710716" y="735964"/>
            <a:ext cx="7056437" cy="768351"/>
          </a:xfrm>
        </p:spPr>
        <p:txBody>
          <a:bodyPr/>
          <a:lstStyle/>
          <a:p>
            <a:pPr algn="ctr"/>
            <a:r>
              <a:rPr lang="en-US" b="1" dirty="0"/>
              <a:t>IS 4912: 2024</a:t>
            </a:r>
            <a:endParaRPr lang="en-US" dirty="0"/>
          </a:p>
        </p:txBody>
      </p:sp>
      <p:sp>
        <p:nvSpPr>
          <p:cNvPr id="3" name="Content Placeholder 2">
            <a:extLst>
              <a:ext uri="{FF2B5EF4-FFF2-40B4-BE49-F238E27FC236}">
                <a16:creationId xmlns:a16="http://schemas.microsoft.com/office/drawing/2014/main" id="{E33FB4EA-DCF1-7F5A-9E38-A71C81DF1A2E}"/>
              </a:ext>
            </a:extLst>
          </p:cNvPr>
          <p:cNvSpPr>
            <a:spLocks noGrp="1"/>
          </p:cNvSpPr>
          <p:nvPr>
            <p:ph idx="1"/>
          </p:nvPr>
        </p:nvSpPr>
        <p:spPr>
          <a:xfrm>
            <a:off x="2006602" y="1447799"/>
            <a:ext cx="8857016" cy="5144069"/>
          </a:xfrm>
        </p:spPr>
        <p:txBody>
          <a:bodyPr>
            <a:normAutofit/>
          </a:bodyPr>
          <a:lstStyle/>
          <a:p>
            <a:pPr marL="342900" indent="-342900" algn="just">
              <a:lnSpc>
                <a:spcPct val="107000"/>
              </a:lnSpc>
              <a:spcAft>
                <a:spcPts val="800"/>
              </a:spcAft>
              <a:buFont typeface="Symbol" panose="05050102010706020507" pitchFamily="18" charset="2"/>
              <a:buChar char=""/>
              <a:tabLst>
                <a:tab pos="2066925" algn="l"/>
              </a:tabLst>
            </a:pPr>
            <a:r>
              <a:rPr lang="en-IN" sz="1800" dirty="0">
                <a:latin typeface="Times New Roman" panose="02020603050405020304" pitchFamily="18" charset="0"/>
                <a:ea typeface="Calibri" panose="020F0502020204030204" pitchFamily="34" charset="0"/>
                <a:cs typeface="Mangal" panose="02040503050203030202" pitchFamily="18" charset="0"/>
              </a:rPr>
              <a:t>Stairway railings and guards</a:t>
            </a:r>
          </a:p>
          <a:p>
            <a:pPr marL="742950" lvl="1" indent="-285750" algn="just">
              <a:lnSpc>
                <a:spcPct val="107000"/>
              </a:lnSpc>
              <a:buFont typeface="Courier New" panose="02070309020205020404" pitchFamily="49" charset="0"/>
              <a:buChar char="o"/>
              <a:tabLst>
                <a:tab pos="2066925" algn="l"/>
              </a:tabLst>
            </a:pPr>
            <a:r>
              <a:rPr lang="en-IN" sz="1700" dirty="0">
                <a:latin typeface="Times New Roman" panose="02020603050405020304" pitchFamily="18" charset="0"/>
                <a:ea typeface="Calibri" panose="020F0502020204030204" pitchFamily="34" charset="0"/>
                <a:cs typeface="Mangal" panose="02040503050203030202" pitchFamily="18" charset="0"/>
              </a:rPr>
              <a:t>Every flight of stairs having four or more risers shall be equipped with stair railings or handrails as specified below, the width of the stair being measured clear of all constructions except handrails:</a:t>
            </a:r>
            <a:endParaRPr lang="en-US" sz="1700" dirty="0">
              <a:latin typeface="Calibri" panose="020F0502020204030204" pitchFamily="34" charset="0"/>
              <a:ea typeface="Calibri" panose="020F0502020204030204" pitchFamily="34" charset="0"/>
              <a:cs typeface="Mangal" panose="02040503050203030202" pitchFamily="18" charset="0"/>
            </a:endParaRPr>
          </a:p>
          <a:p>
            <a:pPr lvl="2" indent="-228600" algn="just">
              <a:lnSpc>
                <a:spcPct val="107000"/>
              </a:lnSpc>
              <a:buFont typeface="Wingdings" panose="05000000000000000000" pitchFamily="2" charset="2"/>
              <a:buChar char=""/>
              <a:tabLst>
                <a:tab pos="2066925" algn="l"/>
              </a:tabLst>
            </a:pPr>
            <a:r>
              <a:rPr lang="en-IN" sz="1700" dirty="0">
                <a:latin typeface="Times New Roman" panose="02020603050405020304" pitchFamily="18" charset="0"/>
                <a:ea typeface="Calibri" panose="020F0502020204030204" pitchFamily="34" charset="0"/>
                <a:cs typeface="Mangal" panose="02040503050203030202" pitchFamily="18" charset="0"/>
              </a:rPr>
              <a:t>On stairways less than 150 cm wide having both sides enclosed, at least one handrail, preferably on the right side descending; </a:t>
            </a:r>
            <a:endParaRPr lang="en-US" sz="1700" dirty="0">
              <a:latin typeface="Calibri" panose="020F0502020204030204" pitchFamily="34" charset="0"/>
              <a:ea typeface="Calibri" panose="020F0502020204030204" pitchFamily="34" charset="0"/>
              <a:cs typeface="Mangal" panose="02040503050203030202" pitchFamily="18" charset="0"/>
            </a:endParaRPr>
          </a:p>
          <a:p>
            <a:pPr lvl="2" indent="-228600" algn="just">
              <a:lnSpc>
                <a:spcPct val="107000"/>
              </a:lnSpc>
              <a:buFont typeface="Wingdings" panose="05000000000000000000" pitchFamily="2" charset="2"/>
              <a:buChar char=""/>
              <a:tabLst>
                <a:tab pos="2066925" algn="l"/>
              </a:tabLst>
            </a:pPr>
            <a:r>
              <a:rPr lang="en-IN" sz="1700" dirty="0">
                <a:latin typeface="Times New Roman" panose="02020603050405020304" pitchFamily="18" charset="0"/>
                <a:ea typeface="Calibri" panose="020F0502020204030204" pitchFamily="34" charset="0"/>
                <a:cs typeface="Mangal" panose="02040503050203030202" pitchFamily="18" charset="0"/>
              </a:rPr>
              <a:t>On stairways, less than 150 cm wide, having one side open, at least one stair railing on the open side; </a:t>
            </a:r>
            <a:endParaRPr lang="en-US" sz="1700" dirty="0">
              <a:latin typeface="Calibri" panose="020F0502020204030204" pitchFamily="34" charset="0"/>
              <a:ea typeface="Calibri" panose="020F0502020204030204" pitchFamily="34" charset="0"/>
              <a:cs typeface="Mangal" panose="02040503050203030202" pitchFamily="18" charset="0"/>
            </a:endParaRPr>
          </a:p>
          <a:p>
            <a:pPr lvl="2" indent="-228600" algn="just">
              <a:lnSpc>
                <a:spcPct val="107000"/>
              </a:lnSpc>
              <a:buFont typeface="Wingdings" panose="05000000000000000000" pitchFamily="2" charset="2"/>
              <a:buChar char=""/>
              <a:tabLst>
                <a:tab pos="2066925" algn="l"/>
              </a:tabLst>
            </a:pPr>
            <a:r>
              <a:rPr lang="en-IN" sz="1700" dirty="0">
                <a:latin typeface="Times New Roman" panose="02020603050405020304" pitchFamily="18" charset="0"/>
                <a:ea typeface="Calibri" panose="020F0502020204030204" pitchFamily="34" charset="0"/>
                <a:cs typeface="Mangal" panose="02040503050203030202" pitchFamily="18" charset="0"/>
              </a:rPr>
              <a:t>On stairways less than 150 cm wide having both sides open, one stair railing on each side;</a:t>
            </a:r>
            <a:endParaRPr lang="en-US" sz="1700" dirty="0">
              <a:latin typeface="Calibri" panose="020F0502020204030204" pitchFamily="34" charset="0"/>
              <a:ea typeface="Calibri" panose="020F0502020204030204" pitchFamily="34" charset="0"/>
              <a:cs typeface="Mangal" panose="02040503050203030202" pitchFamily="18" charset="0"/>
            </a:endParaRPr>
          </a:p>
          <a:p>
            <a:pPr lvl="2" indent="-228600" algn="just">
              <a:lnSpc>
                <a:spcPct val="107000"/>
              </a:lnSpc>
              <a:buFont typeface="Wingdings" panose="05000000000000000000" pitchFamily="2" charset="2"/>
              <a:buChar char=""/>
              <a:tabLst>
                <a:tab pos="2066925" algn="l"/>
              </a:tabLst>
            </a:pPr>
            <a:r>
              <a:rPr lang="en-IN" sz="1700" dirty="0">
                <a:latin typeface="Times New Roman" panose="02020603050405020304" pitchFamily="18" charset="0"/>
                <a:ea typeface="Calibri" panose="020F0502020204030204" pitchFamily="34" charset="0"/>
                <a:cs typeface="Mangal" panose="02040503050203030202" pitchFamily="18" charset="0"/>
              </a:rPr>
              <a:t>On stairways more than 150 cm wide one handrail on each enclosed side and one stair railing on each open side; and </a:t>
            </a:r>
            <a:endParaRPr lang="en-US" sz="1700" dirty="0">
              <a:latin typeface="Calibri" panose="020F0502020204030204" pitchFamily="34" charset="0"/>
              <a:ea typeface="Calibri" panose="020F0502020204030204" pitchFamily="34" charset="0"/>
              <a:cs typeface="Mangal" panose="02040503050203030202" pitchFamily="18" charset="0"/>
            </a:endParaRPr>
          </a:p>
          <a:p>
            <a:pPr lvl="2" indent="-228600" algn="just">
              <a:lnSpc>
                <a:spcPct val="107000"/>
              </a:lnSpc>
              <a:spcAft>
                <a:spcPts val="800"/>
              </a:spcAft>
              <a:buFont typeface="Wingdings" panose="05000000000000000000" pitchFamily="2" charset="2"/>
              <a:buChar char=""/>
              <a:tabLst>
                <a:tab pos="2066925" algn="l"/>
              </a:tabLst>
            </a:pPr>
            <a:r>
              <a:rPr lang="en-IN" sz="1700" dirty="0">
                <a:latin typeface="Times New Roman" panose="02020603050405020304" pitchFamily="18" charset="0"/>
                <a:ea typeface="Calibri" panose="020F0502020204030204" pitchFamily="34" charset="0"/>
                <a:cs typeface="Mangal" panose="02040503050203030202" pitchFamily="18" charset="0"/>
              </a:rPr>
              <a:t>The height of handrails shall be not more than 85 cm measured vertically above the pitch line; a handrail is required for all stairs, or a ramp having a rise of more than 60 cm.</a:t>
            </a:r>
            <a:endParaRPr lang="en-US" sz="1700" dirty="0">
              <a:latin typeface="Calibri" panose="020F0502020204030204" pitchFamily="34" charset="0"/>
              <a:ea typeface="Calibri" panose="020F0502020204030204" pitchFamily="34" charset="0"/>
              <a:cs typeface="Mangal" panose="02040503050203030202" pitchFamily="18" charset="0"/>
            </a:endParaRPr>
          </a:p>
          <a:p>
            <a:pPr lvl="1" indent="-342900" algn="just">
              <a:lnSpc>
                <a:spcPct val="107000"/>
              </a:lnSpc>
              <a:spcAft>
                <a:spcPts val="800"/>
              </a:spcAft>
              <a:buFont typeface="Symbol" panose="05050102010706020507" pitchFamily="18" charset="2"/>
              <a:buChar char=""/>
              <a:tabLst>
                <a:tab pos="2066925" algn="l"/>
              </a:tabLst>
            </a:pPr>
            <a:endParaRPr lang="en-US" sz="1600" dirty="0">
              <a:latin typeface="Calibri" panose="020F0502020204030204" pitchFamily="34" charset="0"/>
              <a:ea typeface="Calibri" panose="020F0502020204030204" pitchFamily="34" charset="0"/>
              <a:cs typeface="Mangal" panose="02040503050203030202" pitchFamily="18" charset="0"/>
            </a:endParaRPr>
          </a:p>
          <a:p>
            <a:pPr marL="400050" lvl="1" indent="0" algn="just">
              <a:lnSpc>
                <a:spcPct val="107000"/>
              </a:lnSpc>
              <a:spcAft>
                <a:spcPts val="800"/>
              </a:spcAft>
              <a:buNone/>
              <a:tabLst>
                <a:tab pos="2066925" algn="l"/>
              </a:tabLst>
            </a:pPr>
            <a:endParaRPr lang="en-US" sz="1800" dirty="0">
              <a:latin typeface="Calibri" panose="020F0502020204030204" pitchFamily="34" charset="0"/>
              <a:ea typeface="Calibri" panose="020F0502020204030204" pitchFamily="34" charset="0"/>
              <a:cs typeface="Mangal" panose="02040503050203030202" pitchFamily="18" charset="0"/>
            </a:endParaRPr>
          </a:p>
          <a:p>
            <a:pPr lvl="1" indent="-342900" algn="just">
              <a:lnSpc>
                <a:spcPct val="107000"/>
              </a:lnSpc>
              <a:spcAft>
                <a:spcPts val="800"/>
              </a:spcAft>
              <a:buFont typeface="Symbol" panose="05050102010706020507" pitchFamily="18" charset="2"/>
              <a:buChar char=""/>
              <a:tabLst>
                <a:tab pos="2066925" algn="l"/>
              </a:tabLst>
            </a:pP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457200" lvl="1" indent="0" algn="just">
              <a:lnSpc>
                <a:spcPct val="107000"/>
              </a:lnSpc>
              <a:spcAft>
                <a:spcPts val="800"/>
              </a:spcAft>
              <a:buNone/>
              <a:tabLst>
                <a:tab pos="2066925" algn="l"/>
              </a:tabLst>
            </a:pPr>
            <a:endParaRPr lang="en-US" sz="1100" dirty="0">
              <a:latin typeface="Calibri" panose="020F0502020204030204" pitchFamily="34" charset="0"/>
              <a:ea typeface="Calibri" panose="020F0502020204030204" pitchFamily="34" charset="0"/>
              <a:cs typeface="Mangal" panose="02040503050203030202" pitchFamily="18" charset="0"/>
            </a:endParaRPr>
          </a:p>
        </p:txBody>
      </p:sp>
      <p:sp>
        <p:nvSpPr>
          <p:cNvPr id="4" name="Date Placeholder 3">
            <a:extLst>
              <a:ext uri="{FF2B5EF4-FFF2-40B4-BE49-F238E27FC236}">
                <a16:creationId xmlns:a16="http://schemas.microsoft.com/office/drawing/2014/main" id="{935C5513-DE0C-12FC-3C51-E153DC68B97A}"/>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D000F492-339C-093F-6E4F-A0D822D01FF1}"/>
              </a:ext>
            </a:extLst>
          </p:cNvPr>
          <p:cNvSpPr>
            <a:spLocks noGrp="1"/>
          </p:cNvSpPr>
          <p:nvPr>
            <p:ph type="sldNum" sz="quarter" idx="12"/>
          </p:nvPr>
        </p:nvSpPr>
        <p:spPr/>
        <p:txBody>
          <a:bodyPr/>
          <a:lstStyle/>
          <a:p>
            <a:pPr>
              <a:defRPr/>
            </a:pPr>
            <a:r>
              <a:rPr lang="en-US" altLang="en-US" dirty="0">
                <a:solidFill>
                  <a:schemeClr val="tx1"/>
                </a:solidFill>
              </a:rPr>
              <a:t>54</a:t>
            </a:r>
          </a:p>
        </p:txBody>
      </p:sp>
    </p:spTree>
    <p:extLst>
      <p:ext uri="{BB962C8B-B14F-4D97-AF65-F5344CB8AC3E}">
        <p14:creationId xmlns:p14="http://schemas.microsoft.com/office/powerpoint/2010/main" val="120666728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US" sz="2800" dirty="0"/>
              <a:t>SAFETY CODES RELATED TO ENABLING WORKS</a:t>
            </a:r>
            <a:endParaRPr lang="en-IN" sz="2800"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56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2278441"/>
              </p:ext>
            </p:extLst>
          </p:nvPr>
        </p:nvGraphicFramePr>
        <p:xfrm>
          <a:off x="1734670" y="1636058"/>
          <a:ext cx="8305800" cy="5029201"/>
        </p:xfrm>
        <a:graphic>
          <a:graphicData uri="http://schemas.openxmlformats.org/drawingml/2006/table">
            <a:tbl>
              <a:tblPr/>
              <a:tblGrid>
                <a:gridCol w="2016552">
                  <a:extLst>
                    <a:ext uri="{9D8B030D-6E8A-4147-A177-3AD203B41FA5}">
                      <a16:colId xmlns:a16="http://schemas.microsoft.com/office/drawing/2014/main" val="20000"/>
                    </a:ext>
                  </a:extLst>
                </a:gridCol>
                <a:gridCol w="6289248">
                  <a:extLst>
                    <a:ext uri="{9D8B030D-6E8A-4147-A177-3AD203B41FA5}">
                      <a16:colId xmlns:a16="http://schemas.microsoft.com/office/drawing/2014/main" val="20001"/>
                    </a:ext>
                  </a:extLst>
                </a:gridCol>
              </a:tblGrid>
              <a:tr h="3251709">
                <a:tc>
                  <a:txBody>
                    <a:bodyPr/>
                    <a:lstStyle/>
                    <a:p>
                      <a:pPr marL="0" marR="0">
                        <a:lnSpc>
                          <a:spcPct val="115000"/>
                        </a:lnSpc>
                        <a:spcBef>
                          <a:spcPts val="0"/>
                        </a:spcBef>
                        <a:spcAft>
                          <a:spcPts val="0"/>
                        </a:spcAft>
                      </a:pPr>
                      <a:r>
                        <a:rPr lang="en-US" sz="2800" b="1" dirty="0">
                          <a:solidFill>
                            <a:schemeClr val="tx1"/>
                          </a:solidFill>
                          <a:latin typeface="Calibri"/>
                          <a:ea typeface="Calibri"/>
                          <a:cs typeface="Mangal"/>
                        </a:rPr>
                        <a:t>Staging (Scaffolds</a:t>
                      </a:r>
                    </a:p>
                    <a:p>
                      <a:pPr marL="0" marR="0">
                        <a:lnSpc>
                          <a:spcPct val="115000"/>
                        </a:lnSpc>
                        <a:spcBef>
                          <a:spcPts val="0"/>
                        </a:spcBef>
                        <a:spcAft>
                          <a:spcPts val="0"/>
                        </a:spcAft>
                      </a:pPr>
                      <a:r>
                        <a:rPr lang="en-US" sz="2800" b="1" dirty="0">
                          <a:solidFill>
                            <a:schemeClr val="tx1"/>
                          </a:solidFill>
                          <a:latin typeface="Calibri"/>
                          <a:ea typeface="Calibri"/>
                          <a:cs typeface="Mangal"/>
                        </a:rPr>
                        <a:t>&amp; ladders)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1000"/>
                        </a:spcAft>
                        <a:buFont typeface="Times New Roman"/>
                        <a:buChar char="•"/>
                        <a:tabLst>
                          <a:tab pos="457200" algn="l"/>
                        </a:tabLst>
                      </a:pPr>
                      <a:r>
                        <a:rPr lang="en-IN" sz="2400" b="1" dirty="0">
                          <a:solidFill>
                            <a:schemeClr val="tx1"/>
                          </a:solidFill>
                          <a:latin typeface="Calibri"/>
                          <a:ea typeface="Calibri"/>
                          <a:cs typeface="Mangal"/>
                        </a:rPr>
                        <a:t>IS 3696 (Part 1):1987</a:t>
                      </a:r>
                      <a:r>
                        <a:rPr lang="en-IN" sz="2400" dirty="0">
                          <a:solidFill>
                            <a:schemeClr val="tx1"/>
                          </a:solidFill>
                          <a:latin typeface="Calibri"/>
                          <a:ea typeface="Calibri"/>
                          <a:cs typeface="Mangal"/>
                        </a:rPr>
                        <a:t> Safety code of scaffolds and ladders: Part 1 Scaffolds </a:t>
                      </a:r>
                      <a:endParaRPr lang="en-US" sz="2400" dirty="0">
                        <a:solidFill>
                          <a:schemeClr val="tx1"/>
                        </a:solidFill>
                        <a:latin typeface="Calibri"/>
                        <a:ea typeface="Calibri"/>
                        <a:cs typeface="Mangal"/>
                      </a:endParaRPr>
                    </a:p>
                    <a:p>
                      <a:pPr marL="342900" marR="0" lvl="0" indent="-342900">
                        <a:lnSpc>
                          <a:spcPct val="115000"/>
                        </a:lnSpc>
                        <a:spcBef>
                          <a:spcPts val="0"/>
                        </a:spcBef>
                        <a:spcAft>
                          <a:spcPts val="1000"/>
                        </a:spcAft>
                        <a:buFont typeface="Times New Roman"/>
                        <a:buChar char="•"/>
                        <a:tabLst>
                          <a:tab pos="457200" algn="l"/>
                        </a:tabLst>
                      </a:pPr>
                      <a:r>
                        <a:rPr lang="en-IN" sz="2400" b="1" dirty="0">
                          <a:solidFill>
                            <a:schemeClr val="tx1"/>
                          </a:solidFill>
                          <a:latin typeface="Calibri"/>
                          <a:ea typeface="Calibri"/>
                          <a:cs typeface="Mangal"/>
                        </a:rPr>
                        <a:t>IS 3696 (Part 2):1991</a:t>
                      </a:r>
                      <a:r>
                        <a:rPr lang="en-IN" sz="2400" dirty="0">
                          <a:solidFill>
                            <a:schemeClr val="tx1"/>
                          </a:solidFill>
                          <a:latin typeface="Calibri"/>
                          <a:ea typeface="Calibri"/>
                          <a:cs typeface="Mangal"/>
                        </a:rPr>
                        <a:t> Safety code of scaffolds and ladders: Part 2 Ladders </a:t>
                      </a:r>
                      <a:endParaRPr lang="en-US" sz="2400" dirty="0">
                        <a:solidFill>
                          <a:schemeClr val="tx1"/>
                        </a:solidFill>
                        <a:latin typeface="Calibri"/>
                        <a:ea typeface="Calibri"/>
                        <a:cs typeface="Mangal"/>
                      </a:endParaRPr>
                    </a:p>
                    <a:p>
                      <a:pPr marL="342900" marR="0" lvl="0" indent="-342900">
                        <a:lnSpc>
                          <a:spcPct val="115000"/>
                        </a:lnSpc>
                        <a:spcBef>
                          <a:spcPts val="0"/>
                        </a:spcBef>
                        <a:spcAft>
                          <a:spcPts val="1000"/>
                        </a:spcAft>
                        <a:buFont typeface="Times New Roman"/>
                        <a:buChar char="•"/>
                        <a:tabLst>
                          <a:tab pos="457200" algn="l"/>
                        </a:tabLst>
                      </a:pPr>
                      <a:r>
                        <a:rPr lang="en-IN" sz="2400" b="1" dirty="0">
                          <a:solidFill>
                            <a:schemeClr val="tx1"/>
                          </a:solidFill>
                          <a:latin typeface="Calibri"/>
                          <a:ea typeface="Calibri"/>
                          <a:cs typeface="Mangal"/>
                        </a:rPr>
                        <a:t>IS 4014 (Part 2):2013</a:t>
                      </a:r>
                      <a:r>
                        <a:rPr lang="en-IN" sz="2400" dirty="0">
                          <a:solidFill>
                            <a:schemeClr val="tx1"/>
                          </a:solidFill>
                          <a:latin typeface="Calibri"/>
                          <a:ea typeface="Calibri"/>
                          <a:cs typeface="Mangal"/>
                        </a:rPr>
                        <a:t> Code of practice for steel tubular scaffolding: Part 2 Safety regulations for scaffolding </a:t>
                      </a:r>
                      <a:endParaRPr lang="en-US" sz="2400" dirty="0">
                        <a:solidFill>
                          <a:schemeClr val="tx1"/>
                        </a:solidFill>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8746">
                <a:tc>
                  <a:txBody>
                    <a:bodyPr/>
                    <a:lstStyle/>
                    <a:p>
                      <a:pPr marL="0" marR="0">
                        <a:lnSpc>
                          <a:spcPct val="115000"/>
                        </a:lnSpc>
                        <a:spcBef>
                          <a:spcPts val="0"/>
                        </a:spcBef>
                        <a:spcAft>
                          <a:spcPts val="0"/>
                        </a:spcAft>
                      </a:pPr>
                      <a:r>
                        <a:rPr lang="en-IN" sz="2800" b="1">
                          <a:solidFill>
                            <a:schemeClr val="tx1"/>
                          </a:solidFill>
                          <a:latin typeface="Calibri"/>
                          <a:ea typeface="Calibri"/>
                          <a:cs typeface="Mangal"/>
                        </a:rPr>
                        <a:t>Material</a:t>
                      </a:r>
                      <a:endParaRPr lang="en-US" sz="2800" b="1">
                        <a:solidFill>
                          <a:schemeClr val="tx1"/>
                        </a:solidFill>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r>
                        <a:rPr lang="en-IN" sz="2400" b="1" dirty="0">
                          <a:solidFill>
                            <a:schemeClr val="tx1"/>
                          </a:solidFill>
                          <a:latin typeface="Calibri"/>
                          <a:ea typeface="Calibri"/>
                          <a:cs typeface="Mangal"/>
                        </a:rPr>
                        <a:t>IS 7969:1975 </a:t>
                      </a:r>
                      <a:r>
                        <a:rPr lang="en-IN" sz="2400" dirty="0">
                          <a:solidFill>
                            <a:schemeClr val="tx1"/>
                          </a:solidFill>
                          <a:latin typeface="Calibri"/>
                          <a:ea typeface="Calibri"/>
                          <a:cs typeface="Mangal"/>
                        </a:rPr>
                        <a:t>Safety code for handling and storage of building materials  </a:t>
                      </a:r>
                      <a:endParaRPr lang="en-US" sz="2400" dirty="0">
                        <a:solidFill>
                          <a:schemeClr val="tx1"/>
                        </a:solidFill>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8746">
                <a:tc>
                  <a:txBody>
                    <a:bodyPr/>
                    <a:lstStyle/>
                    <a:p>
                      <a:pPr marL="0" marR="0">
                        <a:lnSpc>
                          <a:spcPct val="115000"/>
                        </a:lnSpc>
                        <a:spcBef>
                          <a:spcPts val="0"/>
                        </a:spcBef>
                        <a:spcAft>
                          <a:spcPts val="0"/>
                        </a:spcAft>
                      </a:pPr>
                      <a:r>
                        <a:rPr lang="en-IN" sz="2800" b="1" dirty="0">
                          <a:solidFill>
                            <a:schemeClr val="tx1"/>
                          </a:solidFill>
                          <a:latin typeface="Calibri"/>
                          <a:ea typeface="Calibri"/>
                          <a:cs typeface="Mangal"/>
                        </a:rPr>
                        <a:t>Machinery</a:t>
                      </a:r>
                      <a:endParaRPr lang="en-US" sz="2800" b="1" dirty="0">
                        <a:solidFill>
                          <a:schemeClr val="tx1"/>
                        </a:solidFill>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r>
                        <a:rPr lang="en-IN" sz="2400" b="1" dirty="0">
                          <a:solidFill>
                            <a:schemeClr val="tx1"/>
                          </a:solidFill>
                          <a:latin typeface="Calibri"/>
                          <a:ea typeface="Calibri"/>
                          <a:cs typeface="Mangal"/>
                        </a:rPr>
                        <a:t>IS 7293:1974 </a:t>
                      </a:r>
                      <a:r>
                        <a:rPr lang="en-IN" sz="2400" dirty="0">
                          <a:solidFill>
                            <a:schemeClr val="tx1"/>
                          </a:solidFill>
                          <a:latin typeface="Calibri"/>
                          <a:ea typeface="Calibri"/>
                          <a:cs typeface="Mangal"/>
                        </a:rPr>
                        <a:t>Safety code for working with construction machinery </a:t>
                      </a:r>
                      <a:endParaRPr lang="en-US" sz="2400" dirty="0">
                        <a:solidFill>
                          <a:schemeClr val="tx1"/>
                        </a:solidFill>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81099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544067-CA19-FD7C-3C92-7DFFA2311867}"/>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FC0D92BB-A392-DEA3-7AA5-B487E76DF034}"/>
              </a:ext>
            </a:extLst>
          </p:cNvPr>
          <p:cNvSpPr>
            <a:spLocks noGrp="1"/>
          </p:cNvSpPr>
          <p:nvPr>
            <p:ph type="title"/>
          </p:nvPr>
        </p:nvSpPr>
        <p:spPr/>
        <p:txBody>
          <a:bodyPr/>
          <a:lstStyle/>
          <a:p>
            <a:r>
              <a:rPr lang="en-US" sz="4000" b="1" dirty="0"/>
              <a:t>OTHER SAFETY CODES </a:t>
            </a:r>
            <a:endParaRPr lang="en-US" dirty="0"/>
          </a:p>
        </p:txBody>
      </p:sp>
      <p:sp>
        <p:nvSpPr>
          <p:cNvPr id="4" name="Slide Number Placeholder 3">
            <a:extLst>
              <a:ext uri="{FF2B5EF4-FFF2-40B4-BE49-F238E27FC236}">
                <a16:creationId xmlns:a16="http://schemas.microsoft.com/office/drawing/2014/main" id="{ACE7A277-91EC-D1EF-5773-7A9D14AAB18E}"/>
              </a:ext>
            </a:extLst>
          </p:cNvPr>
          <p:cNvSpPr>
            <a:spLocks noGrp="1"/>
          </p:cNvSpPr>
          <p:nvPr>
            <p:ph type="sldNum" sz="quarter" idx="15"/>
          </p:nvPr>
        </p:nvSpPr>
        <p:spPr/>
        <p:txBody>
          <a:bodyPr/>
          <a:lstStyle/>
          <a:p>
            <a:fld id="{CC43B8D3-9A08-F84C-9DD4-44948BA52D4B}" type="slidenum">
              <a:rPr lang="en-US" smtClean="0"/>
              <a:pPr/>
              <a:t>57</a:t>
            </a:fld>
            <a:endParaRPr lang="en-US" dirty="0"/>
          </a:p>
        </p:txBody>
      </p:sp>
      <p:sp>
        <p:nvSpPr>
          <p:cNvPr id="6" name="TextBox 5">
            <a:extLst>
              <a:ext uri="{FF2B5EF4-FFF2-40B4-BE49-F238E27FC236}">
                <a16:creationId xmlns:a16="http://schemas.microsoft.com/office/drawing/2014/main" id="{2A648425-C97E-E12B-F291-F4A5C024BBD8}"/>
              </a:ext>
            </a:extLst>
          </p:cNvPr>
          <p:cNvSpPr txBox="1"/>
          <p:nvPr/>
        </p:nvSpPr>
        <p:spPr>
          <a:xfrm>
            <a:off x="2141742" y="1664843"/>
            <a:ext cx="9049422" cy="4927026"/>
          </a:xfrm>
          <a:prstGeom prst="rect">
            <a:avLst/>
          </a:prstGeom>
          <a:noFill/>
        </p:spPr>
        <p:txBody>
          <a:bodyPr wrap="square">
            <a:spAutoFit/>
          </a:bodyPr>
          <a:lstStyle/>
          <a:p>
            <a:pPr lvl="0"/>
            <a:r>
              <a:rPr lang="en-IN" sz="2400" b="1" dirty="0">
                <a:effectLst/>
                <a:latin typeface="Arial" panose="020B0604020202020204" pitchFamily="34" charset="0"/>
                <a:ea typeface="Times New Roman" panose="02020603050405020304" pitchFamily="18" charset="0"/>
                <a:cs typeface="Mangal"/>
              </a:rPr>
              <a:t>IS 4138:1977   </a:t>
            </a:r>
            <a:r>
              <a:rPr lang="en-IN" sz="2400" dirty="0">
                <a:effectLst/>
                <a:latin typeface="Arial" panose="020B0604020202020204" pitchFamily="34" charset="0"/>
                <a:ea typeface="Times New Roman" panose="02020603050405020304" pitchFamily="18" charset="0"/>
                <a:cs typeface="Mangal"/>
              </a:rPr>
              <a:t>Safety code for working in compressed  air  </a:t>
            </a:r>
            <a:endParaRPr lang="en-US" sz="2400" dirty="0"/>
          </a:p>
          <a:p>
            <a:pPr lvl="0"/>
            <a:r>
              <a:rPr lang="en-IN" sz="2400" b="1" dirty="0">
                <a:effectLst/>
                <a:latin typeface="Arial" panose="020B0604020202020204" pitchFamily="34" charset="0"/>
                <a:ea typeface="Times New Roman" panose="02020603050405020304" pitchFamily="18" charset="0"/>
                <a:cs typeface="Mangal"/>
              </a:rPr>
              <a:t>IS 4756:1978   </a:t>
            </a:r>
            <a:r>
              <a:rPr lang="en-IN" sz="2400" dirty="0">
                <a:effectLst/>
                <a:latin typeface="Arial" panose="020B0604020202020204" pitchFamily="34" charset="0"/>
                <a:ea typeface="Times New Roman" panose="02020603050405020304" pitchFamily="18" charset="0"/>
                <a:cs typeface="Mangal"/>
              </a:rPr>
              <a:t>Safety code for </a:t>
            </a:r>
            <a:r>
              <a:rPr lang="en-IN" sz="2400" dirty="0" err="1">
                <a:effectLst/>
                <a:latin typeface="Arial" panose="020B0604020202020204" pitchFamily="34" charset="0"/>
                <a:ea typeface="Times New Roman" panose="02020603050405020304" pitchFamily="18" charset="0"/>
                <a:cs typeface="Mangal"/>
              </a:rPr>
              <a:t>tunneling</a:t>
            </a:r>
            <a:r>
              <a:rPr lang="en-IN" sz="2400" dirty="0">
                <a:effectLst/>
                <a:latin typeface="Arial" panose="020B0604020202020204" pitchFamily="34" charset="0"/>
                <a:ea typeface="Times New Roman" panose="02020603050405020304" pitchFamily="18" charset="0"/>
                <a:cs typeface="Mangal"/>
              </a:rPr>
              <a:t> work 	</a:t>
            </a:r>
            <a:endParaRPr lang="en-US" sz="2400" dirty="0">
              <a:effectLst/>
              <a:latin typeface="Calibri" panose="020F0502020204030204" pitchFamily="34" charset="0"/>
              <a:ea typeface="Times New Roman" panose="02020603050405020304" pitchFamily="18" charset="0"/>
              <a:cs typeface="Mangal"/>
            </a:endParaRPr>
          </a:p>
          <a:p>
            <a:pPr lvl="0"/>
            <a:r>
              <a:rPr lang="en-IN" sz="2400" b="1" dirty="0">
                <a:effectLst/>
                <a:latin typeface="Arial" panose="020B0604020202020204" pitchFamily="34" charset="0"/>
                <a:ea typeface="Times New Roman" panose="02020603050405020304" pitchFamily="18" charset="0"/>
                <a:cs typeface="Mangal"/>
              </a:rPr>
              <a:t>IS 5916:2013   </a:t>
            </a:r>
            <a:r>
              <a:rPr lang="en-IN" sz="2400" dirty="0">
                <a:effectLst/>
                <a:latin typeface="Arial" panose="020B0604020202020204" pitchFamily="34" charset="0"/>
                <a:ea typeface="Times New Roman" panose="02020603050405020304" pitchFamily="18" charset="0"/>
                <a:cs typeface="Mangal"/>
              </a:rPr>
              <a:t>Safety code for construction involving use of hot bituminous materials   </a:t>
            </a:r>
            <a:endParaRPr lang="en-US" sz="2400" dirty="0">
              <a:effectLst/>
              <a:latin typeface="Calibri" panose="020F0502020204030204" pitchFamily="34" charset="0"/>
              <a:ea typeface="Times New Roman" panose="02020603050405020304" pitchFamily="18" charset="0"/>
              <a:cs typeface="Mangal"/>
            </a:endParaRPr>
          </a:p>
          <a:p>
            <a:pPr lvl="0"/>
            <a:r>
              <a:rPr lang="en-IN" sz="2400" b="1" dirty="0">
                <a:effectLst/>
                <a:latin typeface="Arial" panose="020B0604020202020204" pitchFamily="34" charset="0"/>
                <a:ea typeface="Times New Roman" panose="02020603050405020304" pitchFamily="18" charset="0"/>
                <a:cs typeface="Mangal"/>
              </a:rPr>
              <a:t>IS 10291:1982  </a:t>
            </a:r>
            <a:r>
              <a:rPr lang="en-IN" sz="2400" dirty="0">
                <a:effectLst/>
                <a:latin typeface="Arial" panose="020B0604020202020204" pitchFamily="34" charset="0"/>
                <a:ea typeface="Times New Roman" panose="02020603050405020304" pitchFamily="18" charset="0"/>
                <a:cs typeface="Mangal"/>
              </a:rPr>
              <a:t>Safety code for dress divers in civil engineering works	 </a:t>
            </a:r>
            <a:endParaRPr lang="en-US" sz="2400" dirty="0">
              <a:effectLst/>
              <a:latin typeface="Calibri" panose="020F0502020204030204" pitchFamily="34" charset="0"/>
              <a:ea typeface="Times New Roman" panose="02020603050405020304" pitchFamily="18" charset="0"/>
              <a:cs typeface="Mangal"/>
            </a:endParaRPr>
          </a:p>
          <a:p>
            <a:pPr lvl="0"/>
            <a:r>
              <a:rPr lang="en-IN" sz="2400" b="1" dirty="0">
                <a:effectLst/>
                <a:latin typeface="Arial" panose="020B0604020202020204" pitchFamily="34" charset="0"/>
                <a:ea typeface="Times New Roman" panose="02020603050405020304" pitchFamily="18" charset="0"/>
                <a:cs typeface="Mangal"/>
              </a:rPr>
              <a:t>IS 15883(Part 5):2013  </a:t>
            </a:r>
            <a:r>
              <a:rPr lang="en-IN" sz="2400" dirty="0">
                <a:effectLst/>
                <a:latin typeface="Arial" panose="020B0604020202020204" pitchFamily="34" charset="0"/>
                <a:ea typeface="Times New Roman" panose="02020603050405020304" pitchFamily="18" charset="0"/>
                <a:cs typeface="Mangal"/>
              </a:rPr>
              <a:t>Guidelines for construction project management: Part 5 </a:t>
            </a:r>
            <a:r>
              <a:rPr lang="en-IN" sz="2400" b="0" dirty="0">
                <a:effectLst/>
                <a:latin typeface="Arial" panose="020B0604020202020204" pitchFamily="34" charset="0"/>
                <a:ea typeface="Times New Roman" panose="02020603050405020304" pitchFamily="18" charset="0"/>
                <a:cs typeface="Mangal"/>
              </a:rPr>
              <a:t>Health and safety management</a:t>
            </a:r>
            <a:endParaRPr lang="en-US" sz="2400" b="0" dirty="0">
              <a:effectLst/>
              <a:latin typeface="Calibri" panose="020F0502020204030204" pitchFamily="34" charset="0"/>
              <a:ea typeface="Times New Roman" panose="02020603050405020304" pitchFamily="18" charset="0"/>
              <a:cs typeface="Mangal"/>
            </a:endParaRPr>
          </a:p>
          <a:p>
            <a:pPr lvl="0"/>
            <a:r>
              <a:rPr lang="en-IN" sz="2400" b="1" dirty="0">
                <a:effectLst/>
                <a:latin typeface="Arial" panose="020B0604020202020204" pitchFamily="34" charset="0"/>
                <a:ea typeface="Times New Roman" panose="02020603050405020304" pitchFamily="18" charset="0"/>
                <a:cs typeface="Mangal"/>
              </a:rPr>
              <a:t>IS 15883(Part 8):2015 </a:t>
            </a:r>
            <a:r>
              <a:rPr lang="en-IN" sz="2400" b="1" dirty="0">
                <a:latin typeface="Arial" panose="020B0604020202020204" pitchFamily="34" charset="0"/>
                <a:ea typeface="Times New Roman" panose="02020603050405020304" pitchFamily="18" charset="0"/>
                <a:cs typeface="Mangal"/>
              </a:rPr>
              <a:t> </a:t>
            </a:r>
            <a:r>
              <a:rPr lang="en-IN" sz="2400" dirty="0">
                <a:effectLst/>
                <a:latin typeface="Arial" panose="020B0604020202020204" pitchFamily="34" charset="0"/>
                <a:ea typeface="Times New Roman" panose="02020603050405020304" pitchFamily="18" charset="0"/>
                <a:cs typeface="Mangal"/>
              </a:rPr>
              <a:t>Guidelines for construction project management: Part 8 Risk management </a:t>
            </a:r>
            <a:endParaRPr lang="en-US" sz="2400" dirty="0">
              <a:effectLst/>
              <a:latin typeface="Calibri" panose="020F0502020204030204" pitchFamily="34" charset="0"/>
              <a:ea typeface="Times New Roman" panose="02020603050405020304" pitchFamily="18" charset="0"/>
              <a:cs typeface="Mangal"/>
            </a:endParaRPr>
          </a:p>
          <a:p>
            <a:pPr lvl="0"/>
            <a:r>
              <a:rPr lang="en-IN" sz="2400" b="1" dirty="0">
                <a:effectLst/>
                <a:latin typeface="Arial" panose="020B0604020202020204" pitchFamily="34" charset="0"/>
                <a:ea typeface="Times New Roman" panose="02020603050405020304" pitchFamily="18" charset="0"/>
                <a:cs typeface="Mangal"/>
              </a:rPr>
              <a:t>IS 16601:2016 </a:t>
            </a:r>
            <a:r>
              <a:rPr lang="en-IN" sz="2400" dirty="0">
                <a:effectLst/>
                <a:latin typeface="Arial" panose="020B0604020202020204" pitchFamily="34" charset="0"/>
                <a:ea typeface="Times New Roman" panose="02020603050405020304" pitchFamily="18" charset="0"/>
                <a:cs typeface="Mangal"/>
              </a:rPr>
              <a:t>Guidelines for habitat requirements for construction workers</a:t>
            </a:r>
            <a:endParaRPr lang="en-US" sz="2400" dirty="0">
              <a:effectLst/>
              <a:latin typeface="Calibri" panose="020F0502020204030204" pitchFamily="34" charset="0"/>
              <a:ea typeface="Times New Roman" panose="02020603050405020304" pitchFamily="18" charset="0"/>
              <a:cs typeface="Mangal"/>
            </a:endParaRPr>
          </a:p>
          <a:p>
            <a:pPr lvl="0"/>
            <a:r>
              <a:rPr lang="en-IN" sz="2400" b="1" dirty="0">
                <a:effectLst/>
                <a:latin typeface="Arial" panose="020B0604020202020204" pitchFamily="34" charset="0"/>
                <a:ea typeface="Times New Roman" panose="02020603050405020304" pitchFamily="18" charset="0"/>
                <a:cs typeface="Mangal"/>
              </a:rPr>
              <a:t>SP 70:2001  </a:t>
            </a:r>
            <a:r>
              <a:rPr lang="en-IN" sz="2400" b="0" dirty="0">
                <a:effectLst/>
                <a:latin typeface="Arial" panose="020B0604020202020204" pitchFamily="34" charset="0"/>
                <a:ea typeface="Times New Roman" panose="02020603050405020304" pitchFamily="18" charset="0"/>
                <a:cs typeface="Mangal"/>
              </a:rPr>
              <a:t>Handbook on construction safety practices</a:t>
            </a:r>
            <a:endParaRPr lang="en-US" sz="2400" b="0" dirty="0">
              <a:effectLst/>
              <a:latin typeface="Calibri" panose="020F0502020204030204" pitchFamily="34" charset="0"/>
              <a:ea typeface="Times New Roman" panose="02020603050405020304" pitchFamily="18" charset="0"/>
              <a:cs typeface="Mangal"/>
            </a:endParaRPr>
          </a:p>
        </p:txBody>
      </p:sp>
    </p:spTree>
    <p:extLst>
      <p:ext uri="{BB962C8B-B14F-4D97-AF65-F5344CB8AC3E}">
        <p14:creationId xmlns:p14="http://schemas.microsoft.com/office/powerpoint/2010/main" val="692219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69162-2443-3543-E283-494C3F2F3239}"/>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94944A56-8698-0052-CF6C-1FB42D21F00B}"/>
              </a:ext>
            </a:extLst>
          </p:cNvPr>
          <p:cNvSpPr>
            <a:spLocks noGrp="1"/>
          </p:cNvSpPr>
          <p:nvPr>
            <p:ph type="title"/>
          </p:nvPr>
        </p:nvSpPr>
        <p:spPr/>
        <p:txBody>
          <a:bodyPr/>
          <a:lstStyle/>
          <a:p>
            <a:r>
              <a:rPr lang="en-US" sz="4000" b="1" dirty="0"/>
              <a:t>OTHER SAFETY CODES </a:t>
            </a:r>
            <a:endParaRPr lang="en-US" dirty="0"/>
          </a:p>
        </p:txBody>
      </p:sp>
      <p:sp>
        <p:nvSpPr>
          <p:cNvPr id="4" name="Slide Number Placeholder 3">
            <a:extLst>
              <a:ext uri="{FF2B5EF4-FFF2-40B4-BE49-F238E27FC236}">
                <a16:creationId xmlns:a16="http://schemas.microsoft.com/office/drawing/2014/main" id="{E2FDD70A-55B4-6F03-4CC7-94994BB77BB5}"/>
              </a:ext>
            </a:extLst>
          </p:cNvPr>
          <p:cNvSpPr>
            <a:spLocks noGrp="1"/>
          </p:cNvSpPr>
          <p:nvPr>
            <p:ph type="sldNum" sz="quarter" idx="15"/>
          </p:nvPr>
        </p:nvSpPr>
        <p:spPr/>
        <p:txBody>
          <a:bodyPr/>
          <a:lstStyle/>
          <a:p>
            <a:fld id="{CC43B8D3-9A08-F84C-9DD4-44948BA52D4B}" type="slidenum">
              <a:rPr lang="en-US" smtClean="0"/>
              <a:pPr/>
              <a:t>58</a:t>
            </a:fld>
            <a:endParaRPr lang="en-US" dirty="0"/>
          </a:p>
        </p:txBody>
      </p:sp>
      <p:sp>
        <p:nvSpPr>
          <p:cNvPr id="6" name="TextBox 5">
            <a:extLst>
              <a:ext uri="{FF2B5EF4-FFF2-40B4-BE49-F238E27FC236}">
                <a16:creationId xmlns:a16="http://schemas.microsoft.com/office/drawing/2014/main" id="{59D8E3F8-FBEE-2EA3-F38E-40C045E90691}"/>
              </a:ext>
            </a:extLst>
          </p:cNvPr>
          <p:cNvSpPr txBox="1"/>
          <p:nvPr/>
        </p:nvSpPr>
        <p:spPr>
          <a:xfrm>
            <a:off x="2238233" y="1733856"/>
            <a:ext cx="9007522" cy="4493538"/>
          </a:xfrm>
          <a:prstGeom prst="rect">
            <a:avLst/>
          </a:prstGeom>
          <a:noFill/>
        </p:spPr>
        <p:txBody>
          <a:bodyPr wrap="square">
            <a:spAutoFit/>
          </a:bodyPr>
          <a:lstStyle/>
          <a:p>
            <a:pPr lvl="0"/>
            <a:r>
              <a:rPr lang="en-IN" sz="2200" b="1" dirty="0">
                <a:effectLst/>
                <a:latin typeface="Arial" panose="020B0604020202020204" pitchFamily="34" charset="0"/>
                <a:ea typeface="Times New Roman" panose="02020603050405020304" pitchFamily="18" charset="0"/>
                <a:cs typeface="Mangal"/>
              </a:rPr>
              <a:t>IS 4138:1977   </a:t>
            </a:r>
            <a:r>
              <a:rPr lang="en-IN" sz="2200" dirty="0">
                <a:effectLst/>
                <a:latin typeface="Arial" panose="020B0604020202020204" pitchFamily="34" charset="0"/>
                <a:ea typeface="Times New Roman" panose="02020603050405020304" pitchFamily="18" charset="0"/>
                <a:cs typeface="Mangal"/>
              </a:rPr>
              <a:t>Safety code for working in compressed  air  </a:t>
            </a:r>
            <a:endParaRPr lang="en-US" sz="2200" dirty="0"/>
          </a:p>
          <a:p>
            <a:pPr lvl="0"/>
            <a:r>
              <a:rPr lang="en-IN" sz="2200" b="1" dirty="0">
                <a:effectLst/>
                <a:latin typeface="Arial" panose="020B0604020202020204" pitchFamily="34" charset="0"/>
                <a:ea typeface="Times New Roman" panose="02020603050405020304" pitchFamily="18" charset="0"/>
                <a:cs typeface="Mangal"/>
              </a:rPr>
              <a:t>IS 4756:1978   </a:t>
            </a:r>
            <a:r>
              <a:rPr lang="en-IN" sz="2200" dirty="0">
                <a:effectLst/>
                <a:latin typeface="Arial" panose="020B0604020202020204" pitchFamily="34" charset="0"/>
                <a:ea typeface="Times New Roman" panose="02020603050405020304" pitchFamily="18" charset="0"/>
                <a:cs typeface="Mangal"/>
              </a:rPr>
              <a:t>Safety code for </a:t>
            </a:r>
            <a:r>
              <a:rPr lang="en-IN" sz="2200" dirty="0" err="1">
                <a:effectLst/>
                <a:latin typeface="Arial" panose="020B0604020202020204" pitchFamily="34" charset="0"/>
                <a:ea typeface="Times New Roman" panose="02020603050405020304" pitchFamily="18" charset="0"/>
                <a:cs typeface="Mangal"/>
              </a:rPr>
              <a:t>tunneling</a:t>
            </a:r>
            <a:r>
              <a:rPr lang="en-IN" sz="2200" dirty="0">
                <a:effectLst/>
                <a:latin typeface="Arial" panose="020B0604020202020204" pitchFamily="34" charset="0"/>
                <a:ea typeface="Times New Roman" panose="02020603050405020304" pitchFamily="18" charset="0"/>
                <a:cs typeface="Mangal"/>
              </a:rPr>
              <a:t> work 	</a:t>
            </a:r>
            <a:endParaRPr lang="en-US" sz="2200" dirty="0">
              <a:effectLst/>
              <a:latin typeface="Calibri" panose="020F0502020204030204" pitchFamily="34" charset="0"/>
              <a:ea typeface="Times New Roman" panose="02020603050405020304" pitchFamily="18" charset="0"/>
              <a:cs typeface="Mangal"/>
            </a:endParaRPr>
          </a:p>
          <a:p>
            <a:pPr lvl="0"/>
            <a:r>
              <a:rPr lang="en-IN" sz="2200" b="1" dirty="0">
                <a:effectLst/>
                <a:latin typeface="Arial" panose="020B0604020202020204" pitchFamily="34" charset="0"/>
                <a:ea typeface="Times New Roman" panose="02020603050405020304" pitchFamily="18" charset="0"/>
                <a:cs typeface="Mangal"/>
              </a:rPr>
              <a:t>IS 5916:2013   </a:t>
            </a:r>
            <a:r>
              <a:rPr lang="en-IN" sz="2200" dirty="0">
                <a:effectLst/>
                <a:latin typeface="Arial" panose="020B0604020202020204" pitchFamily="34" charset="0"/>
                <a:ea typeface="Times New Roman" panose="02020603050405020304" pitchFamily="18" charset="0"/>
                <a:cs typeface="Mangal"/>
              </a:rPr>
              <a:t>Safety code for construction involving use of hot bituminous materials   </a:t>
            </a:r>
            <a:endParaRPr lang="en-US" sz="2200" dirty="0">
              <a:effectLst/>
              <a:latin typeface="Calibri" panose="020F0502020204030204" pitchFamily="34" charset="0"/>
              <a:ea typeface="Times New Roman" panose="02020603050405020304" pitchFamily="18" charset="0"/>
              <a:cs typeface="Mangal"/>
            </a:endParaRPr>
          </a:p>
          <a:p>
            <a:pPr lvl="0"/>
            <a:r>
              <a:rPr lang="en-IN" sz="2200" b="1" dirty="0">
                <a:effectLst/>
                <a:latin typeface="Arial" panose="020B0604020202020204" pitchFamily="34" charset="0"/>
                <a:ea typeface="Times New Roman" panose="02020603050405020304" pitchFamily="18" charset="0"/>
                <a:cs typeface="Mangal"/>
              </a:rPr>
              <a:t>IS 10291:1982  </a:t>
            </a:r>
            <a:r>
              <a:rPr lang="en-IN" sz="2200" dirty="0">
                <a:effectLst/>
                <a:latin typeface="Arial" panose="020B0604020202020204" pitchFamily="34" charset="0"/>
                <a:ea typeface="Times New Roman" panose="02020603050405020304" pitchFamily="18" charset="0"/>
                <a:cs typeface="Mangal"/>
              </a:rPr>
              <a:t>Safety code for dress divers in civil engineering works	 </a:t>
            </a:r>
            <a:endParaRPr lang="en-US" sz="2200" dirty="0">
              <a:effectLst/>
              <a:latin typeface="Calibri" panose="020F0502020204030204" pitchFamily="34" charset="0"/>
              <a:ea typeface="Times New Roman" panose="02020603050405020304" pitchFamily="18" charset="0"/>
              <a:cs typeface="Mangal"/>
            </a:endParaRPr>
          </a:p>
          <a:p>
            <a:pPr lvl="0"/>
            <a:r>
              <a:rPr lang="en-IN" sz="2200" b="1" dirty="0">
                <a:effectLst/>
                <a:latin typeface="Arial" panose="020B0604020202020204" pitchFamily="34" charset="0"/>
                <a:ea typeface="Times New Roman" panose="02020603050405020304" pitchFamily="18" charset="0"/>
                <a:cs typeface="Mangal"/>
              </a:rPr>
              <a:t>IS 15883(Part 5):2013  </a:t>
            </a:r>
            <a:r>
              <a:rPr lang="en-IN" sz="2200" dirty="0">
                <a:effectLst/>
                <a:latin typeface="Arial" panose="020B0604020202020204" pitchFamily="34" charset="0"/>
                <a:ea typeface="Times New Roman" panose="02020603050405020304" pitchFamily="18" charset="0"/>
                <a:cs typeface="Mangal"/>
              </a:rPr>
              <a:t>Guidelines for construction project management: Part 5 </a:t>
            </a:r>
            <a:r>
              <a:rPr lang="en-IN" sz="2200" b="0" dirty="0">
                <a:effectLst/>
                <a:latin typeface="Arial" panose="020B0604020202020204" pitchFamily="34" charset="0"/>
                <a:ea typeface="Times New Roman" panose="02020603050405020304" pitchFamily="18" charset="0"/>
                <a:cs typeface="Mangal"/>
              </a:rPr>
              <a:t>Health and safety management</a:t>
            </a:r>
            <a:endParaRPr lang="en-US" sz="2200" b="0" dirty="0">
              <a:effectLst/>
              <a:latin typeface="Calibri" panose="020F0502020204030204" pitchFamily="34" charset="0"/>
              <a:ea typeface="Times New Roman" panose="02020603050405020304" pitchFamily="18" charset="0"/>
              <a:cs typeface="Mangal"/>
            </a:endParaRPr>
          </a:p>
          <a:p>
            <a:pPr lvl="0"/>
            <a:r>
              <a:rPr lang="en-IN" sz="2200" b="1" dirty="0">
                <a:effectLst/>
                <a:latin typeface="Arial" panose="020B0604020202020204" pitchFamily="34" charset="0"/>
                <a:ea typeface="Times New Roman" panose="02020603050405020304" pitchFamily="18" charset="0"/>
                <a:cs typeface="Mangal"/>
              </a:rPr>
              <a:t>IS 15883(Part 8):2015 </a:t>
            </a:r>
            <a:r>
              <a:rPr lang="en-IN" sz="2200" b="1" dirty="0">
                <a:latin typeface="Arial" panose="020B0604020202020204" pitchFamily="34" charset="0"/>
                <a:ea typeface="Times New Roman" panose="02020603050405020304" pitchFamily="18" charset="0"/>
                <a:cs typeface="Mangal"/>
              </a:rPr>
              <a:t> </a:t>
            </a:r>
            <a:r>
              <a:rPr lang="en-IN" sz="2200" dirty="0">
                <a:effectLst/>
                <a:latin typeface="Arial" panose="020B0604020202020204" pitchFamily="34" charset="0"/>
                <a:ea typeface="Times New Roman" panose="02020603050405020304" pitchFamily="18" charset="0"/>
                <a:cs typeface="Mangal"/>
              </a:rPr>
              <a:t>Guidelines for construction project management: Part 8 Risk management </a:t>
            </a:r>
            <a:endParaRPr lang="en-US" sz="2200" dirty="0">
              <a:effectLst/>
              <a:latin typeface="Calibri" panose="020F0502020204030204" pitchFamily="34" charset="0"/>
              <a:ea typeface="Times New Roman" panose="02020603050405020304" pitchFamily="18" charset="0"/>
              <a:cs typeface="Mangal"/>
            </a:endParaRPr>
          </a:p>
          <a:p>
            <a:pPr lvl="0"/>
            <a:r>
              <a:rPr lang="en-IN" sz="2200" b="1" dirty="0">
                <a:effectLst/>
                <a:latin typeface="Arial" panose="020B0604020202020204" pitchFamily="34" charset="0"/>
                <a:ea typeface="Times New Roman" panose="02020603050405020304" pitchFamily="18" charset="0"/>
                <a:cs typeface="Mangal"/>
              </a:rPr>
              <a:t>IS 16601:2016 </a:t>
            </a:r>
            <a:r>
              <a:rPr lang="en-IN" sz="2200" dirty="0">
                <a:effectLst/>
                <a:latin typeface="Arial" panose="020B0604020202020204" pitchFamily="34" charset="0"/>
                <a:ea typeface="Times New Roman" panose="02020603050405020304" pitchFamily="18" charset="0"/>
                <a:cs typeface="Mangal"/>
              </a:rPr>
              <a:t>Guidelines for habitat requirements for construction workers</a:t>
            </a:r>
            <a:endParaRPr lang="en-US" sz="2200" dirty="0">
              <a:effectLst/>
              <a:latin typeface="Calibri" panose="020F0502020204030204" pitchFamily="34" charset="0"/>
              <a:ea typeface="Times New Roman" panose="02020603050405020304" pitchFamily="18" charset="0"/>
              <a:cs typeface="Mangal"/>
            </a:endParaRPr>
          </a:p>
          <a:p>
            <a:pPr lvl="0"/>
            <a:r>
              <a:rPr lang="en-IN" sz="2200" b="1" dirty="0">
                <a:effectLst/>
                <a:latin typeface="Arial" panose="020B0604020202020204" pitchFamily="34" charset="0"/>
                <a:ea typeface="Times New Roman" panose="02020603050405020304" pitchFamily="18" charset="0"/>
                <a:cs typeface="Mangal"/>
              </a:rPr>
              <a:t>SP 70:2001  </a:t>
            </a:r>
            <a:r>
              <a:rPr lang="en-IN" sz="2200" b="0" dirty="0">
                <a:effectLst/>
                <a:latin typeface="Arial" panose="020B0604020202020204" pitchFamily="34" charset="0"/>
                <a:ea typeface="Times New Roman" panose="02020603050405020304" pitchFamily="18" charset="0"/>
                <a:cs typeface="Mangal"/>
              </a:rPr>
              <a:t>Handbook on construction safety practices</a:t>
            </a:r>
            <a:endParaRPr lang="en-US" sz="2200" b="0" dirty="0">
              <a:effectLst/>
              <a:latin typeface="Calibri" panose="020F0502020204030204" pitchFamily="34" charset="0"/>
              <a:ea typeface="Times New Roman" panose="02020603050405020304" pitchFamily="18" charset="0"/>
              <a:cs typeface="Mangal"/>
            </a:endParaRPr>
          </a:p>
        </p:txBody>
      </p:sp>
    </p:spTree>
    <p:extLst>
      <p:ext uri="{BB962C8B-B14F-4D97-AF65-F5344CB8AC3E}">
        <p14:creationId xmlns:p14="http://schemas.microsoft.com/office/powerpoint/2010/main" val="1279163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3460-ED16-15A9-0EC7-AD4D8998AA3D}"/>
              </a:ext>
            </a:extLst>
          </p:cNvPr>
          <p:cNvSpPr>
            <a:spLocks noGrp="1"/>
          </p:cNvSpPr>
          <p:nvPr>
            <p:ph type="title"/>
          </p:nvPr>
        </p:nvSpPr>
        <p:spPr>
          <a:xfrm>
            <a:off x="2567781" y="739597"/>
            <a:ext cx="7056437" cy="768350"/>
          </a:xfrm>
        </p:spPr>
        <p:txBody>
          <a:bodyPr/>
          <a:lstStyle/>
          <a:p>
            <a:pPr algn="ctr"/>
            <a:r>
              <a:rPr lang="en-US" b="1" dirty="0"/>
              <a:t>Conclusion</a:t>
            </a:r>
          </a:p>
        </p:txBody>
      </p:sp>
      <p:sp>
        <p:nvSpPr>
          <p:cNvPr id="3" name="Content Placeholder 2">
            <a:extLst>
              <a:ext uri="{FF2B5EF4-FFF2-40B4-BE49-F238E27FC236}">
                <a16:creationId xmlns:a16="http://schemas.microsoft.com/office/drawing/2014/main" id="{88D4F252-9B1F-EE0C-72D5-743BE5E542DD}"/>
              </a:ext>
            </a:extLst>
          </p:cNvPr>
          <p:cNvSpPr>
            <a:spLocks noGrp="1"/>
          </p:cNvSpPr>
          <p:nvPr>
            <p:ph idx="1"/>
          </p:nvPr>
        </p:nvSpPr>
        <p:spPr>
          <a:xfrm>
            <a:off x="1897040" y="1945004"/>
            <a:ext cx="9116704" cy="4617721"/>
          </a:xfrm>
        </p:spPr>
        <p:txBody>
          <a:bodyPr>
            <a:normAutofit/>
          </a:bodyPr>
          <a:lstStyle/>
          <a:p>
            <a:pPr marL="342900" indent="-342900" algn="just">
              <a:lnSpc>
                <a:spcPct val="107000"/>
              </a:lnSpc>
              <a:buFont typeface="Symbol" panose="05050102010706020507" pitchFamily="18" charset="2"/>
              <a:buChar char=""/>
              <a:tabLst>
                <a:tab pos="2066925" algn="l"/>
              </a:tabLst>
            </a:pPr>
            <a:r>
              <a:rPr lang="en-IN" sz="2400" dirty="0">
                <a:latin typeface="Times New Roman" panose="02020603050405020304" pitchFamily="18" charset="0"/>
                <a:ea typeface="Calibri" panose="020F0502020204030204" pitchFamily="34" charset="0"/>
                <a:cs typeface="Mangal" panose="02040503050203030202" pitchFamily="18" charset="0"/>
              </a:rPr>
              <a:t>Safety in construction is essential for protecting workers and the public. Following safety standards and guidelines helps prevent accidents and creates a safer work environment. </a:t>
            </a:r>
            <a:endParaRPr lang="en-US" sz="2400" dirty="0">
              <a:latin typeface="Calibri" panose="020F0502020204030204" pitchFamily="34" charset="0"/>
              <a:ea typeface="Calibri" panose="020F0502020204030204" pitchFamily="34" charset="0"/>
              <a:cs typeface="Mangal" panose="02040503050203030202" pitchFamily="18" charset="0"/>
            </a:endParaRPr>
          </a:p>
          <a:p>
            <a:pPr marL="342900" indent="-342900" algn="just">
              <a:lnSpc>
                <a:spcPct val="107000"/>
              </a:lnSpc>
              <a:buFont typeface="Symbol" panose="05050102010706020507" pitchFamily="18" charset="2"/>
              <a:buChar char=""/>
              <a:tabLst>
                <a:tab pos="2066925" algn="l"/>
              </a:tabLst>
            </a:pPr>
            <a:r>
              <a:rPr lang="en-IN" sz="2400" dirty="0">
                <a:latin typeface="Times New Roman" panose="02020603050405020304" pitchFamily="18" charset="0"/>
                <a:ea typeface="Calibri" panose="020F0502020204030204" pitchFamily="34" charset="0"/>
                <a:cs typeface="Mangal" panose="02040503050203030202" pitchFamily="18" charset="0"/>
              </a:rPr>
              <a:t>The codes outlines how to handle different construction activities safely, from digging foundations to building superstructures, and also highlights the importance of worker welfare and proper facilities.</a:t>
            </a:r>
            <a:endParaRPr lang="en-US" sz="2400" dirty="0">
              <a:latin typeface="Calibri" panose="020F0502020204030204" pitchFamily="34" charset="0"/>
              <a:ea typeface="Calibri" panose="020F0502020204030204" pitchFamily="34" charset="0"/>
              <a:cs typeface="Mangal" panose="02040503050203030202" pitchFamily="18" charset="0"/>
            </a:endParaRPr>
          </a:p>
          <a:p>
            <a:pPr marL="342900" indent="-342900" algn="just">
              <a:lnSpc>
                <a:spcPct val="107000"/>
              </a:lnSpc>
              <a:spcAft>
                <a:spcPts val="800"/>
              </a:spcAft>
              <a:buFont typeface="Symbol" panose="05050102010706020507" pitchFamily="18" charset="2"/>
              <a:buChar char=""/>
              <a:tabLst>
                <a:tab pos="2066925" algn="l"/>
              </a:tabLst>
            </a:pPr>
            <a:r>
              <a:rPr lang="en-IN" sz="2400" dirty="0">
                <a:latin typeface="Times New Roman" panose="02020603050405020304" pitchFamily="18" charset="0"/>
                <a:ea typeface="Calibri" panose="020F0502020204030204" pitchFamily="34" charset="0"/>
                <a:cs typeface="Mangal" panose="02040503050203030202" pitchFamily="18" charset="0"/>
              </a:rPr>
              <a:t>Using Indian Standards ensures that safety is built into every step of construction. These standards make the work environment safer and encourage everyone involved to stay aware and responsible.</a:t>
            </a:r>
            <a:endParaRPr lang="en-US" sz="2400" dirty="0">
              <a:latin typeface="Calibri" panose="020F0502020204030204" pitchFamily="34" charset="0"/>
              <a:ea typeface="Calibri" panose="020F0502020204030204" pitchFamily="34" charset="0"/>
              <a:cs typeface="Mangal" panose="02040503050203030202" pitchFamily="18" charset="0"/>
            </a:endParaRPr>
          </a:p>
          <a:p>
            <a:r>
              <a:rPr lang="en-IN" sz="2400" dirty="0">
                <a:latin typeface="Times New Roman" panose="02020603050405020304" pitchFamily="18" charset="0"/>
                <a:ea typeface="Calibri" panose="020F0502020204030204" pitchFamily="34" charset="0"/>
              </a:rPr>
              <a:t>By following these guidelines, we can make construction safer and more reliable for everyone</a:t>
            </a:r>
            <a:endParaRPr lang="en-US" sz="2400" dirty="0"/>
          </a:p>
        </p:txBody>
      </p:sp>
      <p:sp>
        <p:nvSpPr>
          <p:cNvPr id="4" name="Date Placeholder 3">
            <a:extLst>
              <a:ext uri="{FF2B5EF4-FFF2-40B4-BE49-F238E27FC236}">
                <a16:creationId xmlns:a16="http://schemas.microsoft.com/office/drawing/2014/main" id="{9688265A-0888-185D-5C08-B0B5687323B8}"/>
              </a:ext>
            </a:extLst>
          </p:cNvPr>
          <p:cNvSpPr>
            <a:spLocks noGrp="1"/>
          </p:cNvSpPr>
          <p:nvPr>
            <p:ph type="dt" sz="half"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D2E30B0D-9727-2B70-E24C-235BD0450FFF}"/>
              </a:ext>
            </a:extLst>
          </p:cNvPr>
          <p:cNvSpPr>
            <a:spLocks noGrp="1"/>
          </p:cNvSpPr>
          <p:nvPr>
            <p:ph type="sldNum" sz="quarter" idx="12"/>
          </p:nvPr>
        </p:nvSpPr>
        <p:spPr/>
        <p:txBody>
          <a:bodyPr/>
          <a:lstStyle/>
          <a:p>
            <a:pPr>
              <a:defRPr/>
            </a:pPr>
            <a:r>
              <a:rPr lang="en-US" altLang="en-US" dirty="0">
                <a:solidFill>
                  <a:schemeClr val="tx1"/>
                </a:solidFill>
              </a:rPr>
              <a:t>58</a:t>
            </a:r>
          </a:p>
        </p:txBody>
      </p:sp>
    </p:spTree>
    <p:extLst>
      <p:ext uri="{BB962C8B-B14F-4D97-AF65-F5344CB8AC3E}">
        <p14:creationId xmlns:p14="http://schemas.microsoft.com/office/powerpoint/2010/main" val="40912353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Personal Protective Equipment’ s</a:t>
            </a:r>
          </a:p>
        </p:txBody>
      </p:sp>
      <p:sp>
        <p:nvSpPr>
          <p:cNvPr id="4" name="Text Placeholder 3"/>
          <p:cNvSpPr>
            <a:spLocks noGrp="1"/>
          </p:cNvSpPr>
          <p:nvPr>
            <p:ph type="body" sz="quarter" idx="13"/>
          </p:nvPr>
        </p:nvSpPr>
        <p:spPr/>
        <p:txBody>
          <a:bodyPr/>
          <a:lstStyle/>
          <a:p>
            <a:endParaRPr lang="en-IN"/>
          </a:p>
        </p:txBody>
      </p:sp>
      <p:sp>
        <p:nvSpPr>
          <p:cNvPr id="5" name="Slide Number Placeholder 4"/>
          <p:cNvSpPr>
            <a:spLocks noGrp="1"/>
          </p:cNvSpPr>
          <p:nvPr>
            <p:ph type="sldNum" sz="quarter" idx="16"/>
          </p:nvPr>
        </p:nvSpPr>
        <p:spPr/>
        <p:txBody>
          <a:bodyPr/>
          <a:lstStyle/>
          <a:p>
            <a:fld id="{CC43B8D3-9A08-F84C-9DD4-44948BA52D4B}" type="slidenum">
              <a:rPr lang="en-US" smtClean="0"/>
              <a:pPr/>
              <a:t>6</a:t>
            </a:fld>
            <a:endParaRPr lang="en-US" dirty="0"/>
          </a:p>
        </p:txBody>
      </p:sp>
      <p:pic>
        <p:nvPicPr>
          <p:cNvPr id="6" name="Content Placeholder 5"/>
          <p:cNvPicPr>
            <a:picLocks noGrp="1" noChangeAspect="1"/>
          </p:cNvPicPr>
          <p:nvPr>
            <p:ph idx="1"/>
          </p:nvPr>
        </p:nvPicPr>
        <p:blipFill rotWithShape="1">
          <a:blip r:embed="rId2"/>
          <a:srcRect b="17802"/>
          <a:stretch/>
        </p:blipFill>
        <p:spPr>
          <a:xfrm>
            <a:off x="1539112" y="1703650"/>
            <a:ext cx="3614105" cy="3578225"/>
          </a:xfrm>
          <a:prstGeom prst="rect">
            <a:avLst/>
          </a:prstGeom>
        </p:spPr>
      </p:pic>
      <p:cxnSp>
        <p:nvCxnSpPr>
          <p:cNvPr id="7" name="Straight Arrow Connector 6"/>
          <p:cNvCxnSpPr/>
          <p:nvPr/>
        </p:nvCxnSpPr>
        <p:spPr>
          <a:xfrm>
            <a:off x="5153217" y="2192784"/>
            <a:ext cx="1589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153216" y="2716566"/>
            <a:ext cx="1589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53215" y="3243308"/>
            <a:ext cx="1589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53215" y="3804081"/>
            <a:ext cx="1589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53214" y="4302710"/>
            <a:ext cx="1589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29539" y="4845728"/>
            <a:ext cx="1589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80135" y="2006702"/>
            <a:ext cx="3533312" cy="369332"/>
          </a:xfrm>
          <a:prstGeom prst="rect">
            <a:avLst/>
          </a:prstGeom>
        </p:spPr>
        <p:txBody>
          <a:bodyPr wrap="square">
            <a:spAutoFit/>
          </a:bodyPr>
          <a:lstStyle/>
          <a:p>
            <a:r>
              <a:rPr lang="en-IN" dirty="0"/>
              <a:t>Wear Head Protection</a:t>
            </a:r>
          </a:p>
        </p:txBody>
      </p:sp>
      <p:sp>
        <p:nvSpPr>
          <p:cNvPr id="17" name="Rectangle 16"/>
          <p:cNvSpPr/>
          <p:nvPr/>
        </p:nvSpPr>
        <p:spPr>
          <a:xfrm>
            <a:off x="6880135" y="2596264"/>
            <a:ext cx="3935886" cy="369332"/>
          </a:xfrm>
          <a:prstGeom prst="rect">
            <a:avLst/>
          </a:prstGeom>
        </p:spPr>
        <p:txBody>
          <a:bodyPr wrap="none">
            <a:spAutoFit/>
          </a:bodyPr>
          <a:lstStyle/>
          <a:p>
            <a:r>
              <a:rPr lang="en-IN"/>
              <a:t>Wear Eyes and Ear Protection</a:t>
            </a:r>
            <a:endParaRPr lang="en-IN" dirty="0"/>
          </a:p>
        </p:txBody>
      </p:sp>
      <p:sp>
        <p:nvSpPr>
          <p:cNvPr id="18" name="Rectangle 17"/>
          <p:cNvSpPr/>
          <p:nvPr/>
        </p:nvSpPr>
        <p:spPr>
          <a:xfrm>
            <a:off x="6880135" y="3094206"/>
            <a:ext cx="2327176" cy="369332"/>
          </a:xfrm>
          <a:prstGeom prst="rect">
            <a:avLst/>
          </a:prstGeom>
        </p:spPr>
        <p:txBody>
          <a:bodyPr wrap="none">
            <a:spAutoFit/>
          </a:bodyPr>
          <a:lstStyle/>
          <a:p>
            <a:r>
              <a:rPr lang="en-IN" dirty="0"/>
              <a:t>Wear Face Mask </a:t>
            </a:r>
          </a:p>
        </p:txBody>
      </p:sp>
      <p:sp>
        <p:nvSpPr>
          <p:cNvPr id="19" name="Rectangle 18"/>
          <p:cNvSpPr/>
          <p:nvPr/>
        </p:nvSpPr>
        <p:spPr>
          <a:xfrm>
            <a:off x="6880135" y="3619415"/>
            <a:ext cx="1462195" cy="369332"/>
          </a:xfrm>
          <a:prstGeom prst="rect">
            <a:avLst/>
          </a:prstGeom>
        </p:spPr>
        <p:txBody>
          <a:bodyPr wrap="none">
            <a:spAutoFit/>
          </a:bodyPr>
          <a:lstStyle/>
          <a:p>
            <a:r>
              <a:rPr lang="en-IN" dirty="0"/>
              <a:t>Wear Vest</a:t>
            </a:r>
          </a:p>
        </p:txBody>
      </p:sp>
      <p:sp>
        <p:nvSpPr>
          <p:cNvPr id="20" name="Rectangle 19"/>
          <p:cNvSpPr/>
          <p:nvPr/>
        </p:nvSpPr>
        <p:spPr>
          <a:xfrm>
            <a:off x="6880135" y="4147583"/>
            <a:ext cx="2473178" cy="369332"/>
          </a:xfrm>
          <a:prstGeom prst="rect">
            <a:avLst/>
          </a:prstGeom>
        </p:spPr>
        <p:txBody>
          <a:bodyPr wrap="none">
            <a:spAutoFit/>
          </a:bodyPr>
          <a:lstStyle/>
          <a:p>
            <a:r>
              <a:rPr lang="en-IN" dirty="0"/>
              <a:t>Wear Hand Gloves</a:t>
            </a:r>
          </a:p>
        </p:txBody>
      </p:sp>
      <p:sp>
        <p:nvSpPr>
          <p:cNvPr id="21" name="Rectangle 20"/>
          <p:cNvSpPr/>
          <p:nvPr/>
        </p:nvSpPr>
        <p:spPr>
          <a:xfrm>
            <a:off x="6806141" y="4661062"/>
            <a:ext cx="2547172" cy="369332"/>
          </a:xfrm>
          <a:prstGeom prst="rect">
            <a:avLst/>
          </a:prstGeom>
        </p:spPr>
        <p:txBody>
          <a:bodyPr wrap="none">
            <a:spAutoFit/>
          </a:bodyPr>
          <a:lstStyle/>
          <a:p>
            <a:r>
              <a:rPr lang="en-IN" dirty="0"/>
              <a:t>Wear Safety Shoes</a:t>
            </a:r>
          </a:p>
        </p:txBody>
      </p:sp>
    </p:spTree>
    <p:extLst>
      <p:ext uri="{BB962C8B-B14F-4D97-AF65-F5344CB8AC3E}">
        <p14:creationId xmlns:p14="http://schemas.microsoft.com/office/powerpoint/2010/main" val="32274516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US" b="1" dirty="0"/>
              <a:t>Fall Arrest Systems</a:t>
            </a:r>
            <a:endParaRPr lang="en-IN"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60</a:t>
            </a:fld>
            <a:endParaRPr lang="en-US" dirty="0"/>
          </a:p>
        </p:txBody>
      </p:sp>
      <p:sp>
        <p:nvSpPr>
          <p:cNvPr id="5" name="Rectangle 4"/>
          <p:cNvSpPr/>
          <p:nvPr/>
        </p:nvSpPr>
        <p:spPr>
          <a:xfrm>
            <a:off x="815788" y="2074783"/>
            <a:ext cx="10643938" cy="1477328"/>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IS 3521 (Part 1 to 9 ) : 2021 Personal Fall Arrest Systems </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Part 1 Full Body Harness (Fourth Revision)- </a:t>
            </a:r>
            <a:r>
              <a:rPr lang="en-US" dirty="0">
                <a:latin typeface="Times New Roman" panose="02020603050405020304" pitchFamily="18" charset="0"/>
                <a:cs typeface="Times New Roman" panose="02020603050405020304" pitchFamily="18" charset="0"/>
              </a:rPr>
              <a:t>Full body harnesses are required to protect persons from injury by arresting the fall in the event of the user losing his/her balance or support and falling from the place of working either at an elevation or in closed locations or containers. </a:t>
            </a:r>
            <a:endParaRPr lang="en-IN" dirty="0">
              <a:latin typeface="Times New Roman" panose="02020603050405020304" pitchFamily="18" charset="0"/>
              <a:cs typeface="Times New Roman" panose="02020603050405020304" pitchFamily="18" charset="0"/>
            </a:endParaRPr>
          </a:p>
        </p:txBody>
      </p:sp>
      <p:pic>
        <p:nvPicPr>
          <p:cNvPr id="6" name="Google Shape;509;p62"/>
          <p:cNvPicPr preferRelativeResize="0"/>
          <p:nvPr/>
        </p:nvPicPr>
        <p:blipFill>
          <a:blip r:embed="rId2">
            <a:alphaModFix/>
          </a:blip>
          <a:stretch>
            <a:fillRect/>
          </a:stretch>
        </p:blipFill>
        <p:spPr>
          <a:xfrm>
            <a:off x="2001527" y="3991679"/>
            <a:ext cx="2475757" cy="2244967"/>
          </a:xfrm>
          <a:prstGeom prst="rect">
            <a:avLst/>
          </a:prstGeom>
          <a:noFill/>
          <a:ln>
            <a:noFill/>
          </a:ln>
        </p:spPr>
      </p:pic>
      <p:pic>
        <p:nvPicPr>
          <p:cNvPr id="7" name="Google Shape;508;p62"/>
          <p:cNvPicPr preferRelativeResize="0"/>
          <p:nvPr/>
        </p:nvPicPr>
        <p:blipFill>
          <a:blip r:embed="rId3">
            <a:alphaModFix/>
          </a:blip>
          <a:stretch>
            <a:fillRect/>
          </a:stretch>
        </p:blipFill>
        <p:spPr>
          <a:xfrm>
            <a:off x="6336666" y="3991679"/>
            <a:ext cx="2475767" cy="2434667"/>
          </a:xfrm>
          <a:prstGeom prst="rect">
            <a:avLst/>
          </a:prstGeom>
          <a:noFill/>
          <a:ln>
            <a:noFill/>
          </a:ln>
        </p:spPr>
      </p:pic>
    </p:spTree>
    <p:extLst>
      <p:ext uri="{BB962C8B-B14F-4D97-AF65-F5344CB8AC3E}">
        <p14:creationId xmlns:p14="http://schemas.microsoft.com/office/powerpoint/2010/main" val="3966874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sz="2400" dirty="0"/>
              <a:t>Continue…</a:t>
            </a:r>
          </a:p>
        </p:txBody>
      </p:sp>
      <p:sp>
        <p:nvSpPr>
          <p:cNvPr id="4" name="Slide Number Placeholder 3"/>
          <p:cNvSpPr>
            <a:spLocks noGrp="1"/>
          </p:cNvSpPr>
          <p:nvPr>
            <p:ph type="sldNum" sz="quarter" idx="15"/>
          </p:nvPr>
        </p:nvSpPr>
        <p:spPr/>
        <p:txBody>
          <a:bodyPr/>
          <a:lstStyle/>
          <a:p>
            <a:fld id="{CC43B8D3-9A08-F84C-9DD4-44948BA52D4B}" type="slidenum">
              <a:rPr lang="en-US" smtClean="0"/>
              <a:pPr/>
              <a:t>61</a:t>
            </a:fld>
            <a:endParaRPr lang="en-US" dirty="0"/>
          </a:p>
        </p:txBody>
      </p:sp>
      <p:sp>
        <p:nvSpPr>
          <p:cNvPr id="5" name="Rectangle 4"/>
          <p:cNvSpPr/>
          <p:nvPr/>
        </p:nvSpPr>
        <p:spPr>
          <a:xfrm>
            <a:off x="905435" y="1766048"/>
            <a:ext cx="7584141"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Part 2 Lanyards and Energy Absorbers-</a:t>
            </a:r>
            <a:r>
              <a:rPr lang="en-US" dirty="0">
                <a:latin typeface="Times New Roman" panose="02020603050405020304" pitchFamily="18" charset="0"/>
                <a:cs typeface="Times New Roman" panose="02020603050405020304" pitchFamily="18" charset="0"/>
              </a:rPr>
              <a:t>  Lanyards and energy absorbers are used together as a connecting subsystem in personal fall-arrest systems (PFAS).</a:t>
            </a:r>
          </a:p>
        </p:txBody>
      </p:sp>
      <p:pic>
        <p:nvPicPr>
          <p:cNvPr id="6" name="Google Shape;517;p63"/>
          <p:cNvPicPr preferRelativeResize="0"/>
          <p:nvPr/>
        </p:nvPicPr>
        <p:blipFill>
          <a:blip r:embed="rId2">
            <a:alphaModFix/>
          </a:blip>
          <a:stretch>
            <a:fillRect/>
          </a:stretch>
        </p:blipFill>
        <p:spPr>
          <a:xfrm>
            <a:off x="9040682" y="1628366"/>
            <a:ext cx="2299671" cy="1563070"/>
          </a:xfrm>
          <a:prstGeom prst="rect">
            <a:avLst/>
          </a:prstGeom>
          <a:noFill/>
          <a:ln>
            <a:noFill/>
          </a:ln>
        </p:spPr>
      </p:pic>
      <p:sp>
        <p:nvSpPr>
          <p:cNvPr id="7" name="Rectangle 6"/>
          <p:cNvSpPr/>
          <p:nvPr/>
        </p:nvSpPr>
        <p:spPr>
          <a:xfrm>
            <a:off x="997806" y="3191436"/>
            <a:ext cx="7399397"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Part 3 Self-retracting Lifelines - </a:t>
            </a:r>
            <a:r>
              <a:rPr lang="en-US" dirty="0">
                <a:latin typeface="Times New Roman" panose="02020603050405020304" pitchFamily="18" charset="0"/>
                <a:cs typeface="Times New Roman" panose="02020603050405020304" pitchFamily="18" charset="0"/>
              </a:rPr>
              <a:t>Self-retracting lifelines are used as a connecting sub-system in personal fall-arrest systems (PFAS).</a:t>
            </a:r>
          </a:p>
        </p:txBody>
      </p:sp>
      <p:pic>
        <p:nvPicPr>
          <p:cNvPr id="8" name="Google Shape;525;p64"/>
          <p:cNvPicPr preferRelativeResize="0"/>
          <p:nvPr/>
        </p:nvPicPr>
        <p:blipFill>
          <a:blip r:embed="rId3">
            <a:alphaModFix/>
          </a:blip>
          <a:stretch>
            <a:fillRect/>
          </a:stretch>
        </p:blipFill>
        <p:spPr>
          <a:xfrm>
            <a:off x="8946776" y="3336331"/>
            <a:ext cx="2393577" cy="1405998"/>
          </a:xfrm>
          <a:prstGeom prst="rect">
            <a:avLst/>
          </a:prstGeom>
          <a:noFill/>
          <a:ln>
            <a:noFill/>
          </a:ln>
        </p:spPr>
      </p:pic>
      <p:sp>
        <p:nvSpPr>
          <p:cNvPr id="9" name="Rectangle 8"/>
          <p:cNvSpPr/>
          <p:nvPr/>
        </p:nvSpPr>
        <p:spPr>
          <a:xfrm>
            <a:off x="938172" y="4742329"/>
            <a:ext cx="7733817" cy="120032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Part 4 Vertical Rails and Vertical Lifelines Incorporating a Sliding-type Fall Arrester- </a:t>
            </a:r>
            <a:r>
              <a:rPr lang="en-US" dirty="0">
                <a:latin typeface="Times New Roman" panose="02020603050405020304" pitchFamily="18" charset="0"/>
                <a:cs typeface="Times New Roman" panose="02020603050405020304" pitchFamily="18" charset="0"/>
              </a:rPr>
              <a:t>Vertical rails and vertical lifelines incorporate a sliding-type fall arrester and constitute a personal fall-arrest system (PFAS) when connected to a full-body harness.</a:t>
            </a:r>
          </a:p>
        </p:txBody>
      </p:sp>
      <p:pic>
        <p:nvPicPr>
          <p:cNvPr id="10" name="Google Shape;526;p64"/>
          <p:cNvPicPr preferRelativeResize="0"/>
          <p:nvPr/>
        </p:nvPicPr>
        <p:blipFill>
          <a:blip r:embed="rId4">
            <a:alphaModFix/>
          </a:blip>
          <a:stretch>
            <a:fillRect/>
          </a:stretch>
        </p:blipFill>
        <p:spPr>
          <a:xfrm>
            <a:off x="9040682" y="4887225"/>
            <a:ext cx="1941083" cy="1809410"/>
          </a:xfrm>
          <a:prstGeom prst="rect">
            <a:avLst/>
          </a:prstGeom>
          <a:noFill/>
          <a:ln>
            <a:noFill/>
          </a:ln>
        </p:spPr>
      </p:pic>
    </p:spTree>
    <p:extLst>
      <p:ext uri="{BB962C8B-B14F-4D97-AF65-F5344CB8AC3E}">
        <p14:creationId xmlns:p14="http://schemas.microsoft.com/office/powerpoint/2010/main" val="1636893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sz="2400" dirty="0"/>
              <a:t>Continue…</a:t>
            </a:r>
            <a:endParaRPr lang="en-IN"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5"/>
          </p:nvPr>
        </p:nvSpPr>
        <p:spPr/>
        <p:txBody>
          <a:bodyPr/>
          <a:lstStyle/>
          <a:p>
            <a:fld id="{CC43B8D3-9A08-F84C-9DD4-44948BA52D4B}" type="slidenum">
              <a:rPr lang="en-US" smtClean="0"/>
              <a:pPr/>
              <a:t>62</a:t>
            </a:fld>
            <a:endParaRPr lang="en-US" dirty="0"/>
          </a:p>
        </p:txBody>
      </p:sp>
      <p:sp>
        <p:nvSpPr>
          <p:cNvPr id="5" name="Rectangle 4"/>
          <p:cNvSpPr/>
          <p:nvPr/>
        </p:nvSpPr>
        <p:spPr>
          <a:xfrm>
            <a:off x="717176" y="1766972"/>
            <a:ext cx="10742550"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Part 5 Connectors with Self-closing and Self-locking Gates- </a:t>
            </a:r>
            <a:r>
              <a:rPr lang="en-US" dirty="0">
                <a:latin typeface="Times New Roman" panose="02020603050405020304" pitchFamily="18" charset="0"/>
                <a:cs typeface="Times New Roman" panose="02020603050405020304" pitchFamily="18" charset="0"/>
              </a:rPr>
              <a:t>Connectors are used in personal fall-arrest systems (PFAS), such that, if an arrest takes place, the arresting force will not exceed 6kN .</a:t>
            </a:r>
          </a:p>
        </p:txBody>
      </p:sp>
      <p:sp>
        <p:nvSpPr>
          <p:cNvPr id="6" name="Rectangle 5"/>
          <p:cNvSpPr/>
          <p:nvPr/>
        </p:nvSpPr>
        <p:spPr>
          <a:xfrm>
            <a:off x="717176" y="2553650"/>
            <a:ext cx="10838330" cy="120032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Part 7 Single Point Anchor Devices -</a:t>
            </a:r>
            <a:r>
              <a:rPr lang="en-US" dirty="0">
                <a:latin typeface="Times New Roman" panose="02020603050405020304" pitchFamily="18" charset="0"/>
                <a:cs typeface="Times New Roman" panose="02020603050405020304" pitchFamily="18" charset="0"/>
              </a:rPr>
              <a:t> This standard specifies requirements, test methods, and marking, labelling and packaging, as appropriate, of both permanent and temporary single-point anchor devices exclusively for the attachment of personal protective equipment (PPE) for protection against falls from a height for fall arrest, work positioning and travel restriction (work restraint).</a:t>
            </a:r>
          </a:p>
        </p:txBody>
      </p:sp>
      <p:pic>
        <p:nvPicPr>
          <p:cNvPr id="7" name="Google Shape;535;p65"/>
          <p:cNvPicPr preferRelativeResize="0"/>
          <p:nvPr/>
        </p:nvPicPr>
        <p:blipFill>
          <a:blip r:embed="rId2">
            <a:alphaModFix/>
          </a:blip>
          <a:stretch>
            <a:fillRect/>
          </a:stretch>
        </p:blipFill>
        <p:spPr>
          <a:xfrm>
            <a:off x="3899880" y="4133594"/>
            <a:ext cx="3334637" cy="2136933"/>
          </a:xfrm>
          <a:prstGeom prst="rect">
            <a:avLst/>
          </a:prstGeom>
          <a:noFill/>
          <a:ln>
            <a:noFill/>
          </a:ln>
        </p:spPr>
      </p:pic>
    </p:spTree>
    <p:extLst>
      <p:ext uri="{BB962C8B-B14F-4D97-AF65-F5344CB8AC3E}">
        <p14:creationId xmlns:p14="http://schemas.microsoft.com/office/powerpoint/2010/main" val="1059731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dirty="0">
                <a:solidFill>
                  <a:srgbClr val="231F20"/>
                </a:solidFill>
              </a:rPr>
              <a:t>Continue…</a:t>
            </a:r>
            <a:endParaRPr lang="en-IN"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63</a:t>
            </a:fld>
            <a:endParaRPr lang="en-US" dirty="0"/>
          </a:p>
        </p:txBody>
      </p:sp>
      <p:sp>
        <p:nvSpPr>
          <p:cNvPr id="5" name="Rectangle 4"/>
          <p:cNvSpPr/>
          <p:nvPr/>
        </p:nvSpPr>
        <p:spPr>
          <a:xfrm>
            <a:off x="591671" y="1720840"/>
            <a:ext cx="8050305" cy="2031325"/>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Part 8 Flexible Horizontal Lifeline Systems-   </a:t>
            </a:r>
            <a:r>
              <a:rPr lang="en-US" dirty="0">
                <a:latin typeface="Times New Roman" panose="02020603050405020304" pitchFamily="18" charset="0"/>
                <a:cs typeface="Times New Roman" panose="02020603050405020304" pitchFamily="18" charset="0"/>
              </a:rPr>
              <a:t>This Standard specifies design and performance requirements, test methods, user instructions, marking and labelling as appropriate, of flexible horizontal lifeline systems for use at any one time by up to three persons, exclusively for the attachment of personal protective equipment for protection against falls from a height. It does not stipulate designs for flexible horizontal lifelines, except for design limitations that are necessary for safe and durable service.</a:t>
            </a:r>
          </a:p>
        </p:txBody>
      </p:sp>
      <p:pic>
        <p:nvPicPr>
          <p:cNvPr id="6" name="Google Shape;534;p65"/>
          <p:cNvPicPr preferRelativeResize="0"/>
          <p:nvPr/>
        </p:nvPicPr>
        <p:blipFill>
          <a:blip r:embed="rId2">
            <a:alphaModFix/>
          </a:blip>
          <a:stretch>
            <a:fillRect/>
          </a:stretch>
        </p:blipFill>
        <p:spPr>
          <a:xfrm>
            <a:off x="9128447" y="1720840"/>
            <a:ext cx="2689451" cy="2434149"/>
          </a:xfrm>
          <a:prstGeom prst="rect">
            <a:avLst/>
          </a:prstGeom>
          <a:noFill/>
          <a:ln>
            <a:noFill/>
          </a:ln>
        </p:spPr>
      </p:pic>
      <p:sp>
        <p:nvSpPr>
          <p:cNvPr id="7" name="Rectangle 6"/>
          <p:cNvSpPr/>
          <p:nvPr/>
        </p:nvSpPr>
        <p:spPr>
          <a:xfrm>
            <a:off x="591670" y="4154989"/>
            <a:ext cx="8050305" cy="1754326"/>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Part 9 Descending Devices- </a:t>
            </a:r>
            <a:r>
              <a:rPr lang="en-US" dirty="0">
                <a:latin typeface="Times New Roman" panose="02020603050405020304" pitchFamily="18" charset="0"/>
                <a:cs typeface="Times New Roman" panose="02020603050405020304" pitchFamily="18" charset="0"/>
              </a:rPr>
              <a:t>Descending devices are intended to be used in conjunction with an appropriate descent line and other equipment, for example, an appropriate harness or rescue loop and a reliable anchor, to enable a person to descend from one position to another, either on their own or assisted by another person. </a:t>
            </a:r>
          </a:p>
          <a:p>
            <a:endParaRPr lang="en-US" dirty="0"/>
          </a:p>
        </p:txBody>
      </p:sp>
      <p:pic>
        <p:nvPicPr>
          <p:cNvPr id="8" name="Google Shape;543;p66"/>
          <p:cNvPicPr preferRelativeResize="0"/>
          <p:nvPr/>
        </p:nvPicPr>
        <p:blipFill rotWithShape="1">
          <a:blip r:embed="rId3">
            <a:alphaModFix/>
          </a:blip>
          <a:srcRect l="24462" t="6013" r="12241"/>
          <a:stretch/>
        </p:blipFill>
        <p:spPr>
          <a:xfrm>
            <a:off x="9128447" y="4245901"/>
            <a:ext cx="2525671" cy="2450734"/>
          </a:xfrm>
          <a:prstGeom prst="rect">
            <a:avLst/>
          </a:prstGeom>
          <a:noFill/>
          <a:ln>
            <a:noFill/>
          </a:ln>
        </p:spPr>
      </p:pic>
    </p:spTree>
    <p:extLst>
      <p:ext uri="{BB962C8B-B14F-4D97-AF65-F5344CB8AC3E}">
        <p14:creationId xmlns:p14="http://schemas.microsoft.com/office/powerpoint/2010/main" val="3348941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sz="2400" dirty="0"/>
              <a:t>Safety Colours and Safety Signs &amp; Accident Prevention Tags IS 9457</a:t>
            </a:r>
          </a:p>
        </p:txBody>
      </p:sp>
      <p:sp>
        <p:nvSpPr>
          <p:cNvPr id="4" name="Slide Number Placeholder 3"/>
          <p:cNvSpPr>
            <a:spLocks noGrp="1"/>
          </p:cNvSpPr>
          <p:nvPr>
            <p:ph type="sldNum" sz="quarter" idx="15"/>
          </p:nvPr>
        </p:nvSpPr>
        <p:spPr/>
        <p:txBody>
          <a:bodyPr/>
          <a:lstStyle/>
          <a:p>
            <a:fld id="{CC43B8D3-9A08-F84C-9DD4-44948BA52D4B}" type="slidenum">
              <a:rPr lang="en-US" smtClean="0"/>
              <a:pPr/>
              <a:t>64</a:t>
            </a:fld>
            <a:endParaRPr lang="en-US" dirty="0"/>
          </a:p>
        </p:txBody>
      </p:sp>
      <p:sp>
        <p:nvSpPr>
          <p:cNvPr id="5" name="Rectangle 4"/>
          <p:cNvSpPr/>
          <p:nvPr/>
        </p:nvSpPr>
        <p:spPr>
          <a:xfrm>
            <a:off x="636493" y="1848562"/>
            <a:ext cx="10919011" cy="923330"/>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This standard prescribes the safety identification </a:t>
            </a:r>
            <a:r>
              <a:rPr lang="en-US" dirty="0" err="1">
                <a:latin typeface="Times New Roman" panose="02020603050405020304" pitchFamily="18" charset="0"/>
                <a:cs typeface="Times New Roman" panose="02020603050405020304" pitchFamily="18" charset="0"/>
              </a:rPr>
              <a:t>colours</a:t>
            </a:r>
            <a:r>
              <a:rPr lang="en-US" dirty="0">
                <a:latin typeface="Times New Roman" panose="02020603050405020304" pitchFamily="18" charset="0"/>
                <a:cs typeface="Times New Roman" panose="02020603050405020304" pitchFamily="18" charset="0"/>
              </a:rPr>
              <a:t>, design principles for safety signs and accident prevention tags to be used in workplaces and in public areas for the purpose of accident prevention, fire protection, health hazard information and emergency evacuation. </a:t>
            </a:r>
            <a:endParaRPr lang="en-IN" dirty="0">
              <a:latin typeface="Times New Roman" panose="02020603050405020304" pitchFamily="18" charset="0"/>
              <a:cs typeface="Times New Roman" panose="02020603050405020304" pitchFamily="18" charset="0"/>
            </a:endParaRPr>
          </a:p>
        </p:txBody>
      </p:sp>
      <p:sp>
        <p:nvSpPr>
          <p:cNvPr id="7" name="Rectangle 6"/>
          <p:cNvSpPr/>
          <p:nvPr/>
        </p:nvSpPr>
        <p:spPr>
          <a:xfrm>
            <a:off x="636493" y="2923436"/>
            <a:ext cx="10823233"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This standard is applicable to workplaces, all locations and all sectors where safety-related questions may be posed. However, it is not applicable to the signaling used for guiding rail, road, river, maritime and air traffic and generally speaking, to those sectors subject to regulations which may differ.</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4866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US" sz="2000" b="1" dirty="0"/>
              <a:t>General Meaning of Geometric Shapes, Safety </a:t>
            </a:r>
            <a:r>
              <a:rPr lang="en-US" sz="2000" b="1" dirty="0" err="1"/>
              <a:t>Colours</a:t>
            </a:r>
            <a:r>
              <a:rPr lang="en-US" sz="2000" b="1" dirty="0"/>
              <a:t> and Contrast </a:t>
            </a:r>
            <a:r>
              <a:rPr lang="en-US" sz="2000" b="1" dirty="0" err="1"/>
              <a:t>Colours</a:t>
            </a:r>
            <a:endParaRPr lang="en-IN" sz="2000" dirty="0"/>
          </a:p>
        </p:txBody>
      </p:sp>
      <p:sp>
        <p:nvSpPr>
          <p:cNvPr id="4" name="Slide Number Placeholder 3"/>
          <p:cNvSpPr>
            <a:spLocks noGrp="1"/>
          </p:cNvSpPr>
          <p:nvPr>
            <p:ph type="sldNum" sz="quarter" idx="15"/>
          </p:nvPr>
        </p:nvSpPr>
        <p:spPr/>
        <p:txBody>
          <a:bodyPr/>
          <a:lstStyle/>
          <a:p>
            <a:fld id="{CC43B8D3-9A08-F84C-9DD4-44948BA52D4B}" type="slidenum">
              <a:rPr lang="en-US" smtClean="0"/>
              <a:pPr/>
              <a:t>65</a:t>
            </a:fld>
            <a:endParaRPr lang="en-US" dirty="0"/>
          </a:p>
        </p:txBody>
      </p:sp>
      <p:pic>
        <p:nvPicPr>
          <p:cNvPr id="9" name="Picture 8"/>
          <p:cNvPicPr>
            <a:picLocks noChangeAspect="1"/>
          </p:cNvPicPr>
          <p:nvPr/>
        </p:nvPicPr>
        <p:blipFill>
          <a:blip r:embed="rId2"/>
          <a:stretch>
            <a:fillRect/>
          </a:stretch>
        </p:blipFill>
        <p:spPr>
          <a:xfrm>
            <a:off x="2593735" y="1752599"/>
            <a:ext cx="6828171" cy="4809565"/>
          </a:xfrm>
          <a:prstGeom prst="rect">
            <a:avLst/>
          </a:prstGeom>
        </p:spPr>
      </p:pic>
    </p:spTree>
    <p:extLst>
      <p:ext uri="{BB962C8B-B14F-4D97-AF65-F5344CB8AC3E}">
        <p14:creationId xmlns:p14="http://schemas.microsoft.com/office/powerpoint/2010/main" val="1408159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sz="2400" dirty="0"/>
              <a:t>Continue…</a:t>
            </a:r>
          </a:p>
        </p:txBody>
      </p:sp>
      <p:sp>
        <p:nvSpPr>
          <p:cNvPr id="4" name="Slide Number Placeholder 3"/>
          <p:cNvSpPr>
            <a:spLocks noGrp="1"/>
          </p:cNvSpPr>
          <p:nvPr>
            <p:ph type="sldNum" sz="quarter" idx="15"/>
          </p:nvPr>
        </p:nvSpPr>
        <p:spPr/>
        <p:txBody>
          <a:bodyPr/>
          <a:lstStyle/>
          <a:p>
            <a:fld id="{CC43B8D3-9A08-F84C-9DD4-44948BA52D4B}" type="slidenum">
              <a:rPr lang="en-US" smtClean="0"/>
              <a:pPr/>
              <a:t>66</a:t>
            </a:fld>
            <a:endParaRPr lang="en-US" dirty="0"/>
          </a:p>
        </p:txBody>
      </p:sp>
      <p:pic>
        <p:nvPicPr>
          <p:cNvPr id="6" name="Picture 5"/>
          <p:cNvPicPr>
            <a:picLocks noChangeAspect="1"/>
          </p:cNvPicPr>
          <p:nvPr/>
        </p:nvPicPr>
        <p:blipFill>
          <a:blip r:embed="rId2"/>
          <a:stretch>
            <a:fillRect/>
          </a:stretch>
        </p:blipFill>
        <p:spPr>
          <a:xfrm>
            <a:off x="1815806" y="1779448"/>
            <a:ext cx="8448782" cy="4442058"/>
          </a:xfrm>
          <a:prstGeom prst="rect">
            <a:avLst/>
          </a:prstGeom>
        </p:spPr>
      </p:pic>
    </p:spTree>
    <p:extLst>
      <p:ext uri="{BB962C8B-B14F-4D97-AF65-F5344CB8AC3E}">
        <p14:creationId xmlns:p14="http://schemas.microsoft.com/office/powerpoint/2010/main" val="3059937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sz="2000" dirty="0"/>
              <a:t>Continue…</a:t>
            </a:r>
          </a:p>
        </p:txBody>
      </p:sp>
      <p:sp>
        <p:nvSpPr>
          <p:cNvPr id="4" name="Slide Number Placeholder 3"/>
          <p:cNvSpPr>
            <a:spLocks noGrp="1"/>
          </p:cNvSpPr>
          <p:nvPr>
            <p:ph type="sldNum" sz="quarter" idx="15"/>
          </p:nvPr>
        </p:nvSpPr>
        <p:spPr/>
        <p:txBody>
          <a:bodyPr/>
          <a:lstStyle/>
          <a:p>
            <a:fld id="{CC43B8D3-9A08-F84C-9DD4-44948BA52D4B}" type="slidenum">
              <a:rPr lang="en-US" smtClean="0"/>
              <a:pPr/>
              <a:t>67</a:t>
            </a:fld>
            <a:endParaRPr lang="en-US" dirty="0"/>
          </a:p>
        </p:txBody>
      </p:sp>
      <p:pic>
        <p:nvPicPr>
          <p:cNvPr id="5" name="Picture 4"/>
          <p:cNvPicPr>
            <a:picLocks noChangeAspect="1"/>
          </p:cNvPicPr>
          <p:nvPr/>
        </p:nvPicPr>
        <p:blipFill>
          <a:blip r:embed="rId2"/>
          <a:stretch>
            <a:fillRect/>
          </a:stretch>
        </p:blipFill>
        <p:spPr>
          <a:xfrm>
            <a:off x="1479176" y="1810871"/>
            <a:ext cx="8928848" cy="4643717"/>
          </a:xfrm>
          <a:prstGeom prst="rect">
            <a:avLst/>
          </a:prstGeom>
        </p:spPr>
      </p:pic>
    </p:spTree>
    <p:extLst>
      <p:ext uri="{BB962C8B-B14F-4D97-AF65-F5344CB8AC3E}">
        <p14:creationId xmlns:p14="http://schemas.microsoft.com/office/powerpoint/2010/main" val="29386007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sz="2400" dirty="0"/>
              <a:t>Continue…</a:t>
            </a:r>
          </a:p>
        </p:txBody>
      </p:sp>
      <p:sp>
        <p:nvSpPr>
          <p:cNvPr id="4" name="Slide Number Placeholder 3"/>
          <p:cNvSpPr>
            <a:spLocks noGrp="1"/>
          </p:cNvSpPr>
          <p:nvPr>
            <p:ph type="sldNum" sz="quarter" idx="15"/>
          </p:nvPr>
        </p:nvSpPr>
        <p:spPr/>
        <p:txBody>
          <a:bodyPr/>
          <a:lstStyle/>
          <a:p>
            <a:fld id="{CC43B8D3-9A08-F84C-9DD4-44948BA52D4B}" type="slidenum">
              <a:rPr lang="en-US" smtClean="0"/>
              <a:pPr/>
              <a:t>68</a:t>
            </a:fld>
            <a:endParaRPr lang="en-US" dirty="0"/>
          </a:p>
        </p:txBody>
      </p:sp>
      <p:pic>
        <p:nvPicPr>
          <p:cNvPr id="5" name="Picture 4"/>
          <p:cNvPicPr>
            <a:picLocks noChangeAspect="1"/>
          </p:cNvPicPr>
          <p:nvPr/>
        </p:nvPicPr>
        <p:blipFill>
          <a:blip r:embed="rId2"/>
          <a:stretch>
            <a:fillRect/>
          </a:stretch>
        </p:blipFill>
        <p:spPr>
          <a:xfrm>
            <a:off x="1398494" y="1734110"/>
            <a:ext cx="8955741" cy="4981357"/>
          </a:xfrm>
          <a:prstGeom prst="rect">
            <a:avLst/>
          </a:prstGeom>
        </p:spPr>
      </p:pic>
    </p:spTree>
    <p:extLst>
      <p:ext uri="{BB962C8B-B14F-4D97-AF65-F5344CB8AC3E}">
        <p14:creationId xmlns:p14="http://schemas.microsoft.com/office/powerpoint/2010/main" val="42835628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IN"/>
          </a:p>
        </p:txBody>
      </p:sp>
      <p:sp>
        <p:nvSpPr>
          <p:cNvPr id="3" name="Title 2"/>
          <p:cNvSpPr>
            <a:spLocks noGrp="1"/>
          </p:cNvSpPr>
          <p:nvPr>
            <p:ph type="title"/>
          </p:nvPr>
        </p:nvSpPr>
        <p:spPr/>
        <p:txBody>
          <a:bodyPr/>
          <a:lstStyle/>
          <a:p>
            <a:r>
              <a:rPr lang="en-IN" sz="2400" dirty="0"/>
              <a:t>Continue…</a:t>
            </a:r>
            <a:endParaRPr lang="en-IN"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5"/>
          </p:nvPr>
        </p:nvSpPr>
        <p:spPr/>
        <p:txBody>
          <a:bodyPr/>
          <a:lstStyle/>
          <a:p>
            <a:fld id="{CC43B8D3-9A08-F84C-9DD4-44948BA52D4B}" type="slidenum">
              <a:rPr lang="en-US" smtClean="0"/>
              <a:pPr/>
              <a:t>69</a:t>
            </a:fld>
            <a:endParaRPr lang="en-US" dirty="0"/>
          </a:p>
        </p:txBody>
      </p:sp>
      <p:pic>
        <p:nvPicPr>
          <p:cNvPr id="5" name="Picture 4"/>
          <p:cNvPicPr>
            <a:picLocks noChangeAspect="1"/>
          </p:cNvPicPr>
          <p:nvPr/>
        </p:nvPicPr>
        <p:blipFill>
          <a:blip r:embed="rId2"/>
          <a:stretch>
            <a:fillRect/>
          </a:stretch>
        </p:blipFill>
        <p:spPr>
          <a:xfrm>
            <a:off x="1815806" y="1790139"/>
            <a:ext cx="8785233" cy="4449296"/>
          </a:xfrm>
          <a:prstGeom prst="rect">
            <a:avLst/>
          </a:prstGeom>
        </p:spPr>
      </p:pic>
    </p:spTree>
    <p:extLst>
      <p:ext uri="{BB962C8B-B14F-4D97-AF65-F5344CB8AC3E}">
        <p14:creationId xmlns:p14="http://schemas.microsoft.com/office/powerpoint/2010/main" val="84451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Head Protective Equipment’ s</a:t>
            </a:r>
          </a:p>
        </p:txBody>
      </p:sp>
      <p:sp>
        <p:nvSpPr>
          <p:cNvPr id="3" name="Content Placeholder 2"/>
          <p:cNvSpPr>
            <a:spLocks noGrp="1"/>
          </p:cNvSpPr>
          <p:nvPr>
            <p:ph idx="1"/>
          </p:nvPr>
        </p:nvSpPr>
        <p:spPr>
          <a:xfrm>
            <a:off x="313899" y="1665028"/>
            <a:ext cx="11259402" cy="4858602"/>
          </a:xfrm>
        </p:spPr>
        <p:txBody>
          <a:bodyPr>
            <a:normAutofit fontScale="92500" lnSpcReduction="20000"/>
          </a:bodyPr>
          <a:lstStyle/>
          <a:p>
            <a:pPr marL="569214" lvl="1" indent="-285750">
              <a:buFont typeface="Wingdings" panose="05000000000000000000" pitchFamily="2" charset="2"/>
              <a:buChar char="§"/>
            </a:pPr>
            <a:r>
              <a:rPr lang="en-IN" sz="2000" b="1" dirty="0">
                <a:latin typeface="Arial Narrow" panose="020B0606020202030204" pitchFamily="34" charset="0"/>
              </a:rPr>
              <a:t>IS 11207 : 1983 - </a:t>
            </a:r>
            <a:r>
              <a:rPr lang="en-US" sz="2000" dirty="0">
                <a:latin typeface="Arial Narrow" panose="020B0606020202030204" pitchFamily="34" charset="0"/>
              </a:rPr>
              <a:t>helmets for mountaineers </a:t>
            </a:r>
          </a:p>
          <a:p>
            <a:pPr lvl="2" indent="0">
              <a:buNone/>
            </a:pPr>
            <a:r>
              <a:rPr lang="en-IN" sz="2000" kern="100" dirty="0">
                <a:effectLst/>
                <a:latin typeface="Aptos" panose="020B0004020202020204" pitchFamily="34" charset="0"/>
                <a:ea typeface="Aptos" panose="020B0004020202020204" pitchFamily="34" charset="0"/>
                <a:cs typeface="Times New Roman" panose="02020603050405020304" pitchFamily="18" charset="0"/>
              </a:rPr>
              <a:t>These helmets are critical for protecting climbers from falling debris, sharp rocks, and accidental falls during their ascent or descent.</a:t>
            </a:r>
          </a:p>
          <a:p>
            <a:pPr lvl="2" indent="0">
              <a:buNone/>
            </a:pPr>
            <a:endParaRPr lang="en-US" sz="2000" dirty="0">
              <a:latin typeface="Arial Narrow" panose="020B0606020202030204" pitchFamily="34" charset="0"/>
            </a:endParaRPr>
          </a:p>
          <a:p>
            <a:pPr marL="569214" lvl="1" indent="-285750">
              <a:buFont typeface="Wingdings" panose="05000000000000000000" pitchFamily="2" charset="2"/>
              <a:buChar char="§"/>
            </a:pPr>
            <a:r>
              <a:rPr lang="en-IN" sz="2000" b="1" dirty="0">
                <a:latin typeface="Arial Narrow" panose="020B0606020202030204" pitchFamily="34" charset="0"/>
              </a:rPr>
              <a:t>IS 2745 : 1983 - </a:t>
            </a:r>
            <a:r>
              <a:rPr lang="en-US" sz="2000" dirty="0">
                <a:latin typeface="Arial Narrow" panose="020B0606020202030204" pitchFamily="34" charset="0"/>
              </a:rPr>
              <a:t>Metal helmet for firemen and civil </a:t>
            </a:r>
            <a:r>
              <a:rPr lang="en-US" sz="2000" dirty="0" err="1">
                <a:latin typeface="Arial Narrow" panose="020B0606020202030204" pitchFamily="34" charset="0"/>
              </a:rPr>
              <a:t>defence</a:t>
            </a:r>
            <a:r>
              <a:rPr lang="en-US" sz="2000" dirty="0">
                <a:latin typeface="Arial Narrow" panose="020B0606020202030204" pitchFamily="34" charset="0"/>
              </a:rPr>
              <a:t> personnel </a:t>
            </a:r>
          </a:p>
          <a:p>
            <a:pPr lvl="2" indent="0">
              <a:buNone/>
            </a:pPr>
            <a:r>
              <a:rPr lang="en-IN" sz="2000" kern="100" dirty="0">
                <a:effectLst/>
                <a:latin typeface="Aptos" panose="020B0004020202020204" pitchFamily="34" charset="0"/>
                <a:ea typeface="Aptos" panose="020B0004020202020204" pitchFamily="34" charset="0"/>
                <a:cs typeface="Times New Roman" panose="02020603050405020304" pitchFamily="18" charset="0"/>
              </a:rPr>
              <a:t>Firefighting and civil defence operations expose individuals to intense heat, flames, and falling debris. The IS 2745: 1983 standard provides guidelines for metal helmets specifically designed for these high-risk professions.</a:t>
            </a:r>
          </a:p>
          <a:p>
            <a:pPr lvl="2" indent="0">
              <a:buNone/>
            </a:pPr>
            <a:endParaRPr lang="en-IN" sz="2000" dirty="0">
              <a:latin typeface="Arial Narrow" panose="020B0606020202030204" pitchFamily="34" charset="0"/>
            </a:endParaRPr>
          </a:p>
          <a:p>
            <a:pPr marL="569214" lvl="1" indent="-285750">
              <a:buFont typeface="Wingdings" panose="05000000000000000000" pitchFamily="2" charset="2"/>
              <a:buChar char="§"/>
            </a:pPr>
            <a:r>
              <a:rPr lang="en-IN" sz="2000" b="1" dirty="0">
                <a:latin typeface="Arial Narrow" panose="020B0606020202030204" pitchFamily="34" charset="0"/>
              </a:rPr>
              <a:t>IS 9562 : 1980 </a:t>
            </a:r>
            <a:r>
              <a:rPr lang="en-IN" sz="2000" dirty="0">
                <a:latin typeface="Arial Narrow" panose="020B0606020202030204" pitchFamily="34" charset="0"/>
              </a:rPr>
              <a:t>- Specification for non - Metal helmet for police force</a:t>
            </a:r>
          </a:p>
          <a:p>
            <a:pPr lvl="2" indent="0">
              <a:buNone/>
            </a:pPr>
            <a:r>
              <a:rPr lang="en-IN" sz="2000" dirty="0">
                <a:effectLst/>
                <a:latin typeface="Aptos" panose="020B0004020202020204" pitchFamily="34" charset="0"/>
                <a:ea typeface="Aptos" panose="020B0004020202020204" pitchFamily="34" charset="0"/>
                <a:cs typeface="Times New Roman" panose="02020603050405020304" pitchFamily="18" charset="0"/>
              </a:rPr>
              <a:t>The IS 9562: 1980 standard defines the specifications for non-metallic helmets designed for the police force, particularly for riot control and other operational duties.</a:t>
            </a:r>
            <a:r>
              <a:rPr lang="en-IN" sz="2000" dirty="0">
                <a:effectLst/>
              </a:rPr>
              <a:t> </a:t>
            </a:r>
          </a:p>
          <a:p>
            <a:pPr lvl="2" indent="0">
              <a:buNone/>
            </a:pPr>
            <a:endParaRPr lang="en-IN" sz="2000" dirty="0">
              <a:latin typeface="Arial Narrow" panose="020B0606020202030204" pitchFamily="34" charset="0"/>
            </a:endParaRPr>
          </a:p>
          <a:p>
            <a:pPr marL="569214" lvl="1" indent="-285750">
              <a:buFont typeface="Wingdings" panose="05000000000000000000" pitchFamily="2" charset="2"/>
              <a:buChar char="§"/>
            </a:pPr>
            <a:r>
              <a:rPr lang="en-IN" sz="2000" b="1" dirty="0">
                <a:latin typeface="Arial Narrow" panose="020B0606020202030204" pitchFamily="34" charset="0"/>
              </a:rPr>
              <a:t>IS 2925 : 1984 </a:t>
            </a:r>
            <a:r>
              <a:rPr lang="en-IN" sz="2000" dirty="0">
                <a:latin typeface="Arial Narrow" panose="020B0606020202030204" pitchFamily="34" charset="0"/>
              </a:rPr>
              <a:t>-</a:t>
            </a:r>
            <a:r>
              <a:rPr lang="en-US" sz="2000" dirty="0">
                <a:latin typeface="Arial Narrow" panose="020B0606020202030204" pitchFamily="34" charset="0"/>
              </a:rPr>
              <a:t>industrial safety helmets</a:t>
            </a:r>
          </a:p>
          <a:p>
            <a:pPr marL="475488" lvl="3" indent="0">
              <a:lnSpc>
                <a:spcPct val="115000"/>
              </a:lnSpc>
              <a:spcAft>
                <a:spcPts val="800"/>
              </a:spcAft>
              <a:buNone/>
            </a:pPr>
            <a:r>
              <a:rPr lang="en-IN" sz="2000" kern="100" dirty="0">
                <a:effectLst/>
                <a:latin typeface="Aptos" panose="020B0004020202020204" pitchFamily="34" charset="0"/>
                <a:ea typeface="Aptos" panose="020B0004020202020204" pitchFamily="34" charset="0"/>
                <a:cs typeface="Times New Roman" panose="02020603050405020304" pitchFamily="18" charset="0"/>
              </a:rPr>
              <a:t>Industrial environments often expose workers to risks such as falling objects, accidental bumps, and electric hazards. The IS 2925: 1984 standard specifies the requirements for industrial safety helmets to protect workers in such hazardous conditions.</a:t>
            </a:r>
          </a:p>
          <a:p>
            <a:pPr marL="569214" lvl="1" indent="-285750">
              <a:buFont typeface="Wingdings" panose="05000000000000000000" pitchFamily="2" charset="2"/>
              <a:buChar char="§"/>
            </a:pPr>
            <a:r>
              <a:rPr lang="en-IN" sz="2000" b="1" dirty="0">
                <a:latin typeface="Arial Narrow" panose="020B0606020202030204" pitchFamily="34" charset="0"/>
              </a:rPr>
              <a:t>IS 4151 : 2015 - </a:t>
            </a:r>
            <a:r>
              <a:rPr lang="en-IN" sz="2000" dirty="0">
                <a:latin typeface="Arial Narrow" panose="020B0606020202030204" pitchFamily="34" charset="0"/>
              </a:rPr>
              <a:t>Helmets for motorcycle riders</a:t>
            </a:r>
          </a:p>
          <a:p>
            <a:pPr lvl="2" indent="0">
              <a:buNone/>
            </a:pPr>
            <a:r>
              <a:rPr lang="en-IN" sz="2000" kern="100" dirty="0">
                <a:effectLst/>
                <a:latin typeface="Aptos" panose="020B0004020202020204" pitchFamily="34" charset="0"/>
                <a:ea typeface="Aptos" panose="020B0004020202020204" pitchFamily="34" charset="0"/>
                <a:cs typeface="Times New Roman" panose="02020603050405020304" pitchFamily="18" charset="0"/>
              </a:rPr>
              <a:t>Motorcycle riders are at significant risk of head injuries in accidents. The IS 4151: 2015 standard lays down the specifications for helmets designed for motorcyclists, emphasizing safety and performance.</a:t>
            </a:r>
          </a:p>
          <a:p>
            <a:pPr marL="569214" lvl="1" indent="-285750">
              <a:buFont typeface="Wingdings" panose="05000000000000000000" pitchFamily="2" charset="2"/>
              <a:buChar char="§"/>
            </a:pPr>
            <a:endParaRPr lang="en-US" sz="1600" dirty="0">
              <a:latin typeface="Arial Narrow" panose="020B0606020202030204" pitchFamily="34" charset="0"/>
            </a:endParaRPr>
          </a:p>
        </p:txBody>
      </p:sp>
      <p:sp>
        <p:nvSpPr>
          <p:cNvPr id="4" name="Text Placeholder 3"/>
          <p:cNvSpPr>
            <a:spLocks noGrp="1"/>
          </p:cNvSpPr>
          <p:nvPr>
            <p:ph type="body" sz="quarter" idx="13"/>
          </p:nvPr>
        </p:nvSpPr>
        <p:spPr/>
        <p:txBody>
          <a:bodyPr/>
          <a:lstStyle/>
          <a:p>
            <a:endParaRPr lang="en-IN"/>
          </a:p>
        </p:txBody>
      </p:sp>
      <p:sp>
        <p:nvSpPr>
          <p:cNvPr id="5" name="Slide Number Placeholder 4"/>
          <p:cNvSpPr>
            <a:spLocks noGrp="1"/>
          </p:cNvSpPr>
          <p:nvPr>
            <p:ph type="sldNum" sz="quarter" idx="16"/>
          </p:nvPr>
        </p:nvSpPr>
        <p:spPr/>
        <p:txBody>
          <a:bodyPr/>
          <a:lstStyle/>
          <a:p>
            <a:fld id="{CC43B8D3-9A08-F84C-9DD4-44948BA52D4B}" type="slidenum">
              <a:rPr lang="en-US" smtClean="0"/>
              <a:pPr/>
              <a:t>7</a:t>
            </a:fld>
            <a:endParaRPr lang="en-US" dirty="0"/>
          </a:p>
        </p:txBody>
      </p:sp>
    </p:spTree>
    <p:extLst>
      <p:ext uri="{BB962C8B-B14F-4D97-AF65-F5344CB8AC3E}">
        <p14:creationId xmlns:p14="http://schemas.microsoft.com/office/powerpoint/2010/main" val="2987534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122720-CD6D-F9FE-CD6B-CFBF7DA8981C}"/>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FBC68FA7-5861-BF98-3742-1E35618629EA}"/>
              </a:ext>
            </a:extLst>
          </p:cNvPr>
          <p:cNvSpPr>
            <a:spLocks noGrp="1"/>
          </p:cNvSpPr>
          <p:nvPr>
            <p:ph type="title"/>
          </p:nvPr>
        </p:nvSpPr>
        <p:spPr/>
        <p:txBody>
          <a:bodyPr/>
          <a:lstStyle/>
          <a:p>
            <a:r>
              <a:rPr lang="en-IN" sz="2400" b="0" i="0" dirty="0">
                <a:solidFill>
                  <a:srgbClr val="131314"/>
                </a:solidFill>
                <a:effectLst/>
                <a:latin typeface="Google Sans Text"/>
              </a:rPr>
              <a:t>Occupational Health and Safety Management Systems (OHSMS) - IS/ISO 45001:2018</a:t>
            </a:r>
            <a:endParaRPr lang="en-US" sz="2400" dirty="0"/>
          </a:p>
        </p:txBody>
      </p:sp>
      <p:sp>
        <p:nvSpPr>
          <p:cNvPr id="4" name="Slide Number Placeholder 3">
            <a:extLst>
              <a:ext uri="{FF2B5EF4-FFF2-40B4-BE49-F238E27FC236}">
                <a16:creationId xmlns:a16="http://schemas.microsoft.com/office/drawing/2014/main" id="{640738FD-32C5-3F8E-318D-EE653C2A4A8B}"/>
              </a:ext>
            </a:extLst>
          </p:cNvPr>
          <p:cNvSpPr>
            <a:spLocks noGrp="1"/>
          </p:cNvSpPr>
          <p:nvPr>
            <p:ph type="sldNum" sz="quarter" idx="15"/>
          </p:nvPr>
        </p:nvSpPr>
        <p:spPr/>
        <p:txBody>
          <a:bodyPr/>
          <a:lstStyle/>
          <a:p>
            <a:fld id="{CC43B8D3-9A08-F84C-9DD4-44948BA52D4B}" type="slidenum">
              <a:rPr lang="en-US" smtClean="0"/>
              <a:pPr/>
              <a:t>70</a:t>
            </a:fld>
            <a:endParaRPr lang="en-US" dirty="0"/>
          </a:p>
        </p:txBody>
      </p:sp>
      <p:sp>
        <p:nvSpPr>
          <p:cNvPr id="6" name="TextBox 5">
            <a:extLst>
              <a:ext uri="{FF2B5EF4-FFF2-40B4-BE49-F238E27FC236}">
                <a16:creationId xmlns:a16="http://schemas.microsoft.com/office/drawing/2014/main" id="{078F8573-5A0F-6165-E217-AE857EA985F9}"/>
              </a:ext>
            </a:extLst>
          </p:cNvPr>
          <p:cNvSpPr txBox="1"/>
          <p:nvPr/>
        </p:nvSpPr>
        <p:spPr>
          <a:xfrm>
            <a:off x="1651903" y="2436298"/>
            <a:ext cx="8417301" cy="2585323"/>
          </a:xfrm>
          <a:prstGeom prst="rect">
            <a:avLst/>
          </a:prstGeom>
          <a:noFill/>
        </p:spPr>
        <p:txBody>
          <a:bodyPr wrap="square">
            <a:spAutoFit/>
          </a:bodyPr>
          <a:lstStyle/>
          <a:p>
            <a:pPr algn="l"/>
            <a:r>
              <a:rPr lang="en-IN" dirty="0">
                <a:effectLst/>
              </a:rPr>
              <a:t>•</a:t>
            </a:r>
            <a:r>
              <a:rPr lang="en-IN" b="1" dirty="0">
                <a:effectLst/>
                <a:latin typeface="Arial Narrow" panose="020B0604020202020204" pitchFamily="34" charset="0"/>
                <a:cs typeface="Arial Narrow" panose="020B0604020202020204" pitchFamily="34" charset="0"/>
              </a:rPr>
              <a:t>What is an OHSMS?</a:t>
            </a:r>
          </a:p>
          <a:p>
            <a:pPr algn="l"/>
            <a:endParaRPr lang="en-IN" b="1" dirty="0">
              <a:latin typeface="Arial Narrow" panose="020B0604020202020204" pitchFamily="34" charset="0"/>
              <a:cs typeface="Arial Narrow" panose="020B0604020202020204" pitchFamily="34" charset="0"/>
            </a:endParaRPr>
          </a:p>
          <a:p>
            <a:pPr algn="l"/>
            <a:r>
              <a:rPr lang="en-IN" b="1" dirty="0">
                <a:effectLst/>
                <a:latin typeface="Arial Narrow" panose="020B0604020202020204" pitchFamily="34" charset="0"/>
                <a:cs typeface="Arial Narrow" panose="020B0604020202020204" pitchFamily="34" charset="0"/>
              </a:rPr>
              <a:t> </a:t>
            </a:r>
            <a:r>
              <a:rPr lang="en-IN" dirty="0">
                <a:effectLst/>
                <a:latin typeface="Arial Narrow" panose="020B0604020202020204" pitchFamily="34" charset="0"/>
                <a:cs typeface="Arial Narrow" panose="020B0604020202020204" pitchFamily="34" charset="0"/>
              </a:rPr>
              <a:t>A framework for managing OH&amp;S risks and opportunities to provide safe and healthy workplaces, prevent work-related injuries and ill health, and continually improve OH&amp;S performance.</a:t>
            </a:r>
          </a:p>
          <a:p>
            <a:pPr algn="l"/>
            <a:endParaRPr lang="en-IN" dirty="0">
              <a:latin typeface="Arial Narrow" panose="020B0604020202020204" pitchFamily="34" charset="0"/>
              <a:cs typeface="Arial Narrow" panose="020B0604020202020204" pitchFamily="34" charset="0"/>
            </a:endParaRPr>
          </a:p>
          <a:p>
            <a:pPr algn="l"/>
            <a:endParaRPr lang="en-IN" dirty="0">
              <a:effectLst/>
              <a:latin typeface="Arial Narrow" panose="020B0604020202020204" pitchFamily="34" charset="0"/>
              <a:cs typeface="Arial Narrow" panose="020B0604020202020204" pitchFamily="34" charset="0"/>
            </a:endParaRPr>
          </a:p>
          <a:p>
            <a:pPr algn="l"/>
            <a:r>
              <a:rPr lang="en-IN" b="1" dirty="0">
                <a:effectLst/>
                <a:latin typeface="Arial Narrow" panose="020B0604020202020204" pitchFamily="34" charset="0"/>
                <a:cs typeface="Arial Narrow" panose="020B0604020202020204" pitchFamily="34" charset="0"/>
              </a:rPr>
              <a:t>•Importance of OHSMS: </a:t>
            </a:r>
          </a:p>
          <a:p>
            <a:endParaRPr lang="en-IN" b="1" dirty="0">
              <a:latin typeface="Arial Narrow" panose="020B0604020202020204" pitchFamily="34" charset="0"/>
              <a:cs typeface="Arial Narrow" panose="020B0604020202020204" pitchFamily="34" charset="0"/>
            </a:endParaRPr>
          </a:p>
          <a:p>
            <a:r>
              <a:rPr lang="en-IN" dirty="0">
                <a:effectLst/>
                <a:latin typeface="Arial Narrow" panose="020B0604020202020204" pitchFamily="34" charset="0"/>
                <a:cs typeface="Arial Narrow" panose="020B0604020202020204" pitchFamily="34" charset="0"/>
              </a:rPr>
              <a:t>Ensures an accident-free environment and is crucial for an organisation's smooth functioning.</a:t>
            </a:r>
          </a:p>
        </p:txBody>
      </p:sp>
    </p:spTree>
    <p:extLst>
      <p:ext uri="{BB962C8B-B14F-4D97-AF65-F5344CB8AC3E}">
        <p14:creationId xmlns:p14="http://schemas.microsoft.com/office/powerpoint/2010/main" val="1401570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71FEF-A6CA-7896-4193-F059EB8BB9DA}"/>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96C54FA5-0EA4-9E6A-2226-68B1C696EBDC}"/>
              </a:ext>
            </a:extLst>
          </p:cNvPr>
          <p:cNvSpPr>
            <a:spLocks noGrp="1"/>
          </p:cNvSpPr>
          <p:nvPr>
            <p:ph type="title"/>
          </p:nvPr>
        </p:nvSpPr>
        <p:spPr/>
        <p:txBody>
          <a:bodyPr/>
          <a:lstStyle/>
          <a:p>
            <a:r>
              <a:rPr lang="en-IN" b="1" i="0" dirty="0">
                <a:solidFill>
                  <a:srgbClr val="131314"/>
                </a:solidFill>
                <a:effectLst/>
                <a:latin typeface="Google Sans Text"/>
              </a:rPr>
              <a:t>Key Principles of OHSMS</a:t>
            </a:r>
            <a:endParaRPr lang="en-US" dirty="0"/>
          </a:p>
        </p:txBody>
      </p:sp>
      <p:sp>
        <p:nvSpPr>
          <p:cNvPr id="4" name="Slide Number Placeholder 3">
            <a:extLst>
              <a:ext uri="{FF2B5EF4-FFF2-40B4-BE49-F238E27FC236}">
                <a16:creationId xmlns:a16="http://schemas.microsoft.com/office/drawing/2014/main" id="{7D451F29-F442-2A3E-A5BA-EF4A0B47EAB4}"/>
              </a:ext>
            </a:extLst>
          </p:cNvPr>
          <p:cNvSpPr>
            <a:spLocks noGrp="1"/>
          </p:cNvSpPr>
          <p:nvPr>
            <p:ph type="sldNum" sz="quarter" idx="15"/>
          </p:nvPr>
        </p:nvSpPr>
        <p:spPr/>
        <p:txBody>
          <a:bodyPr/>
          <a:lstStyle/>
          <a:p>
            <a:fld id="{CC43B8D3-9A08-F84C-9DD4-44948BA52D4B}" type="slidenum">
              <a:rPr lang="en-US" smtClean="0"/>
              <a:pPr/>
              <a:t>71</a:t>
            </a:fld>
            <a:endParaRPr lang="en-US" dirty="0"/>
          </a:p>
        </p:txBody>
      </p:sp>
      <p:sp>
        <p:nvSpPr>
          <p:cNvPr id="6" name="TextBox 5">
            <a:extLst>
              <a:ext uri="{FF2B5EF4-FFF2-40B4-BE49-F238E27FC236}">
                <a16:creationId xmlns:a16="http://schemas.microsoft.com/office/drawing/2014/main" id="{EB75A045-42DA-B567-151B-85BC347F5469}"/>
              </a:ext>
            </a:extLst>
          </p:cNvPr>
          <p:cNvSpPr txBox="1"/>
          <p:nvPr/>
        </p:nvSpPr>
        <p:spPr>
          <a:xfrm>
            <a:off x="1048216" y="1997838"/>
            <a:ext cx="9690408" cy="2585323"/>
          </a:xfrm>
          <a:prstGeom prst="rect">
            <a:avLst/>
          </a:prstGeom>
          <a:noFill/>
        </p:spPr>
        <p:txBody>
          <a:bodyPr wrap="square">
            <a:spAutoFit/>
          </a:bodyPr>
          <a:lstStyle/>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Plan-Do-Check-Act (PDCA): </a:t>
            </a:r>
            <a:r>
              <a:rPr lang="en-IN" dirty="0">
                <a:effectLst/>
                <a:latin typeface="Arial" panose="020B0604020202020204" pitchFamily="34" charset="0"/>
                <a:cs typeface="Arial" panose="020B0604020202020204" pitchFamily="34" charset="0"/>
              </a:rPr>
              <a:t>An iterative process for achieving continual improvement.</a:t>
            </a:r>
          </a:p>
          <a:p>
            <a:endParaRPr lang="en-IN" dirty="0">
              <a:effectLst/>
              <a:latin typeface="Arial" panose="020B0604020202020204" pitchFamily="34" charset="0"/>
              <a:cs typeface="Arial" panose="020B0604020202020204" pitchFamily="34" charset="0"/>
            </a:endParaRPr>
          </a:p>
          <a:p>
            <a:endParaRPr lang="en-IN" b="1" dirty="0">
              <a:effectLst/>
              <a:latin typeface="Arial" panose="020B0604020202020204" pitchFamily="34" charset="0"/>
              <a:cs typeface="Arial" panose="020B0604020202020204" pitchFamily="34" charset="0"/>
            </a:endParaRPr>
          </a:p>
          <a:p>
            <a:pPr algn="l"/>
            <a:r>
              <a:rPr lang="en-IN" b="1" dirty="0">
                <a:effectLst/>
                <a:latin typeface="Arial" panose="020B0604020202020204" pitchFamily="34" charset="0"/>
                <a:cs typeface="Arial" panose="020B0604020202020204" pitchFamily="34" charset="0"/>
              </a:rPr>
              <a:t>•  Leadership and Worker Participation: </a:t>
            </a:r>
            <a:r>
              <a:rPr lang="en-IN" dirty="0">
                <a:effectLst/>
                <a:latin typeface="Arial" panose="020B0604020202020204" pitchFamily="34" charset="0"/>
                <a:cs typeface="Arial" panose="020B0604020202020204" pitchFamily="34" charset="0"/>
              </a:rPr>
              <a:t>Top management commitment and active worker involvement are essential.</a:t>
            </a:r>
          </a:p>
          <a:p>
            <a:pPr algn="l"/>
            <a:endParaRPr lang="en-IN" dirty="0">
              <a:latin typeface="Arial" panose="020B0604020202020204" pitchFamily="34" charset="0"/>
              <a:cs typeface="Arial" panose="020B0604020202020204" pitchFamily="34" charset="0"/>
            </a:endParaRPr>
          </a:p>
          <a:p>
            <a:pPr algn="l"/>
            <a:endParaRPr lang="en-IN" b="1" dirty="0">
              <a:effectLst/>
              <a:latin typeface="Arial" panose="020B0604020202020204" pitchFamily="34" charset="0"/>
              <a:cs typeface="Arial" panose="020B0604020202020204" pitchFamily="34" charset="0"/>
            </a:endParaRPr>
          </a:p>
          <a:p>
            <a:pPr algn="l"/>
            <a:r>
              <a:rPr lang="en-IN" b="1" dirty="0">
                <a:effectLst/>
                <a:latin typeface="Arial" panose="020B0604020202020204" pitchFamily="34" charset="0"/>
                <a:cs typeface="Arial" panose="020B0604020202020204" pitchFamily="34" charset="0"/>
              </a:rPr>
              <a:t>• Risk-Based Approach: </a:t>
            </a:r>
            <a:r>
              <a:rPr lang="en-IN" dirty="0">
                <a:effectLst/>
                <a:latin typeface="Arial" panose="020B0604020202020204" pitchFamily="34" charset="0"/>
                <a:cs typeface="Arial" panose="020B0604020202020204" pitchFamily="34" charset="0"/>
              </a:rPr>
              <a:t>Identifying hazards, assessing risks and opportunities, and implementing appropriate controls</a:t>
            </a:r>
          </a:p>
        </p:txBody>
      </p:sp>
    </p:spTree>
    <p:extLst>
      <p:ext uri="{BB962C8B-B14F-4D97-AF65-F5344CB8AC3E}">
        <p14:creationId xmlns:p14="http://schemas.microsoft.com/office/powerpoint/2010/main" val="7230121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7020F-E468-477C-F707-A361C117CE5A}"/>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8AF3EFDF-7FE6-3394-24EC-940A146A826A}"/>
              </a:ext>
            </a:extLst>
          </p:cNvPr>
          <p:cNvSpPr>
            <a:spLocks noGrp="1"/>
          </p:cNvSpPr>
          <p:nvPr>
            <p:ph type="title"/>
          </p:nvPr>
        </p:nvSpPr>
        <p:spPr/>
        <p:txBody>
          <a:bodyPr/>
          <a:lstStyle/>
          <a:p>
            <a:r>
              <a:rPr lang="en-IN" sz="2400" dirty="0"/>
              <a:t>Relationship between PDCA and the framework in this document</a:t>
            </a:r>
            <a:endParaRPr lang="en-US" sz="2400" dirty="0"/>
          </a:p>
        </p:txBody>
      </p:sp>
      <p:sp>
        <p:nvSpPr>
          <p:cNvPr id="4" name="Slide Number Placeholder 3">
            <a:extLst>
              <a:ext uri="{FF2B5EF4-FFF2-40B4-BE49-F238E27FC236}">
                <a16:creationId xmlns:a16="http://schemas.microsoft.com/office/drawing/2014/main" id="{2ADD1FF6-07E9-BCE3-B05D-0B3B78137BF3}"/>
              </a:ext>
            </a:extLst>
          </p:cNvPr>
          <p:cNvSpPr>
            <a:spLocks noGrp="1"/>
          </p:cNvSpPr>
          <p:nvPr>
            <p:ph type="sldNum" sz="quarter" idx="15"/>
          </p:nvPr>
        </p:nvSpPr>
        <p:spPr/>
        <p:txBody>
          <a:bodyPr/>
          <a:lstStyle/>
          <a:p>
            <a:fld id="{CC43B8D3-9A08-F84C-9DD4-44948BA52D4B}" type="slidenum">
              <a:rPr lang="en-US" smtClean="0"/>
              <a:pPr/>
              <a:t>72</a:t>
            </a:fld>
            <a:endParaRPr lang="en-US" dirty="0"/>
          </a:p>
        </p:txBody>
      </p:sp>
      <p:grpSp>
        <p:nvGrpSpPr>
          <p:cNvPr id="11" name="Group 10">
            <a:extLst>
              <a:ext uri="{FF2B5EF4-FFF2-40B4-BE49-F238E27FC236}">
                <a16:creationId xmlns:a16="http://schemas.microsoft.com/office/drawing/2014/main" id="{24B90C3B-78E9-8C36-21BC-84A4E10FAA0F}"/>
              </a:ext>
            </a:extLst>
          </p:cNvPr>
          <p:cNvGrpSpPr>
            <a:grpSpLocks/>
          </p:cNvGrpSpPr>
          <p:nvPr/>
        </p:nvGrpSpPr>
        <p:grpSpPr>
          <a:xfrm>
            <a:off x="3155795" y="1508760"/>
            <a:ext cx="6133171" cy="5204273"/>
            <a:chOff x="0" y="0"/>
            <a:chExt cx="3960495" cy="4032250"/>
          </a:xfrm>
        </p:grpSpPr>
        <p:sp>
          <p:nvSpPr>
            <p:cNvPr id="12" name="Graphic 14">
              <a:extLst>
                <a:ext uri="{FF2B5EF4-FFF2-40B4-BE49-F238E27FC236}">
                  <a16:creationId xmlns:a16="http://schemas.microsoft.com/office/drawing/2014/main" id="{CAB0E187-9829-1F5C-2DD6-DB0927D83860}"/>
                </a:ext>
              </a:extLst>
            </p:cNvPr>
            <p:cNvSpPr/>
            <p:nvPr/>
          </p:nvSpPr>
          <p:spPr>
            <a:xfrm>
              <a:off x="0" y="0"/>
              <a:ext cx="3960495" cy="4032250"/>
            </a:xfrm>
            <a:custGeom>
              <a:avLst/>
              <a:gdLst/>
              <a:ahLst/>
              <a:cxnLst/>
              <a:rect l="l" t="t" r="r" b="b"/>
              <a:pathLst>
                <a:path w="3960495" h="4032250">
                  <a:moveTo>
                    <a:pt x="3960012" y="0"/>
                  </a:moveTo>
                  <a:lnTo>
                    <a:pt x="0" y="0"/>
                  </a:lnTo>
                  <a:lnTo>
                    <a:pt x="0" y="4031869"/>
                  </a:lnTo>
                  <a:lnTo>
                    <a:pt x="3960012" y="4031869"/>
                  </a:lnTo>
                  <a:lnTo>
                    <a:pt x="3960012" y="0"/>
                  </a:lnTo>
                  <a:close/>
                </a:path>
              </a:pathLst>
            </a:custGeom>
            <a:solidFill>
              <a:srgbClr val="A7AAAA"/>
            </a:solidFill>
          </p:spPr>
          <p:txBody>
            <a:bodyPr wrap="square" lIns="0" tIns="0" rIns="0" bIns="0" rtlCol="0">
              <a:prstTxWarp prst="textNoShape">
                <a:avLst/>
              </a:prstTxWarp>
              <a:noAutofit/>
            </a:bodyPr>
            <a:lstStyle/>
            <a:p>
              <a:endParaRPr lang="en-GB"/>
            </a:p>
          </p:txBody>
        </p:sp>
        <p:pic>
          <p:nvPicPr>
            <p:cNvPr id="13" name="Image 15">
              <a:extLst>
                <a:ext uri="{FF2B5EF4-FFF2-40B4-BE49-F238E27FC236}">
                  <a16:creationId xmlns:a16="http://schemas.microsoft.com/office/drawing/2014/main" id="{1DCFB013-F9D2-F9D1-7BEB-5F522695606B}"/>
                </a:ext>
              </a:extLst>
            </p:cNvPr>
            <p:cNvPicPr/>
            <p:nvPr/>
          </p:nvPicPr>
          <p:blipFill>
            <a:blip r:embed="rId2" cstate="print"/>
            <a:stretch>
              <a:fillRect/>
            </a:stretch>
          </p:blipFill>
          <p:spPr>
            <a:xfrm>
              <a:off x="111379" y="120662"/>
              <a:ext cx="593915" cy="294411"/>
            </a:xfrm>
            <a:prstGeom prst="rect">
              <a:avLst/>
            </a:prstGeom>
          </p:spPr>
        </p:pic>
        <p:pic>
          <p:nvPicPr>
            <p:cNvPr id="14" name="Image 16">
              <a:extLst>
                <a:ext uri="{FF2B5EF4-FFF2-40B4-BE49-F238E27FC236}">
                  <a16:creationId xmlns:a16="http://schemas.microsoft.com/office/drawing/2014/main" id="{15489AF9-DDC3-7025-26B6-5B5B490D7942}"/>
                </a:ext>
              </a:extLst>
            </p:cNvPr>
            <p:cNvPicPr/>
            <p:nvPr/>
          </p:nvPicPr>
          <p:blipFill>
            <a:blip r:embed="rId3" cstate="print"/>
            <a:stretch>
              <a:fillRect/>
            </a:stretch>
          </p:blipFill>
          <p:spPr>
            <a:xfrm>
              <a:off x="2979204" y="44462"/>
              <a:ext cx="955141" cy="401104"/>
            </a:xfrm>
            <a:prstGeom prst="rect">
              <a:avLst/>
            </a:prstGeom>
          </p:spPr>
        </p:pic>
        <p:pic>
          <p:nvPicPr>
            <p:cNvPr id="15" name="Image 17">
              <a:extLst>
                <a:ext uri="{FF2B5EF4-FFF2-40B4-BE49-F238E27FC236}">
                  <a16:creationId xmlns:a16="http://schemas.microsoft.com/office/drawing/2014/main" id="{5E79A146-938D-7580-203F-A454B18785B5}"/>
                </a:ext>
              </a:extLst>
            </p:cNvPr>
            <p:cNvPicPr/>
            <p:nvPr/>
          </p:nvPicPr>
          <p:blipFill>
            <a:blip r:embed="rId4" cstate="print"/>
            <a:stretch>
              <a:fillRect/>
            </a:stretch>
          </p:blipFill>
          <p:spPr>
            <a:xfrm>
              <a:off x="1252588" y="102679"/>
              <a:ext cx="1412938" cy="241592"/>
            </a:xfrm>
            <a:prstGeom prst="rect">
              <a:avLst/>
            </a:prstGeom>
          </p:spPr>
        </p:pic>
        <p:pic>
          <p:nvPicPr>
            <p:cNvPr id="16" name="Image 18">
              <a:extLst>
                <a:ext uri="{FF2B5EF4-FFF2-40B4-BE49-F238E27FC236}">
                  <a16:creationId xmlns:a16="http://schemas.microsoft.com/office/drawing/2014/main" id="{8AC52902-A2FB-76EC-C057-479E5AFC31BE}"/>
                </a:ext>
              </a:extLst>
            </p:cNvPr>
            <p:cNvPicPr/>
            <p:nvPr/>
          </p:nvPicPr>
          <p:blipFill>
            <a:blip r:embed="rId5" cstate="print"/>
            <a:stretch>
              <a:fillRect/>
            </a:stretch>
          </p:blipFill>
          <p:spPr>
            <a:xfrm>
              <a:off x="404723" y="446341"/>
              <a:ext cx="3025381" cy="3408845"/>
            </a:xfrm>
            <a:prstGeom prst="rect">
              <a:avLst/>
            </a:prstGeom>
          </p:spPr>
        </p:pic>
      </p:grpSp>
    </p:spTree>
    <p:extLst>
      <p:ext uri="{BB962C8B-B14F-4D97-AF65-F5344CB8AC3E}">
        <p14:creationId xmlns:p14="http://schemas.microsoft.com/office/powerpoint/2010/main" val="1400695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41DBA0-EC3F-5291-52F2-8AA2E5436F7A}"/>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0FDBC585-2074-10E8-75D5-726DB656AA98}"/>
              </a:ext>
            </a:extLst>
          </p:cNvPr>
          <p:cNvSpPr>
            <a:spLocks noGrp="1"/>
          </p:cNvSpPr>
          <p:nvPr>
            <p:ph type="title"/>
          </p:nvPr>
        </p:nvSpPr>
        <p:spPr/>
        <p:txBody>
          <a:bodyPr/>
          <a:lstStyle/>
          <a:p>
            <a:r>
              <a:rPr lang="en-IN" b="1" i="0" dirty="0">
                <a:solidFill>
                  <a:srgbClr val="131314"/>
                </a:solidFill>
                <a:effectLst/>
                <a:latin typeface="Google Sans Text"/>
              </a:rPr>
              <a:t>Context of the Organisation</a:t>
            </a:r>
            <a:endParaRPr lang="en-US" dirty="0"/>
          </a:p>
        </p:txBody>
      </p:sp>
      <p:sp>
        <p:nvSpPr>
          <p:cNvPr id="4" name="Slide Number Placeholder 3">
            <a:extLst>
              <a:ext uri="{FF2B5EF4-FFF2-40B4-BE49-F238E27FC236}">
                <a16:creationId xmlns:a16="http://schemas.microsoft.com/office/drawing/2014/main" id="{ED5D075F-090B-6AA9-4E74-58FD40E02E33}"/>
              </a:ext>
            </a:extLst>
          </p:cNvPr>
          <p:cNvSpPr>
            <a:spLocks noGrp="1"/>
          </p:cNvSpPr>
          <p:nvPr>
            <p:ph type="sldNum" sz="quarter" idx="15"/>
          </p:nvPr>
        </p:nvSpPr>
        <p:spPr/>
        <p:txBody>
          <a:bodyPr/>
          <a:lstStyle/>
          <a:p>
            <a:fld id="{CC43B8D3-9A08-F84C-9DD4-44948BA52D4B}" type="slidenum">
              <a:rPr lang="en-US" smtClean="0"/>
              <a:pPr/>
              <a:t>73</a:t>
            </a:fld>
            <a:endParaRPr lang="en-US" dirty="0"/>
          </a:p>
        </p:txBody>
      </p:sp>
      <p:sp>
        <p:nvSpPr>
          <p:cNvPr id="6" name="TextBox 5">
            <a:extLst>
              <a:ext uri="{FF2B5EF4-FFF2-40B4-BE49-F238E27FC236}">
                <a16:creationId xmlns:a16="http://schemas.microsoft.com/office/drawing/2014/main" id="{08F4272E-9427-A653-7E6E-B5A255570061}"/>
              </a:ext>
            </a:extLst>
          </p:cNvPr>
          <p:cNvSpPr txBox="1"/>
          <p:nvPr/>
        </p:nvSpPr>
        <p:spPr>
          <a:xfrm>
            <a:off x="2692090" y="2276620"/>
            <a:ext cx="6807819" cy="2031325"/>
          </a:xfrm>
          <a:prstGeom prst="rect">
            <a:avLst/>
          </a:prstGeom>
          <a:noFill/>
        </p:spPr>
        <p:txBody>
          <a:bodyPr wrap="square">
            <a:spAutoFit/>
          </a:bodyPr>
          <a:lstStyle/>
          <a:p>
            <a:pPr marL="285750" indent="-285750">
              <a:buFont typeface="Arial" panose="020B0604020202020204" pitchFamily="34" charset="0"/>
              <a:buChar char="•"/>
            </a:pPr>
            <a:r>
              <a:rPr lang="en-IN" b="1" dirty="0">
                <a:effectLst/>
                <a:latin typeface="Arial Narrow" panose="020B0604020202020204" pitchFamily="34" charset="0"/>
                <a:cs typeface="Arial Narrow" panose="020B0604020202020204" pitchFamily="34" charset="0"/>
              </a:rPr>
              <a:t>Understanding the Organisation</a:t>
            </a:r>
            <a:r>
              <a:rPr lang="en-IN" dirty="0">
                <a:effectLst/>
                <a:latin typeface="Arial Narrow" panose="020B0604020202020204" pitchFamily="34" charset="0"/>
                <a:cs typeface="Arial Narrow" panose="020B0604020202020204" pitchFamily="34" charset="0"/>
              </a:rPr>
              <a:t>: Internal and external factors influencing OH&amp;S performance.</a:t>
            </a:r>
            <a:endParaRPr lang="en-IN"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endParaRPr lang="en-IN" dirty="0">
              <a:effectLst/>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IN" b="1" dirty="0">
                <a:effectLst/>
                <a:latin typeface="Arial Narrow" panose="020B0604020202020204" pitchFamily="34" charset="0"/>
                <a:cs typeface="Arial Narrow" panose="020B0604020202020204" pitchFamily="34" charset="0"/>
              </a:rPr>
              <a:t>Needs and Expectations</a:t>
            </a:r>
            <a:r>
              <a:rPr lang="en-IN" dirty="0">
                <a:effectLst/>
                <a:latin typeface="Arial Narrow" panose="020B0604020202020204" pitchFamily="34" charset="0"/>
                <a:cs typeface="Arial Narrow" panose="020B0604020202020204" pitchFamily="34" charset="0"/>
              </a:rPr>
              <a:t>: Identifying stakeholders and their requirements related to OH&amp;</a:t>
            </a:r>
            <a:r>
              <a:rPr lang="en-IN" dirty="0">
                <a:latin typeface="Arial Narrow" panose="020B0604020202020204" pitchFamily="34" charset="0"/>
                <a:cs typeface="Arial Narrow" panose="020B0604020202020204" pitchFamily="34" charset="0"/>
              </a:rPr>
              <a:t>S.</a:t>
            </a:r>
          </a:p>
          <a:p>
            <a:endParaRPr lang="en-IN" dirty="0">
              <a:effectLst/>
              <a:latin typeface="Arial Narrow" panose="020B0604020202020204" pitchFamily="34" charset="0"/>
              <a:cs typeface="Arial Narrow" panose="020B0604020202020204" pitchFamily="34" charset="0"/>
            </a:endParaRPr>
          </a:p>
          <a:p>
            <a:pPr marL="285750" indent="-285750" algn="l">
              <a:buFont typeface="Arial" panose="020B0604020202020204" pitchFamily="34" charset="0"/>
              <a:buChar char="•"/>
            </a:pPr>
            <a:r>
              <a:rPr lang="en-IN" b="1" dirty="0">
                <a:effectLst/>
                <a:latin typeface="Arial Narrow" panose="020B0604020202020204" pitchFamily="34" charset="0"/>
                <a:cs typeface="Arial Narrow" panose="020B0604020202020204" pitchFamily="34" charset="0"/>
              </a:rPr>
              <a:t>Scope:</a:t>
            </a:r>
            <a:r>
              <a:rPr lang="en-IN" dirty="0">
                <a:effectLst/>
                <a:latin typeface="Arial Narrow" panose="020B0604020202020204" pitchFamily="34" charset="0"/>
                <a:cs typeface="Arial Narrow" panose="020B0604020202020204" pitchFamily="34" charset="0"/>
              </a:rPr>
              <a:t> Defining the boundaries and applicability of the OHSMS.</a:t>
            </a:r>
          </a:p>
        </p:txBody>
      </p:sp>
    </p:spTree>
    <p:extLst>
      <p:ext uri="{BB962C8B-B14F-4D97-AF65-F5344CB8AC3E}">
        <p14:creationId xmlns:p14="http://schemas.microsoft.com/office/powerpoint/2010/main" val="9925672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01F8BD-B397-131C-FD64-8EFAEDF8F670}"/>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CF45D7E3-D5E5-3B9E-668A-9B6A19409D1F}"/>
              </a:ext>
            </a:extLst>
          </p:cNvPr>
          <p:cNvSpPr>
            <a:spLocks noGrp="1"/>
          </p:cNvSpPr>
          <p:nvPr>
            <p:ph type="title"/>
          </p:nvPr>
        </p:nvSpPr>
        <p:spPr/>
        <p:txBody>
          <a:bodyPr/>
          <a:lstStyle/>
          <a:p>
            <a:r>
              <a:rPr lang="en-IN" b="1" i="0" dirty="0">
                <a:solidFill>
                  <a:srgbClr val="131314"/>
                </a:solidFill>
                <a:effectLst/>
                <a:latin typeface="Google Sans Text"/>
              </a:rPr>
              <a:t>Leadership and Commitment</a:t>
            </a:r>
            <a:endParaRPr lang="en-US" dirty="0"/>
          </a:p>
        </p:txBody>
      </p:sp>
      <p:sp>
        <p:nvSpPr>
          <p:cNvPr id="4" name="Slide Number Placeholder 3">
            <a:extLst>
              <a:ext uri="{FF2B5EF4-FFF2-40B4-BE49-F238E27FC236}">
                <a16:creationId xmlns:a16="http://schemas.microsoft.com/office/drawing/2014/main" id="{812A96DD-CE57-DFA5-E2D4-780CF7B04E5C}"/>
              </a:ext>
            </a:extLst>
          </p:cNvPr>
          <p:cNvSpPr>
            <a:spLocks noGrp="1"/>
          </p:cNvSpPr>
          <p:nvPr>
            <p:ph type="sldNum" sz="quarter" idx="15"/>
          </p:nvPr>
        </p:nvSpPr>
        <p:spPr/>
        <p:txBody>
          <a:bodyPr/>
          <a:lstStyle/>
          <a:p>
            <a:fld id="{CC43B8D3-9A08-F84C-9DD4-44948BA52D4B}" type="slidenum">
              <a:rPr lang="en-US" smtClean="0"/>
              <a:pPr/>
              <a:t>74</a:t>
            </a:fld>
            <a:endParaRPr lang="en-US" dirty="0"/>
          </a:p>
        </p:txBody>
      </p:sp>
      <p:sp>
        <p:nvSpPr>
          <p:cNvPr id="6" name="TextBox 5">
            <a:extLst>
              <a:ext uri="{FF2B5EF4-FFF2-40B4-BE49-F238E27FC236}">
                <a16:creationId xmlns:a16="http://schemas.microsoft.com/office/drawing/2014/main" id="{39D2996D-3567-341E-B76E-2ED888A3DDC6}"/>
              </a:ext>
            </a:extLst>
          </p:cNvPr>
          <p:cNvSpPr txBox="1"/>
          <p:nvPr/>
        </p:nvSpPr>
        <p:spPr>
          <a:xfrm>
            <a:off x="2938347" y="2178040"/>
            <a:ext cx="7019692" cy="2585323"/>
          </a:xfrm>
          <a:prstGeom prst="rect">
            <a:avLst/>
          </a:prstGeom>
          <a:noFill/>
        </p:spPr>
        <p:txBody>
          <a:bodyPr wrap="square">
            <a:spAutoFit/>
          </a:bodyPr>
          <a:lstStyle/>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Top Management's Role:</a:t>
            </a:r>
            <a:r>
              <a:rPr lang="en-IN" dirty="0">
                <a:effectLst/>
                <a:latin typeface="Arial" panose="020B0604020202020204" pitchFamily="34" charset="0"/>
                <a:cs typeface="Arial" panose="020B0604020202020204" pitchFamily="34" charset="0"/>
              </a:rPr>
              <a:t> Demonstrating leadership by setting policy, allocating resources, and promoting a positive safety culture.</a:t>
            </a:r>
            <a:endParaRPr lang="en-IN" dirty="0">
              <a:latin typeface="Arial" panose="020B0604020202020204" pitchFamily="34" charset="0"/>
              <a:cs typeface="Arial" panose="020B0604020202020204" pitchFamily="34" charset="0"/>
            </a:endParaRPr>
          </a:p>
          <a:p>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Worker Participation:</a:t>
            </a:r>
            <a:r>
              <a:rPr lang="en-IN" dirty="0">
                <a:effectLst/>
                <a:latin typeface="Arial" panose="020B0604020202020204" pitchFamily="34" charset="0"/>
                <a:cs typeface="Arial" panose="020B0604020202020204" pitchFamily="34" charset="0"/>
              </a:rPr>
              <a:t> Encouraging worker input, consultation, and participation in decision-making processes.</a:t>
            </a:r>
          </a:p>
          <a:p>
            <a:pPr algn="l"/>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Protection from Reprisals:</a:t>
            </a:r>
            <a:r>
              <a:rPr lang="en-IN" dirty="0">
                <a:effectLst/>
                <a:latin typeface="Arial" panose="020B0604020202020204" pitchFamily="34" charset="0"/>
                <a:cs typeface="Arial" panose="020B0604020202020204" pitchFamily="34" charset="0"/>
              </a:rPr>
              <a:t> Ensuring workers can report hazards and concerns without fear of negative consequences.</a:t>
            </a:r>
          </a:p>
        </p:txBody>
      </p:sp>
    </p:spTree>
    <p:extLst>
      <p:ext uri="{BB962C8B-B14F-4D97-AF65-F5344CB8AC3E}">
        <p14:creationId xmlns:p14="http://schemas.microsoft.com/office/powerpoint/2010/main" val="34800295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C145ED-A1AF-DBE9-1909-5E7B9A840B9E}"/>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9FDB9786-077B-46D7-DC2E-A30A9BD059D7}"/>
              </a:ext>
            </a:extLst>
          </p:cNvPr>
          <p:cNvSpPr>
            <a:spLocks noGrp="1"/>
          </p:cNvSpPr>
          <p:nvPr>
            <p:ph type="title"/>
          </p:nvPr>
        </p:nvSpPr>
        <p:spPr/>
        <p:txBody>
          <a:bodyPr/>
          <a:lstStyle/>
          <a:p>
            <a:r>
              <a:rPr lang="en-IN" b="1" i="0" dirty="0">
                <a:solidFill>
                  <a:srgbClr val="131314"/>
                </a:solidFill>
                <a:effectLst/>
                <a:latin typeface="Google Sans Text"/>
              </a:rPr>
              <a:t>Risk Management</a:t>
            </a:r>
            <a:endParaRPr lang="en-US" dirty="0"/>
          </a:p>
        </p:txBody>
      </p:sp>
      <p:sp>
        <p:nvSpPr>
          <p:cNvPr id="4" name="Slide Number Placeholder 3">
            <a:extLst>
              <a:ext uri="{FF2B5EF4-FFF2-40B4-BE49-F238E27FC236}">
                <a16:creationId xmlns:a16="http://schemas.microsoft.com/office/drawing/2014/main" id="{A358522D-3D78-B63E-8BF2-C3D4977668DC}"/>
              </a:ext>
            </a:extLst>
          </p:cNvPr>
          <p:cNvSpPr>
            <a:spLocks noGrp="1"/>
          </p:cNvSpPr>
          <p:nvPr>
            <p:ph type="sldNum" sz="quarter" idx="15"/>
          </p:nvPr>
        </p:nvSpPr>
        <p:spPr/>
        <p:txBody>
          <a:bodyPr/>
          <a:lstStyle/>
          <a:p>
            <a:fld id="{CC43B8D3-9A08-F84C-9DD4-44948BA52D4B}" type="slidenum">
              <a:rPr lang="en-US" smtClean="0"/>
              <a:pPr/>
              <a:t>75</a:t>
            </a:fld>
            <a:endParaRPr lang="en-US" dirty="0"/>
          </a:p>
        </p:txBody>
      </p:sp>
      <p:sp>
        <p:nvSpPr>
          <p:cNvPr id="6" name="TextBox 5">
            <a:extLst>
              <a:ext uri="{FF2B5EF4-FFF2-40B4-BE49-F238E27FC236}">
                <a16:creationId xmlns:a16="http://schemas.microsoft.com/office/drawing/2014/main" id="{3C550B78-08C9-BC0E-667E-64C5F67AB2E9}"/>
              </a:ext>
            </a:extLst>
          </p:cNvPr>
          <p:cNvSpPr txBox="1"/>
          <p:nvPr/>
        </p:nvSpPr>
        <p:spPr>
          <a:xfrm>
            <a:off x="3046142" y="2136338"/>
            <a:ext cx="6521604" cy="2585323"/>
          </a:xfrm>
          <a:prstGeom prst="rect">
            <a:avLst/>
          </a:prstGeom>
          <a:noFill/>
        </p:spPr>
        <p:txBody>
          <a:bodyPr wrap="square">
            <a:spAutoFit/>
          </a:bodyPr>
          <a:lstStyle/>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Hazard Identification:</a:t>
            </a:r>
            <a:r>
              <a:rPr lang="en-IN" dirty="0">
                <a:effectLst/>
                <a:latin typeface="Arial" panose="020B0604020202020204" pitchFamily="34" charset="0"/>
                <a:cs typeface="Arial" panose="020B0604020202020204" pitchFamily="34" charset="0"/>
              </a:rPr>
              <a:t> Proactive and ongoing process to identify potential sources of harm.</a:t>
            </a:r>
          </a:p>
          <a:p>
            <a:pPr algn="l"/>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Risk Assessment:</a:t>
            </a:r>
            <a:r>
              <a:rPr lang="en-IN" dirty="0">
                <a:effectLst/>
                <a:latin typeface="Arial" panose="020B0604020202020204" pitchFamily="34" charset="0"/>
                <a:cs typeface="Arial" panose="020B0604020202020204" pitchFamily="34" charset="0"/>
              </a:rPr>
              <a:t> Evaluating the likelihood and severity of harm arising from hazards.</a:t>
            </a:r>
          </a:p>
          <a:p>
            <a:pPr marL="285750" indent="-285750">
              <a:buFont typeface="Arial" panose="020B0604020202020204" pitchFamily="34" charset="0"/>
              <a:buChar char="•"/>
            </a:pPr>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Hierarchy of Controls:</a:t>
            </a:r>
            <a:r>
              <a:rPr lang="en-IN" dirty="0">
                <a:effectLst/>
                <a:latin typeface="Arial" panose="020B0604020202020204" pitchFamily="34" charset="0"/>
                <a:cs typeface="Arial" panose="020B0604020202020204" pitchFamily="34" charset="0"/>
              </a:rPr>
              <a:t> Implementing controls in order of effectiveness (elimination, substitution, engineering controls, administrative controls, PPE).</a:t>
            </a:r>
          </a:p>
        </p:txBody>
      </p:sp>
    </p:spTree>
    <p:extLst>
      <p:ext uri="{BB962C8B-B14F-4D97-AF65-F5344CB8AC3E}">
        <p14:creationId xmlns:p14="http://schemas.microsoft.com/office/powerpoint/2010/main" val="6018972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C68ACE-084A-9F6F-333D-239D0CC006D2}"/>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061BA4A6-1490-FB96-4B3B-98E63595FB49}"/>
              </a:ext>
            </a:extLst>
          </p:cNvPr>
          <p:cNvSpPr>
            <a:spLocks noGrp="1"/>
          </p:cNvSpPr>
          <p:nvPr>
            <p:ph type="title"/>
          </p:nvPr>
        </p:nvSpPr>
        <p:spPr/>
        <p:txBody>
          <a:bodyPr/>
          <a:lstStyle/>
          <a:p>
            <a:r>
              <a:rPr lang="en-IN" b="1" i="0" dirty="0">
                <a:solidFill>
                  <a:srgbClr val="131314"/>
                </a:solidFill>
                <a:effectLst/>
                <a:latin typeface="Google Sans Text"/>
              </a:rPr>
              <a:t>Support for the OHSMS</a:t>
            </a:r>
            <a:endParaRPr lang="en-US" dirty="0"/>
          </a:p>
        </p:txBody>
      </p:sp>
      <p:sp>
        <p:nvSpPr>
          <p:cNvPr id="4" name="Slide Number Placeholder 3">
            <a:extLst>
              <a:ext uri="{FF2B5EF4-FFF2-40B4-BE49-F238E27FC236}">
                <a16:creationId xmlns:a16="http://schemas.microsoft.com/office/drawing/2014/main" id="{9DBEC875-33D4-D53E-5E54-FF80291B2C2B}"/>
              </a:ext>
            </a:extLst>
          </p:cNvPr>
          <p:cNvSpPr>
            <a:spLocks noGrp="1"/>
          </p:cNvSpPr>
          <p:nvPr>
            <p:ph type="sldNum" sz="quarter" idx="15"/>
          </p:nvPr>
        </p:nvSpPr>
        <p:spPr/>
        <p:txBody>
          <a:bodyPr/>
          <a:lstStyle/>
          <a:p>
            <a:fld id="{CC43B8D3-9A08-F84C-9DD4-44948BA52D4B}" type="slidenum">
              <a:rPr lang="en-US" smtClean="0"/>
              <a:pPr/>
              <a:t>76</a:t>
            </a:fld>
            <a:endParaRPr lang="en-US" dirty="0"/>
          </a:p>
        </p:txBody>
      </p:sp>
      <p:sp>
        <p:nvSpPr>
          <p:cNvPr id="6" name="TextBox 5">
            <a:extLst>
              <a:ext uri="{FF2B5EF4-FFF2-40B4-BE49-F238E27FC236}">
                <a16:creationId xmlns:a16="http://schemas.microsoft.com/office/drawing/2014/main" id="{6FDBFBCD-CF3E-5A03-7B35-3AC0032AB352}"/>
              </a:ext>
            </a:extLst>
          </p:cNvPr>
          <p:cNvSpPr txBox="1"/>
          <p:nvPr/>
        </p:nvSpPr>
        <p:spPr>
          <a:xfrm>
            <a:off x="2593735" y="2327691"/>
            <a:ext cx="7197035" cy="3139321"/>
          </a:xfrm>
          <a:prstGeom prst="rect">
            <a:avLst/>
          </a:prstGeom>
          <a:noFill/>
        </p:spPr>
        <p:txBody>
          <a:bodyPr wrap="square">
            <a:spAutoFit/>
          </a:bodyPr>
          <a:lstStyle/>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Resources:</a:t>
            </a:r>
            <a:r>
              <a:rPr lang="en-IN" dirty="0">
                <a:effectLst/>
                <a:latin typeface="Arial" panose="020B0604020202020204" pitchFamily="34" charset="0"/>
                <a:cs typeface="Arial" panose="020B0604020202020204" pitchFamily="34" charset="0"/>
              </a:rPr>
              <a:t> Providing adequate human, financial, and technological resources.</a:t>
            </a:r>
          </a:p>
          <a:p>
            <a:pPr algn="l"/>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Competence:</a:t>
            </a:r>
            <a:r>
              <a:rPr lang="en-IN" dirty="0">
                <a:effectLst/>
                <a:latin typeface="Arial" panose="020B0604020202020204" pitchFamily="34" charset="0"/>
                <a:cs typeface="Arial" panose="020B0604020202020204" pitchFamily="34" charset="0"/>
              </a:rPr>
              <a:t> Ensuring workers have the necessary skills and knowledge.</a:t>
            </a:r>
          </a:p>
          <a:p>
            <a:pPr algn="l"/>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Awareness:</a:t>
            </a:r>
            <a:r>
              <a:rPr lang="en-IN" dirty="0">
                <a:effectLst/>
                <a:latin typeface="Arial" panose="020B0604020202020204" pitchFamily="34" charset="0"/>
                <a:cs typeface="Arial" panose="020B0604020202020204" pitchFamily="34" charset="0"/>
              </a:rPr>
              <a:t> Raising awareness of OH&amp;S policies, risks, and responsibilities.</a:t>
            </a:r>
          </a:p>
          <a:p>
            <a:pPr algn="l"/>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Communication:</a:t>
            </a:r>
            <a:r>
              <a:rPr lang="en-IN" dirty="0">
                <a:effectLst/>
                <a:latin typeface="Arial" panose="020B0604020202020204" pitchFamily="34" charset="0"/>
                <a:cs typeface="Arial" panose="020B0604020202020204" pitchFamily="34" charset="0"/>
              </a:rPr>
              <a:t> Establishing effective internal and external communication channels.</a:t>
            </a:r>
          </a:p>
        </p:txBody>
      </p:sp>
    </p:spTree>
    <p:extLst>
      <p:ext uri="{BB962C8B-B14F-4D97-AF65-F5344CB8AC3E}">
        <p14:creationId xmlns:p14="http://schemas.microsoft.com/office/powerpoint/2010/main" val="35240020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1A4E0B-5217-C04A-0AF3-4FFC7163AB4D}"/>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D4128714-299F-4762-971C-96F609CAE793}"/>
              </a:ext>
            </a:extLst>
          </p:cNvPr>
          <p:cNvSpPr>
            <a:spLocks noGrp="1"/>
          </p:cNvSpPr>
          <p:nvPr>
            <p:ph type="title"/>
          </p:nvPr>
        </p:nvSpPr>
        <p:spPr/>
        <p:txBody>
          <a:bodyPr/>
          <a:lstStyle/>
          <a:p>
            <a:r>
              <a:rPr lang="en-IN" b="1" i="0" dirty="0">
                <a:solidFill>
                  <a:srgbClr val="131314"/>
                </a:solidFill>
                <a:effectLst/>
                <a:latin typeface="Google Sans Text"/>
              </a:rPr>
              <a:t>Performance Evaluation</a:t>
            </a:r>
            <a:endParaRPr lang="en-US" dirty="0"/>
          </a:p>
        </p:txBody>
      </p:sp>
      <p:sp>
        <p:nvSpPr>
          <p:cNvPr id="4" name="Slide Number Placeholder 3">
            <a:extLst>
              <a:ext uri="{FF2B5EF4-FFF2-40B4-BE49-F238E27FC236}">
                <a16:creationId xmlns:a16="http://schemas.microsoft.com/office/drawing/2014/main" id="{83F89BDA-28FE-2933-6D1D-B6B8BA219687}"/>
              </a:ext>
            </a:extLst>
          </p:cNvPr>
          <p:cNvSpPr>
            <a:spLocks noGrp="1"/>
          </p:cNvSpPr>
          <p:nvPr>
            <p:ph type="sldNum" sz="quarter" idx="15"/>
          </p:nvPr>
        </p:nvSpPr>
        <p:spPr/>
        <p:txBody>
          <a:bodyPr/>
          <a:lstStyle/>
          <a:p>
            <a:fld id="{CC43B8D3-9A08-F84C-9DD4-44948BA52D4B}" type="slidenum">
              <a:rPr lang="en-US" smtClean="0"/>
              <a:pPr/>
              <a:t>77</a:t>
            </a:fld>
            <a:endParaRPr lang="en-US" dirty="0"/>
          </a:p>
        </p:txBody>
      </p:sp>
      <p:sp>
        <p:nvSpPr>
          <p:cNvPr id="6" name="TextBox 5">
            <a:extLst>
              <a:ext uri="{FF2B5EF4-FFF2-40B4-BE49-F238E27FC236}">
                <a16:creationId xmlns:a16="http://schemas.microsoft.com/office/drawing/2014/main" id="{54140289-DACE-EE33-86EF-8339F36B2DC3}"/>
              </a:ext>
            </a:extLst>
          </p:cNvPr>
          <p:cNvSpPr txBox="1"/>
          <p:nvPr/>
        </p:nvSpPr>
        <p:spPr>
          <a:xfrm>
            <a:off x="3049858" y="2136339"/>
            <a:ext cx="6149897" cy="2585323"/>
          </a:xfrm>
          <a:prstGeom prst="rect">
            <a:avLst/>
          </a:prstGeom>
          <a:noFill/>
        </p:spPr>
        <p:txBody>
          <a:bodyPr wrap="square">
            <a:spAutoFit/>
          </a:bodyPr>
          <a:lstStyle/>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Monitoring and Measurement:</a:t>
            </a:r>
            <a:r>
              <a:rPr lang="en-IN" dirty="0">
                <a:effectLst/>
                <a:latin typeface="Arial" panose="020B0604020202020204" pitchFamily="34" charset="0"/>
                <a:cs typeface="Arial" panose="020B0604020202020204" pitchFamily="34" charset="0"/>
              </a:rPr>
              <a:t> Tracking key metrics to assess OH&amp;S performance.</a:t>
            </a:r>
            <a:endParaRPr lang="en-I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N" b="1"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Internal Audits:</a:t>
            </a:r>
            <a:r>
              <a:rPr lang="en-IN" dirty="0">
                <a:effectLst/>
                <a:latin typeface="Arial" panose="020B0604020202020204" pitchFamily="34" charset="0"/>
                <a:cs typeface="Arial" panose="020B0604020202020204" pitchFamily="34" charset="0"/>
              </a:rPr>
              <a:t> Periodically evaluating the effectiveness of the OHSMS.</a:t>
            </a:r>
          </a:p>
          <a:p>
            <a:pPr algn="l"/>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Management Review:</a:t>
            </a:r>
            <a:r>
              <a:rPr lang="en-IN" dirty="0">
                <a:effectLst/>
                <a:latin typeface="Arial" panose="020B0604020202020204" pitchFamily="34" charset="0"/>
                <a:cs typeface="Arial" panose="020B0604020202020204" pitchFamily="34" charset="0"/>
              </a:rPr>
              <a:t> Top management review to ensure suitability, adequacy, and effectiveness of the system.</a:t>
            </a:r>
          </a:p>
        </p:txBody>
      </p:sp>
    </p:spTree>
    <p:extLst>
      <p:ext uri="{BB962C8B-B14F-4D97-AF65-F5344CB8AC3E}">
        <p14:creationId xmlns:p14="http://schemas.microsoft.com/office/powerpoint/2010/main" val="2326829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34627-9E7E-DE0A-F7A7-36644E8A13BE}"/>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1D57E23E-48A9-1EF6-242A-6959465FFAD8}"/>
              </a:ext>
            </a:extLst>
          </p:cNvPr>
          <p:cNvSpPr>
            <a:spLocks noGrp="1"/>
          </p:cNvSpPr>
          <p:nvPr>
            <p:ph type="title"/>
          </p:nvPr>
        </p:nvSpPr>
        <p:spPr/>
        <p:txBody>
          <a:bodyPr/>
          <a:lstStyle/>
          <a:p>
            <a:r>
              <a:rPr lang="en-IN" b="1" i="0" dirty="0">
                <a:solidFill>
                  <a:srgbClr val="131314"/>
                </a:solidFill>
                <a:effectLst/>
                <a:latin typeface="Google Sans Text"/>
              </a:rPr>
              <a:t>Improvement</a:t>
            </a:r>
            <a:endParaRPr lang="en-US" dirty="0"/>
          </a:p>
        </p:txBody>
      </p:sp>
      <p:sp>
        <p:nvSpPr>
          <p:cNvPr id="4" name="Slide Number Placeholder 3">
            <a:extLst>
              <a:ext uri="{FF2B5EF4-FFF2-40B4-BE49-F238E27FC236}">
                <a16:creationId xmlns:a16="http://schemas.microsoft.com/office/drawing/2014/main" id="{9033E9A7-9E60-60F4-D648-86081CDCD5C3}"/>
              </a:ext>
            </a:extLst>
          </p:cNvPr>
          <p:cNvSpPr>
            <a:spLocks noGrp="1"/>
          </p:cNvSpPr>
          <p:nvPr>
            <p:ph type="sldNum" sz="quarter" idx="15"/>
          </p:nvPr>
        </p:nvSpPr>
        <p:spPr/>
        <p:txBody>
          <a:bodyPr/>
          <a:lstStyle/>
          <a:p>
            <a:fld id="{CC43B8D3-9A08-F84C-9DD4-44948BA52D4B}" type="slidenum">
              <a:rPr lang="en-US" smtClean="0"/>
              <a:pPr/>
              <a:t>78</a:t>
            </a:fld>
            <a:endParaRPr lang="en-US" dirty="0"/>
          </a:p>
        </p:txBody>
      </p:sp>
      <p:sp>
        <p:nvSpPr>
          <p:cNvPr id="7" name="TextBox 6">
            <a:extLst>
              <a:ext uri="{FF2B5EF4-FFF2-40B4-BE49-F238E27FC236}">
                <a16:creationId xmlns:a16="http://schemas.microsoft.com/office/drawing/2014/main" id="{E1313EB3-DAE9-8C19-2788-2B88DA8BE78D}"/>
              </a:ext>
            </a:extLst>
          </p:cNvPr>
          <p:cNvSpPr txBox="1"/>
          <p:nvPr/>
        </p:nvSpPr>
        <p:spPr>
          <a:xfrm>
            <a:off x="3046142" y="2437422"/>
            <a:ext cx="6099716" cy="2308324"/>
          </a:xfrm>
          <a:prstGeom prst="rect">
            <a:avLst/>
          </a:prstGeom>
          <a:noFill/>
        </p:spPr>
        <p:txBody>
          <a:bodyPr wrap="square">
            <a:spAutoFit/>
          </a:bodyPr>
          <a:lstStyle/>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Incident Investigation:</a:t>
            </a:r>
            <a:r>
              <a:rPr lang="en-IN" dirty="0">
                <a:effectLst/>
                <a:latin typeface="Arial" panose="020B0604020202020204" pitchFamily="34" charset="0"/>
                <a:cs typeface="Arial" panose="020B0604020202020204" pitchFamily="34" charset="0"/>
              </a:rPr>
              <a:t> Investigating incidents to identify root causes and prevent recurrence.</a:t>
            </a:r>
            <a:endParaRPr lang="en-I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Corrective Action:</a:t>
            </a:r>
            <a:r>
              <a:rPr lang="en-IN" dirty="0">
                <a:effectLst/>
                <a:latin typeface="Arial" panose="020B0604020202020204" pitchFamily="34" charset="0"/>
                <a:cs typeface="Arial" panose="020B0604020202020204" pitchFamily="34" charset="0"/>
              </a:rPr>
              <a:t> Implementing actions to address nonconformities and incidents.</a:t>
            </a:r>
            <a:endParaRPr lang="en-I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Continual Improvement:</a:t>
            </a:r>
            <a:r>
              <a:rPr lang="en-IN" dirty="0">
                <a:effectLst/>
                <a:latin typeface="Arial" panose="020B0604020202020204" pitchFamily="34" charset="0"/>
                <a:cs typeface="Arial" panose="020B0604020202020204" pitchFamily="34" charset="0"/>
              </a:rPr>
              <a:t> Ongoing efforts to enhance OH&amp;S performance and the OHSMS.</a:t>
            </a:r>
          </a:p>
        </p:txBody>
      </p:sp>
    </p:spTree>
    <p:extLst>
      <p:ext uri="{BB962C8B-B14F-4D97-AF65-F5344CB8AC3E}">
        <p14:creationId xmlns:p14="http://schemas.microsoft.com/office/powerpoint/2010/main" val="1985373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E3A79-DAD4-25D7-05EE-543B050D0256}"/>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D1ABFB54-5B70-47BE-6552-7829EC4953B1}"/>
              </a:ext>
            </a:extLst>
          </p:cNvPr>
          <p:cNvSpPr>
            <a:spLocks noGrp="1"/>
          </p:cNvSpPr>
          <p:nvPr>
            <p:ph type="title"/>
          </p:nvPr>
        </p:nvSpPr>
        <p:spPr/>
        <p:txBody>
          <a:bodyPr/>
          <a:lstStyle/>
          <a:p>
            <a:r>
              <a:rPr lang="en-IN" b="1" i="0" dirty="0">
                <a:solidFill>
                  <a:srgbClr val="131314"/>
                </a:solidFill>
                <a:effectLst/>
                <a:latin typeface="Google Sans Text"/>
              </a:rPr>
              <a:t>Benefits of OHSMS</a:t>
            </a:r>
            <a:endParaRPr lang="en-US" dirty="0"/>
          </a:p>
        </p:txBody>
      </p:sp>
      <p:sp>
        <p:nvSpPr>
          <p:cNvPr id="4" name="Slide Number Placeholder 3">
            <a:extLst>
              <a:ext uri="{FF2B5EF4-FFF2-40B4-BE49-F238E27FC236}">
                <a16:creationId xmlns:a16="http://schemas.microsoft.com/office/drawing/2014/main" id="{136507B3-862E-8DF6-6224-7473C69DEF74}"/>
              </a:ext>
            </a:extLst>
          </p:cNvPr>
          <p:cNvSpPr>
            <a:spLocks noGrp="1"/>
          </p:cNvSpPr>
          <p:nvPr>
            <p:ph type="sldNum" sz="quarter" idx="15"/>
          </p:nvPr>
        </p:nvSpPr>
        <p:spPr/>
        <p:txBody>
          <a:bodyPr/>
          <a:lstStyle/>
          <a:p>
            <a:fld id="{CC43B8D3-9A08-F84C-9DD4-44948BA52D4B}" type="slidenum">
              <a:rPr lang="en-US" smtClean="0"/>
              <a:pPr/>
              <a:t>79</a:t>
            </a:fld>
            <a:endParaRPr lang="en-US" dirty="0"/>
          </a:p>
        </p:txBody>
      </p:sp>
      <p:sp>
        <p:nvSpPr>
          <p:cNvPr id="6" name="TextBox 5">
            <a:extLst>
              <a:ext uri="{FF2B5EF4-FFF2-40B4-BE49-F238E27FC236}">
                <a16:creationId xmlns:a16="http://schemas.microsoft.com/office/drawing/2014/main" id="{6AD98FE3-8802-450D-CAE5-0D512A39744A}"/>
              </a:ext>
            </a:extLst>
          </p:cNvPr>
          <p:cNvSpPr txBox="1"/>
          <p:nvPr/>
        </p:nvSpPr>
        <p:spPr>
          <a:xfrm>
            <a:off x="2815684" y="2416901"/>
            <a:ext cx="6099716" cy="2862322"/>
          </a:xfrm>
          <a:prstGeom prst="rect">
            <a:avLst/>
          </a:prstGeom>
          <a:noFill/>
        </p:spPr>
        <p:txBody>
          <a:bodyPr wrap="square">
            <a:spAutoFit/>
          </a:bodyPr>
          <a:lstStyle/>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Reduced workplace injuries and ill health.</a:t>
            </a:r>
            <a:endParaRPr lang="en-IN" dirty="0">
              <a:effectLst/>
              <a:latin typeface="Arial" panose="020B0604020202020204" pitchFamily="34" charset="0"/>
              <a:cs typeface="Arial" panose="020B0604020202020204" pitchFamily="34" charset="0"/>
            </a:endParaRPr>
          </a:p>
          <a:p>
            <a:pPr algn="l"/>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Improved worker morale and productivity.</a:t>
            </a:r>
          </a:p>
          <a:p>
            <a:pPr marL="285750" indent="-285750">
              <a:buFont typeface="Arial" panose="020B0604020202020204" pitchFamily="34" charset="0"/>
              <a:buChar char="•"/>
            </a:pPr>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Enhanced organisational reputation.</a:t>
            </a:r>
            <a:endParaRPr lang="en-IN" dirty="0">
              <a:effectLst/>
              <a:latin typeface="Arial" panose="020B0604020202020204" pitchFamily="34" charset="0"/>
              <a:cs typeface="Arial" panose="020B0604020202020204" pitchFamily="34" charset="0"/>
            </a:endParaRPr>
          </a:p>
          <a:p>
            <a:pPr algn="l"/>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Compliance with legal and regulatory requirements.</a:t>
            </a:r>
            <a:endParaRPr lang="en-IN" dirty="0">
              <a:effectLst/>
              <a:latin typeface="Arial" panose="020B0604020202020204" pitchFamily="34" charset="0"/>
              <a:cs typeface="Arial" panose="020B0604020202020204" pitchFamily="34" charset="0"/>
            </a:endParaRPr>
          </a:p>
          <a:p>
            <a:pPr algn="l"/>
            <a:endParaRPr lang="en-I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b="1" dirty="0">
                <a:effectLst/>
                <a:latin typeface="Arial" panose="020B0604020202020204" pitchFamily="34" charset="0"/>
                <a:cs typeface="Arial" panose="020B0604020202020204" pitchFamily="34" charset="0"/>
              </a:rPr>
              <a:t>Proactive risk management and reduced costs associated with incidents.</a:t>
            </a:r>
            <a:endParaRPr lang="en-IN"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66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AAB3-C124-49D7-BE23-4D72EDDA00C0}"/>
              </a:ext>
            </a:extLst>
          </p:cNvPr>
          <p:cNvSpPr>
            <a:spLocks noGrp="1"/>
          </p:cNvSpPr>
          <p:nvPr>
            <p:ph type="title"/>
          </p:nvPr>
        </p:nvSpPr>
        <p:spPr/>
        <p:txBody>
          <a:bodyPr/>
          <a:lstStyle/>
          <a:p>
            <a:r>
              <a:rPr lang="en-US" sz="2800" dirty="0"/>
              <a:t>EYE, EAR AND FACE PROTECTIVE EQUIPENTS</a:t>
            </a:r>
          </a:p>
        </p:txBody>
      </p:sp>
      <p:sp>
        <p:nvSpPr>
          <p:cNvPr id="3" name="Content Placeholder 2">
            <a:extLst>
              <a:ext uri="{FF2B5EF4-FFF2-40B4-BE49-F238E27FC236}">
                <a16:creationId xmlns:a16="http://schemas.microsoft.com/office/drawing/2014/main" id="{EFBE910E-7532-447A-7FCE-BF9240672D03}"/>
              </a:ext>
            </a:extLst>
          </p:cNvPr>
          <p:cNvSpPr>
            <a:spLocks noGrp="1"/>
          </p:cNvSpPr>
          <p:nvPr>
            <p:ph idx="1"/>
          </p:nvPr>
        </p:nvSpPr>
        <p:spPr>
          <a:xfrm>
            <a:off x="703291" y="1646787"/>
            <a:ext cx="7292134" cy="4486656"/>
          </a:xfrm>
        </p:spPr>
        <p:txBody>
          <a:bodyPr>
            <a:normAutofit/>
          </a:bodyPr>
          <a:lstStyle/>
          <a:p>
            <a:r>
              <a:rPr lang="en-US" dirty="0">
                <a:latin typeface="Arial" panose="020B0604020202020204" pitchFamily="34" charset="0"/>
                <a:cs typeface="Arial" panose="020B0604020202020204" pitchFamily="34" charset="0"/>
              </a:rPr>
              <a:t>IS 8521 (Part 1) : 2022 Eye and Face Protection for Occupational Use</a:t>
            </a:r>
          </a:p>
          <a:p>
            <a:pPr lvl="1"/>
            <a:r>
              <a:rPr lang="en-US" dirty="0">
                <a:latin typeface="Arial" panose="020B0604020202020204" pitchFamily="34" charset="0"/>
                <a:cs typeface="Arial" panose="020B0604020202020204" pitchFamily="34" charset="0"/>
              </a:rPr>
              <a:t>These protectors are intended to provide protection for the eyes and faces of persons against one or more common occupational hazards such as impacts from flying particles and fragments, optical radiation, dusts, splashing liquids, molten metals, heat, flame, hot solids, harmful gases, </a:t>
            </a:r>
            <a:r>
              <a:rPr lang="en-US" dirty="0" err="1">
                <a:latin typeface="Arial" panose="020B0604020202020204" pitchFamily="34" charset="0"/>
                <a:cs typeface="Arial" panose="020B0604020202020204" pitchFamily="34" charset="0"/>
              </a:rPr>
              <a:t>vapours</a:t>
            </a:r>
            <a:r>
              <a:rPr lang="en-US" dirty="0">
                <a:latin typeface="Arial" panose="020B0604020202020204" pitchFamily="34" charset="0"/>
                <a:cs typeface="Arial" panose="020B0604020202020204" pitchFamily="34" charset="0"/>
              </a:rPr>
              <a:t> and aerosols</a:t>
            </a:r>
          </a:p>
          <a:p>
            <a:pPr marL="0"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9167 : 1979 Specification for ear protectors</a:t>
            </a:r>
          </a:p>
          <a:p>
            <a:pPr lvl="1"/>
            <a:r>
              <a:rPr lang="en-US" dirty="0">
                <a:latin typeface="Arial" panose="020B0604020202020204" pitchFamily="34" charset="0"/>
                <a:cs typeface="Arial" panose="020B0604020202020204" pitchFamily="34" charset="0"/>
              </a:rPr>
              <a:t>Noise, unwanted sound, is present in all environments, predominantly in industrial environments. Exposure to high-intensity noise may cause hearing impairment. The degree of such impairment depends on the noise level and duration as well as the sensitivity of the individual. </a:t>
            </a:r>
          </a:p>
          <a:p>
            <a:pPr lvl="1"/>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4746E4CA-2B47-A10A-2606-9BD40A8B16C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57AC27E-A90B-09EE-BD8D-42448A445EA2}"/>
              </a:ext>
            </a:extLst>
          </p:cNvPr>
          <p:cNvSpPr>
            <a:spLocks noGrp="1"/>
          </p:cNvSpPr>
          <p:nvPr>
            <p:ph type="sldNum" sz="quarter" idx="16"/>
          </p:nvPr>
        </p:nvSpPr>
        <p:spPr/>
        <p:txBody>
          <a:bodyPr/>
          <a:lstStyle/>
          <a:p>
            <a:fld id="{CC43B8D3-9A08-F84C-9DD4-44948BA52D4B}" type="slidenum">
              <a:rPr lang="en-US" smtClean="0"/>
              <a:pPr/>
              <a:t>8</a:t>
            </a:fld>
            <a:endParaRPr lang="en-US" dirty="0"/>
          </a:p>
        </p:txBody>
      </p:sp>
      <p:pic>
        <p:nvPicPr>
          <p:cNvPr id="6" name="Google Shape;465;p57">
            <a:extLst>
              <a:ext uri="{FF2B5EF4-FFF2-40B4-BE49-F238E27FC236}">
                <a16:creationId xmlns:a16="http://schemas.microsoft.com/office/drawing/2014/main" id="{99623FF0-AAA0-FC5B-34D6-42190AB47239}"/>
              </a:ext>
            </a:extLst>
          </p:cNvPr>
          <p:cNvPicPr preferRelativeResize="0"/>
          <p:nvPr/>
        </p:nvPicPr>
        <p:blipFill>
          <a:blip r:embed="rId2">
            <a:alphaModFix/>
          </a:blip>
          <a:stretch>
            <a:fillRect/>
          </a:stretch>
        </p:blipFill>
        <p:spPr>
          <a:xfrm>
            <a:off x="9737465" y="53977"/>
            <a:ext cx="2088750" cy="2004875"/>
          </a:xfrm>
          <a:prstGeom prst="rect">
            <a:avLst/>
          </a:prstGeom>
          <a:noFill/>
          <a:ln w="38100" cap="flat" cmpd="sng">
            <a:solidFill>
              <a:schemeClr val="lt1"/>
            </a:solidFill>
            <a:prstDash val="solid"/>
            <a:round/>
            <a:headEnd type="none" w="sm" len="sm"/>
            <a:tailEnd type="none" w="sm" len="sm"/>
          </a:ln>
        </p:spPr>
      </p:pic>
      <p:pic>
        <p:nvPicPr>
          <p:cNvPr id="7" name="Google Shape;456;p56">
            <a:extLst>
              <a:ext uri="{FF2B5EF4-FFF2-40B4-BE49-F238E27FC236}">
                <a16:creationId xmlns:a16="http://schemas.microsoft.com/office/drawing/2014/main" id="{C18E3B05-BFF0-EC3A-966A-98DF57B90936}"/>
              </a:ext>
            </a:extLst>
          </p:cNvPr>
          <p:cNvPicPr preferRelativeResize="0"/>
          <p:nvPr/>
        </p:nvPicPr>
        <p:blipFill>
          <a:blip r:embed="rId3">
            <a:alphaModFix/>
          </a:blip>
          <a:stretch>
            <a:fillRect/>
          </a:stretch>
        </p:blipFill>
        <p:spPr>
          <a:xfrm>
            <a:off x="8139792" y="1903158"/>
            <a:ext cx="1681775" cy="1830400"/>
          </a:xfrm>
          <a:prstGeom prst="rect">
            <a:avLst/>
          </a:prstGeom>
          <a:noFill/>
          <a:ln w="38100" cap="flat" cmpd="sng">
            <a:solidFill>
              <a:schemeClr val="lt1"/>
            </a:solidFill>
            <a:prstDash val="solid"/>
            <a:round/>
            <a:headEnd type="none" w="sm" len="sm"/>
            <a:tailEnd type="none" w="sm" len="sm"/>
          </a:ln>
        </p:spPr>
      </p:pic>
      <p:pic>
        <p:nvPicPr>
          <p:cNvPr id="8" name="Google Shape;466;p57">
            <a:extLst>
              <a:ext uri="{FF2B5EF4-FFF2-40B4-BE49-F238E27FC236}">
                <a16:creationId xmlns:a16="http://schemas.microsoft.com/office/drawing/2014/main" id="{1DC517CE-4716-B292-151B-C6E5FF254DB6}"/>
              </a:ext>
            </a:extLst>
          </p:cNvPr>
          <p:cNvPicPr preferRelativeResize="0"/>
          <p:nvPr/>
        </p:nvPicPr>
        <p:blipFill>
          <a:blip r:embed="rId4">
            <a:alphaModFix/>
          </a:blip>
          <a:stretch>
            <a:fillRect/>
          </a:stretch>
        </p:blipFill>
        <p:spPr>
          <a:xfrm>
            <a:off x="9851699" y="1860841"/>
            <a:ext cx="2088750" cy="2004875"/>
          </a:xfrm>
          <a:prstGeom prst="rect">
            <a:avLst/>
          </a:prstGeom>
          <a:noFill/>
          <a:ln>
            <a:noFill/>
          </a:ln>
        </p:spPr>
      </p:pic>
      <p:pic>
        <p:nvPicPr>
          <p:cNvPr id="9" name="Picture 8">
            <a:extLst>
              <a:ext uri="{FF2B5EF4-FFF2-40B4-BE49-F238E27FC236}">
                <a16:creationId xmlns:a16="http://schemas.microsoft.com/office/drawing/2014/main" id="{56CC23A2-DE01-B8E3-049C-76C69F47350A}"/>
              </a:ext>
            </a:extLst>
          </p:cNvPr>
          <p:cNvPicPr>
            <a:picLocks noChangeAspect="1"/>
          </p:cNvPicPr>
          <p:nvPr/>
        </p:nvPicPr>
        <p:blipFill>
          <a:blip r:embed="rId5"/>
          <a:stretch>
            <a:fillRect/>
          </a:stretch>
        </p:blipFill>
        <p:spPr>
          <a:xfrm>
            <a:off x="8565500" y="3890115"/>
            <a:ext cx="2512133" cy="2723151"/>
          </a:xfrm>
          <a:prstGeom prst="rect">
            <a:avLst/>
          </a:prstGeom>
        </p:spPr>
      </p:pic>
    </p:spTree>
    <p:extLst>
      <p:ext uri="{BB962C8B-B14F-4D97-AF65-F5344CB8AC3E}">
        <p14:creationId xmlns:p14="http://schemas.microsoft.com/office/powerpoint/2010/main" val="862844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dirty="0"/>
          </a:p>
        </p:txBody>
      </p:sp>
      <p:sp>
        <p:nvSpPr>
          <p:cNvPr id="6" name="Text Placeholder 5"/>
          <p:cNvSpPr>
            <a:spLocks noGrp="1"/>
          </p:cNvSpPr>
          <p:nvPr>
            <p:ph type="body" idx="1"/>
          </p:nvPr>
        </p:nvSpPr>
        <p:spPr>
          <a:xfrm>
            <a:off x="6329748" y="4842283"/>
            <a:ext cx="3081528" cy="1170432"/>
          </a:xfrm>
        </p:spPr>
        <p:txBody>
          <a:bodyPr/>
          <a:lstStyle/>
          <a:p>
            <a:pPr algn="ctr"/>
            <a:r>
              <a:rPr lang="en-US" dirty="0"/>
              <a:t>THANKS FOR YOUR KIND ATTENTION</a:t>
            </a:r>
            <a:endParaRPr lang="en-IN" dirty="0"/>
          </a:p>
        </p:txBody>
      </p:sp>
      <p:sp>
        <p:nvSpPr>
          <p:cNvPr id="4" name="Slide Number Placeholder 3"/>
          <p:cNvSpPr>
            <a:spLocks noGrp="1"/>
          </p:cNvSpPr>
          <p:nvPr>
            <p:ph type="sldNum" sz="quarter" idx="4294967295"/>
          </p:nvPr>
        </p:nvSpPr>
        <p:spPr>
          <a:xfrm>
            <a:off x="0" y="809625"/>
            <a:ext cx="941388" cy="620713"/>
          </a:xfrm>
        </p:spPr>
        <p:txBody>
          <a:bodyPr/>
          <a:lstStyle/>
          <a:p>
            <a:fld id="{CC43B8D3-9A08-F84C-9DD4-44948BA52D4B}" type="slidenum">
              <a:rPr lang="en-US" smtClean="0"/>
              <a:pPr/>
              <a:t>80</a:t>
            </a:fld>
            <a:endParaRPr lang="en-US" dirty="0"/>
          </a:p>
        </p:txBody>
      </p:sp>
      <p:pic>
        <p:nvPicPr>
          <p:cNvPr id="7" name="Picture 6"/>
          <p:cNvPicPr>
            <a:picLocks noChangeAspect="1"/>
          </p:cNvPicPr>
          <p:nvPr/>
        </p:nvPicPr>
        <p:blipFill>
          <a:blip r:embed="rId2"/>
          <a:stretch>
            <a:fillRect/>
          </a:stretch>
        </p:blipFill>
        <p:spPr>
          <a:xfrm>
            <a:off x="5414682" y="977251"/>
            <a:ext cx="5477436" cy="3651624"/>
          </a:xfrm>
          <a:prstGeom prst="rect">
            <a:avLst/>
          </a:prstGeom>
        </p:spPr>
      </p:pic>
    </p:spTree>
    <p:extLst>
      <p:ext uri="{BB962C8B-B14F-4D97-AF65-F5344CB8AC3E}">
        <p14:creationId xmlns:p14="http://schemas.microsoft.com/office/powerpoint/2010/main" val="185957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Respiratory Protective Devices</a:t>
            </a:r>
            <a:endParaRPr lang="en-IN" sz="3600" dirty="0"/>
          </a:p>
        </p:txBody>
      </p:sp>
      <p:sp>
        <p:nvSpPr>
          <p:cNvPr id="3" name="Content Placeholder 2"/>
          <p:cNvSpPr>
            <a:spLocks noGrp="1"/>
          </p:cNvSpPr>
          <p:nvPr>
            <p:ph idx="1"/>
          </p:nvPr>
        </p:nvSpPr>
        <p:spPr>
          <a:xfrm>
            <a:off x="790114" y="1784412"/>
            <a:ext cx="8229599" cy="3915348"/>
          </a:xfrm>
        </p:spPr>
        <p:txBody>
          <a:bodyPr>
            <a:normAutofit/>
          </a:bodyPr>
          <a:lstStyle/>
          <a:p>
            <a:r>
              <a:rPr lang="en-US" sz="1400" b="1" dirty="0">
                <a:latin typeface="Arial Narrow" panose="020B0606020202030204" pitchFamily="34" charset="0"/>
              </a:rPr>
              <a:t>1. IS 9473 : 2002 Respiratory protective devices - Filtering half masks to protect against particles </a:t>
            </a:r>
          </a:p>
          <a:p>
            <a:endParaRPr lang="en-US" sz="1400" b="1" dirty="0">
              <a:latin typeface="Arial Narrow" panose="020B0606020202030204" pitchFamily="34" charset="0"/>
            </a:endParaRPr>
          </a:p>
          <a:p>
            <a:pPr marL="761238" lvl="4" indent="-285750">
              <a:lnSpc>
                <a:spcPct val="100000"/>
              </a:lnSpc>
              <a:spcBef>
                <a:spcPts val="0"/>
              </a:spcBef>
              <a:buFont typeface="Wingdings" panose="05000000000000000000" pitchFamily="2" charset="2"/>
              <a:buChar char="Ø"/>
            </a:pPr>
            <a:r>
              <a:rPr lang="en-US" dirty="0">
                <a:latin typeface="Arial Narrow" panose="020B0606020202030204" pitchFamily="34" charset="0"/>
              </a:rPr>
              <a:t>These devices are designed to protect against solid and water-based aerosols only or against both solid and liquid aerosols.</a:t>
            </a:r>
          </a:p>
          <a:p>
            <a:pPr marL="475488" lvl="4" indent="0">
              <a:lnSpc>
                <a:spcPct val="100000"/>
              </a:lnSpc>
              <a:spcBef>
                <a:spcPts val="0"/>
              </a:spcBef>
              <a:buNone/>
            </a:pPr>
            <a:endParaRPr lang="en-US" dirty="0">
              <a:latin typeface="Arial Narrow" panose="020B0606020202030204" pitchFamily="34" charset="0"/>
            </a:endParaRPr>
          </a:p>
          <a:p>
            <a:r>
              <a:rPr lang="en-US" sz="1400" b="1" dirty="0">
                <a:latin typeface="Arial Narrow" panose="020B0606020202030204" pitchFamily="34" charset="0"/>
              </a:rPr>
              <a:t>2. IS 14166 : 1994 Respiratory protective devices full - Face masks – Specification</a:t>
            </a:r>
          </a:p>
          <a:p>
            <a:endParaRPr lang="en-US" sz="1400" b="1" dirty="0">
              <a:latin typeface="Arial Narrow" panose="020B0606020202030204" pitchFamily="34" charset="0"/>
            </a:endParaRPr>
          </a:p>
          <a:p>
            <a:pPr marL="761238" lvl="4" indent="-285750" algn="just">
              <a:lnSpc>
                <a:spcPct val="100000"/>
              </a:lnSpc>
              <a:spcBef>
                <a:spcPts val="0"/>
              </a:spcBef>
              <a:buFont typeface="Wingdings" panose="05000000000000000000" pitchFamily="2" charset="2"/>
              <a:buChar char="Ø"/>
            </a:pPr>
            <a:r>
              <a:rPr lang="en-US" dirty="0">
                <a:latin typeface="Arial Narrow" panose="020B0606020202030204" pitchFamily="34" charset="0"/>
              </a:rPr>
              <a:t>This standard covers full face masks for respiratory protective devices, except escape apparatus and diving apparatus. It specifies requirements for full face masks for use as part of respiratory protective devices.</a:t>
            </a:r>
          </a:p>
          <a:p>
            <a:endParaRPr lang="en-US" sz="1400" b="1" dirty="0">
              <a:latin typeface="Arial Narrow" panose="020B0606020202030204" pitchFamily="34" charset="0"/>
            </a:endParaRPr>
          </a:p>
          <a:p>
            <a:r>
              <a:rPr lang="en-IN" sz="1400" b="1" dirty="0">
                <a:latin typeface="Arial Narrow" panose="020B0606020202030204" pitchFamily="34" charset="0"/>
              </a:rPr>
              <a:t>3. </a:t>
            </a:r>
            <a:r>
              <a:rPr lang="en-US" sz="1400" b="1" dirty="0">
                <a:latin typeface="Arial Narrow" panose="020B0606020202030204" pitchFamily="34" charset="0"/>
              </a:rPr>
              <a:t>IS 14746 : 1999 Respiratory protective devices - Half masks and quarter masks – Specification</a:t>
            </a:r>
          </a:p>
          <a:p>
            <a:endParaRPr lang="en-US" sz="1400" b="1" dirty="0">
              <a:latin typeface="Arial Narrow" panose="020B0606020202030204" pitchFamily="34" charset="0"/>
            </a:endParaRPr>
          </a:p>
          <a:p>
            <a:pPr lvl="3" algn="just">
              <a:lnSpc>
                <a:spcPct val="100000"/>
              </a:lnSpc>
              <a:spcBef>
                <a:spcPts val="0"/>
              </a:spcBef>
              <a:buFont typeface="Wingdings" panose="05000000000000000000" pitchFamily="2" charset="2"/>
              <a:buChar char="Ø"/>
            </a:pPr>
            <a:r>
              <a:rPr lang="en-US" dirty="0">
                <a:latin typeface="Arial Narrow" panose="020B0606020202030204" pitchFamily="34" charset="0"/>
              </a:rPr>
              <a:t>Half masks and quarter masks are widely used in the environment where there is contamination of toxic or hazardous gases in the air. Depending on concentration and nature of the contamination, the half masks or quarter masks are used.</a:t>
            </a:r>
          </a:p>
          <a:p>
            <a:endParaRPr lang="en-IN" dirty="0"/>
          </a:p>
        </p:txBody>
      </p:sp>
      <p:sp>
        <p:nvSpPr>
          <p:cNvPr id="4" name="Text Placeholder 3"/>
          <p:cNvSpPr>
            <a:spLocks noGrp="1"/>
          </p:cNvSpPr>
          <p:nvPr>
            <p:ph type="body" sz="quarter" idx="13"/>
          </p:nvPr>
        </p:nvSpPr>
        <p:spPr/>
        <p:txBody>
          <a:bodyPr/>
          <a:lstStyle/>
          <a:p>
            <a:endParaRPr lang="en-IN"/>
          </a:p>
        </p:txBody>
      </p:sp>
      <p:sp>
        <p:nvSpPr>
          <p:cNvPr id="5" name="Slide Number Placeholder 4"/>
          <p:cNvSpPr>
            <a:spLocks noGrp="1"/>
          </p:cNvSpPr>
          <p:nvPr>
            <p:ph type="sldNum" sz="quarter" idx="16"/>
          </p:nvPr>
        </p:nvSpPr>
        <p:spPr/>
        <p:txBody>
          <a:bodyPr/>
          <a:lstStyle/>
          <a:p>
            <a:fld id="{CC43B8D3-9A08-F84C-9DD4-44948BA52D4B}" type="slidenum">
              <a:rPr lang="en-US" smtClean="0"/>
              <a:pPr/>
              <a:t>9</a:t>
            </a:fld>
            <a:endParaRPr lang="en-US" dirty="0"/>
          </a:p>
        </p:txBody>
      </p:sp>
      <p:pic>
        <p:nvPicPr>
          <p:cNvPr id="6" name="Google Shape;475;p58">
            <a:extLst>
              <a:ext uri="{FF2B5EF4-FFF2-40B4-BE49-F238E27FC236}">
                <a16:creationId xmlns:a16="http://schemas.microsoft.com/office/drawing/2014/main" id="{70CFFF72-40D4-443D-8C10-2F0D16DC3539}"/>
              </a:ext>
            </a:extLst>
          </p:cNvPr>
          <p:cNvPicPr preferRelativeResize="0"/>
          <p:nvPr/>
        </p:nvPicPr>
        <p:blipFill>
          <a:blip r:embed="rId2">
            <a:alphaModFix/>
          </a:blip>
          <a:stretch>
            <a:fillRect/>
          </a:stretch>
        </p:blipFill>
        <p:spPr>
          <a:xfrm>
            <a:off x="9131373" y="1784412"/>
            <a:ext cx="1193356" cy="1012055"/>
          </a:xfrm>
          <a:prstGeom prst="rect">
            <a:avLst/>
          </a:prstGeom>
          <a:noFill/>
          <a:ln>
            <a:noFill/>
          </a:ln>
        </p:spPr>
      </p:pic>
      <p:pic>
        <p:nvPicPr>
          <p:cNvPr id="7" name="Picture 6"/>
          <p:cNvPicPr>
            <a:picLocks noChangeAspect="1"/>
          </p:cNvPicPr>
          <p:nvPr/>
        </p:nvPicPr>
        <p:blipFill>
          <a:blip r:embed="rId3"/>
          <a:stretch>
            <a:fillRect/>
          </a:stretch>
        </p:blipFill>
        <p:spPr>
          <a:xfrm>
            <a:off x="9131372" y="2931255"/>
            <a:ext cx="1193357" cy="1160483"/>
          </a:xfrm>
          <a:prstGeom prst="rect">
            <a:avLst/>
          </a:prstGeom>
        </p:spPr>
      </p:pic>
      <p:pic>
        <p:nvPicPr>
          <p:cNvPr id="8" name="Google Shape;491;p60">
            <a:extLst>
              <a:ext uri="{FF2B5EF4-FFF2-40B4-BE49-F238E27FC236}">
                <a16:creationId xmlns:a16="http://schemas.microsoft.com/office/drawing/2014/main" id="{7D3B4F87-096A-4DD7-BEAA-6C9637536AF2}"/>
              </a:ext>
            </a:extLst>
          </p:cNvPr>
          <p:cNvPicPr preferRelativeResize="0"/>
          <p:nvPr/>
        </p:nvPicPr>
        <p:blipFill>
          <a:blip r:embed="rId4">
            <a:alphaModFix/>
          </a:blip>
          <a:stretch>
            <a:fillRect/>
          </a:stretch>
        </p:blipFill>
        <p:spPr>
          <a:xfrm>
            <a:off x="5232264" y="4873841"/>
            <a:ext cx="1541398" cy="1260629"/>
          </a:xfrm>
          <a:prstGeom prst="rect">
            <a:avLst/>
          </a:prstGeom>
          <a:noFill/>
          <a:ln>
            <a:noFill/>
          </a:ln>
        </p:spPr>
      </p:pic>
    </p:spTree>
    <p:extLst>
      <p:ext uri="{BB962C8B-B14F-4D97-AF65-F5344CB8AC3E}">
        <p14:creationId xmlns:p14="http://schemas.microsoft.com/office/powerpoint/2010/main" val="1506141693"/>
      </p:ext>
    </p:extLst>
  </p:cSld>
  <p:clrMapOvr>
    <a:masterClrMapping/>
  </p:clrMapOvr>
</p:sld>
</file>

<file path=ppt/theme/theme1.xml><?xml version="1.0" encoding="utf-8"?>
<a:theme xmlns:a="http://schemas.openxmlformats.org/drawingml/2006/main" name="Office Theme">
  <a:themeElements>
    <a:clrScheme name="Custom 19">
      <a:dk1>
        <a:srgbClr val="231F20"/>
      </a:dk1>
      <a:lt1>
        <a:srgbClr val="FFFFFF"/>
      </a:lt1>
      <a:dk2>
        <a:srgbClr val="231F20"/>
      </a:dk2>
      <a:lt2>
        <a:srgbClr val="FDF9E2"/>
      </a:lt2>
      <a:accent1>
        <a:srgbClr val="FC2834"/>
      </a:accent1>
      <a:accent2>
        <a:srgbClr val="43AAC7"/>
      </a:accent2>
      <a:accent3>
        <a:srgbClr val="00AA59"/>
      </a:accent3>
      <a:accent4>
        <a:srgbClr val="FEA000"/>
      </a:accent4>
      <a:accent5>
        <a:srgbClr val="FDEE6B"/>
      </a:accent5>
      <a:accent6>
        <a:srgbClr val="3266A6"/>
      </a:accent6>
      <a:hlink>
        <a:srgbClr val="FC2734"/>
      </a:hlink>
      <a:folHlink>
        <a:srgbClr val="42AAC7"/>
      </a:folHlink>
    </a:clrScheme>
    <a:fontScheme name="Custom 26">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politan_Design_Win32_SW_v11" id="{D7435ACC-9DD3-4D5B-A984-7326EB7AF7CB}" vid="{7C01AFE1-C5EE-47B6-A71D-62A9F78E4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8C75813-FBB5-478B-828B-AC67018E2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30B917-A3AD-46B5-A6A4-F876E3BAC36E}">
  <ds:schemaRefs>
    <ds:schemaRef ds:uri="http://schemas.microsoft.com/sharepoint/v3/contenttype/forms"/>
  </ds:schemaRefs>
</ds:datastoreItem>
</file>

<file path=customXml/itemProps3.xml><?xml version="1.0" encoding="utf-8"?>
<ds:datastoreItem xmlns:ds="http://schemas.openxmlformats.org/officeDocument/2006/customXml" ds:itemID="{C431C809-C6F0-48D7-BF3E-4570CDAF51AF}">
  <ds:schemaRefs>
    <ds:schemaRef ds:uri="230e9df3-be65-4c73-a93b-d1236ebd677e"/>
    <ds:schemaRef ds:uri="71af3243-3dd4-4a8d-8c0d-dd76da1f02a5"/>
    <ds:schemaRef ds:uri="http://schemas.microsoft.com/sharepoint/v3"/>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16c05727-aa75-4e4a-9b5f-8a80a1165891"/>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8374</Words>
  <Application>Microsoft Office PowerPoint</Application>
  <PresentationFormat>Widescreen</PresentationFormat>
  <Paragraphs>1321</Paragraphs>
  <Slides>80</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80</vt:i4>
      </vt:variant>
    </vt:vector>
  </HeadingPairs>
  <TitlesOfParts>
    <vt:vector size="95" baseType="lpstr">
      <vt:lpstr>Andalus</vt:lpstr>
      <vt:lpstr>Aptos</vt:lpstr>
      <vt:lpstr>Arial</vt:lpstr>
      <vt:lpstr>Arial Black</vt:lpstr>
      <vt:lpstr>Arial Narrow</vt:lpstr>
      <vt:lpstr>Arial Narrow'</vt:lpstr>
      <vt:lpstr>Calibri</vt:lpstr>
      <vt:lpstr>Cambria</vt:lpstr>
      <vt:lpstr>Courier New</vt:lpstr>
      <vt:lpstr>Google Sans Text</vt:lpstr>
      <vt:lpstr>Mangal</vt:lpstr>
      <vt:lpstr>Symbol</vt:lpstr>
      <vt:lpstr>Times New Roman</vt:lpstr>
      <vt:lpstr>Wingdings</vt:lpstr>
      <vt:lpstr>Office Theme</vt:lpstr>
      <vt:lpstr>Labour Safety at the Workplace</vt:lpstr>
      <vt:lpstr>Agenda</vt:lpstr>
      <vt:lpstr>Introduction</vt:lpstr>
      <vt:lpstr>Key components for maintaining safety in the workplace</vt:lpstr>
      <vt:lpstr>Personal Protective Equipment’s</vt:lpstr>
      <vt:lpstr>Personal Protective Equipment’ s</vt:lpstr>
      <vt:lpstr>Head Protective Equipment’ s</vt:lpstr>
      <vt:lpstr>EYE, EAR AND FACE PROTECTIVE EQUIPENTS</vt:lpstr>
      <vt:lpstr>Respiratory Protective Devices</vt:lpstr>
      <vt:lpstr>Continue…</vt:lpstr>
      <vt:lpstr>BODY PROTECTIVE EQUIPMENT</vt:lpstr>
      <vt:lpstr>Foot and Legs Protective Equipment’s </vt:lpstr>
      <vt:lpstr>Continue…</vt:lpstr>
      <vt:lpstr>Guide for Selecting Personal Protective Equipment (PPE)</vt:lpstr>
      <vt:lpstr>GUIDE FOR SELECTION OF PPE FOR WASTE HANDLING</vt:lpstr>
      <vt:lpstr>Respiratory protective devices to protect nose and mouth from splashes waste</vt:lpstr>
      <vt:lpstr>Gloves to prevent exposure of hands to waste</vt:lpstr>
      <vt:lpstr>Body protection to keep human waste or sewage off clothing.</vt:lpstr>
      <vt:lpstr>Foot protection to prevent exposure to human waste or sewage.</vt:lpstr>
      <vt:lpstr>Guide for Selection of Industrial Safety Equipment for Protection of Foot and Leg: IS 10667</vt:lpstr>
      <vt:lpstr>PowerPoint Presentation</vt:lpstr>
      <vt:lpstr>Continue…</vt:lpstr>
      <vt:lpstr>Guide for Selection of Occupational Protective Clothing — Body Protection (Selection, Care and Maintenance) – IS 8519</vt:lpstr>
      <vt:lpstr>Continue…</vt:lpstr>
      <vt:lpstr>  List of Body Protection Equipment Related to Hazards </vt:lpstr>
      <vt:lpstr>Continue…</vt:lpstr>
      <vt:lpstr>Continue…</vt:lpstr>
      <vt:lpstr>Continue…</vt:lpstr>
      <vt:lpstr>Continue…</vt:lpstr>
      <vt:lpstr>Guide for Selection of Industrial Safety Equipment for Protection of Arms and Hands- IS 8807</vt:lpstr>
      <vt:lpstr>Continue…</vt:lpstr>
      <vt:lpstr>Continue…</vt:lpstr>
      <vt:lpstr>Continue…</vt:lpstr>
      <vt:lpstr>Continue…</vt:lpstr>
      <vt:lpstr>Continue…</vt:lpstr>
      <vt:lpstr>Continue…</vt:lpstr>
      <vt:lpstr>Continue…</vt:lpstr>
      <vt:lpstr>Construction safety </vt:lpstr>
      <vt:lpstr>SAFETY GUIDELINES</vt:lpstr>
      <vt:lpstr>SAFETY CODES RELATED TO ALL PHASES OF  CONSTRUCTION</vt:lpstr>
      <vt:lpstr>SAFETY CODES RELATED TO EXCAVATION</vt:lpstr>
      <vt:lpstr>SAFETY CODES RELATED TO SUBSTRUCTURE</vt:lpstr>
      <vt:lpstr>SAFETY CODES RELATED TO SUPERSTRUCTURE</vt:lpstr>
      <vt:lpstr>SAFETY CODES RELATED TO ADDITION/ALTERATION OR DEMOLITION OF BUILDINGS</vt:lpstr>
      <vt:lpstr>IS 4130: 2024 Demolition of Buildings - Code of Safety (Third Revision)</vt:lpstr>
      <vt:lpstr>IS 4130: 2024 Demolition of Buildings - Code of Safety (Third Revision)</vt:lpstr>
      <vt:lpstr>IS 4130: 2024 Demolition of Buildings - Code of Safety (Third Revision)</vt:lpstr>
      <vt:lpstr>IS 4130: 2024 Demolition of Buildings - Code of Safety (Third Revision)</vt:lpstr>
      <vt:lpstr>IS 4130: 2024 Demolition of Buildings - Code of Safety (Third Revision)</vt:lpstr>
      <vt:lpstr>PowerPoint Presentation</vt:lpstr>
      <vt:lpstr>IS 4912: 2024</vt:lpstr>
      <vt:lpstr>IS 4912: 2024</vt:lpstr>
      <vt:lpstr>IS 4912: 2024</vt:lpstr>
      <vt:lpstr>IS 4912: 2024</vt:lpstr>
      <vt:lpstr>IS 4912: 2024</vt:lpstr>
      <vt:lpstr>SAFETY CODES RELATED TO ENABLING WORKS</vt:lpstr>
      <vt:lpstr>OTHER SAFETY CODES </vt:lpstr>
      <vt:lpstr>OTHER SAFETY CODES </vt:lpstr>
      <vt:lpstr>Conclusion</vt:lpstr>
      <vt:lpstr>Fall Arrest Systems</vt:lpstr>
      <vt:lpstr>Continue…</vt:lpstr>
      <vt:lpstr>Continue…</vt:lpstr>
      <vt:lpstr>Continue…</vt:lpstr>
      <vt:lpstr>Safety Colours and Safety Signs &amp; Accident Prevention Tags IS 9457</vt:lpstr>
      <vt:lpstr>General Meaning of Geometric Shapes, Safety Colours and Contrast Colours</vt:lpstr>
      <vt:lpstr>Continue…</vt:lpstr>
      <vt:lpstr>Continue…</vt:lpstr>
      <vt:lpstr>Continue…</vt:lpstr>
      <vt:lpstr>Continue…</vt:lpstr>
      <vt:lpstr>Occupational Health and Safety Management Systems (OHSMS) - IS/ISO 45001:2018</vt:lpstr>
      <vt:lpstr>Key Principles of OHSMS</vt:lpstr>
      <vt:lpstr>Relationship between PDCA and the framework in this document</vt:lpstr>
      <vt:lpstr>Context of the Organisation</vt:lpstr>
      <vt:lpstr>Leadership and Commitment</vt:lpstr>
      <vt:lpstr>Risk Management</vt:lpstr>
      <vt:lpstr>Support for the OHSMS</vt:lpstr>
      <vt:lpstr>Performance Evaluation</vt:lpstr>
      <vt:lpstr>Improvement</vt:lpstr>
      <vt:lpstr>Benefits of OHSMS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2022-08-18T06:47:08Z</dcterms:created>
  <dcterms:modified xsi:type="dcterms:W3CDTF">2025-01-23T10:14:30Z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