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9">
  <p:sldMasterIdLst>
    <p:sldMasterId id="2147483720" r:id="rId1"/>
    <p:sldMasterId id="2147483744" r:id="rId2"/>
    <p:sldMasterId id="2147483866" r:id="rId3"/>
  </p:sldMasterIdLst>
  <p:notesMasterIdLst>
    <p:notesMasterId r:id="rId30"/>
  </p:notesMasterIdLst>
  <p:handoutMasterIdLst>
    <p:handoutMasterId r:id="rId31"/>
  </p:handoutMasterIdLst>
  <p:sldIdLst>
    <p:sldId id="281" r:id="rId4"/>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1" userDrawn="1">
          <p15:clr>
            <a:srgbClr val="A4A3A4"/>
          </p15:clr>
        </p15:guide>
        <p15:guide id="2" pos="438" userDrawn="1">
          <p15:clr>
            <a:srgbClr val="A4A3A4"/>
          </p15:clr>
        </p15:guide>
        <p15:guide id="3" pos="211" userDrawn="1">
          <p15:clr>
            <a:srgbClr val="A4A3A4"/>
          </p15:clr>
        </p15:guide>
        <p15:guide id="4" pos="665" userDrawn="1">
          <p15:clr>
            <a:srgbClr val="A4A3A4"/>
          </p15:clr>
        </p15:guide>
        <p15:guide id="5" orient="horz" pos="777" userDrawn="1">
          <p15:clr>
            <a:srgbClr val="A4A3A4"/>
          </p15:clr>
        </p15:guide>
        <p15:guide id="6" pos="1980" userDrawn="1">
          <p15:clr>
            <a:srgbClr val="A4A3A4"/>
          </p15:clr>
        </p15:guide>
        <p15:guide id="8" pos="1572" userDrawn="1">
          <p15:clr>
            <a:srgbClr val="A4A3A4"/>
          </p15:clr>
        </p15:guide>
        <p15:guide id="9" orient="horz" pos="6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8D8E"/>
    <a:srgbClr val="B5B5B5"/>
    <a:srgbClr val="C31B37"/>
    <a:srgbClr val="BDC66E"/>
    <a:srgbClr val="8C6A52"/>
    <a:srgbClr val="48803D"/>
    <a:srgbClr val="D86498"/>
    <a:srgbClr val="EDC15E"/>
    <a:srgbClr val="F37F94"/>
    <a:srgbClr val="4896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72" d="100"/>
          <a:sy n="72" d="100"/>
        </p:scale>
        <p:origin x="636" y="78"/>
      </p:cViewPr>
      <p:guideLst>
        <p:guide orient="horz" pos="391"/>
        <p:guide pos="438"/>
        <p:guide pos="211"/>
        <p:guide pos="665"/>
        <p:guide orient="horz" pos="777"/>
        <p:guide pos="1980"/>
        <p:guide pos="1572"/>
        <p:guide orient="horz" pos="6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EBAB821-531B-4F51-BD47-4CC27335677E}"/>
              </a:ext>
            </a:extLst>
          </p:cNvPr>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BEF702D5-82A4-44B7-A571-F204E6CC46DD}"/>
              </a:ext>
            </a:extLst>
          </p:cNvPr>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FD2937AC-13E6-4568-B8A3-DCC6F02C302E}" type="datetimeFigureOut">
              <a:rPr lang="en-GB"/>
              <a:t>13/01/2025</a:t>
            </a:fld>
            <a:endParaRPr lang="en-GB"/>
          </a:p>
        </p:txBody>
      </p:sp>
      <p:sp>
        <p:nvSpPr>
          <p:cNvPr id="4" name="Footer Placeholder 3">
            <a:extLst>
              <a:ext uri="{FF2B5EF4-FFF2-40B4-BE49-F238E27FC236}">
                <a16:creationId xmlns:a16="http://schemas.microsoft.com/office/drawing/2014/main" id="{B3059B6A-F507-418B-9D66-619D84AAA007}"/>
              </a:ext>
            </a:extLst>
          </p:cNvPr>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55AB943B-822D-42CD-AD1B-13039982B78F}"/>
              </a:ext>
            </a:extLst>
          </p:cNvPr>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3F858DFD-B527-498C-A606-19339D9D8EC9}" type="slidenum">
              <a:rPr lang="en-GB"/>
              <a:t>‹#›</a:t>
            </a:fld>
            <a:endParaRPr lang="en-GB"/>
          </a:p>
        </p:txBody>
      </p:sp>
    </p:spTree>
    <p:extLst>
      <p:ext uri="{BB962C8B-B14F-4D97-AF65-F5344CB8AC3E}">
        <p14:creationId xmlns:p14="http://schemas.microsoft.com/office/powerpoint/2010/main" val="1350830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E4381AB6-4AE8-4B0B-AA9B-E2C2C494F5FF}" type="datetimeFigureOut">
              <a:rPr lang="en-IN"/>
              <a:t>13-01-2025</a:t>
            </a:fld>
            <a:endParaRPr lang="en-IN"/>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6E4D5EA7-B3E6-44FE-B678-949EE4BCDC39}" type="slidenum">
              <a:rPr lang="en-IN"/>
              <a:t>‹#›</a:t>
            </a:fld>
            <a:endParaRPr lang="en-IN"/>
          </a:p>
        </p:txBody>
      </p:sp>
    </p:spTree>
    <p:extLst>
      <p:ext uri="{BB962C8B-B14F-4D97-AF65-F5344CB8AC3E}">
        <p14:creationId xmlns:p14="http://schemas.microsoft.com/office/powerpoint/2010/main" val="3586482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90248-8E5B-4FEB-80D4-C5F7C7AB43F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BC292AF-ED78-4685-9323-4E6CDD54AD7C}"/>
              </a:ext>
            </a:extLst>
          </p:cNvPr>
          <p:cNvSpPr>
            <a:spLocks noGrp="1"/>
          </p:cNvSpPr>
          <p:nvPr>
            <p:ph type="dt" sz="half" idx="10"/>
          </p:nvPr>
        </p:nvSpPr>
        <p:spPr>
          <a:xfrm>
            <a:off x="838200" y="6356350"/>
            <a:ext cx="2743200" cy="365125"/>
          </a:xfrm>
          <a:prstGeom prst="rect">
            <a:avLst/>
          </a:prstGeom>
        </p:spPr>
        <p:txBody>
          <a:bodyPr/>
          <a:lstStyle/>
          <a:p>
            <a:fld id="{7BC4DCFD-630F-4927-AC0A-90D362E78799}" type="datetimeFigureOut">
              <a:rPr lang="en-IN"/>
              <a:t>13-01-2025</a:t>
            </a:fld>
            <a:endParaRPr lang="en-IN"/>
          </a:p>
        </p:txBody>
      </p:sp>
      <p:sp>
        <p:nvSpPr>
          <p:cNvPr id="4" name="Footer Placeholder 3">
            <a:extLst>
              <a:ext uri="{FF2B5EF4-FFF2-40B4-BE49-F238E27FC236}">
                <a16:creationId xmlns:a16="http://schemas.microsoft.com/office/drawing/2014/main" id="{9A1B8382-5B2A-4EFF-A00D-78E178B48970}"/>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5" name="Slide Number Placeholder 4">
            <a:extLst>
              <a:ext uri="{FF2B5EF4-FFF2-40B4-BE49-F238E27FC236}">
                <a16:creationId xmlns:a16="http://schemas.microsoft.com/office/drawing/2014/main" id="{419CCC33-7B93-4700-9CFC-B0260620ABA9}"/>
              </a:ext>
            </a:extLst>
          </p:cNvPr>
          <p:cNvSpPr>
            <a:spLocks noGrp="1"/>
          </p:cNvSpPr>
          <p:nvPr>
            <p:ph type="sldNum" sz="quarter" idx="12"/>
          </p:nvPr>
        </p:nvSpPr>
        <p:spPr>
          <a:xfrm>
            <a:off x="8610600" y="6356350"/>
            <a:ext cx="2743200" cy="365125"/>
          </a:xfrm>
          <a:prstGeom prst="rect">
            <a:avLst/>
          </a:prstGeom>
        </p:spPr>
        <p:txBody>
          <a:bodyPr/>
          <a:lstStyle/>
          <a:p>
            <a:fld id="{FA56B037-56A4-43C0-AD17-E9CBE293F6E9}" type="slidenum">
              <a:rPr lang="en-IN"/>
              <a:t>‹#›</a:t>
            </a:fld>
            <a:endParaRPr lang="en-IN"/>
          </a:p>
        </p:txBody>
      </p:sp>
    </p:spTree>
    <p:extLst>
      <p:ext uri="{BB962C8B-B14F-4D97-AF65-F5344CB8AC3E}">
        <p14:creationId xmlns:p14="http://schemas.microsoft.com/office/powerpoint/2010/main" val="1561624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90248-8E5B-4FEB-80D4-C5F7C7AB43F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BC292AF-ED78-4685-9323-4E6CDD54AD7C}"/>
              </a:ext>
            </a:extLst>
          </p:cNvPr>
          <p:cNvSpPr>
            <a:spLocks noGrp="1"/>
          </p:cNvSpPr>
          <p:nvPr>
            <p:ph type="dt" sz="half" idx="10"/>
          </p:nvPr>
        </p:nvSpPr>
        <p:spPr>
          <a:xfrm>
            <a:off x="838200" y="6356350"/>
            <a:ext cx="2743200" cy="365125"/>
          </a:xfrm>
          <a:prstGeom prst="rect">
            <a:avLst/>
          </a:prstGeom>
        </p:spPr>
        <p:txBody>
          <a:bodyPr/>
          <a:lstStyle/>
          <a:p>
            <a:fld id="{7BC4DCFD-630F-4927-AC0A-90D362E78799}" type="datetimeFigureOut">
              <a:rPr lang="en-IN"/>
              <a:t>13-01-2025</a:t>
            </a:fld>
            <a:endParaRPr lang="en-IN"/>
          </a:p>
        </p:txBody>
      </p:sp>
      <p:sp>
        <p:nvSpPr>
          <p:cNvPr id="4" name="Footer Placeholder 3">
            <a:extLst>
              <a:ext uri="{FF2B5EF4-FFF2-40B4-BE49-F238E27FC236}">
                <a16:creationId xmlns:a16="http://schemas.microsoft.com/office/drawing/2014/main" id="{9A1B8382-5B2A-4EFF-A00D-78E178B48970}"/>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5" name="Slide Number Placeholder 4">
            <a:extLst>
              <a:ext uri="{FF2B5EF4-FFF2-40B4-BE49-F238E27FC236}">
                <a16:creationId xmlns:a16="http://schemas.microsoft.com/office/drawing/2014/main" id="{419CCC33-7B93-4700-9CFC-B0260620ABA9}"/>
              </a:ext>
            </a:extLst>
          </p:cNvPr>
          <p:cNvSpPr>
            <a:spLocks noGrp="1"/>
          </p:cNvSpPr>
          <p:nvPr>
            <p:ph type="sldNum" sz="quarter" idx="12"/>
          </p:nvPr>
        </p:nvSpPr>
        <p:spPr>
          <a:xfrm>
            <a:off x="8610600" y="6356350"/>
            <a:ext cx="2743200" cy="365125"/>
          </a:xfrm>
          <a:prstGeom prst="rect">
            <a:avLst/>
          </a:prstGeom>
        </p:spPr>
        <p:txBody>
          <a:bodyPr/>
          <a:lstStyle/>
          <a:p>
            <a:fld id="{FA56B037-56A4-43C0-AD17-E9CBE293F6E9}" type="slidenum">
              <a:rPr lang="en-IN"/>
              <a:t>‹#›</a:t>
            </a:fld>
            <a:endParaRPr lang="en-IN"/>
          </a:p>
        </p:txBody>
      </p:sp>
    </p:spTree>
    <p:extLst>
      <p:ext uri="{BB962C8B-B14F-4D97-AF65-F5344CB8AC3E}">
        <p14:creationId xmlns:p14="http://schemas.microsoft.com/office/powerpoint/2010/main" val="1561624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a:t>1/13/2025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a:t>1/13/2025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Line 10">
            <a:extLst>
              <a:ext uri="{FF2B5EF4-FFF2-40B4-BE49-F238E27FC236}">
                <a16:creationId xmlns:a16="http://schemas.microsoft.com/office/drawing/2014/main" id="{58F4FEC1-28BC-4DA5-8716-71B36585872A}"/>
              </a:ext>
            </a:extLst>
          </p:cNvPr>
          <p:cNvSpPr>
            <a:spLocks noChangeShapeType="1"/>
          </p:cNvSpPr>
          <p:nvPr userDrawn="1"/>
        </p:nvSpPr>
        <p:spPr bwMode="auto">
          <a:xfrm>
            <a:off x="534911" y="775398"/>
            <a:ext cx="9628347" cy="0"/>
          </a:xfrm>
          <a:prstGeom prst="line">
            <a:avLst/>
          </a:prstGeom>
          <a:noFill/>
          <a:ln w="19050">
            <a:solidFill>
              <a:srgbClr val="428D8E"/>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800" noProof="0">
              <a:solidFill>
                <a:schemeClr val="bg1"/>
              </a:solidFill>
              <a:latin typeface="EYInterstate Light" panose="02000506000000020004" pitchFamily="2" charset="0"/>
            </a:endParaRPr>
          </a:p>
        </p:txBody>
      </p:sp>
      <p:cxnSp>
        <p:nvCxnSpPr>
          <p:cNvPr id="8" name="Straight Connector 7">
            <a:extLst>
              <a:ext uri="{FF2B5EF4-FFF2-40B4-BE49-F238E27FC236}">
                <a16:creationId xmlns:a16="http://schemas.microsoft.com/office/drawing/2014/main" id="{AE7F26DC-09B9-42D2-BC7D-108ACBA81D73}"/>
              </a:ext>
            </a:extLst>
          </p:cNvPr>
          <p:cNvCxnSpPr/>
          <p:nvPr userDrawn="1"/>
        </p:nvCxnSpPr>
        <p:spPr>
          <a:xfrm flipV="1">
            <a:off x="462842" y="117491"/>
            <a:ext cx="0" cy="658800"/>
          </a:xfrm>
          <a:prstGeom prst="line">
            <a:avLst/>
          </a:prstGeom>
          <a:ln w="152400">
            <a:solidFill>
              <a:srgbClr val="428D8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5216023"/>
      </p:ext>
    </p:extLst>
  </p:cSld>
  <p:clrMap bg1="lt1" tx1="dk1" bg2="lt2" tx2="dk2" accent1="accent1" accent2="accent2" accent3="accent3" accent4="accent4" accent5="accent5" accent6="accent6" hlink="hlink" folHlink="folHlink"/>
  <p:sldLayoutIdLst>
    <p:sldLayoutId id="2147483726" r:id="rId1"/>
    <p:sldLayoutId id="2147483849"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a:t>1/13/2025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74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a:t>1/13/2025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86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4.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3.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D2272D6-E47A-7BD1-F03A-FF82417949B6}"/>
              </a:ext>
            </a:extLst>
          </p:cNvPr>
          <p:cNvSpPr txBox="1"/>
          <p:nvPr/>
        </p:nvSpPr>
        <p:spPr>
          <a:xfrm>
            <a:off x="1404730" y="3109148"/>
            <a:ext cx="8176592" cy="861774"/>
          </a:xfrm>
          <a:prstGeom prst="rect">
            <a:avLst/>
          </a:prstGeom>
          <a:noFill/>
        </p:spPr>
        <p:txBody>
          <a:bodyPr wrap="square">
            <a:spAutoFit/>
          </a:bodyPr>
          <a:lstStyle/>
          <a:p>
            <a:pPr algn="ctr"/>
            <a:r>
              <a:rPr lang="en-US" sz="2500" b="1" dirty="0">
                <a:effectLst/>
                <a:latin typeface="Arial MT"/>
                <a:ea typeface="Arial MT"/>
                <a:cs typeface="Arial MT"/>
              </a:rPr>
              <a:t>Land Development and Development and Building Controls</a:t>
            </a:r>
            <a:endParaRPr lang="en-US" sz="2500" b="1" dirty="0"/>
          </a:p>
        </p:txBody>
      </p:sp>
    </p:spTree>
    <p:extLst>
      <p:ext uri="{BB962C8B-B14F-4D97-AF65-F5344CB8AC3E}">
        <p14:creationId xmlns:p14="http://schemas.microsoft.com/office/powerpoint/2010/main" val="2578317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 4 Land Development</a:t>
            </a:r>
          </a:p>
        </p:txBody>
      </p:sp>
      <p:sp>
        <p:nvSpPr>
          <p:cNvPr id="16" name="TextBox 15">
            <a:extLst>
              <a:ext uri="{FF2B5EF4-FFF2-40B4-BE49-F238E27FC236}">
                <a16:creationId xmlns:a16="http://schemas.microsoft.com/office/drawing/2014/main" id="{C58E6D1C-7A65-4983-9412-51240C390961}"/>
              </a:ext>
            </a:extLst>
          </p:cNvPr>
          <p:cNvSpPr txBox="1"/>
          <p:nvPr/>
        </p:nvSpPr>
        <p:spPr>
          <a:xfrm>
            <a:off x="443908" y="1040391"/>
            <a:ext cx="11050100" cy="60016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4.1 Land Use (Continued)</a:t>
            </a:r>
          </a:p>
          <a:p>
            <a:pPr marL="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Buffer zones applicable for all master plans have been provided for different development types as illustrated below:</a:t>
            </a:r>
          </a:p>
        </p:txBody>
      </p:sp>
      <p:graphicFrame>
        <p:nvGraphicFramePr>
          <p:cNvPr id="5" name="Table 4">
            <a:extLst>
              <a:ext uri="{FF2B5EF4-FFF2-40B4-BE49-F238E27FC236}">
                <a16:creationId xmlns:a16="http://schemas.microsoft.com/office/drawing/2014/main" id="{F9BA19C4-7717-4363-93E1-32C97BB52668}"/>
              </a:ext>
            </a:extLst>
          </p:cNvPr>
          <p:cNvGraphicFramePr>
            <a:graphicFrameLocks noGrp="1"/>
          </p:cNvGraphicFramePr>
          <p:nvPr/>
        </p:nvGraphicFramePr>
        <p:xfrm>
          <a:off x="584201" y="1761835"/>
          <a:ext cx="10909807" cy="3474023"/>
        </p:xfrm>
        <a:graphic>
          <a:graphicData uri="http://schemas.openxmlformats.org/drawingml/2006/table">
            <a:tbl>
              <a:tblPr firstRow="1" firstCol="1" bandRow="1"/>
              <a:tblGrid>
                <a:gridCol w="850967">
                  <a:extLst>
                    <a:ext uri="{9D8B030D-6E8A-4147-A177-3AD203B41FA5}">
                      <a16:colId xmlns:a16="http://schemas.microsoft.com/office/drawing/2014/main" val="1726252658"/>
                    </a:ext>
                  </a:extLst>
                </a:gridCol>
                <a:gridCol w="1372450">
                  <a:extLst>
                    <a:ext uri="{9D8B030D-6E8A-4147-A177-3AD203B41FA5}">
                      <a16:colId xmlns:a16="http://schemas.microsoft.com/office/drawing/2014/main" val="3601422392"/>
                    </a:ext>
                  </a:extLst>
                </a:gridCol>
                <a:gridCol w="3432226">
                  <a:extLst>
                    <a:ext uri="{9D8B030D-6E8A-4147-A177-3AD203B41FA5}">
                      <a16:colId xmlns:a16="http://schemas.microsoft.com/office/drawing/2014/main" val="1163322479"/>
                    </a:ext>
                  </a:extLst>
                </a:gridCol>
                <a:gridCol w="5254164">
                  <a:extLst>
                    <a:ext uri="{9D8B030D-6E8A-4147-A177-3AD203B41FA5}">
                      <a16:colId xmlns:a16="http://schemas.microsoft.com/office/drawing/2014/main" val="515780973"/>
                    </a:ext>
                  </a:extLst>
                </a:gridCol>
              </a:tblGrid>
              <a:tr h="86116">
                <a:tc>
                  <a:txBody>
                    <a:bodyPr/>
                    <a:lstStyle/>
                    <a:p>
                      <a:pPr algn="ctr">
                        <a:lnSpc>
                          <a:spcPct val="115000"/>
                        </a:lnSpc>
                        <a:spcBef>
                          <a:spcPts val="200"/>
                        </a:spcBef>
                        <a:spcAft>
                          <a:spcPts val="200"/>
                        </a:spcAft>
                      </a:pPr>
                      <a:r>
                        <a:rPr lang="en-IN" sz="1400" b="1">
                          <a:effectLst/>
                          <a:latin typeface="Arial" panose="020B0604020202020204" pitchFamily="34" charset="0"/>
                          <a:ea typeface="Calibri" panose="020F0502020204030204" pitchFamily="34" charset="0"/>
                          <a:cs typeface="Arial" panose="020B0604020202020204" pitchFamily="34" charset="0"/>
                        </a:rPr>
                        <a:t>Sl No.</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a:solidFill>
                            <a:srgbClr val="000000"/>
                          </a:solidFill>
                          <a:effectLst/>
                          <a:latin typeface="Arial" panose="020B0604020202020204" pitchFamily="34" charset="0"/>
                          <a:ea typeface="Calibri" panose="020F0502020204030204" pitchFamily="34" charset="0"/>
                          <a:cs typeface="Arial" panose="020B0604020202020204" pitchFamily="34" charset="0"/>
                        </a:rPr>
                        <a:t>Development Type</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a:solidFill>
                            <a:srgbClr val="000000"/>
                          </a:solidFill>
                          <a:effectLst/>
                          <a:latin typeface="Arial" panose="020B0604020202020204" pitchFamily="34" charset="0"/>
                          <a:ea typeface="Calibri" panose="020F0502020204030204" pitchFamily="34" charset="0"/>
                          <a:cs typeface="Arial" panose="020B0604020202020204" pitchFamily="34" charset="0"/>
                        </a:rPr>
                        <a:t>Guideline/Manual/ Notification</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a:solidFill>
                            <a:srgbClr val="000000"/>
                          </a:solidFill>
                          <a:effectLst/>
                          <a:latin typeface="Arial" panose="020B0604020202020204" pitchFamily="34" charset="0"/>
                          <a:ea typeface="Calibri" panose="020F0502020204030204" pitchFamily="34" charset="0"/>
                          <a:cs typeface="Arial" panose="020B0604020202020204" pitchFamily="34" charset="0"/>
                        </a:rPr>
                        <a:t>Buffer Zones as per the Guidelines/Manual/Notification (Subject to Amendment from Time to Time)</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extLst>
                  <a:ext uri="{0D108BD9-81ED-4DB2-BD59-A6C34878D82A}">
                    <a16:rowId xmlns:a16="http://schemas.microsoft.com/office/drawing/2014/main" val="849381927"/>
                  </a:ext>
                </a:extLst>
              </a:tr>
              <a:tr h="221021">
                <a:tc>
                  <a:txBody>
                    <a:bodyPr/>
                    <a:lstStyle/>
                    <a:p>
                      <a:pPr algn="ctr">
                        <a:lnSpc>
                          <a:spcPct val="115000"/>
                        </a:lnSpc>
                        <a:spcBef>
                          <a:spcPts val="200"/>
                        </a:spcBef>
                        <a:spcAft>
                          <a:spcPts val="200"/>
                        </a:spcAft>
                      </a:pPr>
                      <a:r>
                        <a:rPr lang="en-IN" sz="1400">
                          <a:effectLst/>
                          <a:latin typeface="Arial" panose="020B0604020202020204" pitchFamily="34" charset="0"/>
                          <a:ea typeface="Calibri" panose="020F0502020204030204" pitchFamily="34" charset="0"/>
                          <a:cs typeface="Arial" panose="020B0604020202020204" pitchFamily="34" charset="0"/>
                        </a:rPr>
                        <a:t>iv)</a:t>
                      </a:r>
                    </a:p>
                  </a:txBody>
                  <a:tcPr marL="15997" marR="15997"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200"/>
                        </a:spcAft>
                      </a:pPr>
                      <a:r>
                        <a:rPr lang="en-IN" sz="1400">
                          <a:effectLst/>
                          <a:latin typeface="Arial" panose="020B0604020202020204" pitchFamily="34" charset="0"/>
                          <a:ea typeface="Calibri" panose="020F0502020204030204" pitchFamily="34" charset="0"/>
                          <a:cs typeface="Arial" panose="020B0604020202020204" pitchFamily="34" charset="0"/>
                        </a:rPr>
                        <a:t>Industrial Area/Sez</a:t>
                      </a:r>
                    </a:p>
                  </a:txBody>
                  <a:tcPr marL="15997" marR="15997"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200"/>
                        </a:spcAft>
                      </a:pPr>
                      <a:r>
                        <a:rPr lang="en-IN" sz="1400" dirty="0">
                          <a:effectLst/>
                          <a:latin typeface="Arial" panose="020B0604020202020204" pitchFamily="34" charset="0"/>
                          <a:ea typeface="Calibri" panose="020F0502020204030204" pitchFamily="34" charset="0"/>
                          <a:cs typeface="Arial" panose="020B0604020202020204" pitchFamily="34" charset="0"/>
                        </a:rPr>
                        <a:t>Urban and Regional Development Plans Formulation and Implementation (URDPFI) Guidelines, 2014. Ministry of Urban Development</a:t>
                      </a: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200"/>
                        </a:spcAft>
                      </a:pPr>
                      <a:r>
                        <a:rPr lang="en-IN" sz="1400" dirty="0">
                          <a:effectLst/>
                          <a:latin typeface="Arial" panose="020B0604020202020204" pitchFamily="34" charset="0"/>
                          <a:ea typeface="Calibri" panose="020F0502020204030204" pitchFamily="34" charset="0"/>
                          <a:cs typeface="Arial" panose="020B0604020202020204" pitchFamily="34" charset="0"/>
                        </a:rPr>
                        <a:t>In sensitive areas such as forests, mangroves, coral reefs, archeologically important systems, sensitive ecosystems, etc, SEZs shall not be planned. A buffer zone of 1000 m shall be maintained from such sensitive areas and a greenbelt with tree density of 1000 trees/acre shall be developed in the said buffer zone.</a:t>
                      </a: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772202"/>
                  </a:ext>
                </a:extLst>
              </a:tr>
              <a:tr h="244720">
                <a:tc>
                  <a:txBody>
                    <a:bodyPr/>
                    <a:lstStyle/>
                    <a:p>
                      <a:pPr algn="ctr">
                        <a:lnSpc>
                          <a:spcPct val="115000"/>
                        </a:lnSpc>
                        <a:spcBef>
                          <a:spcPts val="200"/>
                        </a:spcBef>
                        <a:spcAft>
                          <a:spcPts val="200"/>
                        </a:spcAft>
                      </a:pPr>
                      <a:r>
                        <a:rPr lang="en-IN" sz="1400">
                          <a:solidFill>
                            <a:srgbClr val="000000"/>
                          </a:solidFill>
                          <a:effectLst/>
                          <a:latin typeface="Arial" panose="020B0604020202020204" pitchFamily="34" charset="0"/>
                          <a:ea typeface="Calibri" panose="020F0502020204030204" pitchFamily="34" charset="0"/>
                          <a:cs typeface="Arial" panose="020B0604020202020204" pitchFamily="34" charset="0"/>
                        </a:rPr>
                        <a:t>v)</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a:solidFill>
                            <a:srgbClr val="000000"/>
                          </a:solidFill>
                          <a:effectLst/>
                          <a:latin typeface="Arial" panose="020B0604020202020204" pitchFamily="34" charset="0"/>
                          <a:ea typeface="Calibri" panose="020F0502020204030204" pitchFamily="34" charset="0"/>
                          <a:cs typeface="Arial" panose="020B0604020202020204" pitchFamily="34" charset="0"/>
                        </a:rPr>
                        <a:t>Mining And Quarrying</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Proforma for Environmental Appraisal of Mining Projects, </a:t>
                      </a:r>
                      <a:r>
                        <a:rPr lang="en-IN" sz="14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MoEF</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Buffer zone in case of Mining Lease (ML) area, is to be considered as:</a:t>
                      </a:r>
                      <a:endParaRPr lang="en-IN"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342900" indent="-342900">
                        <a:lnSpc>
                          <a:spcPct val="115000"/>
                        </a:lnSpc>
                        <a:spcBef>
                          <a:spcPts val="200"/>
                        </a:spcBef>
                        <a:spcAft>
                          <a:spcPts val="200"/>
                        </a:spcAft>
                        <a:buFont typeface="+mj-lt"/>
                        <a:buAutoNum type="alphaLcParenR"/>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5 km all around the periphery of the core zone for ML area up to 25 ha.</a:t>
                      </a:r>
                      <a:endParaRPr lang="en-IN"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342900" indent="-342900">
                        <a:lnSpc>
                          <a:spcPct val="115000"/>
                        </a:lnSpc>
                        <a:spcBef>
                          <a:spcPts val="200"/>
                        </a:spcBef>
                        <a:spcAft>
                          <a:spcPts val="200"/>
                        </a:spcAft>
                        <a:buFont typeface="+mj-lt"/>
                        <a:buAutoNum type="alphaLcParenR"/>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10 km all around the periphery of the core zone for ML area above 25 ha.</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68742171"/>
                  </a:ext>
                </a:extLst>
              </a:tr>
            </a:tbl>
          </a:graphicData>
        </a:graphic>
      </p:graphicFrame>
    </p:spTree>
    <p:extLst>
      <p:ext uri="{BB962C8B-B14F-4D97-AF65-F5344CB8AC3E}">
        <p14:creationId xmlns:p14="http://schemas.microsoft.com/office/powerpoint/2010/main" val="22244227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 4 Land Development</a:t>
            </a:r>
          </a:p>
        </p:txBody>
      </p:sp>
      <p:sp>
        <p:nvSpPr>
          <p:cNvPr id="16" name="TextBox 15">
            <a:extLst>
              <a:ext uri="{FF2B5EF4-FFF2-40B4-BE49-F238E27FC236}">
                <a16:creationId xmlns:a16="http://schemas.microsoft.com/office/drawing/2014/main" id="{C58E6D1C-7A65-4983-9412-51240C390961}"/>
              </a:ext>
            </a:extLst>
          </p:cNvPr>
          <p:cNvSpPr txBox="1"/>
          <p:nvPr/>
        </p:nvSpPr>
        <p:spPr>
          <a:xfrm>
            <a:off x="443908" y="1040391"/>
            <a:ext cx="11050100" cy="60016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4.1 Land Use (Continued)</a:t>
            </a:r>
          </a:p>
          <a:p>
            <a:pPr marL="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Buffer zones applicable for all master plans have been provided for different development types as illustrated below:</a:t>
            </a:r>
          </a:p>
        </p:txBody>
      </p:sp>
      <p:graphicFrame>
        <p:nvGraphicFramePr>
          <p:cNvPr id="5" name="Table 4">
            <a:extLst>
              <a:ext uri="{FF2B5EF4-FFF2-40B4-BE49-F238E27FC236}">
                <a16:creationId xmlns:a16="http://schemas.microsoft.com/office/drawing/2014/main" id="{F9BA19C4-7717-4363-93E1-32C97BB52668}"/>
              </a:ext>
            </a:extLst>
          </p:cNvPr>
          <p:cNvGraphicFramePr>
            <a:graphicFrameLocks noGrp="1"/>
          </p:cNvGraphicFramePr>
          <p:nvPr/>
        </p:nvGraphicFramePr>
        <p:xfrm>
          <a:off x="584201" y="1761835"/>
          <a:ext cx="10909807" cy="4231006"/>
        </p:xfrm>
        <a:graphic>
          <a:graphicData uri="http://schemas.openxmlformats.org/drawingml/2006/table">
            <a:tbl>
              <a:tblPr firstRow="1" firstCol="1" bandRow="1"/>
              <a:tblGrid>
                <a:gridCol w="850967">
                  <a:extLst>
                    <a:ext uri="{9D8B030D-6E8A-4147-A177-3AD203B41FA5}">
                      <a16:colId xmlns:a16="http://schemas.microsoft.com/office/drawing/2014/main" val="1726252658"/>
                    </a:ext>
                  </a:extLst>
                </a:gridCol>
                <a:gridCol w="1372450">
                  <a:extLst>
                    <a:ext uri="{9D8B030D-6E8A-4147-A177-3AD203B41FA5}">
                      <a16:colId xmlns:a16="http://schemas.microsoft.com/office/drawing/2014/main" val="3601422392"/>
                    </a:ext>
                  </a:extLst>
                </a:gridCol>
                <a:gridCol w="3432226">
                  <a:extLst>
                    <a:ext uri="{9D8B030D-6E8A-4147-A177-3AD203B41FA5}">
                      <a16:colId xmlns:a16="http://schemas.microsoft.com/office/drawing/2014/main" val="1163322479"/>
                    </a:ext>
                  </a:extLst>
                </a:gridCol>
                <a:gridCol w="5254164">
                  <a:extLst>
                    <a:ext uri="{9D8B030D-6E8A-4147-A177-3AD203B41FA5}">
                      <a16:colId xmlns:a16="http://schemas.microsoft.com/office/drawing/2014/main" val="515780973"/>
                    </a:ext>
                  </a:extLst>
                </a:gridCol>
              </a:tblGrid>
              <a:tr h="86116">
                <a:tc>
                  <a:txBody>
                    <a:bodyPr/>
                    <a:lstStyle/>
                    <a:p>
                      <a:pPr algn="ctr">
                        <a:lnSpc>
                          <a:spcPct val="115000"/>
                        </a:lnSpc>
                        <a:spcBef>
                          <a:spcPts val="200"/>
                        </a:spcBef>
                        <a:spcAft>
                          <a:spcPts val="200"/>
                        </a:spcAft>
                      </a:pPr>
                      <a:r>
                        <a:rPr lang="en-IN" sz="1400" b="1">
                          <a:effectLst/>
                          <a:latin typeface="Arial" panose="020B0604020202020204" pitchFamily="34" charset="0"/>
                          <a:ea typeface="Calibri" panose="020F0502020204030204" pitchFamily="34" charset="0"/>
                          <a:cs typeface="Arial" panose="020B0604020202020204" pitchFamily="34" charset="0"/>
                        </a:rPr>
                        <a:t>Sl No.</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a:solidFill>
                            <a:srgbClr val="000000"/>
                          </a:solidFill>
                          <a:effectLst/>
                          <a:latin typeface="Arial" panose="020B0604020202020204" pitchFamily="34" charset="0"/>
                          <a:ea typeface="Calibri" panose="020F0502020204030204" pitchFamily="34" charset="0"/>
                          <a:cs typeface="Arial" panose="020B0604020202020204" pitchFamily="34" charset="0"/>
                        </a:rPr>
                        <a:t>Development Type</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a:solidFill>
                            <a:srgbClr val="000000"/>
                          </a:solidFill>
                          <a:effectLst/>
                          <a:latin typeface="Arial" panose="020B0604020202020204" pitchFamily="34" charset="0"/>
                          <a:ea typeface="Calibri" panose="020F0502020204030204" pitchFamily="34" charset="0"/>
                          <a:cs typeface="Arial" panose="020B0604020202020204" pitchFamily="34" charset="0"/>
                        </a:rPr>
                        <a:t>Guideline/Manual/ Notification</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a:solidFill>
                            <a:srgbClr val="000000"/>
                          </a:solidFill>
                          <a:effectLst/>
                          <a:latin typeface="Arial" panose="020B0604020202020204" pitchFamily="34" charset="0"/>
                          <a:ea typeface="Calibri" panose="020F0502020204030204" pitchFamily="34" charset="0"/>
                          <a:cs typeface="Arial" panose="020B0604020202020204" pitchFamily="34" charset="0"/>
                        </a:rPr>
                        <a:t>Buffer Zones as per the Guidelines/Manual/Notification (Subject to Amendment from Time to Time)</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extLst>
                  <a:ext uri="{0D108BD9-81ED-4DB2-BD59-A6C34878D82A}">
                    <a16:rowId xmlns:a16="http://schemas.microsoft.com/office/drawing/2014/main" val="849381927"/>
                  </a:ext>
                </a:extLst>
              </a:tr>
              <a:tr h="604468">
                <a:tc>
                  <a:txBody>
                    <a:bodyPr/>
                    <a:lstStyle/>
                    <a:p>
                      <a:pPr algn="ctr">
                        <a:lnSpc>
                          <a:spcPct val="115000"/>
                        </a:lnSpc>
                        <a:spcBef>
                          <a:spcPts val="200"/>
                        </a:spcBef>
                        <a:spcAft>
                          <a:spcPts val="200"/>
                        </a:spcAft>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vi)</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Petrochemical And Gas Industries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The Petroleum and Natural Gas Rules, 1959</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42900" lvl="0" indent="-342900">
                        <a:lnSpc>
                          <a:spcPct val="115000"/>
                        </a:lnSpc>
                        <a:spcBef>
                          <a:spcPts val="200"/>
                        </a:spcBef>
                        <a:spcAft>
                          <a:spcPts val="200"/>
                        </a:spcAft>
                        <a:buFont typeface="+mj-lt"/>
                        <a:buAutoNum type="alphaLcParenR"/>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Gas pipeline shall not be located within 15 m of any private dwelling or any industrial building or place of public assembly, unless it is provided with at least 300 mm of cover over as specified in Petroleum And Natural Gas Regulatory Board Notification, 2009, as amended from time to time.</a:t>
                      </a:r>
                      <a:endParaRPr lang="en-IN" sz="1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spcBef>
                          <a:spcPts val="200"/>
                        </a:spcBef>
                        <a:spcAft>
                          <a:spcPts val="200"/>
                        </a:spcAft>
                        <a:buFont typeface="+mj-lt"/>
                        <a:buAutoNum type="alphaLcParenR"/>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Gas or oil well shall not be drilled at any point, within a minimum distance, as prescribed by the Central Government, of any railway, pipeline or other right of way, surveyed road, dwellings, industrial plant, air‐craft runway, buildings used for military or public purposes, or within 3 km of any mine, whether active or abandoned, unless the special permission of the Central Government is obtained in advance.</a:t>
                      </a:r>
                      <a:endParaRPr lang="en-IN" sz="1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spcBef>
                          <a:spcPts val="200"/>
                        </a:spcBef>
                        <a:spcAft>
                          <a:spcPts val="200"/>
                        </a:spcAft>
                        <a:buFont typeface="+mj-lt"/>
                        <a:buAutoNum type="alphaLcParenR"/>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About 90 m x 90 m buffer shall be shall be maintained along the active oil wells, petroleum storage tanks, encompassing all the safety norms for precautions against fire. </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12989582"/>
                  </a:ext>
                </a:extLst>
              </a:tr>
            </a:tbl>
          </a:graphicData>
        </a:graphic>
      </p:graphicFrame>
    </p:spTree>
    <p:extLst>
      <p:ext uri="{BB962C8B-B14F-4D97-AF65-F5344CB8AC3E}">
        <p14:creationId xmlns:p14="http://schemas.microsoft.com/office/powerpoint/2010/main" val="3483231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 4 Land Development</a:t>
            </a:r>
          </a:p>
        </p:txBody>
      </p:sp>
      <p:sp>
        <p:nvSpPr>
          <p:cNvPr id="16" name="TextBox 15">
            <a:extLst>
              <a:ext uri="{FF2B5EF4-FFF2-40B4-BE49-F238E27FC236}">
                <a16:creationId xmlns:a16="http://schemas.microsoft.com/office/drawing/2014/main" id="{C58E6D1C-7A65-4983-9412-51240C390961}"/>
              </a:ext>
            </a:extLst>
          </p:cNvPr>
          <p:cNvSpPr txBox="1"/>
          <p:nvPr/>
        </p:nvSpPr>
        <p:spPr>
          <a:xfrm>
            <a:off x="443908" y="1040391"/>
            <a:ext cx="11050100" cy="60016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4.1 Land Use (Continued)</a:t>
            </a:r>
          </a:p>
          <a:p>
            <a:pPr marL="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Buffer zones applicable for all master plans have been provided for different development types as illustrated below:</a:t>
            </a:r>
          </a:p>
        </p:txBody>
      </p:sp>
      <p:graphicFrame>
        <p:nvGraphicFramePr>
          <p:cNvPr id="5" name="Table 4">
            <a:extLst>
              <a:ext uri="{FF2B5EF4-FFF2-40B4-BE49-F238E27FC236}">
                <a16:creationId xmlns:a16="http://schemas.microsoft.com/office/drawing/2014/main" id="{F9BA19C4-7717-4363-93E1-32C97BB52668}"/>
              </a:ext>
            </a:extLst>
          </p:cNvPr>
          <p:cNvGraphicFramePr>
            <a:graphicFrameLocks noGrp="1"/>
          </p:cNvGraphicFramePr>
          <p:nvPr/>
        </p:nvGraphicFramePr>
        <p:xfrm>
          <a:off x="584201" y="1761835"/>
          <a:ext cx="10909807" cy="4629152"/>
        </p:xfrm>
        <a:graphic>
          <a:graphicData uri="http://schemas.openxmlformats.org/drawingml/2006/table">
            <a:tbl>
              <a:tblPr firstRow="1" firstCol="1" bandRow="1"/>
              <a:tblGrid>
                <a:gridCol w="850967">
                  <a:extLst>
                    <a:ext uri="{9D8B030D-6E8A-4147-A177-3AD203B41FA5}">
                      <a16:colId xmlns:a16="http://schemas.microsoft.com/office/drawing/2014/main" val="1726252658"/>
                    </a:ext>
                  </a:extLst>
                </a:gridCol>
                <a:gridCol w="1372450">
                  <a:extLst>
                    <a:ext uri="{9D8B030D-6E8A-4147-A177-3AD203B41FA5}">
                      <a16:colId xmlns:a16="http://schemas.microsoft.com/office/drawing/2014/main" val="3601422392"/>
                    </a:ext>
                  </a:extLst>
                </a:gridCol>
                <a:gridCol w="3432226">
                  <a:extLst>
                    <a:ext uri="{9D8B030D-6E8A-4147-A177-3AD203B41FA5}">
                      <a16:colId xmlns:a16="http://schemas.microsoft.com/office/drawing/2014/main" val="1163322479"/>
                    </a:ext>
                  </a:extLst>
                </a:gridCol>
                <a:gridCol w="5254164">
                  <a:extLst>
                    <a:ext uri="{9D8B030D-6E8A-4147-A177-3AD203B41FA5}">
                      <a16:colId xmlns:a16="http://schemas.microsoft.com/office/drawing/2014/main" val="515780973"/>
                    </a:ext>
                  </a:extLst>
                </a:gridCol>
              </a:tblGrid>
              <a:tr h="86116">
                <a:tc>
                  <a:txBody>
                    <a:bodyPr/>
                    <a:lstStyle/>
                    <a:p>
                      <a:pPr algn="ctr">
                        <a:lnSpc>
                          <a:spcPct val="115000"/>
                        </a:lnSpc>
                        <a:spcBef>
                          <a:spcPts val="200"/>
                        </a:spcBef>
                        <a:spcAft>
                          <a:spcPts val="200"/>
                        </a:spcAft>
                      </a:pPr>
                      <a:r>
                        <a:rPr lang="en-IN" sz="1400" b="1" dirty="0" err="1">
                          <a:effectLst/>
                          <a:latin typeface="Arial" panose="020B0604020202020204" pitchFamily="34" charset="0"/>
                          <a:ea typeface="Calibri" panose="020F0502020204030204" pitchFamily="34" charset="0"/>
                          <a:cs typeface="Arial" panose="020B0604020202020204" pitchFamily="34" charset="0"/>
                        </a:rPr>
                        <a:t>Sl</a:t>
                      </a:r>
                      <a:r>
                        <a:rPr lang="en-IN" sz="1400" b="1" dirty="0">
                          <a:effectLst/>
                          <a:latin typeface="Arial" panose="020B0604020202020204" pitchFamily="34" charset="0"/>
                          <a:ea typeface="Calibri" panose="020F0502020204030204" pitchFamily="34" charset="0"/>
                          <a:cs typeface="Arial" panose="020B0604020202020204" pitchFamily="34" charset="0"/>
                        </a:rPr>
                        <a:t> No.</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Development Type</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a:solidFill>
                            <a:srgbClr val="000000"/>
                          </a:solidFill>
                          <a:effectLst/>
                          <a:latin typeface="Arial" panose="020B0604020202020204" pitchFamily="34" charset="0"/>
                          <a:ea typeface="Calibri" panose="020F0502020204030204" pitchFamily="34" charset="0"/>
                          <a:cs typeface="Arial" panose="020B0604020202020204" pitchFamily="34" charset="0"/>
                        </a:rPr>
                        <a:t>Guideline/Manual/ Notification</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Buffer Zones as per the Guidelines/Manual/Notification (Subject to Amendment from Time to Time)</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extLst>
                  <a:ext uri="{0D108BD9-81ED-4DB2-BD59-A6C34878D82A}">
                    <a16:rowId xmlns:a16="http://schemas.microsoft.com/office/drawing/2014/main" val="849381927"/>
                  </a:ext>
                </a:extLst>
              </a:tr>
              <a:tr h="131084">
                <a:tc>
                  <a:txBody>
                    <a:bodyPr/>
                    <a:lstStyle/>
                    <a:p>
                      <a:pPr algn="ctr">
                        <a:lnSpc>
                          <a:spcPct val="115000"/>
                        </a:lnSpc>
                        <a:spcBef>
                          <a:spcPts val="200"/>
                        </a:spcBef>
                        <a:spcAft>
                          <a:spcPts val="200"/>
                        </a:spcAft>
                      </a:pPr>
                      <a:r>
                        <a:rPr lang="en-IN" sz="1400">
                          <a:solidFill>
                            <a:srgbClr val="000000"/>
                          </a:solidFill>
                          <a:effectLst/>
                          <a:latin typeface="Arial" panose="020B0604020202020204" pitchFamily="34" charset="0"/>
                          <a:ea typeface="Calibri" panose="020F0502020204030204" pitchFamily="34" charset="0"/>
                          <a:cs typeface="Arial" panose="020B0604020202020204" pitchFamily="34" charset="0"/>
                        </a:rPr>
                        <a:t>vii)</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Heritage Related</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600"/>
                        </a:spcBef>
                        <a:spcAft>
                          <a:spcPts val="600"/>
                        </a:spcAft>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Ancient Monuments and Archaeological Sites and Remains Act, 2010 (AMASR)</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600"/>
                        </a:spcBef>
                        <a:spcAft>
                          <a:spcPts val="600"/>
                        </a:spcAft>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Every area, beginning at the limit of the protected area/monument, extending to 100 m in all directions shall be the prohibited area and extending up to 200 m in all directions shall be regulated area.</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0624126"/>
                  </a:ext>
                </a:extLst>
              </a:tr>
              <a:tr h="367776">
                <a:tc>
                  <a:txBody>
                    <a:bodyPr/>
                    <a:lstStyle/>
                    <a:p>
                      <a:pPr algn="ctr">
                        <a:lnSpc>
                          <a:spcPct val="115000"/>
                        </a:lnSpc>
                        <a:spcBef>
                          <a:spcPts val="200"/>
                        </a:spcBef>
                        <a:spcAft>
                          <a:spcPts val="200"/>
                        </a:spcAft>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viii)</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a:solidFill>
                            <a:srgbClr val="000000"/>
                          </a:solidFill>
                          <a:effectLst/>
                          <a:latin typeface="Arial" panose="020B0604020202020204" pitchFamily="34" charset="0"/>
                          <a:ea typeface="Calibri" panose="020F0502020204030204" pitchFamily="34" charset="0"/>
                          <a:cs typeface="Arial" panose="020B0604020202020204" pitchFamily="34" charset="0"/>
                        </a:rPr>
                        <a:t>Natural Hazard Zones Such As River Flood Plains And Water Bodies Including Wetlands</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National Disaster Management Guidelines- Management of floods, NDMA</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42900" lvl="0" indent="-342900">
                        <a:lnSpc>
                          <a:spcPct val="115000"/>
                        </a:lnSpc>
                        <a:spcBef>
                          <a:spcPts val="200"/>
                        </a:spcBef>
                        <a:spcAft>
                          <a:spcPts val="200"/>
                        </a:spcAft>
                        <a:buFont typeface="+mj-lt"/>
                        <a:buAutoNum type="alphaLcParenR"/>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The area likely to be affected by floods up to a 10‐year frequency may be kept reserved only for gardens, parks, playgrounds, etc. Residential or public buildings, or any commercial buildings, industries, and public utilities shall be prohibited in this zone.</a:t>
                      </a:r>
                      <a:endParaRPr lang="en-IN" sz="1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spcBef>
                          <a:spcPts val="200"/>
                        </a:spcBef>
                        <a:spcAft>
                          <a:spcPts val="200"/>
                        </a:spcAft>
                        <a:buFont typeface="+mj-lt"/>
                        <a:buAutoNum type="alphaLcParenR"/>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In an area liable to flooding in a 25-year frequency flood, residential buildings may be permitted with certain stipulation of construction on stilts (columns), minimum plinth levels, prohibition for construction of basements and minimum levels of approach roads, etc.</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85674981"/>
                  </a:ext>
                </a:extLst>
              </a:tr>
              <a:tr h="176053">
                <a:tc>
                  <a:txBody>
                    <a:bodyPr/>
                    <a:lstStyle/>
                    <a:p>
                      <a:pPr algn="ctr">
                        <a:lnSpc>
                          <a:spcPct val="115000"/>
                        </a:lnSpc>
                        <a:spcBef>
                          <a:spcPts val="200"/>
                        </a:spcBef>
                        <a:spcAft>
                          <a:spcPts val="200"/>
                        </a:spcAft>
                      </a:pPr>
                      <a:r>
                        <a:rPr lang="en-IN" sz="1400">
                          <a:solidFill>
                            <a:srgbClr val="000000"/>
                          </a:solidFill>
                          <a:effectLst/>
                          <a:latin typeface="Arial" panose="020B0604020202020204" pitchFamily="34" charset="0"/>
                          <a:ea typeface="Calibri" panose="020F0502020204030204" pitchFamily="34" charset="0"/>
                          <a:cs typeface="Arial" panose="020B0604020202020204" pitchFamily="34" charset="0"/>
                        </a:rPr>
                        <a:t>ix)</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a:effectLst/>
                          <a:latin typeface="Arial" panose="020B0604020202020204" pitchFamily="34" charset="0"/>
                          <a:ea typeface="Calibri" panose="020F0502020204030204" pitchFamily="34" charset="0"/>
                          <a:cs typeface="Arial" panose="020B0604020202020204" pitchFamily="34" charset="0"/>
                        </a:rPr>
                        <a:t>Coastal Regulation Zone(CRZ)</a:t>
                      </a:r>
                    </a:p>
                  </a:txBody>
                  <a:tcPr marL="15997" marR="15997"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200"/>
                        </a:spcAft>
                      </a:pPr>
                      <a:r>
                        <a:rPr lang="en-IN" sz="1400" dirty="0">
                          <a:effectLst/>
                          <a:latin typeface="Arial" panose="020B0604020202020204" pitchFamily="34" charset="0"/>
                          <a:ea typeface="Calibri" panose="020F0502020204030204" pitchFamily="34" charset="0"/>
                          <a:cs typeface="Arial" panose="020B0604020202020204" pitchFamily="34" charset="0"/>
                        </a:rPr>
                        <a:t>Guidelines for </a:t>
                      </a:r>
                      <a:r>
                        <a:rPr lang="en-IN" sz="1400" dirty="0" err="1">
                          <a:effectLst/>
                          <a:latin typeface="Arial" panose="020B0604020202020204" pitchFamily="34" charset="0"/>
                          <a:ea typeface="Calibri" panose="020F0502020204030204" pitchFamily="34" charset="0"/>
                          <a:cs typeface="Arial" panose="020B0604020202020204" pitchFamily="34" charset="0"/>
                        </a:rPr>
                        <a:t>updation</a:t>
                      </a:r>
                      <a:r>
                        <a:rPr lang="en-IN" sz="1400" dirty="0">
                          <a:effectLst/>
                          <a:latin typeface="Arial" panose="020B0604020202020204" pitchFamily="34" charset="0"/>
                          <a:ea typeface="Calibri" panose="020F0502020204030204" pitchFamily="34" charset="0"/>
                          <a:cs typeface="Arial" panose="020B0604020202020204" pitchFamily="34" charset="0"/>
                        </a:rPr>
                        <a:t> of Coastal Zone Management Plan (CZMP) prepared as per CRZ notification, 2011 to be aligned with CRZ notification, 2019.</a:t>
                      </a: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200"/>
                        </a:spcAft>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Buffer zones in/around CRZ shall be based on the classification of CRZ as specified in the guidelines.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93265329"/>
                  </a:ext>
                </a:extLst>
              </a:tr>
            </a:tbl>
          </a:graphicData>
        </a:graphic>
      </p:graphicFrame>
    </p:spTree>
    <p:extLst>
      <p:ext uri="{BB962C8B-B14F-4D97-AF65-F5344CB8AC3E}">
        <p14:creationId xmlns:p14="http://schemas.microsoft.com/office/powerpoint/2010/main" val="2445813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 4 Land Development</a:t>
            </a:r>
          </a:p>
        </p:txBody>
      </p:sp>
      <p:sp>
        <p:nvSpPr>
          <p:cNvPr id="16" name="TextBox 15">
            <a:extLst>
              <a:ext uri="{FF2B5EF4-FFF2-40B4-BE49-F238E27FC236}">
                <a16:creationId xmlns:a16="http://schemas.microsoft.com/office/drawing/2014/main" id="{C58E6D1C-7A65-4983-9412-51240C390961}"/>
              </a:ext>
            </a:extLst>
          </p:cNvPr>
          <p:cNvSpPr txBox="1"/>
          <p:nvPr/>
        </p:nvSpPr>
        <p:spPr>
          <a:xfrm>
            <a:off x="443908" y="1040391"/>
            <a:ext cx="11050100" cy="60016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4.1 Land Use (Continued)</a:t>
            </a:r>
          </a:p>
          <a:p>
            <a:pPr marL="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Buffer zones applicable for all master plans have been provided for different development types as illustrated below:</a:t>
            </a:r>
          </a:p>
        </p:txBody>
      </p:sp>
      <p:graphicFrame>
        <p:nvGraphicFramePr>
          <p:cNvPr id="5" name="Table 4">
            <a:extLst>
              <a:ext uri="{FF2B5EF4-FFF2-40B4-BE49-F238E27FC236}">
                <a16:creationId xmlns:a16="http://schemas.microsoft.com/office/drawing/2014/main" id="{F9BA19C4-7717-4363-93E1-32C97BB52668}"/>
              </a:ext>
            </a:extLst>
          </p:cNvPr>
          <p:cNvGraphicFramePr>
            <a:graphicFrameLocks noGrp="1"/>
          </p:cNvGraphicFramePr>
          <p:nvPr/>
        </p:nvGraphicFramePr>
        <p:xfrm>
          <a:off x="584201" y="1761835"/>
          <a:ext cx="10909807" cy="4654170"/>
        </p:xfrm>
        <a:graphic>
          <a:graphicData uri="http://schemas.openxmlformats.org/drawingml/2006/table">
            <a:tbl>
              <a:tblPr firstRow="1" firstCol="1" bandRow="1"/>
              <a:tblGrid>
                <a:gridCol w="850967">
                  <a:extLst>
                    <a:ext uri="{9D8B030D-6E8A-4147-A177-3AD203B41FA5}">
                      <a16:colId xmlns:a16="http://schemas.microsoft.com/office/drawing/2014/main" val="1726252658"/>
                    </a:ext>
                  </a:extLst>
                </a:gridCol>
                <a:gridCol w="1372450">
                  <a:extLst>
                    <a:ext uri="{9D8B030D-6E8A-4147-A177-3AD203B41FA5}">
                      <a16:colId xmlns:a16="http://schemas.microsoft.com/office/drawing/2014/main" val="3601422392"/>
                    </a:ext>
                  </a:extLst>
                </a:gridCol>
                <a:gridCol w="3432226">
                  <a:extLst>
                    <a:ext uri="{9D8B030D-6E8A-4147-A177-3AD203B41FA5}">
                      <a16:colId xmlns:a16="http://schemas.microsoft.com/office/drawing/2014/main" val="1163322479"/>
                    </a:ext>
                  </a:extLst>
                </a:gridCol>
                <a:gridCol w="5254164">
                  <a:extLst>
                    <a:ext uri="{9D8B030D-6E8A-4147-A177-3AD203B41FA5}">
                      <a16:colId xmlns:a16="http://schemas.microsoft.com/office/drawing/2014/main" val="515780973"/>
                    </a:ext>
                  </a:extLst>
                </a:gridCol>
              </a:tblGrid>
              <a:tr h="86116">
                <a:tc>
                  <a:txBody>
                    <a:bodyPr/>
                    <a:lstStyle/>
                    <a:p>
                      <a:pPr algn="ctr">
                        <a:lnSpc>
                          <a:spcPct val="115000"/>
                        </a:lnSpc>
                        <a:spcBef>
                          <a:spcPts val="200"/>
                        </a:spcBef>
                        <a:spcAft>
                          <a:spcPts val="200"/>
                        </a:spcAft>
                      </a:pPr>
                      <a:r>
                        <a:rPr lang="en-IN" sz="1400" b="1">
                          <a:effectLst/>
                          <a:latin typeface="Arial" panose="020B0604020202020204" pitchFamily="34" charset="0"/>
                          <a:ea typeface="Calibri" panose="020F0502020204030204" pitchFamily="34" charset="0"/>
                          <a:cs typeface="Arial" panose="020B0604020202020204" pitchFamily="34" charset="0"/>
                        </a:rPr>
                        <a:t>Sl No.</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a:solidFill>
                            <a:srgbClr val="000000"/>
                          </a:solidFill>
                          <a:effectLst/>
                          <a:latin typeface="Arial" panose="020B0604020202020204" pitchFamily="34" charset="0"/>
                          <a:ea typeface="Calibri" panose="020F0502020204030204" pitchFamily="34" charset="0"/>
                          <a:cs typeface="Arial" panose="020B0604020202020204" pitchFamily="34" charset="0"/>
                        </a:rPr>
                        <a:t>Development Type</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a:solidFill>
                            <a:srgbClr val="000000"/>
                          </a:solidFill>
                          <a:effectLst/>
                          <a:latin typeface="Arial" panose="020B0604020202020204" pitchFamily="34" charset="0"/>
                          <a:ea typeface="Calibri" panose="020F0502020204030204" pitchFamily="34" charset="0"/>
                          <a:cs typeface="Arial" panose="020B0604020202020204" pitchFamily="34" charset="0"/>
                        </a:rPr>
                        <a:t>Guideline/Manual/ Notification</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a:solidFill>
                            <a:srgbClr val="000000"/>
                          </a:solidFill>
                          <a:effectLst/>
                          <a:latin typeface="Arial" panose="020B0604020202020204" pitchFamily="34" charset="0"/>
                          <a:ea typeface="Calibri" panose="020F0502020204030204" pitchFamily="34" charset="0"/>
                          <a:cs typeface="Arial" panose="020B0604020202020204" pitchFamily="34" charset="0"/>
                        </a:rPr>
                        <a:t>Buffer Zones as per the Guidelines/Manual/Notification (Subject to Amendment from Time to Time)</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extLst>
                  <a:ext uri="{0D108BD9-81ED-4DB2-BD59-A6C34878D82A}">
                    <a16:rowId xmlns:a16="http://schemas.microsoft.com/office/drawing/2014/main" val="849381927"/>
                  </a:ext>
                </a:extLst>
              </a:tr>
              <a:tr h="780846">
                <a:tc>
                  <a:txBody>
                    <a:bodyPr/>
                    <a:lstStyle/>
                    <a:p>
                      <a:pPr algn="ctr">
                        <a:lnSpc>
                          <a:spcPct val="115000"/>
                        </a:lnSpc>
                        <a:spcBef>
                          <a:spcPts val="200"/>
                        </a:spcBef>
                        <a:spcAft>
                          <a:spcPts val="200"/>
                        </a:spcAft>
                      </a:pPr>
                      <a:r>
                        <a:rPr lang="en-IN" sz="1400">
                          <a:effectLst/>
                          <a:latin typeface="Arial" panose="020B0604020202020204" pitchFamily="34" charset="0"/>
                          <a:ea typeface="Calibri" panose="020F0502020204030204" pitchFamily="34" charset="0"/>
                          <a:cs typeface="Arial" panose="020B0604020202020204" pitchFamily="34" charset="0"/>
                        </a:rPr>
                        <a:t>x)</a:t>
                      </a:r>
                    </a:p>
                  </a:txBody>
                  <a:tcPr marL="15997" marR="15997"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200"/>
                        </a:spcAft>
                      </a:pPr>
                      <a:r>
                        <a:rPr lang="en-IN" sz="1400">
                          <a:effectLst/>
                          <a:latin typeface="Arial" panose="020B0604020202020204" pitchFamily="34" charset="0"/>
                          <a:ea typeface="Calibri" panose="020F0502020204030204" pitchFamily="34" charset="0"/>
                          <a:cs typeface="Arial" panose="020B0604020202020204" pitchFamily="34" charset="0"/>
                        </a:rPr>
                        <a:t>Nuclear Plants</a:t>
                      </a:r>
                    </a:p>
                  </a:txBody>
                  <a:tcPr marL="15997" marR="15997"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200"/>
                        </a:spcAft>
                      </a:pPr>
                      <a:r>
                        <a:rPr lang="en-IN" sz="1400" dirty="0">
                          <a:effectLst/>
                          <a:latin typeface="Arial" panose="020B0604020202020204" pitchFamily="34" charset="0"/>
                          <a:ea typeface="Calibri" panose="020F0502020204030204" pitchFamily="34" charset="0"/>
                          <a:cs typeface="Arial" panose="020B0604020202020204" pitchFamily="34" charset="0"/>
                        </a:rPr>
                        <a:t>URDPFI Guidelines, 2014. Ministry of Urban Development; </a:t>
                      </a:r>
                    </a:p>
                    <a:p>
                      <a:pPr>
                        <a:lnSpc>
                          <a:spcPct val="115000"/>
                        </a:lnSpc>
                        <a:spcBef>
                          <a:spcPts val="200"/>
                        </a:spcBef>
                        <a:spcAft>
                          <a:spcPts val="200"/>
                        </a:spcAft>
                      </a:pPr>
                      <a:r>
                        <a:rPr lang="en-IN" sz="1400" dirty="0">
                          <a:effectLst/>
                          <a:latin typeface="Arial" panose="020B0604020202020204" pitchFamily="34" charset="0"/>
                          <a:ea typeface="Calibri" panose="020F0502020204030204" pitchFamily="34" charset="0"/>
                          <a:cs typeface="Arial" panose="020B0604020202020204" pitchFamily="34" charset="0"/>
                        </a:rPr>
                        <a:t>National Disaster Management Guidelines- Chemical Disasters (Industrial) NDMA </a:t>
                      </a: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Bef>
                          <a:spcPts val="600"/>
                        </a:spcBef>
                        <a:buFont typeface="+mj-lt"/>
                        <a:buAutoNum type="alphaLcParenR"/>
                      </a:pPr>
                      <a:r>
                        <a:rPr lang="en-IN" sz="1400" dirty="0">
                          <a:effectLst/>
                          <a:latin typeface="Arial" panose="020B0604020202020204" pitchFamily="34" charset="0"/>
                          <a:ea typeface="Calibri" panose="020F0502020204030204" pitchFamily="34" charset="0"/>
                          <a:cs typeface="Arial" panose="020B0604020202020204" pitchFamily="34" charset="0"/>
                        </a:rPr>
                        <a:t>500 ha of buffer shall be an exclusion zone all around the power station and shall be maintained as a vacant space and developed as a green belt area.</a:t>
                      </a:r>
                    </a:p>
                    <a:p>
                      <a:pPr marL="342900" lvl="0" indent="-342900">
                        <a:lnSpc>
                          <a:spcPct val="115000"/>
                        </a:lnSpc>
                        <a:spcBef>
                          <a:spcPts val="200"/>
                        </a:spcBef>
                        <a:spcAft>
                          <a:spcPts val="200"/>
                        </a:spcAft>
                        <a:buFont typeface="+mj-lt"/>
                        <a:buAutoNum type="alphaLcParenR"/>
                      </a:pPr>
                      <a:r>
                        <a:rPr lang="en-IN" sz="1400" dirty="0">
                          <a:effectLst/>
                          <a:latin typeface="Arial" panose="020B0604020202020204" pitchFamily="34" charset="0"/>
                          <a:ea typeface="Calibri" panose="020F0502020204030204" pitchFamily="34" charset="0"/>
                          <a:cs typeface="Arial" panose="020B0604020202020204" pitchFamily="34" charset="0"/>
                        </a:rPr>
                        <a:t>The area within 5 km radius of the plant shall be designated as sterilized zone. No restriction shall be imposed by the plant on organic development activities of population in the annulus between 1.50 and 5 km. Administrative actions shall ensure that there is no influx of large population in this area.</a:t>
                      </a:r>
                    </a:p>
                    <a:p>
                      <a:pPr marL="342900" lvl="0" indent="-342900">
                        <a:lnSpc>
                          <a:spcPct val="115000"/>
                        </a:lnSpc>
                        <a:spcBef>
                          <a:spcPts val="200"/>
                        </a:spcBef>
                        <a:spcAft>
                          <a:spcPts val="200"/>
                        </a:spcAft>
                        <a:buFont typeface="+mj-lt"/>
                        <a:buAutoNum type="alphaLcParenR"/>
                      </a:pPr>
                      <a:r>
                        <a:rPr lang="en-IN" sz="1400" dirty="0">
                          <a:effectLst/>
                          <a:latin typeface="Arial" panose="020B0604020202020204" pitchFamily="34" charset="0"/>
                          <a:ea typeface="Calibri" panose="020F0502020204030204" pitchFamily="34" charset="0"/>
                          <a:cs typeface="Arial" panose="020B0604020202020204" pitchFamily="34" charset="0"/>
                        </a:rPr>
                        <a:t>Population Restriction:  </a:t>
                      </a:r>
                    </a:p>
                    <a:p>
                      <a:pPr marL="342900" lvl="0" indent="-342900">
                        <a:lnSpc>
                          <a:spcPct val="115000"/>
                        </a:lnSpc>
                        <a:spcBef>
                          <a:spcPts val="200"/>
                        </a:spcBef>
                        <a:spcAft>
                          <a:spcPts val="200"/>
                        </a:spcAft>
                        <a:buFont typeface="+mj-lt"/>
                        <a:buAutoNum type="romanLcParenR"/>
                      </a:pPr>
                      <a:r>
                        <a:rPr lang="en-IN" sz="1400" dirty="0">
                          <a:effectLst/>
                          <a:latin typeface="Arial" panose="020B0604020202020204" pitchFamily="34" charset="0"/>
                          <a:ea typeface="Calibri" panose="020F0502020204030204" pitchFamily="34" charset="0"/>
                          <a:cs typeface="Arial" panose="020B0604020202020204" pitchFamily="34" charset="0"/>
                        </a:rPr>
                        <a:t>Population density within 10 km radius of the plant shall be less than two‐third of state average;</a:t>
                      </a:r>
                    </a:p>
                    <a:p>
                      <a:pPr marL="342900" lvl="0" indent="-342900">
                        <a:lnSpc>
                          <a:spcPct val="115000"/>
                        </a:lnSpc>
                        <a:spcBef>
                          <a:spcPts val="200"/>
                        </a:spcBef>
                        <a:spcAft>
                          <a:spcPts val="200"/>
                        </a:spcAft>
                        <a:buFont typeface="+mj-lt"/>
                        <a:buAutoNum type="romanLcParenR"/>
                      </a:pPr>
                      <a:r>
                        <a:rPr lang="en-IN" sz="1400" dirty="0">
                          <a:effectLst/>
                          <a:latin typeface="Arial" panose="020B0604020202020204" pitchFamily="34" charset="0"/>
                          <a:ea typeface="Calibri" panose="020F0502020204030204" pitchFamily="34" charset="0"/>
                          <a:cs typeface="Arial" panose="020B0604020202020204" pitchFamily="34" charset="0"/>
                        </a:rPr>
                        <a:t>Population within sterilised zone shall be less than 20,000; </a:t>
                      </a:r>
                    </a:p>
                    <a:p>
                      <a:pPr marL="342900" lvl="0" indent="-342900">
                        <a:lnSpc>
                          <a:spcPct val="115000"/>
                        </a:lnSpc>
                        <a:spcBef>
                          <a:spcPts val="200"/>
                        </a:spcBef>
                        <a:spcAft>
                          <a:spcPts val="200"/>
                        </a:spcAft>
                        <a:buFont typeface="+mj-lt"/>
                        <a:buAutoNum type="romanLcParenR"/>
                      </a:pPr>
                      <a:r>
                        <a:rPr lang="en-IN" sz="1400" dirty="0">
                          <a:effectLst/>
                          <a:latin typeface="Arial" panose="020B0604020202020204" pitchFamily="34" charset="0"/>
                          <a:ea typeface="Calibri" panose="020F0502020204030204" pitchFamily="34" charset="0"/>
                          <a:cs typeface="Arial" panose="020B0604020202020204" pitchFamily="34" charset="0"/>
                        </a:rPr>
                        <a:t>Population centres above 10,000 persons shall be more than 10 km away from the plant; and</a:t>
                      </a:r>
                    </a:p>
                    <a:p>
                      <a:pPr marL="342900" lvl="0" indent="-342900">
                        <a:lnSpc>
                          <a:spcPct val="115000"/>
                        </a:lnSpc>
                        <a:spcBef>
                          <a:spcPts val="200"/>
                        </a:spcBef>
                        <a:spcAft>
                          <a:spcPts val="200"/>
                        </a:spcAft>
                        <a:buFont typeface="+mj-lt"/>
                        <a:buAutoNum type="romanLcParenR"/>
                      </a:pPr>
                      <a:r>
                        <a:rPr lang="en-IN" sz="1400" dirty="0">
                          <a:effectLst/>
                          <a:latin typeface="Arial" panose="020B0604020202020204" pitchFamily="34" charset="0"/>
                          <a:ea typeface="Calibri" panose="020F0502020204030204" pitchFamily="34" charset="0"/>
                          <a:cs typeface="Arial" panose="020B0604020202020204" pitchFamily="34" charset="0"/>
                        </a:rPr>
                        <a:t>Population centres above 1,00,000 persons shall be more than 30 km away from the plant.</a:t>
                      </a: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70547802"/>
                  </a:ext>
                </a:extLst>
              </a:tr>
            </a:tbl>
          </a:graphicData>
        </a:graphic>
      </p:graphicFrame>
    </p:spTree>
    <p:extLst>
      <p:ext uri="{BB962C8B-B14F-4D97-AF65-F5344CB8AC3E}">
        <p14:creationId xmlns:p14="http://schemas.microsoft.com/office/powerpoint/2010/main" val="14521354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 4 Land Development</a:t>
            </a:r>
          </a:p>
        </p:txBody>
      </p:sp>
      <p:sp>
        <p:nvSpPr>
          <p:cNvPr id="16" name="TextBox 15">
            <a:extLst>
              <a:ext uri="{FF2B5EF4-FFF2-40B4-BE49-F238E27FC236}">
                <a16:creationId xmlns:a16="http://schemas.microsoft.com/office/drawing/2014/main" id="{C58E6D1C-7A65-4983-9412-51240C390961}"/>
              </a:ext>
            </a:extLst>
          </p:cNvPr>
          <p:cNvSpPr txBox="1"/>
          <p:nvPr/>
        </p:nvSpPr>
        <p:spPr>
          <a:xfrm>
            <a:off x="443908" y="1040391"/>
            <a:ext cx="11050100" cy="60016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4.1 Land Use (Continued)</a:t>
            </a:r>
          </a:p>
          <a:p>
            <a:pPr marL="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Buffer zones applicable for all master plans have been provided for different development types as illustrated below:</a:t>
            </a:r>
          </a:p>
        </p:txBody>
      </p:sp>
      <p:graphicFrame>
        <p:nvGraphicFramePr>
          <p:cNvPr id="5" name="Table 4">
            <a:extLst>
              <a:ext uri="{FF2B5EF4-FFF2-40B4-BE49-F238E27FC236}">
                <a16:creationId xmlns:a16="http://schemas.microsoft.com/office/drawing/2014/main" id="{F9BA19C4-7717-4363-93E1-32C97BB52668}"/>
              </a:ext>
            </a:extLst>
          </p:cNvPr>
          <p:cNvGraphicFramePr>
            <a:graphicFrameLocks noGrp="1"/>
          </p:cNvGraphicFramePr>
          <p:nvPr/>
        </p:nvGraphicFramePr>
        <p:xfrm>
          <a:off x="584201" y="1761835"/>
          <a:ext cx="10909807" cy="4557461"/>
        </p:xfrm>
        <a:graphic>
          <a:graphicData uri="http://schemas.openxmlformats.org/drawingml/2006/table">
            <a:tbl>
              <a:tblPr firstRow="1" firstCol="1" bandRow="1"/>
              <a:tblGrid>
                <a:gridCol w="850967">
                  <a:extLst>
                    <a:ext uri="{9D8B030D-6E8A-4147-A177-3AD203B41FA5}">
                      <a16:colId xmlns:a16="http://schemas.microsoft.com/office/drawing/2014/main" val="1726252658"/>
                    </a:ext>
                  </a:extLst>
                </a:gridCol>
                <a:gridCol w="1372450">
                  <a:extLst>
                    <a:ext uri="{9D8B030D-6E8A-4147-A177-3AD203B41FA5}">
                      <a16:colId xmlns:a16="http://schemas.microsoft.com/office/drawing/2014/main" val="3601422392"/>
                    </a:ext>
                  </a:extLst>
                </a:gridCol>
                <a:gridCol w="3432226">
                  <a:extLst>
                    <a:ext uri="{9D8B030D-6E8A-4147-A177-3AD203B41FA5}">
                      <a16:colId xmlns:a16="http://schemas.microsoft.com/office/drawing/2014/main" val="1163322479"/>
                    </a:ext>
                  </a:extLst>
                </a:gridCol>
                <a:gridCol w="5254164">
                  <a:extLst>
                    <a:ext uri="{9D8B030D-6E8A-4147-A177-3AD203B41FA5}">
                      <a16:colId xmlns:a16="http://schemas.microsoft.com/office/drawing/2014/main" val="515780973"/>
                    </a:ext>
                  </a:extLst>
                </a:gridCol>
              </a:tblGrid>
              <a:tr h="86116">
                <a:tc>
                  <a:txBody>
                    <a:bodyPr/>
                    <a:lstStyle/>
                    <a:p>
                      <a:pPr algn="ctr">
                        <a:lnSpc>
                          <a:spcPct val="115000"/>
                        </a:lnSpc>
                        <a:spcBef>
                          <a:spcPts val="200"/>
                        </a:spcBef>
                        <a:spcAft>
                          <a:spcPts val="200"/>
                        </a:spcAft>
                      </a:pPr>
                      <a:r>
                        <a:rPr lang="en-IN" sz="1400" b="1">
                          <a:effectLst/>
                          <a:latin typeface="Arial" panose="020B0604020202020204" pitchFamily="34" charset="0"/>
                          <a:ea typeface="Calibri" panose="020F0502020204030204" pitchFamily="34" charset="0"/>
                          <a:cs typeface="Arial" panose="020B0604020202020204" pitchFamily="34" charset="0"/>
                        </a:rPr>
                        <a:t>Sl No.</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a:solidFill>
                            <a:srgbClr val="000000"/>
                          </a:solidFill>
                          <a:effectLst/>
                          <a:latin typeface="Arial" panose="020B0604020202020204" pitchFamily="34" charset="0"/>
                          <a:ea typeface="Calibri" panose="020F0502020204030204" pitchFamily="34" charset="0"/>
                          <a:cs typeface="Arial" panose="020B0604020202020204" pitchFamily="34" charset="0"/>
                        </a:rPr>
                        <a:t>Development Type</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a:solidFill>
                            <a:srgbClr val="000000"/>
                          </a:solidFill>
                          <a:effectLst/>
                          <a:latin typeface="Arial" panose="020B0604020202020204" pitchFamily="34" charset="0"/>
                          <a:ea typeface="Calibri" panose="020F0502020204030204" pitchFamily="34" charset="0"/>
                          <a:cs typeface="Arial" panose="020B0604020202020204" pitchFamily="34" charset="0"/>
                        </a:rPr>
                        <a:t>Guideline/Manual/ Notification</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a:solidFill>
                            <a:srgbClr val="000000"/>
                          </a:solidFill>
                          <a:effectLst/>
                          <a:latin typeface="Arial" panose="020B0604020202020204" pitchFamily="34" charset="0"/>
                          <a:ea typeface="Calibri" panose="020F0502020204030204" pitchFamily="34" charset="0"/>
                          <a:cs typeface="Arial" panose="020B0604020202020204" pitchFamily="34" charset="0"/>
                        </a:rPr>
                        <a:t>Buffer Zones as per the Guidelines/Manual/Notification (Subject to Amendment from Time to Time)</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extLst>
                  <a:ext uri="{0D108BD9-81ED-4DB2-BD59-A6C34878D82A}">
                    <a16:rowId xmlns:a16="http://schemas.microsoft.com/office/drawing/2014/main" val="849381927"/>
                  </a:ext>
                </a:extLst>
              </a:tr>
              <a:tr h="176053">
                <a:tc>
                  <a:txBody>
                    <a:bodyPr/>
                    <a:lstStyle/>
                    <a:p>
                      <a:pPr algn="ctr">
                        <a:lnSpc>
                          <a:spcPct val="115000"/>
                        </a:lnSpc>
                        <a:spcBef>
                          <a:spcPts val="200"/>
                        </a:spcBef>
                        <a:spcAft>
                          <a:spcPts val="200"/>
                        </a:spcAft>
                      </a:pPr>
                      <a:r>
                        <a:rPr lang="en-IN" sz="1400">
                          <a:solidFill>
                            <a:srgbClr val="000000"/>
                          </a:solidFill>
                          <a:effectLst/>
                          <a:latin typeface="Arial" panose="020B0604020202020204" pitchFamily="34" charset="0"/>
                          <a:ea typeface="Calibri" panose="020F0502020204030204" pitchFamily="34" charset="0"/>
                          <a:cs typeface="Arial" panose="020B0604020202020204" pitchFamily="34" charset="0"/>
                        </a:rPr>
                        <a:t>xi)</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Electric Line </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Central Electricity Authority (Measures Relating to Safety and Electric Supply) Regulations, 2010</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600"/>
                        </a:spcBef>
                        <a:spcAft>
                          <a:spcPts val="600"/>
                        </a:spcAft>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A green corridor shall be proposed along the existing and proposed High Tension (HT) lines with the provision of a service road. Master plan may also propose power line corridors for urban areas and no other development and building construction activities/uses shall be proposed in these power corridors. </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84921133"/>
                  </a:ext>
                </a:extLst>
              </a:tr>
              <a:tr h="131084">
                <a:tc>
                  <a:txBody>
                    <a:bodyPr/>
                    <a:lstStyle/>
                    <a:p>
                      <a:pPr algn="ctr">
                        <a:lnSpc>
                          <a:spcPct val="115000"/>
                        </a:lnSpc>
                        <a:spcBef>
                          <a:spcPts val="200"/>
                        </a:spcBef>
                        <a:spcAft>
                          <a:spcPts val="200"/>
                        </a:spcAft>
                      </a:pPr>
                      <a:r>
                        <a:rPr lang="en-IN" sz="1400">
                          <a:effectLst/>
                          <a:latin typeface="Arial" panose="020B0604020202020204" pitchFamily="34" charset="0"/>
                          <a:ea typeface="Calibri" panose="020F0502020204030204" pitchFamily="34" charset="0"/>
                          <a:cs typeface="Arial" panose="020B0604020202020204" pitchFamily="34" charset="0"/>
                        </a:rPr>
                        <a:t>xii)</a:t>
                      </a:r>
                    </a:p>
                  </a:txBody>
                  <a:tcPr marL="15997" marR="15997"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200"/>
                        </a:spcAft>
                      </a:pPr>
                      <a:r>
                        <a:rPr lang="en-IN" sz="1400" dirty="0">
                          <a:effectLst/>
                          <a:latin typeface="Arial" panose="020B0604020202020204" pitchFamily="34" charset="0"/>
                          <a:ea typeface="Calibri" panose="020F0502020204030204" pitchFamily="34" charset="0"/>
                          <a:cs typeface="Arial" panose="020B0604020202020204" pitchFamily="34" charset="0"/>
                        </a:rPr>
                        <a:t>Burial/Cremation Grounds</a:t>
                      </a:r>
                    </a:p>
                  </a:txBody>
                  <a:tcPr marL="15997" marR="15997"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200"/>
                        </a:spcAft>
                      </a:pPr>
                      <a:r>
                        <a:rPr lang="en-IN" sz="1400" dirty="0">
                          <a:effectLst/>
                          <a:latin typeface="Arial" panose="020B0604020202020204" pitchFamily="34" charset="0"/>
                          <a:ea typeface="Calibri" panose="020F0502020204030204" pitchFamily="34" charset="0"/>
                          <a:cs typeface="Arial" panose="020B0604020202020204" pitchFamily="34" charset="0"/>
                        </a:rPr>
                        <a:t> </a:t>
                      </a: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200"/>
                        </a:spcAft>
                      </a:pPr>
                      <a:r>
                        <a:rPr lang="en-IN" sz="1400" dirty="0">
                          <a:effectLst/>
                          <a:latin typeface="Arial" panose="020B0604020202020204" pitchFamily="34" charset="0"/>
                          <a:ea typeface="Calibri" panose="020F0502020204030204" pitchFamily="34" charset="0"/>
                          <a:cs typeface="Arial" panose="020B0604020202020204" pitchFamily="34" charset="0"/>
                        </a:rPr>
                        <a:t>Habitation shall not be proposed within 90 m distance from burial or cremation grounds. This 90 m wide area may be proposed for parks, playgrounds and service utilities.</a:t>
                      </a: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595603"/>
                  </a:ext>
                </a:extLst>
              </a:tr>
              <a:tr h="131084">
                <a:tc>
                  <a:txBody>
                    <a:bodyPr/>
                    <a:lstStyle/>
                    <a:p>
                      <a:pPr algn="ctr">
                        <a:lnSpc>
                          <a:spcPct val="115000"/>
                        </a:lnSpc>
                        <a:spcBef>
                          <a:spcPts val="200"/>
                        </a:spcBef>
                        <a:spcAft>
                          <a:spcPts val="200"/>
                        </a:spcAft>
                      </a:pPr>
                      <a:r>
                        <a:rPr lang="en-IN" sz="1400">
                          <a:solidFill>
                            <a:srgbClr val="000000"/>
                          </a:solidFill>
                          <a:effectLst/>
                          <a:latin typeface="Arial" panose="020B0604020202020204" pitchFamily="34" charset="0"/>
                          <a:ea typeface="Calibri" panose="020F0502020204030204" pitchFamily="34" charset="0"/>
                          <a:cs typeface="Arial" panose="020B0604020202020204" pitchFamily="34" charset="0"/>
                        </a:rPr>
                        <a:t>xiii)</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a:solidFill>
                            <a:srgbClr val="000000"/>
                          </a:solidFill>
                          <a:effectLst/>
                          <a:latin typeface="Arial" panose="020B0604020202020204" pitchFamily="34" charset="0"/>
                          <a:ea typeface="Calibri" panose="020F0502020204030204" pitchFamily="34" charset="0"/>
                          <a:cs typeface="Arial" panose="020B0604020202020204" pitchFamily="34" charset="0"/>
                        </a:rPr>
                        <a:t>Defence/Firing Range Establishments</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‘The Work of Defence Act, 1903’, ‘The Civil Defence Act, 1968’ and ‘The Cantonments Act, 2006’</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a:solidFill>
                            <a:srgbClr val="000000"/>
                          </a:solidFill>
                          <a:effectLst/>
                          <a:latin typeface="Arial" panose="020B0604020202020204" pitchFamily="34" charset="0"/>
                          <a:ea typeface="Calibri" panose="020F0502020204030204" pitchFamily="34" charset="0"/>
                          <a:cs typeface="Arial" panose="020B0604020202020204" pitchFamily="34" charset="0"/>
                        </a:rPr>
                        <a:t>The land use for urban activities and restrictions for building construction near the defence establishment/area and fire range shall be in accordance with the provisions mentioned in these guidelines.</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42194997"/>
                  </a:ext>
                </a:extLst>
              </a:tr>
              <a:tr h="221021">
                <a:tc>
                  <a:txBody>
                    <a:bodyPr/>
                    <a:lstStyle/>
                    <a:p>
                      <a:pPr algn="ctr">
                        <a:lnSpc>
                          <a:spcPct val="115000"/>
                        </a:lnSpc>
                        <a:spcBef>
                          <a:spcPts val="200"/>
                        </a:spcBef>
                        <a:spcAft>
                          <a:spcPts val="200"/>
                        </a:spcAft>
                      </a:pPr>
                      <a:r>
                        <a:rPr lang="en-IN" sz="1400">
                          <a:effectLst/>
                          <a:latin typeface="Arial" panose="020B0604020202020204" pitchFamily="34" charset="0"/>
                          <a:ea typeface="Calibri" panose="020F0502020204030204" pitchFamily="34" charset="0"/>
                          <a:cs typeface="Arial" panose="020B0604020202020204" pitchFamily="34" charset="0"/>
                        </a:rPr>
                        <a:t>xiv)</a:t>
                      </a:r>
                    </a:p>
                  </a:txBody>
                  <a:tcPr marL="15997" marR="15997"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200"/>
                        </a:spcAft>
                      </a:pPr>
                      <a:r>
                        <a:rPr lang="en-IN" sz="1400">
                          <a:effectLst/>
                          <a:latin typeface="Arial" panose="020B0604020202020204" pitchFamily="34" charset="0"/>
                          <a:ea typeface="Calibri" panose="020F0502020204030204" pitchFamily="34" charset="0"/>
                          <a:cs typeface="Arial" panose="020B0604020202020204" pitchFamily="34" charset="0"/>
                        </a:rPr>
                        <a:t>Government Buildings With High Importance</a:t>
                      </a:r>
                    </a:p>
                  </a:txBody>
                  <a:tcPr marL="15997" marR="15997"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200"/>
                        </a:spcAft>
                      </a:pPr>
                      <a:r>
                        <a:rPr lang="en-IN" sz="1400" dirty="0">
                          <a:effectLst/>
                          <a:latin typeface="Arial" panose="020B0604020202020204" pitchFamily="34" charset="0"/>
                          <a:ea typeface="Calibri" panose="020F0502020204030204" pitchFamily="34" charset="0"/>
                          <a:cs typeface="Arial" panose="020B0604020202020204" pitchFamily="34" charset="0"/>
                        </a:rPr>
                        <a:t>-</a:t>
                      </a: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200"/>
                        </a:spcAft>
                      </a:pPr>
                      <a:r>
                        <a:rPr lang="en-IN" sz="1400" dirty="0">
                          <a:effectLst/>
                          <a:latin typeface="Arial" panose="020B0604020202020204" pitchFamily="34" charset="0"/>
                          <a:ea typeface="Calibri" panose="020F0502020204030204" pitchFamily="34" charset="0"/>
                          <a:cs typeface="Arial" panose="020B0604020202020204" pitchFamily="34" charset="0"/>
                        </a:rPr>
                        <a:t>The plan shall clearly demarcate the security zone for high importance government establishments and buildings, as and where required. A low-rise development (not exceeding 10 m in height) shall be proposed within 200 m radius from the security zone or high importance government establishments/ buildings.</a:t>
                      </a: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4633592"/>
                  </a:ext>
                </a:extLst>
              </a:tr>
            </a:tbl>
          </a:graphicData>
        </a:graphic>
      </p:graphicFrame>
    </p:spTree>
    <p:extLst>
      <p:ext uri="{BB962C8B-B14F-4D97-AF65-F5344CB8AC3E}">
        <p14:creationId xmlns:p14="http://schemas.microsoft.com/office/powerpoint/2010/main" val="35773483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 4 Land Development</a:t>
            </a:r>
          </a:p>
        </p:txBody>
      </p:sp>
      <p:sp>
        <p:nvSpPr>
          <p:cNvPr id="16" name="TextBox 15">
            <a:extLst>
              <a:ext uri="{FF2B5EF4-FFF2-40B4-BE49-F238E27FC236}">
                <a16:creationId xmlns:a16="http://schemas.microsoft.com/office/drawing/2014/main" id="{C58E6D1C-7A65-4983-9412-51240C390961}"/>
              </a:ext>
            </a:extLst>
          </p:cNvPr>
          <p:cNvSpPr txBox="1"/>
          <p:nvPr/>
        </p:nvSpPr>
        <p:spPr>
          <a:xfrm>
            <a:off x="443908" y="1040391"/>
            <a:ext cx="11050100" cy="60016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4.1 Land Use (Continued)</a:t>
            </a:r>
          </a:p>
          <a:p>
            <a:pPr marL="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Buffer zones applicable for all master plans have been provided for different development types as illustrated below:</a:t>
            </a:r>
          </a:p>
        </p:txBody>
      </p:sp>
      <p:graphicFrame>
        <p:nvGraphicFramePr>
          <p:cNvPr id="5" name="Table 4">
            <a:extLst>
              <a:ext uri="{FF2B5EF4-FFF2-40B4-BE49-F238E27FC236}">
                <a16:creationId xmlns:a16="http://schemas.microsoft.com/office/drawing/2014/main" id="{F9BA19C4-7717-4363-93E1-32C97BB52668}"/>
              </a:ext>
            </a:extLst>
          </p:cNvPr>
          <p:cNvGraphicFramePr>
            <a:graphicFrameLocks noGrp="1"/>
          </p:cNvGraphicFramePr>
          <p:nvPr>
            <p:extLst>
              <p:ext uri="{D42A27DB-BD31-4B8C-83A1-F6EECF244321}">
                <p14:modId xmlns:p14="http://schemas.microsoft.com/office/powerpoint/2010/main" val="3523393600"/>
              </p:ext>
            </p:extLst>
          </p:nvPr>
        </p:nvGraphicFramePr>
        <p:xfrm>
          <a:off x="584201" y="1761835"/>
          <a:ext cx="10909807" cy="3381441"/>
        </p:xfrm>
        <a:graphic>
          <a:graphicData uri="http://schemas.openxmlformats.org/drawingml/2006/table">
            <a:tbl>
              <a:tblPr firstRow="1" firstCol="1" bandRow="1"/>
              <a:tblGrid>
                <a:gridCol w="850967">
                  <a:extLst>
                    <a:ext uri="{9D8B030D-6E8A-4147-A177-3AD203B41FA5}">
                      <a16:colId xmlns:a16="http://schemas.microsoft.com/office/drawing/2014/main" val="1726252658"/>
                    </a:ext>
                  </a:extLst>
                </a:gridCol>
                <a:gridCol w="1372450">
                  <a:extLst>
                    <a:ext uri="{9D8B030D-6E8A-4147-A177-3AD203B41FA5}">
                      <a16:colId xmlns:a16="http://schemas.microsoft.com/office/drawing/2014/main" val="3601422392"/>
                    </a:ext>
                  </a:extLst>
                </a:gridCol>
                <a:gridCol w="3432226">
                  <a:extLst>
                    <a:ext uri="{9D8B030D-6E8A-4147-A177-3AD203B41FA5}">
                      <a16:colId xmlns:a16="http://schemas.microsoft.com/office/drawing/2014/main" val="1163322479"/>
                    </a:ext>
                  </a:extLst>
                </a:gridCol>
                <a:gridCol w="5254164">
                  <a:extLst>
                    <a:ext uri="{9D8B030D-6E8A-4147-A177-3AD203B41FA5}">
                      <a16:colId xmlns:a16="http://schemas.microsoft.com/office/drawing/2014/main" val="515780973"/>
                    </a:ext>
                  </a:extLst>
                </a:gridCol>
              </a:tblGrid>
              <a:tr h="86116">
                <a:tc>
                  <a:txBody>
                    <a:bodyPr/>
                    <a:lstStyle/>
                    <a:p>
                      <a:pPr algn="ctr">
                        <a:lnSpc>
                          <a:spcPct val="115000"/>
                        </a:lnSpc>
                        <a:spcBef>
                          <a:spcPts val="200"/>
                        </a:spcBef>
                        <a:spcAft>
                          <a:spcPts val="200"/>
                        </a:spcAft>
                      </a:pPr>
                      <a:r>
                        <a:rPr lang="en-IN" sz="1400" b="1" dirty="0" err="1">
                          <a:effectLst/>
                          <a:latin typeface="Arial" panose="020B0604020202020204" pitchFamily="34" charset="0"/>
                          <a:ea typeface="Calibri" panose="020F0502020204030204" pitchFamily="34" charset="0"/>
                          <a:cs typeface="Arial" panose="020B0604020202020204" pitchFamily="34" charset="0"/>
                        </a:rPr>
                        <a:t>Sl</a:t>
                      </a:r>
                      <a:r>
                        <a:rPr lang="en-IN" sz="1400" b="1" dirty="0">
                          <a:effectLst/>
                          <a:latin typeface="Arial" panose="020B0604020202020204" pitchFamily="34" charset="0"/>
                          <a:ea typeface="Calibri" panose="020F0502020204030204" pitchFamily="34" charset="0"/>
                          <a:cs typeface="Arial" panose="020B0604020202020204" pitchFamily="34" charset="0"/>
                        </a:rPr>
                        <a:t> No.</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a:solidFill>
                            <a:srgbClr val="000000"/>
                          </a:solidFill>
                          <a:effectLst/>
                          <a:latin typeface="Arial" panose="020B0604020202020204" pitchFamily="34" charset="0"/>
                          <a:ea typeface="Calibri" panose="020F0502020204030204" pitchFamily="34" charset="0"/>
                          <a:cs typeface="Arial" panose="020B0604020202020204" pitchFamily="34" charset="0"/>
                        </a:rPr>
                        <a:t>Development Type</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a:solidFill>
                            <a:srgbClr val="000000"/>
                          </a:solidFill>
                          <a:effectLst/>
                          <a:latin typeface="Arial" panose="020B0604020202020204" pitchFamily="34" charset="0"/>
                          <a:ea typeface="Calibri" panose="020F0502020204030204" pitchFamily="34" charset="0"/>
                          <a:cs typeface="Arial" panose="020B0604020202020204" pitchFamily="34" charset="0"/>
                        </a:rPr>
                        <a:t>Guideline/Manual/ Notification</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a:solidFill>
                            <a:srgbClr val="000000"/>
                          </a:solidFill>
                          <a:effectLst/>
                          <a:latin typeface="Arial" panose="020B0604020202020204" pitchFamily="34" charset="0"/>
                          <a:ea typeface="Calibri" panose="020F0502020204030204" pitchFamily="34" charset="0"/>
                          <a:cs typeface="Arial" panose="020B0604020202020204" pitchFamily="34" charset="0"/>
                        </a:rPr>
                        <a:t>Buffer Zones as per the Guidelines/Manual/Notification (Subject to Amendment from Time to Time)</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extLst>
                  <a:ext uri="{0D108BD9-81ED-4DB2-BD59-A6C34878D82A}">
                    <a16:rowId xmlns:a16="http://schemas.microsoft.com/office/drawing/2014/main" val="849381927"/>
                  </a:ext>
                </a:extLst>
              </a:tr>
              <a:tr h="221021">
                <a:tc>
                  <a:txBody>
                    <a:bodyPr/>
                    <a:lstStyle/>
                    <a:p>
                      <a:pPr algn="ctr">
                        <a:lnSpc>
                          <a:spcPct val="115000"/>
                        </a:lnSpc>
                        <a:spcBef>
                          <a:spcPts val="200"/>
                        </a:spcBef>
                        <a:spcAft>
                          <a:spcPts val="200"/>
                        </a:spcAft>
                      </a:pPr>
                      <a:r>
                        <a:rPr lang="en-IN" sz="1400">
                          <a:effectLst/>
                          <a:latin typeface="Arial" panose="020B0604020202020204" pitchFamily="34" charset="0"/>
                          <a:ea typeface="Calibri" panose="020F0502020204030204" pitchFamily="34" charset="0"/>
                          <a:cs typeface="Arial" panose="020B0604020202020204" pitchFamily="34" charset="0"/>
                        </a:rPr>
                        <a:t>xv)</a:t>
                      </a:r>
                    </a:p>
                  </a:txBody>
                  <a:tcPr marL="15997" marR="15997"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200"/>
                        </a:spcAft>
                      </a:pPr>
                      <a:r>
                        <a:rPr lang="en-IN" sz="1400">
                          <a:effectLst/>
                          <a:latin typeface="Arial" panose="020B0604020202020204" pitchFamily="34" charset="0"/>
                          <a:ea typeface="Calibri" panose="020F0502020204030204" pitchFamily="34" charset="0"/>
                          <a:cs typeface="Arial" panose="020B0604020202020204" pitchFamily="34" charset="0"/>
                        </a:rPr>
                        <a:t>International Border/Line of Control (LoC)/Line of Actual Control (LAC)</a:t>
                      </a:r>
                    </a:p>
                  </a:txBody>
                  <a:tcPr marL="15997" marR="15997"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200"/>
                        </a:spcAft>
                      </a:pPr>
                      <a:r>
                        <a:rPr lang="en-IN" sz="1400" dirty="0">
                          <a:effectLst/>
                          <a:latin typeface="Arial" panose="020B0604020202020204" pitchFamily="34" charset="0"/>
                          <a:ea typeface="Calibri" panose="020F0502020204030204" pitchFamily="34" charset="0"/>
                          <a:cs typeface="Arial" panose="020B0604020202020204" pitchFamily="34" charset="0"/>
                        </a:rPr>
                        <a:t>-</a:t>
                      </a: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200"/>
                        </a:spcAft>
                      </a:pPr>
                      <a:r>
                        <a:rPr lang="en-IN" sz="1400" dirty="0">
                          <a:effectLst/>
                          <a:latin typeface="Arial" panose="020B0604020202020204" pitchFamily="34" charset="0"/>
                          <a:ea typeface="Calibri" panose="020F0502020204030204" pitchFamily="34" charset="0"/>
                          <a:cs typeface="Arial" panose="020B0604020202020204" pitchFamily="34" charset="0"/>
                        </a:rPr>
                        <a:t>Security buffer zones of minimum 500 m width shall be prescribed all along the international border/LoC/LAC and no land use for urban/rural development activities shall be proposed near of this zone. The local authority may take an appropriate decision in this regard in consultation with the security forces in the area.</a:t>
                      </a: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1895156"/>
                  </a:ext>
                </a:extLst>
              </a:tr>
              <a:tr h="86116">
                <a:tc>
                  <a:txBody>
                    <a:bodyPr/>
                    <a:lstStyle/>
                    <a:p>
                      <a:pPr algn="ctr">
                        <a:lnSpc>
                          <a:spcPct val="115000"/>
                        </a:lnSpc>
                        <a:spcBef>
                          <a:spcPts val="200"/>
                        </a:spcBef>
                        <a:spcAft>
                          <a:spcPts val="200"/>
                        </a:spcAft>
                      </a:pPr>
                      <a:r>
                        <a:rPr lang="en-IN" sz="1400">
                          <a:effectLst/>
                          <a:latin typeface="Arial" panose="020B0604020202020204" pitchFamily="34" charset="0"/>
                          <a:ea typeface="Calibri" panose="020F0502020204030204" pitchFamily="34" charset="0"/>
                          <a:cs typeface="Arial" panose="020B0604020202020204" pitchFamily="34" charset="0"/>
                        </a:rPr>
                        <a:t>xvi)</a:t>
                      </a:r>
                    </a:p>
                  </a:txBody>
                  <a:tcPr marL="15997" marR="15997"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200"/>
                        </a:spcAft>
                      </a:pPr>
                      <a:r>
                        <a:rPr lang="en-IN" sz="1400">
                          <a:effectLst/>
                          <a:latin typeface="Arial" panose="020B0604020202020204" pitchFamily="34" charset="0"/>
                          <a:ea typeface="Calibri" panose="020F0502020204030204" pitchFamily="34" charset="0"/>
                          <a:cs typeface="Arial" panose="020B0604020202020204" pitchFamily="34" charset="0"/>
                        </a:rPr>
                        <a:t>Industrial Zones</a:t>
                      </a:r>
                    </a:p>
                  </a:txBody>
                  <a:tcPr marL="15997" marR="15997"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200"/>
                        </a:spcAft>
                      </a:pPr>
                      <a:r>
                        <a:rPr lang="en-IN" sz="1400">
                          <a:effectLst/>
                          <a:latin typeface="Arial" panose="020B0604020202020204" pitchFamily="34" charset="0"/>
                          <a:ea typeface="Calibri" panose="020F0502020204030204" pitchFamily="34" charset="0"/>
                          <a:cs typeface="Arial" panose="020B0604020202020204" pitchFamily="34" charset="0"/>
                        </a:rPr>
                        <a:t>-</a:t>
                      </a: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200"/>
                        </a:spcBef>
                        <a:spcAft>
                          <a:spcPts val="200"/>
                        </a:spcAft>
                      </a:pPr>
                      <a:r>
                        <a:rPr lang="en-IN" sz="1400">
                          <a:effectLst/>
                          <a:latin typeface="Arial" panose="020B0604020202020204" pitchFamily="34" charset="0"/>
                          <a:ea typeface="Calibri" panose="020F0502020204030204" pitchFamily="34" charset="0"/>
                          <a:cs typeface="Arial" panose="020B0604020202020204" pitchFamily="34" charset="0"/>
                        </a:rPr>
                        <a:t>Industrial zones shall have a minimum 30 m wide green belt separating industrial zones from residential areas</a:t>
                      </a: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9758495"/>
                  </a:ext>
                </a:extLst>
              </a:tr>
              <a:tr h="86116">
                <a:tc>
                  <a:txBody>
                    <a:bodyPr/>
                    <a:lstStyle/>
                    <a:p>
                      <a:pPr algn="ctr">
                        <a:lnSpc>
                          <a:spcPct val="115000"/>
                        </a:lnSpc>
                        <a:spcBef>
                          <a:spcPts val="200"/>
                        </a:spcBef>
                        <a:spcAft>
                          <a:spcPts val="200"/>
                        </a:spcAft>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xvii)</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a:solidFill>
                            <a:srgbClr val="000000"/>
                          </a:solidFill>
                          <a:effectLst/>
                          <a:latin typeface="Arial" panose="020B0604020202020204" pitchFamily="34" charset="0"/>
                          <a:ea typeface="Calibri" panose="020F0502020204030204" pitchFamily="34" charset="0"/>
                          <a:cs typeface="Arial" panose="020B0604020202020204" pitchFamily="34" charset="0"/>
                        </a:rPr>
                        <a:t>Prisons </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Model Prison Manual, 2016</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There shall be no building construction within the 100 m of the boundary wall of the prison. </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68042437"/>
                  </a:ext>
                </a:extLst>
              </a:tr>
              <a:tr h="86116">
                <a:tc>
                  <a:txBody>
                    <a:bodyPr/>
                    <a:lstStyle/>
                    <a:p>
                      <a:pPr marL="0" marR="0" lvl="0" indent="0" algn="ctr" defTabSz="914400" rtl="0" eaLnBrk="1" fontAlgn="auto" latinLnBrk="0" hangingPunct="1">
                        <a:lnSpc>
                          <a:spcPct val="115000"/>
                        </a:lnSpc>
                        <a:spcBef>
                          <a:spcPts val="200"/>
                        </a:spcBef>
                        <a:spcAft>
                          <a:spcPts val="200"/>
                        </a:spcAft>
                        <a:buClrTx/>
                        <a:buSzTx/>
                        <a:buFontTx/>
                        <a:buNone/>
                        <a:tabLst/>
                        <a:defRPr/>
                      </a:pPr>
                      <a:r>
                        <a:rPr kumimoji="0" lang="en-IN" sz="1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xviii)</a:t>
                      </a:r>
                      <a:endPar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dirty="0">
                          <a:effectLst/>
                          <a:latin typeface="Arial" panose="020B0604020202020204" pitchFamily="34" charset="0"/>
                          <a:ea typeface="Calibri" panose="020F0502020204030204" pitchFamily="34" charset="0"/>
                          <a:cs typeface="Arial" panose="020B0604020202020204" pitchFamily="34" charset="0"/>
                        </a:rPr>
                        <a:t>Landfill Site</a:t>
                      </a:r>
                    </a:p>
                  </a:txBody>
                  <a:tcPr marL="15997" marR="15997"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dirty="0" err="1">
                          <a:effectLst/>
                          <a:latin typeface="Arial" panose="020B0604020202020204" pitchFamily="34" charset="0"/>
                          <a:ea typeface="Calibri" panose="020F0502020204030204" pitchFamily="34" charset="0"/>
                          <a:cs typeface="Arial" panose="020B0604020202020204" pitchFamily="34" charset="0"/>
                        </a:rPr>
                        <a:t>MoEFCC</a:t>
                      </a:r>
                      <a:r>
                        <a:rPr lang="en-IN" sz="1400" dirty="0">
                          <a:effectLst/>
                          <a:latin typeface="Arial" panose="020B0604020202020204" pitchFamily="34" charset="0"/>
                          <a:ea typeface="Calibri" panose="020F0502020204030204" pitchFamily="34" charset="0"/>
                          <a:cs typeface="Arial" panose="020B0604020202020204" pitchFamily="34" charset="0"/>
                        </a:rPr>
                        <a:t> rules and notifications, as applicable for various types of landfill sites.</a:t>
                      </a: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dirty="0">
                          <a:effectLst/>
                          <a:latin typeface="Arial" panose="020B0604020202020204" pitchFamily="34" charset="0"/>
                          <a:ea typeface="Calibri" panose="020F0502020204030204" pitchFamily="34" charset="0"/>
                          <a:cs typeface="Arial" panose="020B0604020202020204" pitchFamily="34" charset="0"/>
                        </a:rPr>
                        <a:t>As per the norms for different types of landfill sites</a:t>
                      </a:r>
                    </a:p>
                    <a:p>
                      <a:pPr>
                        <a:lnSpc>
                          <a:spcPct val="115000"/>
                        </a:lnSpc>
                        <a:spcBef>
                          <a:spcPts val="200"/>
                        </a:spcBef>
                        <a:spcAft>
                          <a:spcPts val="200"/>
                        </a:spcAft>
                      </a:pP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56073731"/>
                  </a:ext>
                </a:extLst>
              </a:tr>
            </a:tbl>
          </a:graphicData>
        </a:graphic>
      </p:graphicFrame>
    </p:spTree>
    <p:extLst>
      <p:ext uri="{BB962C8B-B14F-4D97-AF65-F5344CB8AC3E}">
        <p14:creationId xmlns:p14="http://schemas.microsoft.com/office/powerpoint/2010/main" val="9585423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 4 Land Development</a:t>
            </a:r>
          </a:p>
        </p:txBody>
      </p:sp>
      <p:sp>
        <p:nvSpPr>
          <p:cNvPr id="16" name="TextBox 15">
            <a:extLst>
              <a:ext uri="{FF2B5EF4-FFF2-40B4-BE49-F238E27FC236}">
                <a16:creationId xmlns:a16="http://schemas.microsoft.com/office/drawing/2014/main" id="{C58E6D1C-7A65-4983-9412-51240C390961}"/>
              </a:ext>
            </a:extLst>
          </p:cNvPr>
          <p:cNvSpPr txBox="1"/>
          <p:nvPr/>
        </p:nvSpPr>
        <p:spPr>
          <a:xfrm>
            <a:off x="443908" y="1040391"/>
            <a:ext cx="11050100" cy="60016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4.1 Land Use (Continued)</a:t>
            </a:r>
          </a:p>
          <a:p>
            <a:pPr marL="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Buffer zones applicable for all master plans have been provided for different development types as illustrated below:</a:t>
            </a:r>
          </a:p>
        </p:txBody>
      </p:sp>
      <p:graphicFrame>
        <p:nvGraphicFramePr>
          <p:cNvPr id="5" name="Table 4">
            <a:extLst>
              <a:ext uri="{FF2B5EF4-FFF2-40B4-BE49-F238E27FC236}">
                <a16:creationId xmlns:a16="http://schemas.microsoft.com/office/drawing/2014/main" id="{F9BA19C4-7717-4363-93E1-32C97BB52668}"/>
              </a:ext>
            </a:extLst>
          </p:cNvPr>
          <p:cNvGraphicFramePr>
            <a:graphicFrameLocks noGrp="1"/>
          </p:cNvGraphicFramePr>
          <p:nvPr>
            <p:extLst>
              <p:ext uri="{D42A27DB-BD31-4B8C-83A1-F6EECF244321}">
                <p14:modId xmlns:p14="http://schemas.microsoft.com/office/powerpoint/2010/main" val="498355282"/>
              </p:ext>
            </p:extLst>
          </p:nvPr>
        </p:nvGraphicFramePr>
        <p:xfrm>
          <a:off x="584201" y="1761835"/>
          <a:ext cx="10909807" cy="3871787"/>
        </p:xfrm>
        <a:graphic>
          <a:graphicData uri="http://schemas.openxmlformats.org/drawingml/2006/table">
            <a:tbl>
              <a:tblPr firstRow="1" firstCol="1" bandRow="1"/>
              <a:tblGrid>
                <a:gridCol w="850967">
                  <a:extLst>
                    <a:ext uri="{9D8B030D-6E8A-4147-A177-3AD203B41FA5}">
                      <a16:colId xmlns:a16="http://schemas.microsoft.com/office/drawing/2014/main" val="1726252658"/>
                    </a:ext>
                  </a:extLst>
                </a:gridCol>
                <a:gridCol w="1372450">
                  <a:extLst>
                    <a:ext uri="{9D8B030D-6E8A-4147-A177-3AD203B41FA5}">
                      <a16:colId xmlns:a16="http://schemas.microsoft.com/office/drawing/2014/main" val="3601422392"/>
                    </a:ext>
                  </a:extLst>
                </a:gridCol>
                <a:gridCol w="3432226">
                  <a:extLst>
                    <a:ext uri="{9D8B030D-6E8A-4147-A177-3AD203B41FA5}">
                      <a16:colId xmlns:a16="http://schemas.microsoft.com/office/drawing/2014/main" val="1163322479"/>
                    </a:ext>
                  </a:extLst>
                </a:gridCol>
                <a:gridCol w="5254164">
                  <a:extLst>
                    <a:ext uri="{9D8B030D-6E8A-4147-A177-3AD203B41FA5}">
                      <a16:colId xmlns:a16="http://schemas.microsoft.com/office/drawing/2014/main" val="515780973"/>
                    </a:ext>
                  </a:extLst>
                </a:gridCol>
              </a:tblGrid>
              <a:tr h="86116">
                <a:tc>
                  <a:txBody>
                    <a:bodyPr/>
                    <a:lstStyle/>
                    <a:p>
                      <a:pPr algn="ctr">
                        <a:lnSpc>
                          <a:spcPct val="115000"/>
                        </a:lnSpc>
                        <a:spcBef>
                          <a:spcPts val="200"/>
                        </a:spcBef>
                        <a:spcAft>
                          <a:spcPts val="200"/>
                        </a:spcAft>
                      </a:pPr>
                      <a:r>
                        <a:rPr lang="en-IN" sz="1400" b="1">
                          <a:effectLst/>
                          <a:latin typeface="Arial" panose="020B0604020202020204" pitchFamily="34" charset="0"/>
                          <a:ea typeface="Calibri" panose="020F0502020204030204" pitchFamily="34" charset="0"/>
                          <a:cs typeface="Arial" panose="020B0604020202020204" pitchFamily="34" charset="0"/>
                        </a:rPr>
                        <a:t>Sl No.</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a:solidFill>
                            <a:srgbClr val="000000"/>
                          </a:solidFill>
                          <a:effectLst/>
                          <a:latin typeface="Arial" panose="020B0604020202020204" pitchFamily="34" charset="0"/>
                          <a:ea typeface="Calibri" panose="020F0502020204030204" pitchFamily="34" charset="0"/>
                          <a:cs typeface="Arial" panose="020B0604020202020204" pitchFamily="34" charset="0"/>
                        </a:rPr>
                        <a:t>Development Type</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a:solidFill>
                            <a:srgbClr val="000000"/>
                          </a:solidFill>
                          <a:effectLst/>
                          <a:latin typeface="Arial" panose="020B0604020202020204" pitchFamily="34" charset="0"/>
                          <a:ea typeface="Calibri" panose="020F0502020204030204" pitchFamily="34" charset="0"/>
                          <a:cs typeface="Arial" panose="020B0604020202020204" pitchFamily="34" charset="0"/>
                        </a:rPr>
                        <a:t>Guideline/Manual/ Notification</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a:solidFill>
                            <a:srgbClr val="000000"/>
                          </a:solidFill>
                          <a:effectLst/>
                          <a:latin typeface="Arial" panose="020B0604020202020204" pitchFamily="34" charset="0"/>
                          <a:ea typeface="Calibri" panose="020F0502020204030204" pitchFamily="34" charset="0"/>
                          <a:cs typeface="Arial" panose="020B0604020202020204" pitchFamily="34" charset="0"/>
                        </a:rPr>
                        <a:t>Buffer Zones as per the Guidelines/Manual/Notification (Subject to Amendment from Time to Time)</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extLst>
                  <a:ext uri="{0D108BD9-81ED-4DB2-BD59-A6C34878D82A}">
                    <a16:rowId xmlns:a16="http://schemas.microsoft.com/office/drawing/2014/main" val="849381927"/>
                  </a:ext>
                </a:extLst>
              </a:tr>
              <a:tr h="86116">
                <a:tc>
                  <a:txBody>
                    <a:bodyPr/>
                    <a:lstStyle/>
                    <a:p>
                      <a:pPr marL="0" marR="0" lvl="0" indent="0" algn="ctr" defTabSz="914400" rtl="0" eaLnBrk="1" fontAlgn="auto" latinLnBrk="0" hangingPunct="1">
                        <a:lnSpc>
                          <a:spcPct val="115000"/>
                        </a:lnSpc>
                        <a:spcBef>
                          <a:spcPts val="200"/>
                        </a:spcBef>
                        <a:spcAft>
                          <a:spcPts val="20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x</a:t>
                      </a:r>
                      <a:r>
                        <a:rPr kumimoji="0" lang="en-IN" sz="1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ix)</a:t>
                      </a:r>
                      <a:endPar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US" sz="1400" dirty="0">
                          <a:effectLst/>
                          <a:latin typeface="Arial" panose="020B0604020202020204" pitchFamily="34" charset="0"/>
                          <a:ea typeface="Calibri" panose="020F0502020204030204" pitchFamily="34" charset="0"/>
                          <a:cs typeface="Arial" panose="020B0604020202020204" pitchFamily="34" charset="0"/>
                        </a:rPr>
                        <a:t>Fault Lines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dirty="0">
                          <a:effectLst/>
                          <a:latin typeface="Arial" panose="020B0604020202020204" pitchFamily="34" charset="0"/>
                          <a:ea typeface="Calibri" panose="020F0502020204030204" pitchFamily="34" charset="0"/>
                          <a:cs typeface="Arial" panose="020B0604020202020204" pitchFamily="34" charset="0"/>
                        </a:rPr>
                        <a:t> 20 m on both sides of the fault line. However, the local authority may decide wider buffer area along the active fault lines in Seismic Zones IV and V.</a:t>
                      </a:r>
                    </a:p>
                    <a:p>
                      <a:pPr>
                        <a:lnSpc>
                          <a:spcPct val="115000"/>
                        </a:lnSpc>
                        <a:spcBef>
                          <a:spcPts val="200"/>
                        </a:spcBef>
                        <a:spcAft>
                          <a:spcPts val="200"/>
                        </a:spcAft>
                      </a:pPr>
                      <a:r>
                        <a:rPr lang="en-IN" sz="1400" dirty="0">
                          <a:effectLst/>
                          <a:latin typeface="Arial" panose="020B0604020202020204" pitchFamily="34" charset="0"/>
                          <a:ea typeface="Calibri" panose="020F0502020204030204" pitchFamily="34" charset="0"/>
                          <a:cs typeface="Arial" panose="020B0604020202020204" pitchFamily="34" charset="0"/>
                        </a:rPr>
                        <a:t>Lifeline and emergency buildings such as hospitals, telecommunication buildings, bus stations, railway stations/buildings, airports, ports, food storage, power stations, fuel stations, fire stations, etc.</a:t>
                      </a:r>
                    </a:p>
                    <a:p>
                      <a:pPr>
                        <a:lnSpc>
                          <a:spcPct val="115000"/>
                        </a:lnSpc>
                        <a:spcBef>
                          <a:spcPts val="200"/>
                        </a:spcBef>
                        <a:spcAft>
                          <a:spcPts val="200"/>
                        </a:spcAft>
                      </a:pPr>
                      <a:r>
                        <a:rPr lang="en-IN" sz="1400" dirty="0">
                          <a:effectLst/>
                          <a:latin typeface="Arial" panose="020B0604020202020204" pitchFamily="34" charset="0"/>
                          <a:ea typeface="Calibri" panose="020F0502020204030204" pitchFamily="34" charset="0"/>
                          <a:cs typeface="Arial" panose="020B0604020202020204" pitchFamily="34" charset="0"/>
                        </a:rPr>
                        <a:t>should be avoided within 1 to 3 km area of the fault line.</a:t>
                      </a: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81805502"/>
                  </a:ext>
                </a:extLst>
              </a:tr>
              <a:tr h="86116">
                <a:tc>
                  <a:txBody>
                    <a:bodyPr/>
                    <a:lstStyle/>
                    <a:p>
                      <a:pPr marL="0" marR="0" lvl="0" indent="0" algn="ctr" defTabSz="914400" rtl="0" eaLnBrk="1" fontAlgn="auto" latinLnBrk="0" hangingPunct="1">
                        <a:lnSpc>
                          <a:spcPct val="115000"/>
                        </a:lnSpc>
                        <a:spcBef>
                          <a:spcPts val="200"/>
                        </a:spcBef>
                        <a:spcAft>
                          <a:spcPts val="200"/>
                        </a:spcAft>
                        <a:buClrTx/>
                        <a:buSzTx/>
                        <a:buFontTx/>
                        <a:buNone/>
                        <a:tabLst/>
                        <a:defRPr/>
                      </a:pPr>
                      <a:r>
                        <a:rPr kumimoji="0" lang="en-IN" sz="1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xx)</a:t>
                      </a:r>
                      <a:endPar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dirty="0">
                          <a:effectLst/>
                          <a:latin typeface="Arial" panose="020B0604020202020204" pitchFamily="34" charset="0"/>
                          <a:ea typeface="Calibri" panose="020F0502020204030204" pitchFamily="34" charset="0"/>
                          <a:cs typeface="Arial" panose="020B0604020202020204" pitchFamily="34" charset="0"/>
                        </a:rPr>
                        <a:t>Highways </a:t>
                      </a:r>
                    </a:p>
                  </a:txBody>
                  <a:tcPr marL="15997" marR="15997"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dirty="0">
                          <a:effectLst/>
                          <a:latin typeface="Arial" panose="020B0604020202020204" pitchFamily="34" charset="0"/>
                          <a:ea typeface="Calibri" panose="020F0502020204030204" pitchFamily="34" charset="0"/>
                          <a:cs typeface="Arial" panose="020B0604020202020204" pitchFamily="34" charset="0"/>
                        </a:rPr>
                        <a:t>Buffer as given below shall be provided on both sides of the highways in non-</a:t>
                      </a:r>
                      <a:r>
                        <a:rPr lang="en-IN" sz="1400" dirty="0" err="1">
                          <a:effectLst/>
                          <a:latin typeface="Arial" panose="020B0604020202020204" pitchFamily="34" charset="0"/>
                          <a:ea typeface="Calibri" panose="020F0502020204030204" pitchFamily="34" charset="0"/>
                          <a:cs typeface="Arial" panose="020B0604020202020204" pitchFamily="34" charset="0"/>
                        </a:rPr>
                        <a:t>urbanizable</a:t>
                      </a:r>
                      <a:r>
                        <a:rPr lang="en-IN" sz="1400" dirty="0">
                          <a:effectLst/>
                          <a:latin typeface="Arial" panose="020B0604020202020204" pitchFamily="34" charset="0"/>
                          <a:ea typeface="Calibri" panose="020F0502020204030204" pitchFamily="34" charset="0"/>
                          <a:cs typeface="Arial" panose="020B0604020202020204" pitchFamily="34" charset="0"/>
                        </a:rPr>
                        <a:t> areas:</a:t>
                      </a:r>
                    </a:p>
                    <a:p>
                      <a:pPr>
                        <a:lnSpc>
                          <a:spcPct val="115000"/>
                        </a:lnSpc>
                        <a:spcBef>
                          <a:spcPts val="200"/>
                        </a:spcBef>
                        <a:spcAft>
                          <a:spcPts val="200"/>
                        </a:spcAft>
                      </a:pPr>
                      <a:r>
                        <a:rPr lang="en-IN" sz="1400" dirty="0">
                          <a:effectLst/>
                          <a:latin typeface="Arial" panose="020B0604020202020204" pitchFamily="34" charset="0"/>
                          <a:ea typeface="Calibri" panose="020F0502020204030204" pitchFamily="34" charset="0"/>
                          <a:cs typeface="Arial" panose="020B0604020202020204" pitchFamily="34" charset="0"/>
                        </a:rPr>
                        <a:t>a) Expressways – 100 m</a:t>
                      </a:r>
                    </a:p>
                    <a:p>
                      <a:pPr>
                        <a:lnSpc>
                          <a:spcPct val="115000"/>
                        </a:lnSpc>
                        <a:spcBef>
                          <a:spcPts val="200"/>
                        </a:spcBef>
                        <a:spcAft>
                          <a:spcPts val="200"/>
                        </a:spcAft>
                      </a:pPr>
                      <a:r>
                        <a:rPr lang="en-IN" sz="1400" dirty="0">
                          <a:effectLst/>
                          <a:latin typeface="Arial" panose="020B0604020202020204" pitchFamily="34" charset="0"/>
                          <a:ea typeface="Calibri" panose="020F0502020204030204" pitchFamily="34" charset="0"/>
                          <a:cs typeface="Arial" panose="020B0604020202020204" pitchFamily="34" charset="0"/>
                        </a:rPr>
                        <a:t>b) National Highways – 50 m</a:t>
                      </a:r>
                    </a:p>
                    <a:p>
                      <a:pPr>
                        <a:lnSpc>
                          <a:spcPct val="115000"/>
                        </a:lnSpc>
                        <a:spcBef>
                          <a:spcPts val="200"/>
                        </a:spcBef>
                        <a:spcAft>
                          <a:spcPts val="200"/>
                        </a:spcAft>
                      </a:pPr>
                      <a:r>
                        <a:rPr lang="en-IN" sz="1400" dirty="0">
                          <a:effectLst/>
                          <a:latin typeface="Arial" panose="020B0604020202020204" pitchFamily="34" charset="0"/>
                          <a:ea typeface="Calibri" panose="020F0502020204030204" pitchFamily="34" charset="0"/>
                          <a:cs typeface="Arial" panose="020B0604020202020204" pitchFamily="34" charset="0"/>
                        </a:rPr>
                        <a:t>c) State Highways – 30 m</a:t>
                      </a: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96763443"/>
                  </a:ext>
                </a:extLst>
              </a:tr>
            </a:tbl>
          </a:graphicData>
        </a:graphic>
      </p:graphicFrame>
    </p:spTree>
    <p:extLst>
      <p:ext uri="{BB962C8B-B14F-4D97-AF65-F5344CB8AC3E}">
        <p14:creationId xmlns:p14="http://schemas.microsoft.com/office/powerpoint/2010/main" val="1385737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 4 Land Development</a:t>
            </a:r>
          </a:p>
        </p:txBody>
      </p:sp>
      <p:sp>
        <p:nvSpPr>
          <p:cNvPr id="16" name="TextBox 15">
            <a:extLst>
              <a:ext uri="{FF2B5EF4-FFF2-40B4-BE49-F238E27FC236}">
                <a16:creationId xmlns:a16="http://schemas.microsoft.com/office/drawing/2014/main" id="{C58E6D1C-7A65-4983-9412-51240C390961}"/>
              </a:ext>
            </a:extLst>
          </p:cNvPr>
          <p:cNvSpPr txBox="1"/>
          <p:nvPr/>
        </p:nvSpPr>
        <p:spPr>
          <a:xfrm>
            <a:off x="483892" y="1040391"/>
            <a:ext cx="11050100" cy="5770811"/>
          </a:xfrm>
          <a:prstGeom prst="rect">
            <a:avLst/>
          </a:prstGeom>
          <a:noFill/>
        </p:spPr>
        <p:txBody>
          <a:bodyPr wrap="square">
            <a:spAutoFit/>
          </a:bodyPr>
          <a:lstStyle/>
          <a:p>
            <a:r>
              <a:rPr lang="en-IN" sz="1400" b="1" dirty="0">
                <a:latin typeface="Arial" panose="020B0604020202020204" pitchFamily="34" charset="0"/>
                <a:cs typeface="Arial" panose="020B0604020202020204" pitchFamily="34" charset="0"/>
              </a:rPr>
              <a:t>4.2 Layout Plans</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cs typeface="Arial" panose="020B0604020202020204" pitchFamily="34" charset="0"/>
              </a:rPr>
              <a:t>This clause addresses the requirements for layout plans.</a:t>
            </a: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a:spcBef>
                <a:spcPts val="600"/>
              </a:spcBef>
              <a:spcAft>
                <a:spcPts val="600"/>
              </a:spcAft>
            </a:pPr>
            <a:endParaRPr lang="en-IN" sz="1400" b="1" dirty="0">
              <a:latin typeface="Arial" panose="020B0604020202020204" pitchFamily="34" charset="0"/>
              <a:cs typeface="Arial" panose="020B0604020202020204" pitchFamily="34" charset="0"/>
            </a:endParaRPr>
          </a:p>
          <a:p>
            <a:pPr>
              <a:spcBef>
                <a:spcPts val="600"/>
              </a:spcBef>
              <a:spcAft>
                <a:spcPts val="600"/>
              </a:spcAft>
            </a:pPr>
            <a:r>
              <a:rPr lang="en-IN" sz="1400" b="1" dirty="0">
                <a:latin typeface="Arial" panose="020B0604020202020204" pitchFamily="34" charset="0"/>
                <a:cs typeface="Arial" panose="020B0604020202020204" pitchFamily="34" charset="0"/>
              </a:rPr>
              <a:t>4.3 Density</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cs typeface="Arial" panose="020B0604020202020204" pitchFamily="34" charset="0"/>
              </a:rPr>
              <a:t>Population densities for different settlement types in tabular format</a:t>
            </a:r>
            <a:endParaRPr lang="en-IN" sz="1400" b="1" dirty="0">
              <a:latin typeface="Arial" panose="020B0604020202020204" pitchFamily="34" charset="0"/>
              <a:cs typeface="Arial" panose="020B0604020202020204" pitchFamily="34" charset="0"/>
            </a:endParaRPr>
          </a:p>
          <a:p>
            <a:pPr>
              <a:spcBef>
                <a:spcPts val="600"/>
              </a:spcBef>
              <a:spcAft>
                <a:spcPts val="600"/>
              </a:spcAft>
            </a:pPr>
            <a:endParaRPr lang="en-IN" sz="1400" dirty="0">
              <a:latin typeface="Arial" panose="020B0604020202020204" pitchFamily="34" charset="0"/>
            </a:endParaRPr>
          </a:p>
        </p:txBody>
      </p:sp>
      <p:pic>
        <p:nvPicPr>
          <p:cNvPr id="2" name="Picture 1">
            <a:extLst>
              <a:ext uri="{FF2B5EF4-FFF2-40B4-BE49-F238E27FC236}">
                <a16:creationId xmlns:a16="http://schemas.microsoft.com/office/drawing/2014/main" id="{39942F3C-8FE9-42DF-A5EA-872D964AC094}"/>
              </a:ext>
            </a:extLst>
          </p:cNvPr>
          <p:cNvPicPr>
            <a:picLocks noChangeAspect="1"/>
          </p:cNvPicPr>
          <p:nvPr/>
        </p:nvPicPr>
        <p:blipFill>
          <a:blip r:embed="rId2"/>
          <a:stretch>
            <a:fillRect/>
          </a:stretch>
        </p:blipFill>
        <p:spPr>
          <a:xfrm>
            <a:off x="658008" y="1600877"/>
            <a:ext cx="5985112" cy="3350009"/>
          </a:xfrm>
          <a:prstGeom prst="rect">
            <a:avLst/>
          </a:prstGeom>
        </p:spPr>
      </p:pic>
      <p:sp>
        <p:nvSpPr>
          <p:cNvPr id="6" name="TextBox 5">
            <a:extLst>
              <a:ext uri="{FF2B5EF4-FFF2-40B4-BE49-F238E27FC236}">
                <a16:creationId xmlns:a16="http://schemas.microsoft.com/office/drawing/2014/main" id="{593F4D66-2DAF-46D2-909B-749B0EC0BA08}"/>
              </a:ext>
            </a:extLst>
          </p:cNvPr>
          <p:cNvSpPr txBox="1"/>
          <p:nvPr/>
        </p:nvSpPr>
        <p:spPr>
          <a:xfrm>
            <a:off x="204759" y="4938125"/>
            <a:ext cx="6097604" cy="318998"/>
          </a:xfrm>
          <a:prstGeom prst="rect">
            <a:avLst/>
          </a:prstGeom>
          <a:noFill/>
        </p:spPr>
        <p:txBody>
          <a:bodyPr wrap="square">
            <a:spAutoFit/>
          </a:bodyPr>
          <a:lstStyle/>
          <a:p>
            <a:pPr algn="ctr">
              <a:lnSpc>
                <a:spcPct val="115000"/>
              </a:lnSpc>
              <a:spcBef>
                <a:spcPts val="600"/>
              </a:spcBef>
              <a:spcAft>
                <a:spcPts val="1000"/>
              </a:spcAft>
            </a:pPr>
            <a:r>
              <a:rPr lang="en-IN" sz="1400" dirty="0">
                <a:effectLst/>
                <a:latin typeface="Arial" panose="020B0604020202020204" pitchFamily="34" charset="0"/>
                <a:ea typeface="Calibri" panose="020F0502020204030204" pitchFamily="34" charset="0"/>
              </a:rPr>
              <a:t>Typical Layout for Plots with Area More than 3000 m</a:t>
            </a:r>
            <a:r>
              <a:rPr lang="en-IN" sz="1400" baseline="30000" dirty="0">
                <a:effectLst/>
                <a:latin typeface="Arial" panose="020B0604020202020204" pitchFamily="34" charset="0"/>
                <a:ea typeface="Calibri" panose="020F0502020204030204" pitchFamily="34" charset="0"/>
              </a:rPr>
              <a:t>2</a:t>
            </a:r>
            <a:endParaRPr lang="en-IN" sz="1050" dirty="0">
              <a:effectLst/>
              <a:latin typeface="Arial" panose="020B0604020202020204" pitchFamily="34" charset="0"/>
              <a:ea typeface="Calibri" panose="020F0502020204030204" pitchFamily="34" charset="0"/>
            </a:endParaRPr>
          </a:p>
        </p:txBody>
      </p:sp>
      <p:pic>
        <p:nvPicPr>
          <p:cNvPr id="7" name="Picture 6">
            <a:extLst>
              <a:ext uri="{FF2B5EF4-FFF2-40B4-BE49-F238E27FC236}">
                <a16:creationId xmlns:a16="http://schemas.microsoft.com/office/drawing/2014/main" id="{4E03EF8F-604A-4B9B-BAA3-A543C60B4E39}"/>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804569" y="1760375"/>
            <a:ext cx="4387431" cy="3031011"/>
          </a:xfrm>
          <a:prstGeom prst="rect">
            <a:avLst/>
          </a:prstGeom>
        </p:spPr>
      </p:pic>
      <p:sp>
        <p:nvSpPr>
          <p:cNvPr id="8" name="TextBox 7">
            <a:extLst>
              <a:ext uri="{FF2B5EF4-FFF2-40B4-BE49-F238E27FC236}">
                <a16:creationId xmlns:a16="http://schemas.microsoft.com/office/drawing/2014/main" id="{22B2DDED-3618-4B6C-AA51-AC2E1977D286}"/>
              </a:ext>
            </a:extLst>
          </p:cNvPr>
          <p:cNvSpPr txBox="1"/>
          <p:nvPr/>
        </p:nvSpPr>
        <p:spPr>
          <a:xfrm>
            <a:off x="6096000" y="4938125"/>
            <a:ext cx="6097604" cy="318998"/>
          </a:xfrm>
          <a:prstGeom prst="rect">
            <a:avLst/>
          </a:prstGeom>
          <a:noFill/>
        </p:spPr>
        <p:txBody>
          <a:bodyPr wrap="square">
            <a:spAutoFit/>
          </a:bodyPr>
          <a:lstStyle/>
          <a:p>
            <a:pPr algn="ctr">
              <a:lnSpc>
                <a:spcPct val="115000"/>
              </a:lnSpc>
              <a:spcBef>
                <a:spcPts val="600"/>
              </a:spcBef>
              <a:spcAft>
                <a:spcPts val="1000"/>
              </a:spcAft>
            </a:pPr>
            <a:r>
              <a:rPr lang="en-IN" sz="1400" dirty="0">
                <a:effectLst/>
                <a:latin typeface="Arial" panose="020B0604020202020204" pitchFamily="34" charset="0"/>
                <a:ea typeface="Calibri" panose="020F0502020204030204" pitchFamily="34" charset="0"/>
              </a:rPr>
              <a:t>Typical Layout for a Single Plot</a:t>
            </a:r>
            <a:endParaRPr lang="en-IN" sz="105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32850176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 4 Land Development</a:t>
            </a:r>
          </a:p>
        </p:txBody>
      </p:sp>
      <p:sp>
        <p:nvSpPr>
          <p:cNvPr id="16" name="TextBox 15">
            <a:extLst>
              <a:ext uri="{FF2B5EF4-FFF2-40B4-BE49-F238E27FC236}">
                <a16:creationId xmlns:a16="http://schemas.microsoft.com/office/drawing/2014/main" id="{C58E6D1C-7A65-4983-9412-51240C390961}"/>
              </a:ext>
            </a:extLst>
          </p:cNvPr>
          <p:cNvSpPr txBox="1"/>
          <p:nvPr/>
        </p:nvSpPr>
        <p:spPr>
          <a:xfrm>
            <a:off x="492281" y="1073947"/>
            <a:ext cx="11050100" cy="6724918"/>
          </a:xfrm>
          <a:prstGeom prst="rect">
            <a:avLst/>
          </a:prstGeom>
          <a:noFill/>
        </p:spPr>
        <p:txBody>
          <a:bodyPr wrap="square">
            <a:spAutoFit/>
          </a:bodyPr>
          <a:lstStyle/>
          <a:p>
            <a:r>
              <a:rPr lang="en-IN" sz="1400" b="1" dirty="0">
                <a:latin typeface="Arial" panose="020B0604020202020204" pitchFamily="34" charset="0"/>
                <a:cs typeface="Arial" panose="020B0604020202020204" pitchFamily="34" charset="0"/>
              </a:rPr>
              <a:t>ANNEX W</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cs typeface="Arial" panose="020B0604020202020204" pitchFamily="34" charset="0"/>
              </a:rPr>
              <a:t>This annexure covers resource mobilization for land development. It states the requirements for the following:</a:t>
            </a:r>
          </a:p>
          <a:p>
            <a:pPr lvl="1" indent="-285750">
              <a:spcBef>
                <a:spcPts val="600"/>
              </a:spcBef>
              <a:spcAft>
                <a:spcPts val="600"/>
              </a:spcAft>
              <a:buFont typeface="Arial" panose="020B0604020202020204" pitchFamily="34" charset="0"/>
              <a:buChar char="•"/>
            </a:pPr>
            <a:r>
              <a:rPr lang="en-IN" sz="1400" dirty="0">
                <a:latin typeface="Arial" panose="020B0604020202020204" pitchFamily="34" charset="0"/>
                <a:cs typeface="Arial" panose="020B0604020202020204" pitchFamily="34" charset="0"/>
              </a:rPr>
              <a:t>Compensatory Floor Area Ratio (CFAR)</a:t>
            </a:r>
          </a:p>
          <a:p>
            <a:pPr lvl="1" indent="-285750">
              <a:spcBef>
                <a:spcPts val="600"/>
              </a:spcBef>
              <a:spcAft>
                <a:spcPts val="600"/>
              </a:spcAft>
              <a:buFont typeface="Arial" panose="020B0604020202020204" pitchFamily="34" charset="0"/>
              <a:buChar char="•"/>
            </a:pPr>
            <a:r>
              <a:rPr lang="en-IN" sz="1400" dirty="0">
                <a:latin typeface="Arial" panose="020B0604020202020204" pitchFamily="34" charset="0"/>
                <a:cs typeface="Arial" panose="020B0604020202020204" pitchFamily="34" charset="0"/>
              </a:rPr>
              <a:t>Transferrable Development Rights (TDR)</a:t>
            </a:r>
          </a:p>
          <a:p>
            <a:pPr lvl="1" indent="-285750">
              <a:spcBef>
                <a:spcPts val="600"/>
              </a:spcBef>
              <a:spcAft>
                <a:spcPts val="600"/>
              </a:spcAft>
              <a:buFont typeface="Arial" panose="020B0604020202020204" pitchFamily="34" charset="0"/>
              <a:buChar char="•"/>
            </a:pPr>
            <a:r>
              <a:rPr lang="en-IN" sz="1400" dirty="0">
                <a:latin typeface="Arial" panose="020B0604020202020204" pitchFamily="34" charset="0"/>
                <a:cs typeface="Arial" panose="020B0604020202020204" pitchFamily="34" charset="0"/>
              </a:rPr>
              <a:t>Purchasable Floor Area Ratio</a:t>
            </a:r>
          </a:p>
          <a:p>
            <a:pPr>
              <a:spcBef>
                <a:spcPts val="600"/>
              </a:spcBef>
              <a:spcAft>
                <a:spcPts val="600"/>
              </a:spcAft>
            </a:pPr>
            <a:r>
              <a:rPr lang="en-IN" sz="1400" b="1" dirty="0">
                <a:latin typeface="Arial" panose="020B0604020202020204" pitchFamily="34" charset="0"/>
                <a:cs typeface="Arial" panose="020B0604020202020204" pitchFamily="34" charset="0"/>
              </a:rPr>
              <a:t>Compensatory Floor Area Ratio</a:t>
            </a:r>
          </a:p>
          <a:p>
            <a:pPr marL="285750" indent="-285750">
              <a:spcBef>
                <a:spcPts val="600"/>
              </a:spcBef>
              <a:spcAft>
                <a:spcPts val="600"/>
              </a:spcAft>
              <a:buFont typeface="Arial" panose="020B0604020202020204" pitchFamily="34" charset="0"/>
              <a:buChar char="•"/>
            </a:pPr>
            <a:r>
              <a:rPr lang="en-IN" sz="1400" dirty="0">
                <a:latin typeface="Arial" panose="020B0604020202020204" pitchFamily="34" charset="0"/>
                <a:cs typeface="Arial" panose="020B0604020202020204" pitchFamily="34" charset="0"/>
              </a:rPr>
              <a:t>This section of the Annexure specifies the public purposes for which CFAR may be provided by the Authority to the landowner in lieu of land parcel, which is to be acquired partly or fully.</a:t>
            </a:r>
          </a:p>
          <a:p>
            <a:pPr marL="285750" indent="-285750">
              <a:spcBef>
                <a:spcPts val="600"/>
              </a:spcBef>
              <a:spcAft>
                <a:spcPts val="600"/>
              </a:spcAft>
              <a:buFont typeface="Arial" panose="020B0604020202020204" pitchFamily="34" charset="0"/>
              <a:buChar char="•"/>
            </a:pPr>
            <a:r>
              <a:rPr lang="en-IN" sz="1400" dirty="0">
                <a:latin typeface="Arial" panose="020B0604020202020204" pitchFamily="34" charset="0"/>
              </a:rPr>
              <a:t>It also specifies the conditions that shall apply if CFAR is provided on the remaining part of the same plot.</a:t>
            </a:r>
          </a:p>
          <a:p>
            <a:pPr marL="285750" indent="-285750">
              <a:spcBef>
                <a:spcPts val="600"/>
              </a:spcBef>
              <a:spcAft>
                <a:spcPts val="600"/>
              </a:spcAft>
              <a:buFont typeface="Arial" panose="020B0604020202020204" pitchFamily="34" charset="0"/>
              <a:buChar char="•"/>
            </a:pPr>
            <a:r>
              <a:rPr lang="en-IN" sz="1400" dirty="0">
                <a:latin typeface="Arial" panose="020B0604020202020204" pitchFamily="34" charset="0"/>
              </a:rPr>
              <a:t>Additionally, it specifies the conditions that shall apply if CFAR is provided on other receiving plot(s).</a:t>
            </a:r>
          </a:p>
          <a:p>
            <a:pPr>
              <a:spcBef>
                <a:spcPts val="600"/>
              </a:spcBef>
              <a:spcAft>
                <a:spcPts val="600"/>
              </a:spcAft>
            </a:pPr>
            <a:r>
              <a:rPr lang="en-IN" sz="1400" b="1" dirty="0">
                <a:latin typeface="Arial" panose="020B0604020202020204" pitchFamily="34" charset="0"/>
                <a:cs typeface="Arial" panose="020B0604020202020204" pitchFamily="34" charset="0"/>
              </a:rPr>
              <a:t>Transferrable Development Rights (TDR)</a:t>
            </a:r>
          </a:p>
          <a:p>
            <a:pPr marL="285750" indent="-285750">
              <a:spcBef>
                <a:spcPts val="600"/>
              </a:spcBef>
              <a:spcAft>
                <a:spcPts val="600"/>
              </a:spcAft>
              <a:buFont typeface="Arial" panose="020B0604020202020204" pitchFamily="34" charset="0"/>
              <a:buChar char="•"/>
            </a:pPr>
            <a:r>
              <a:rPr lang="en-IN" sz="1400" dirty="0">
                <a:latin typeface="Arial" panose="020B0604020202020204" pitchFamily="34" charset="0"/>
                <a:cs typeface="Arial" panose="020B0604020202020204" pitchFamily="34" charset="0"/>
              </a:rPr>
              <a:t>Conditions under which TDR can be issued.</a:t>
            </a:r>
          </a:p>
          <a:p>
            <a:pPr marL="285750" indent="-285750">
              <a:spcBef>
                <a:spcPts val="600"/>
              </a:spcBef>
              <a:spcAft>
                <a:spcPts val="600"/>
              </a:spcAft>
              <a:buFont typeface="Arial" panose="020B0604020202020204" pitchFamily="34" charset="0"/>
              <a:buChar char="•"/>
            </a:pPr>
            <a:r>
              <a:rPr lang="en-IN" sz="1400" dirty="0">
                <a:latin typeface="Arial" panose="020B0604020202020204" pitchFamily="34" charset="0"/>
                <a:cs typeface="Arial" panose="020B0604020202020204" pitchFamily="34" charset="0"/>
              </a:rPr>
              <a:t>Circumstances under which TDR shall not be permissible</a:t>
            </a:r>
          </a:p>
          <a:p>
            <a:pPr marL="285750" indent="-285750">
              <a:spcBef>
                <a:spcPts val="600"/>
              </a:spcBef>
              <a:spcAft>
                <a:spcPts val="600"/>
              </a:spcAft>
              <a:buFont typeface="Arial" panose="020B0604020202020204" pitchFamily="34" charset="0"/>
              <a:buChar char="•"/>
            </a:pPr>
            <a:r>
              <a:rPr lang="en-IN" sz="1400" dirty="0">
                <a:latin typeface="Arial" panose="020B0604020202020204" pitchFamily="34" charset="0"/>
                <a:cs typeface="Arial" panose="020B0604020202020204" pitchFamily="34" charset="0"/>
              </a:rPr>
              <a:t>Mechanisms for TDR</a:t>
            </a:r>
          </a:p>
          <a:p>
            <a:pPr marL="285750" indent="-285750">
              <a:spcBef>
                <a:spcPts val="600"/>
              </a:spcBef>
              <a:spcAft>
                <a:spcPts val="600"/>
              </a:spcAft>
              <a:buFont typeface="Arial" panose="020B0604020202020204" pitchFamily="34" charset="0"/>
              <a:buChar char="•"/>
            </a:pPr>
            <a:r>
              <a:rPr lang="en-IN" sz="1400" dirty="0">
                <a:latin typeface="Arial" panose="020B0604020202020204" pitchFamily="34" charset="0"/>
                <a:cs typeface="Arial" panose="020B0604020202020204" pitchFamily="34" charset="0"/>
              </a:rPr>
              <a:t>Stages of TDR</a:t>
            </a:r>
          </a:p>
          <a:p>
            <a:pPr marL="285750" indent="-285750">
              <a:spcBef>
                <a:spcPts val="600"/>
              </a:spcBef>
              <a:spcAft>
                <a:spcPts val="600"/>
              </a:spcAft>
              <a:buFont typeface="Arial" panose="020B0604020202020204" pitchFamily="34" charset="0"/>
              <a:buChar char="•"/>
            </a:pPr>
            <a:r>
              <a:rPr lang="en-IN" sz="1400" dirty="0">
                <a:latin typeface="Arial" panose="020B0604020202020204" pitchFamily="34" charset="0"/>
                <a:cs typeface="Arial" panose="020B0604020202020204" pitchFamily="34" charset="0"/>
              </a:rPr>
              <a:t>TDR utilization</a:t>
            </a: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a:spcBef>
                <a:spcPts val="600"/>
              </a:spcBef>
              <a:spcAft>
                <a:spcPts val="600"/>
              </a:spcAft>
            </a:pPr>
            <a:endParaRPr lang="en-IN" sz="1400" dirty="0">
              <a:latin typeface="Arial" panose="020B0604020202020204" pitchFamily="34" charset="0"/>
            </a:endParaRPr>
          </a:p>
        </p:txBody>
      </p:sp>
      <p:sp>
        <p:nvSpPr>
          <p:cNvPr id="2" name="TextBox 1">
            <a:extLst>
              <a:ext uri="{FF2B5EF4-FFF2-40B4-BE49-F238E27FC236}">
                <a16:creationId xmlns:a16="http://schemas.microsoft.com/office/drawing/2014/main" id="{CC3B155A-A6D8-4B29-8EAC-421672062FBF}"/>
              </a:ext>
            </a:extLst>
          </p:cNvPr>
          <p:cNvSpPr txBox="1"/>
          <p:nvPr/>
        </p:nvSpPr>
        <p:spPr>
          <a:xfrm>
            <a:off x="6583679" y="4537558"/>
            <a:ext cx="4958701" cy="2215991"/>
          </a:xfrm>
          <a:prstGeom prst="rect">
            <a:avLst/>
          </a:prstGeom>
          <a:noFill/>
        </p:spPr>
        <p:txBody>
          <a:bodyPr wrap="square" rtlCol="0">
            <a:spAutoFit/>
          </a:bodyPr>
          <a:lstStyle/>
          <a:p>
            <a:pPr>
              <a:spcBef>
                <a:spcPts val="600"/>
              </a:spcBef>
              <a:spcAft>
                <a:spcPts val="600"/>
              </a:spcAft>
            </a:pPr>
            <a:r>
              <a:rPr lang="en-IN" sz="1400" b="1" dirty="0">
                <a:latin typeface="Arial" panose="020B0604020202020204" pitchFamily="34" charset="0"/>
                <a:cs typeface="Arial" panose="020B0604020202020204" pitchFamily="34" charset="0"/>
              </a:rPr>
              <a:t>Purchasable FAR</a:t>
            </a:r>
          </a:p>
          <a:p>
            <a:pPr marL="285750" indent="-285750">
              <a:spcBef>
                <a:spcPts val="600"/>
              </a:spcBef>
              <a:spcAft>
                <a:spcPts val="600"/>
              </a:spcAft>
              <a:buFont typeface="Arial" panose="020B0604020202020204" pitchFamily="34" charset="0"/>
              <a:buChar char="•"/>
            </a:pPr>
            <a:r>
              <a:rPr lang="en-IN" sz="1400" dirty="0">
                <a:latin typeface="Arial" panose="020B0604020202020204" pitchFamily="34" charset="0"/>
                <a:cs typeface="Arial" panose="020B0604020202020204" pitchFamily="34" charset="0"/>
              </a:rPr>
              <a:t>Cases in which Purchasable FAR shall be permitted</a:t>
            </a:r>
          </a:p>
          <a:p>
            <a:pPr marL="285750" indent="-285750">
              <a:spcBef>
                <a:spcPts val="600"/>
              </a:spcBef>
              <a:spcAft>
                <a:spcPts val="600"/>
              </a:spcAft>
              <a:buFont typeface="Arial" panose="020B0604020202020204" pitchFamily="34" charset="0"/>
              <a:buChar char="•"/>
            </a:pPr>
            <a:r>
              <a:rPr lang="en-IN" sz="1400" dirty="0">
                <a:latin typeface="Arial" panose="020B0604020202020204" pitchFamily="34" charset="0"/>
                <a:cs typeface="Arial" panose="020B0604020202020204" pitchFamily="34" charset="0"/>
              </a:rPr>
              <a:t>Conditions with which Purchasable FAR shall be permitted</a:t>
            </a:r>
          </a:p>
          <a:p>
            <a:pPr marL="285750" indent="-285750">
              <a:spcBef>
                <a:spcPts val="600"/>
              </a:spcBef>
              <a:spcAft>
                <a:spcPts val="600"/>
              </a:spcAft>
              <a:buFont typeface="Arial" panose="020B0604020202020204" pitchFamily="34" charset="0"/>
              <a:buChar char="•"/>
            </a:pPr>
            <a:r>
              <a:rPr lang="en-IN" sz="1400" dirty="0">
                <a:latin typeface="Arial" panose="020B0604020202020204" pitchFamily="34" charset="0"/>
                <a:cs typeface="Arial" panose="020B0604020202020204" pitchFamily="34" charset="0"/>
              </a:rPr>
              <a:t>Cases in which Purchasable FAR shall not be permitted</a:t>
            </a:r>
          </a:p>
          <a:p>
            <a:pPr marL="285750" indent="-285750">
              <a:spcBef>
                <a:spcPts val="600"/>
              </a:spcBef>
              <a:spcAft>
                <a:spcPts val="600"/>
              </a:spcAft>
              <a:buFont typeface="Arial" panose="020B0604020202020204" pitchFamily="34" charset="0"/>
              <a:buChar char="•"/>
            </a:pPr>
            <a:r>
              <a:rPr lang="en-IN" sz="1400" dirty="0">
                <a:latin typeface="Arial" panose="020B0604020202020204" pitchFamily="34" charset="0"/>
                <a:cs typeface="Arial" panose="020B0604020202020204" pitchFamily="34" charset="0"/>
              </a:rPr>
              <a:t>Calculation Method for the Rate of Charges of Purchasable FAR</a:t>
            </a:r>
          </a:p>
        </p:txBody>
      </p:sp>
      <p:cxnSp>
        <p:nvCxnSpPr>
          <p:cNvPr id="5" name="Straight Connector 4">
            <a:extLst>
              <a:ext uri="{FF2B5EF4-FFF2-40B4-BE49-F238E27FC236}">
                <a16:creationId xmlns:a16="http://schemas.microsoft.com/office/drawing/2014/main" id="{68F877B5-B364-493E-B457-945775051500}"/>
              </a:ext>
            </a:extLst>
          </p:cNvPr>
          <p:cNvCxnSpPr/>
          <p:nvPr/>
        </p:nvCxnSpPr>
        <p:spPr>
          <a:xfrm>
            <a:off x="5801360" y="4537558"/>
            <a:ext cx="0" cy="2215991"/>
          </a:xfrm>
          <a:prstGeom prst="line">
            <a:avLst/>
          </a:prstGeom>
          <a:ln>
            <a:solidFill>
              <a:srgbClr val="428D8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20163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CEBC911-3C36-4332-A93D-8DBBC924192C}"/>
              </a:ext>
            </a:extLst>
          </p:cNvPr>
          <p:cNvPicPr>
            <a:picLocks noChangeAspect="1"/>
          </p:cNvPicPr>
          <p:nvPr/>
        </p:nvPicPr>
        <p:blipFill rotWithShape="1">
          <a:blip r:embed="rId3" cstate="hqprint">
            <a:extLst>
              <a:ext uri="{28A0092B-C50C-407E-A947-70E740481C1C}">
                <a14:useLocalDpi xmlns:a14="http://schemas.microsoft.com/office/drawing/2010/main"/>
              </a:ext>
            </a:extLst>
          </a:blip>
          <a:srcRect b="24898"/>
          <a:stretch/>
        </p:blipFill>
        <p:spPr>
          <a:xfrm>
            <a:off x="0" y="-1"/>
            <a:ext cx="12192000" cy="6858001"/>
          </a:xfrm>
          <a:prstGeom prst="rect">
            <a:avLst/>
          </a:prstGeom>
        </p:spPr>
      </p:pic>
      <p:sp>
        <p:nvSpPr>
          <p:cNvPr id="6" name="Freeform 5">
            <a:extLst>
              <a:ext uri="{FF2B5EF4-FFF2-40B4-BE49-F238E27FC236}">
                <a16:creationId xmlns:a16="http://schemas.microsoft.com/office/drawing/2014/main" id="{3C0ED70A-3276-46B2-A631-1F06D05522A9}"/>
              </a:ext>
            </a:extLst>
          </p:cNvPr>
          <p:cNvSpPr>
            <a:spLocks noChangeAspect="1"/>
          </p:cNvSpPr>
          <p:nvPr/>
        </p:nvSpPr>
        <p:spPr bwMode="gray">
          <a:xfrm rot="10800000">
            <a:off x="6096000" y="2401058"/>
            <a:ext cx="5771405" cy="4197668"/>
          </a:xfrm>
          <a:custGeom>
            <a:avLst/>
            <a:gdLst>
              <a:gd name="connsiteX0" fmla="*/ 0 w 10000"/>
              <a:gd name="connsiteY0" fmla="*/ 0 h 9745"/>
              <a:gd name="connsiteX1" fmla="*/ 921 w 10000"/>
              <a:gd name="connsiteY1" fmla="*/ 9745 h 9745"/>
              <a:gd name="connsiteX2" fmla="*/ 10000 w 10000"/>
              <a:gd name="connsiteY2" fmla="*/ 7201 h 9745"/>
              <a:gd name="connsiteX3" fmla="*/ 10000 w 10000"/>
              <a:gd name="connsiteY3" fmla="*/ 0 h 9745"/>
              <a:gd name="connsiteX4" fmla="*/ 0 w 10000"/>
              <a:gd name="connsiteY4" fmla="*/ 0 h 9745"/>
              <a:gd name="connsiteX0" fmla="*/ 0 w 9079"/>
              <a:gd name="connsiteY0" fmla="*/ 0 h 10000"/>
              <a:gd name="connsiteX1" fmla="*/ 0 w 9079"/>
              <a:gd name="connsiteY1" fmla="*/ 10000 h 10000"/>
              <a:gd name="connsiteX2" fmla="*/ 9079 w 9079"/>
              <a:gd name="connsiteY2" fmla="*/ 7389 h 10000"/>
              <a:gd name="connsiteX3" fmla="*/ 9079 w 9079"/>
              <a:gd name="connsiteY3" fmla="*/ 0 h 10000"/>
              <a:gd name="connsiteX4" fmla="*/ 0 w 9079"/>
              <a:gd name="connsiteY4" fmla="*/ 0 h 10000"/>
              <a:gd name="connsiteX0" fmla="*/ 5 w 10000"/>
              <a:gd name="connsiteY0" fmla="*/ 2555 h 10000"/>
              <a:gd name="connsiteX1" fmla="*/ 0 w 10000"/>
              <a:gd name="connsiteY1" fmla="*/ 10000 h 10000"/>
              <a:gd name="connsiteX2" fmla="*/ 10000 w 10000"/>
              <a:gd name="connsiteY2" fmla="*/ 7389 h 10000"/>
              <a:gd name="connsiteX3" fmla="*/ 10000 w 10000"/>
              <a:gd name="connsiteY3" fmla="*/ 0 h 10000"/>
              <a:gd name="connsiteX4" fmla="*/ 5 w 10000"/>
              <a:gd name="connsiteY4" fmla="*/ 2555 h 10000"/>
              <a:gd name="connsiteX0" fmla="*/ 5 w 10000"/>
              <a:gd name="connsiteY0" fmla="*/ 0 h 7445"/>
              <a:gd name="connsiteX1" fmla="*/ 0 w 10000"/>
              <a:gd name="connsiteY1" fmla="*/ 7445 h 7445"/>
              <a:gd name="connsiteX2" fmla="*/ 10000 w 10000"/>
              <a:gd name="connsiteY2" fmla="*/ 4834 h 7445"/>
              <a:gd name="connsiteX3" fmla="*/ 10000 w 10000"/>
              <a:gd name="connsiteY3" fmla="*/ 7 h 7445"/>
              <a:gd name="connsiteX4" fmla="*/ 5 w 10000"/>
              <a:gd name="connsiteY4" fmla="*/ 0 h 7445"/>
              <a:gd name="connsiteX0" fmla="*/ 5 w 10000"/>
              <a:gd name="connsiteY0" fmla="*/ 0 h 10000"/>
              <a:gd name="connsiteX1" fmla="*/ 0 w 10000"/>
              <a:gd name="connsiteY1" fmla="*/ 10000 h 10000"/>
              <a:gd name="connsiteX2" fmla="*/ 8453 w 10000"/>
              <a:gd name="connsiteY2" fmla="*/ 7036 h 10000"/>
              <a:gd name="connsiteX3" fmla="*/ 10000 w 10000"/>
              <a:gd name="connsiteY3" fmla="*/ 9 h 10000"/>
              <a:gd name="connsiteX4" fmla="*/ 5 w 10000"/>
              <a:gd name="connsiteY4" fmla="*/ 0 h 10000"/>
              <a:gd name="connsiteX0" fmla="*/ 5 w 8453"/>
              <a:gd name="connsiteY0" fmla="*/ 4143 h 14143"/>
              <a:gd name="connsiteX1" fmla="*/ 0 w 8453"/>
              <a:gd name="connsiteY1" fmla="*/ 14143 h 14143"/>
              <a:gd name="connsiteX2" fmla="*/ 8453 w 8453"/>
              <a:gd name="connsiteY2" fmla="*/ 11179 h 14143"/>
              <a:gd name="connsiteX3" fmla="*/ 8453 w 8453"/>
              <a:gd name="connsiteY3" fmla="*/ 0 h 14143"/>
              <a:gd name="connsiteX4" fmla="*/ 5 w 8453"/>
              <a:gd name="connsiteY4" fmla="*/ 4143 h 14143"/>
              <a:gd name="connsiteX0" fmla="*/ 6 w 10000"/>
              <a:gd name="connsiteY0" fmla="*/ 0 h 10007"/>
              <a:gd name="connsiteX1" fmla="*/ 0 w 10000"/>
              <a:gd name="connsiteY1" fmla="*/ 10007 h 10007"/>
              <a:gd name="connsiteX2" fmla="*/ 10000 w 10000"/>
              <a:gd name="connsiteY2" fmla="*/ 7911 h 10007"/>
              <a:gd name="connsiteX3" fmla="*/ 10000 w 10000"/>
              <a:gd name="connsiteY3" fmla="*/ 7 h 10007"/>
              <a:gd name="connsiteX4" fmla="*/ 6 w 10000"/>
              <a:gd name="connsiteY4" fmla="*/ 0 h 10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7">
                <a:moveTo>
                  <a:pt x="6" y="0"/>
                </a:moveTo>
                <a:cubicBezTo>
                  <a:pt x="4" y="2358"/>
                  <a:pt x="2" y="7650"/>
                  <a:pt x="0" y="10007"/>
                </a:cubicBezTo>
                <a:lnTo>
                  <a:pt x="10000" y="7911"/>
                </a:lnTo>
                <a:lnTo>
                  <a:pt x="10000" y="7"/>
                </a:lnTo>
                <a:lnTo>
                  <a:pt x="6" y="0"/>
                </a:lnTo>
                <a:close/>
              </a:path>
            </a:pathLst>
          </a:custGeom>
          <a:solidFill>
            <a:srgbClr val="FFE600"/>
          </a:solid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latin typeface="EYInterstate" panose="02000503020000020004" pitchFamily="2" charset="0"/>
            </a:endParaRPr>
          </a:p>
        </p:txBody>
      </p:sp>
      <p:sp>
        <p:nvSpPr>
          <p:cNvPr id="7" name="Title 61">
            <a:extLst>
              <a:ext uri="{FF2B5EF4-FFF2-40B4-BE49-F238E27FC236}">
                <a16:creationId xmlns:a16="http://schemas.microsoft.com/office/drawing/2014/main" id="{CCA4DB0E-A81B-49F1-8FEC-5267347C18C0}"/>
              </a:ext>
            </a:extLst>
          </p:cNvPr>
          <p:cNvSpPr txBox="1">
            <a:spLocks/>
          </p:cNvSpPr>
          <p:nvPr>
            <p:custDataLst>
              <p:tags r:id="rId1"/>
            </p:custDataLst>
          </p:nvPr>
        </p:nvSpPr>
        <p:spPr>
          <a:xfrm>
            <a:off x="6273479" y="3385014"/>
            <a:ext cx="5593927" cy="1483191"/>
          </a:xfrm>
          <a:prstGeom prst="rect">
            <a:avLst/>
          </a:prstGeom>
        </p:spPr>
        <p:txBody>
          <a:bodyPr vert="horz" lIns="0" tIns="0" rIns="0" bIns="0" rtlCol="0" anchor="t" anchorCtr="0">
            <a:noAutofit/>
          </a:bodyPr>
          <a:lstStyle>
            <a:lvl1pPr algn="l" defTabSz="914400" rtl="0" eaLnBrk="1" latinLnBrk="0" hangingPunct="1">
              <a:lnSpc>
                <a:spcPct val="85000"/>
              </a:lnSpc>
              <a:spcBef>
                <a:spcPct val="0"/>
              </a:spcBef>
              <a:buNone/>
              <a:defRPr sz="3000" b="1" kern="1200">
                <a:solidFill>
                  <a:srgbClr val="404040"/>
                </a:solidFill>
                <a:latin typeface="+mn-lt"/>
                <a:ea typeface="+mj-ea"/>
                <a:cs typeface="Arial"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IN" sz="3200" dirty="0">
                <a:solidFill>
                  <a:srgbClr val="000000"/>
                </a:solidFill>
                <a:latin typeface="EYInterstate" panose="02000503020000020004" pitchFamily="2" charset="0"/>
              </a:rPr>
              <a:t>Chapter 5: </a:t>
            </a:r>
          </a:p>
          <a:p>
            <a:pPr marL="0" marR="0" lvl="0" indent="0" algn="l" defTabSz="914400" rtl="0" eaLnBrk="1" fontAlgn="auto" latinLnBrk="0" hangingPunct="1">
              <a:lnSpc>
                <a:spcPct val="100000"/>
              </a:lnSpc>
              <a:spcBef>
                <a:spcPct val="0"/>
              </a:spcBef>
              <a:spcAft>
                <a:spcPts val="0"/>
              </a:spcAft>
              <a:buClrTx/>
              <a:buSzTx/>
              <a:buFontTx/>
              <a:buNone/>
              <a:tabLst/>
              <a:defRPr/>
            </a:pPr>
            <a:r>
              <a:rPr lang="en-IN" sz="3200" dirty="0">
                <a:solidFill>
                  <a:srgbClr val="000000"/>
                </a:solidFill>
                <a:latin typeface="EYInterstate" panose="02000503020000020004" pitchFamily="2" charset="0"/>
              </a:rPr>
              <a:t>Development and Building Controls</a:t>
            </a:r>
            <a:endParaRPr kumimoji="0" lang="en-IN" sz="800" b="1" i="0" u="none" strike="noStrike" kern="1200" cap="none" spc="0" normalizeH="0" baseline="0" noProof="0" dirty="0">
              <a:ln>
                <a:noFill/>
              </a:ln>
              <a:solidFill>
                <a:srgbClr val="404040"/>
              </a:solidFill>
              <a:effectLst/>
              <a:uLnTx/>
              <a:uFillTx/>
              <a:latin typeface="EYInterstate" panose="02000503020000020004" pitchFamily="2" charset="0"/>
              <a:ea typeface="+mj-ea"/>
              <a:cs typeface="Arial" pitchFamily="34" charset="0"/>
            </a:endParaRPr>
          </a:p>
          <a:p>
            <a:pPr marL="0" marR="0" lvl="0" indent="0" algn="l" defTabSz="914400" rtl="0" eaLnBrk="1" fontAlgn="auto" latinLnBrk="0" hangingPunct="1">
              <a:lnSpc>
                <a:spcPct val="120000"/>
              </a:lnSpc>
              <a:spcBef>
                <a:spcPct val="0"/>
              </a:spcBef>
              <a:spcAft>
                <a:spcPts val="0"/>
              </a:spcAft>
              <a:buClrTx/>
              <a:buSzTx/>
              <a:buFontTx/>
              <a:buNone/>
              <a:tabLst/>
              <a:defRPr/>
            </a:pPr>
            <a:endParaRPr lang="en-IN" sz="800" dirty="0">
              <a:latin typeface="EYInterstate" panose="02000503020000020004" pitchFamily="2" charset="0"/>
            </a:endParaRPr>
          </a:p>
        </p:txBody>
      </p:sp>
    </p:spTree>
    <p:extLst>
      <p:ext uri="{BB962C8B-B14F-4D97-AF65-F5344CB8AC3E}">
        <p14:creationId xmlns:p14="http://schemas.microsoft.com/office/powerpoint/2010/main" val="3507829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CEBC911-3C36-4332-A93D-8DBBC924192C}"/>
              </a:ext>
            </a:extLst>
          </p:cNvPr>
          <p:cNvPicPr>
            <a:picLocks noChangeAspect="1"/>
          </p:cNvPicPr>
          <p:nvPr/>
        </p:nvPicPr>
        <p:blipFill rotWithShape="1">
          <a:blip r:embed="rId3" cstate="hqprint">
            <a:extLst>
              <a:ext uri="{28A0092B-C50C-407E-A947-70E740481C1C}">
                <a14:useLocalDpi xmlns:a14="http://schemas.microsoft.com/office/drawing/2010/main"/>
              </a:ext>
            </a:extLst>
          </a:blip>
          <a:srcRect b="24898"/>
          <a:stretch/>
        </p:blipFill>
        <p:spPr>
          <a:xfrm>
            <a:off x="0" y="-1"/>
            <a:ext cx="12192000" cy="6858001"/>
          </a:xfrm>
          <a:prstGeom prst="rect">
            <a:avLst/>
          </a:prstGeom>
        </p:spPr>
      </p:pic>
      <p:sp>
        <p:nvSpPr>
          <p:cNvPr id="6" name="Freeform 5">
            <a:extLst>
              <a:ext uri="{FF2B5EF4-FFF2-40B4-BE49-F238E27FC236}">
                <a16:creationId xmlns:a16="http://schemas.microsoft.com/office/drawing/2014/main" id="{3C0ED70A-3276-46B2-A631-1F06D05522A9}"/>
              </a:ext>
            </a:extLst>
          </p:cNvPr>
          <p:cNvSpPr>
            <a:spLocks noChangeAspect="1"/>
          </p:cNvSpPr>
          <p:nvPr/>
        </p:nvSpPr>
        <p:spPr bwMode="gray">
          <a:xfrm rot="10800000">
            <a:off x="6096000" y="2401058"/>
            <a:ext cx="5771405" cy="4197668"/>
          </a:xfrm>
          <a:custGeom>
            <a:avLst/>
            <a:gdLst>
              <a:gd name="connsiteX0" fmla="*/ 0 w 10000"/>
              <a:gd name="connsiteY0" fmla="*/ 0 h 9745"/>
              <a:gd name="connsiteX1" fmla="*/ 921 w 10000"/>
              <a:gd name="connsiteY1" fmla="*/ 9745 h 9745"/>
              <a:gd name="connsiteX2" fmla="*/ 10000 w 10000"/>
              <a:gd name="connsiteY2" fmla="*/ 7201 h 9745"/>
              <a:gd name="connsiteX3" fmla="*/ 10000 w 10000"/>
              <a:gd name="connsiteY3" fmla="*/ 0 h 9745"/>
              <a:gd name="connsiteX4" fmla="*/ 0 w 10000"/>
              <a:gd name="connsiteY4" fmla="*/ 0 h 9745"/>
              <a:gd name="connsiteX0" fmla="*/ 0 w 9079"/>
              <a:gd name="connsiteY0" fmla="*/ 0 h 10000"/>
              <a:gd name="connsiteX1" fmla="*/ 0 w 9079"/>
              <a:gd name="connsiteY1" fmla="*/ 10000 h 10000"/>
              <a:gd name="connsiteX2" fmla="*/ 9079 w 9079"/>
              <a:gd name="connsiteY2" fmla="*/ 7389 h 10000"/>
              <a:gd name="connsiteX3" fmla="*/ 9079 w 9079"/>
              <a:gd name="connsiteY3" fmla="*/ 0 h 10000"/>
              <a:gd name="connsiteX4" fmla="*/ 0 w 9079"/>
              <a:gd name="connsiteY4" fmla="*/ 0 h 10000"/>
              <a:gd name="connsiteX0" fmla="*/ 5 w 10000"/>
              <a:gd name="connsiteY0" fmla="*/ 2555 h 10000"/>
              <a:gd name="connsiteX1" fmla="*/ 0 w 10000"/>
              <a:gd name="connsiteY1" fmla="*/ 10000 h 10000"/>
              <a:gd name="connsiteX2" fmla="*/ 10000 w 10000"/>
              <a:gd name="connsiteY2" fmla="*/ 7389 h 10000"/>
              <a:gd name="connsiteX3" fmla="*/ 10000 w 10000"/>
              <a:gd name="connsiteY3" fmla="*/ 0 h 10000"/>
              <a:gd name="connsiteX4" fmla="*/ 5 w 10000"/>
              <a:gd name="connsiteY4" fmla="*/ 2555 h 10000"/>
              <a:gd name="connsiteX0" fmla="*/ 5 w 10000"/>
              <a:gd name="connsiteY0" fmla="*/ 0 h 7445"/>
              <a:gd name="connsiteX1" fmla="*/ 0 w 10000"/>
              <a:gd name="connsiteY1" fmla="*/ 7445 h 7445"/>
              <a:gd name="connsiteX2" fmla="*/ 10000 w 10000"/>
              <a:gd name="connsiteY2" fmla="*/ 4834 h 7445"/>
              <a:gd name="connsiteX3" fmla="*/ 10000 w 10000"/>
              <a:gd name="connsiteY3" fmla="*/ 7 h 7445"/>
              <a:gd name="connsiteX4" fmla="*/ 5 w 10000"/>
              <a:gd name="connsiteY4" fmla="*/ 0 h 7445"/>
              <a:gd name="connsiteX0" fmla="*/ 5 w 10000"/>
              <a:gd name="connsiteY0" fmla="*/ 0 h 10000"/>
              <a:gd name="connsiteX1" fmla="*/ 0 w 10000"/>
              <a:gd name="connsiteY1" fmla="*/ 10000 h 10000"/>
              <a:gd name="connsiteX2" fmla="*/ 8453 w 10000"/>
              <a:gd name="connsiteY2" fmla="*/ 7036 h 10000"/>
              <a:gd name="connsiteX3" fmla="*/ 10000 w 10000"/>
              <a:gd name="connsiteY3" fmla="*/ 9 h 10000"/>
              <a:gd name="connsiteX4" fmla="*/ 5 w 10000"/>
              <a:gd name="connsiteY4" fmla="*/ 0 h 10000"/>
              <a:gd name="connsiteX0" fmla="*/ 5 w 8453"/>
              <a:gd name="connsiteY0" fmla="*/ 4143 h 14143"/>
              <a:gd name="connsiteX1" fmla="*/ 0 w 8453"/>
              <a:gd name="connsiteY1" fmla="*/ 14143 h 14143"/>
              <a:gd name="connsiteX2" fmla="*/ 8453 w 8453"/>
              <a:gd name="connsiteY2" fmla="*/ 11179 h 14143"/>
              <a:gd name="connsiteX3" fmla="*/ 8453 w 8453"/>
              <a:gd name="connsiteY3" fmla="*/ 0 h 14143"/>
              <a:gd name="connsiteX4" fmla="*/ 5 w 8453"/>
              <a:gd name="connsiteY4" fmla="*/ 4143 h 14143"/>
              <a:gd name="connsiteX0" fmla="*/ 6 w 10000"/>
              <a:gd name="connsiteY0" fmla="*/ 0 h 10007"/>
              <a:gd name="connsiteX1" fmla="*/ 0 w 10000"/>
              <a:gd name="connsiteY1" fmla="*/ 10007 h 10007"/>
              <a:gd name="connsiteX2" fmla="*/ 10000 w 10000"/>
              <a:gd name="connsiteY2" fmla="*/ 7911 h 10007"/>
              <a:gd name="connsiteX3" fmla="*/ 10000 w 10000"/>
              <a:gd name="connsiteY3" fmla="*/ 7 h 10007"/>
              <a:gd name="connsiteX4" fmla="*/ 6 w 10000"/>
              <a:gd name="connsiteY4" fmla="*/ 0 h 10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7">
                <a:moveTo>
                  <a:pt x="6" y="0"/>
                </a:moveTo>
                <a:cubicBezTo>
                  <a:pt x="4" y="2358"/>
                  <a:pt x="2" y="7650"/>
                  <a:pt x="0" y="10007"/>
                </a:cubicBezTo>
                <a:lnTo>
                  <a:pt x="10000" y="7911"/>
                </a:lnTo>
                <a:lnTo>
                  <a:pt x="10000" y="7"/>
                </a:lnTo>
                <a:lnTo>
                  <a:pt x="6" y="0"/>
                </a:lnTo>
                <a:close/>
              </a:path>
            </a:pathLst>
          </a:custGeom>
          <a:solidFill>
            <a:srgbClr val="FFE600"/>
          </a:solidFill>
          <a:ln w="9525">
            <a:noFill/>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latin typeface="EYInterstate" panose="02000503020000020004" pitchFamily="2" charset="0"/>
            </a:endParaRPr>
          </a:p>
        </p:txBody>
      </p:sp>
      <p:sp>
        <p:nvSpPr>
          <p:cNvPr id="8" name="Title 61">
            <a:extLst>
              <a:ext uri="{FF2B5EF4-FFF2-40B4-BE49-F238E27FC236}">
                <a16:creationId xmlns:a16="http://schemas.microsoft.com/office/drawing/2014/main" id="{8A6CEEBF-B7A6-4E25-B8FE-2A5192AD88F3}"/>
              </a:ext>
            </a:extLst>
          </p:cNvPr>
          <p:cNvSpPr txBox="1">
            <a:spLocks/>
          </p:cNvSpPr>
          <p:nvPr>
            <p:custDataLst>
              <p:tags r:id="rId1"/>
            </p:custDataLst>
          </p:nvPr>
        </p:nvSpPr>
        <p:spPr>
          <a:xfrm>
            <a:off x="6273479" y="3689814"/>
            <a:ext cx="5593927" cy="1483191"/>
          </a:xfrm>
          <a:prstGeom prst="rect">
            <a:avLst/>
          </a:prstGeom>
        </p:spPr>
        <p:txBody>
          <a:bodyPr vert="horz" lIns="0" tIns="0" rIns="0" bIns="0" rtlCol="0" anchor="t" anchorCtr="0">
            <a:noAutofit/>
          </a:bodyPr>
          <a:lstStyle>
            <a:lvl1pPr algn="l" defTabSz="914400" rtl="0" eaLnBrk="1" latinLnBrk="0" hangingPunct="1">
              <a:lnSpc>
                <a:spcPct val="85000"/>
              </a:lnSpc>
              <a:spcBef>
                <a:spcPct val="0"/>
              </a:spcBef>
              <a:buNone/>
              <a:defRPr sz="3000" b="1" kern="1200">
                <a:solidFill>
                  <a:srgbClr val="404040"/>
                </a:solidFill>
                <a:latin typeface="+mn-lt"/>
                <a:ea typeface="+mj-ea"/>
                <a:cs typeface="Arial"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IN" sz="3200" dirty="0">
                <a:solidFill>
                  <a:srgbClr val="000000"/>
                </a:solidFill>
                <a:latin typeface="EYInterstate" panose="02000503020000020004" pitchFamily="2" charset="0"/>
              </a:rPr>
              <a:t>Chapter 4: </a:t>
            </a:r>
          </a:p>
          <a:p>
            <a:pPr marL="0" marR="0" lvl="0" indent="0" algn="l" defTabSz="914400" rtl="0" eaLnBrk="1" fontAlgn="auto" latinLnBrk="0" hangingPunct="1">
              <a:lnSpc>
                <a:spcPct val="100000"/>
              </a:lnSpc>
              <a:spcBef>
                <a:spcPct val="0"/>
              </a:spcBef>
              <a:spcAft>
                <a:spcPts val="0"/>
              </a:spcAft>
              <a:buClrTx/>
              <a:buSzTx/>
              <a:buFontTx/>
              <a:buNone/>
              <a:tabLst/>
              <a:defRPr/>
            </a:pPr>
            <a:r>
              <a:rPr lang="en-IN" sz="3200" dirty="0">
                <a:solidFill>
                  <a:srgbClr val="000000"/>
                </a:solidFill>
                <a:latin typeface="EYInterstate" panose="02000503020000020004" pitchFamily="2" charset="0"/>
              </a:rPr>
              <a:t>Land Development</a:t>
            </a:r>
            <a:endParaRPr kumimoji="0" lang="en-IN" sz="1400" b="0" i="0" u="none" strike="noStrike" kern="1200" cap="none" spc="0" normalizeH="0" baseline="0" noProof="0" dirty="0">
              <a:ln>
                <a:noFill/>
              </a:ln>
              <a:solidFill>
                <a:srgbClr val="404040"/>
              </a:solidFill>
              <a:effectLst/>
              <a:uLnTx/>
              <a:uFillTx/>
              <a:latin typeface="EYInterstate" panose="02000503020000020004" pitchFamily="2" charset="0"/>
              <a:ea typeface="+mj-ea"/>
              <a:cs typeface="Arial" pitchFamily="34" charset="0"/>
            </a:endParaRPr>
          </a:p>
        </p:txBody>
      </p:sp>
    </p:spTree>
    <p:extLst>
      <p:ext uri="{BB962C8B-B14F-4D97-AF65-F5344CB8AC3E}">
        <p14:creationId xmlns:p14="http://schemas.microsoft.com/office/powerpoint/2010/main" val="35078292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F7609-61B5-4DA3-80B0-A7E2A4F19B9E}"/>
              </a:ext>
            </a:extLst>
          </p:cNvPr>
          <p:cNvSpPr>
            <a:spLocks noGrp="1"/>
          </p:cNvSpPr>
          <p:nvPr>
            <p:ph type="title"/>
          </p:nvPr>
        </p:nvSpPr>
        <p:spPr>
          <a:xfrm>
            <a:off x="584200" y="194154"/>
            <a:ext cx="10182123" cy="540000"/>
          </a:xfrm>
        </p:spPr>
        <p:txBody>
          <a:bodyPr anchor="ctr">
            <a:normAutofit/>
          </a:bodyPr>
          <a:lstStyle/>
          <a:p>
            <a:r>
              <a:rPr lang="en-IN" sz="2400">
                <a:latin typeface="Arial" panose="020B0604020202020204" pitchFamily="34" charset="0"/>
                <a:cs typeface="Arial" panose="020B0604020202020204" pitchFamily="34" charset="0"/>
              </a:rPr>
              <a:t>Standardized Building Regulations</a:t>
            </a:r>
          </a:p>
        </p:txBody>
      </p:sp>
      <p:sp>
        <p:nvSpPr>
          <p:cNvPr id="5" name="Rectangle 4">
            <a:extLst>
              <a:ext uri="{FF2B5EF4-FFF2-40B4-BE49-F238E27FC236}">
                <a16:creationId xmlns:a16="http://schemas.microsoft.com/office/drawing/2014/main" id="{E7FF7F1D-41E3-49C6-BD8C-75C746B9CE05}"/>
              </a:ext>
            </a:extLst>
          </p:cNvPr>
          <p:cNvSpPr/>
          <p:nvPr/>
        </p:nvSpPr>
        <p:spPr>
          <a:xfrm>
            <a:off x="380546" y="1011170"/>
            <a:ext cx="11139545" cy="21715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TextBox 5">
            <a:extLst>
              <a:ext uri="{FF2B5EF4-FFF2-40B4-BE49-F238E27FC236}">
                <a16:creationId xmlns:a16="http://schemas.microsoft.com/office/drawing/2014/main" id="{E46CD4FD-4E98-442B-9704-9482A138EE70}"/>
              </a:ext>
            </a:extLst>
          </p:cNvPr>
          <p:cNvSpPr txBox="1"/>
          <p:nvPr/>
        </p:nvSpPr>
        <p:spPr>
          <a:xfrm>
            <a:off x="380545" y="1417280"/>
            <a:ext cx="10976354" cy="1810560"/>
          </a:xfrm>
          <a:prstGeom prst="rect">
            <a:avLst/>
          </a:prstGeom>
          <a:noFill/>
        </p:spPr>
        <p:txBody>
          <a:bodyPr wrap="square">
            <a:spAutoFit/>
          </a:bodyPr>
          <a:lstStyle/>
          <a:p>
            <a:pPr>
              <a:lnSpc>
                <a:spcPct val="120000"/>
              </a:lnSpc>
              <a:spcBef>
                <a:spcPts val="600"/>
              </a:spcBef>
              <a:spcAft>
                <a:spcPts val="600"/>
              </a:spcAft>
            </a:pPr>
            <a:r>
              <a:rPr lang="en-IN" sz="1400" i="1" dirty="0">
                <a:effectLst/>
                <a:latin typeface="Arial" panose="020B0604020202020204" pitchFamily="34" charset="0"/>
                <a:ea typeface="Calibri" panose="020F0502020204030204" pitchFamily="34" charset="0"/>
              </a:rPr>
              <a:t>The chapter details out the development and building controls and is structured in eight key sections</a:t>
            </a:r>
            <a:r>
              <a:rPr kumimoji="0" lang="en-IN" sz="1400" b="0"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a:t>
            </a:r>
            <a:r>
              <a:rPr lang="en-IN" sz="1400" i="1" dirty="0">
                <a:effectLst/>
                <a:latin typeface="Arial" panose="020B0604020202020204" pitchFamily="34" charset="0"/>
                <a:ea typeface="Calibri" panose="020F0502020204030204" pitchFamily="34" charset="0"/>
              </a:rPr>
              <a:t> </a:t>
            </a:r>
            <a:r>
              <a:rPr lang="en-IN" sz="1400" b="1" i="1" dirty="0">
                <a:effectLst/>
                <a:latin typeface="Arial" panose="020B0604020202020204" pitchFamily="34" charset="0"/>
                <a:ea typeface="Calibri" panose="020F0502020204030204" pitchFamily="34" charset="0"/>
              </a:rPr>
              <a:t>means of access, approach to a building, setbacks, open spaces, FAR and ground coverage, subdivision and amalgamation of plots, off-street parking, and urban design features. </a:t>
            </a:r>
          </a:p>
          <a:p>
            <a:pPr marL="0" marR="0" lvl="0" indent="0" algn="l" defTabSz="914400" rtl="0" eaLnBrk="1" fontAlgn="auto" latinLnBrk="0" hangingPunct="1">
              <a:lnSpc>
                <a:spcPct val="120000"/>
              </a:lnSpc>
              <a:spcBef>
                <a:spcPts val="600"/>
              </a:spcBef>
              <a:spcAft>
                <a:spcPts val="600"/>
              </a:spcAft>
              <a:buClrTx/>
              <a:buSzTx/>
              <a:buFontTx/>
              <a:buNone/>
              <a:tabLst/>
              <a:defRPr/>
            </a:pPr>
            <a:r>
              <a:rPr kumimoji="0" lang="en-IN" sz="1600" b="1"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Key highlights </a:t>
            </a:r>
            <a:r>
              <a:rPr kumimoji="0" lang="en-IN" sz="1600" b="0" i="1"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a:t>
            </a:r>
            <a:r>
              <a:rPr lang="en-IN" sz="1400" i="1" dirty="0">
                <a:latin typeface="Arial" panose="020B0604020202020204" pitchFamily="34" charset="0"/>
                <a:ea typeface="Calibri" panose="020F0502020204030204" pitchFamily="34" charset="0"/>
              </a:rPr>
              <a:t>inclusion of universal accessibility features as part of the regulations; recommendatory provisions, which can be modified by the states/UTs, regarding setbacks, ground coverage and FAR; Urban Design features including Public Art, Street Furniture, and Greenbelts and Landscaping.</a:t>
            </a:r>
            <a:endParaRPr lang="en-IN" sz="1400" i="1" dirty="0">
              <a:effectLst/>
              <a:latin typeface="Arial" panose="020B0604020202020204" pitchFamily="34" charset="0"/>
              <a:ea typeface="Calibri" panose="020F0502020204030204" pitchFamily="34" charset="0"/>
            </a:endParaRPr>
          </a:p>
        </p:txBody>
      </p:sp>
      <p:sp>
        <p:nvSpPr>
          <p:cNvPr id="7" name="TextBox 6">
            <a:extLst>
              <a:ext uri="{FF2B5EF4-FFF2-40B4-BE49-F238E27FC236}">
                <a16:creationId xmlns:a16="http://schemas.microsoft.com/office/drawing/2014/main" id="{CBA3E3F9-AEEF-4D46-8441-D17D94424E3E}"/>
              </a:ext>
            </a:extLst>
          </p:cNvPr>
          <p:cNvSpPr txBox="1"/>
          <p:nvPr/>
        </p:nvSpPr>
        <p:spPr>
          <a:xfrm>
            <a:off x="462141" y="1056668"/>
            <a:ext cx="10976354" cy="360612"/>
          </a:xfrm>
          <a:prstGeom prst="rect">
            <a:avLst/>
          </a:prstGeom>
          <a:noFill/>
        </p:spPr>
        <p:txBody>
          <a:bodyPr wrap="square">
            <a:spAutoFit/>
          </a:bodyPr>
          <a:lstStyle/>
          <a:p>
            <a:pPr>
              <a:lnSpc>
                <a:spcPct val="120000"/>
              </a:lnSpc>
              <a:spcBef>
                <a:spcPts val="600"/>
              </a:spcBef>
              <a:spcAft>
                <a:spcPts val="600"/>
              </a:spcAft>
            </a:pPr>
            <a:r>
              <a:rPr lang="en-IN" sz="1600" b="1" dirty="0">
                <a:effectLst/>
                <a:latin typeface="Arial" panose="020B0604020202020204" pitchFamily="34" charset="0"/>
                <a:ea typeface="Calibri" panose="020F0502020204030204" pitchFamily="34" charset="0"/>
              </a:rPr>
              <a:t>About</a:t>
            </a:r>
          </a:p>
        </p:txBody>
      </p:sp>
      <p:sp>
        <p:nvSpPr>
          <p:cNvPr id="8" name="Rectangle 7">
            <a:extLst>
              <a:ext uri="{FF2B5EF4-FFF2-40B4-BE49-F238E27FC236}">
                <a16:creationId xmlns:a16="http://schemas.microsoft.com/office/drawing/2014/main" id="{37367B88-C91A-4CCF-95E5-B244A8EBCFEF}"/>
              </a:ext>
            </a:extLst>
          </p:cNvPr>
          <p:cNvSpPr/>
          <p:nvPr/>
        </p:nvSpPr>
        <p:spPr>
          <a:xfrm rot="16200000">
            <a:off x="-912396" y="4678398"/>
            <a:ext cx="2585884" cy="4559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bg2"/>
                </a:solidFill>
                <a:latin typeface="Arial" panose="020B0604020202020204" pitchFamily="34" charset="0"/>
                <a:cs typeface="Arial" panose="020B0604020202020204" pitchFamily="34" charset="0"/>
              </a:rPr>
              <a:t>Table of contents</a:t>
            </a:r>
          </a:p>
        </p:txBody>
      </p:sp>
      <p:sp>
        <p:nvSpPr>
          <p:cNvPr id="9" name="TextBox 8">
            <a:extLst>
              <a:ext uri="{FF2B5EF4-FFF2-40B4-BE49-F238E27FC236}">
                <a16:creationId xmlns:a16="http://schemas.microsoft.com/office/drawing/2014/main" id="{CF23DDC8-26D3-4D48-94CA-99BB71CB7DCD}"/>
              </a:ext>
            </a:extLst>
          </p:cNvPr>
          <p:cNvSpPr txBox="1"/>
          <p:nvPr/>
        </p:nvSpPr>
        <p:spPr>
          <a:xfrm>
            <a:off x="784702" y="3376684"/>
            <a:ext cx="6094602" cy="3214021"/>
          </a:xfrm>
          <a:prstGeom prst="rect">
            <a:avLst/>
          </a:prstGeom>
          <a:noFill/>
        </p:spPr>
        <p:txBody>
          <a:bodyPr wrap="square">
            <a:spAutoFit/>
          </a:bodyPr>
          <a:lstStyle/>
          <a:p>
            <a:pPr>
              <a:lnSpc>
                <a:spcPct val="120000"/>
              </a:lnSpc>
              <a:spcBef>
                <a:spcPts val="600"/>
              </a:spcBef>
              <a:spcAft>
                <a:spcPts val="600"/>
              </a:spcAft>
            </a:pPr>
            <a:r>
              <a:rPr lang="en-IN" sz="1400" b="1" dirty="0">
                <a:latin typeface="Arial" panose="020B0604020202020204" pitchFamily="34" charset="0"/>
              </a:rPr>
              <a:t>5.1 Means of Access</a:t>
            </a:r>
          </a:p>
          <a:p>
            <a:pPr>
              <a:lnSpc>
                <a:spcPct val="120000"/>
              </a:lnSpc>
              <a:spcBef>
                <a:spcPts val="600"/>
              </a:spcBef>
              <a:spcAft>
                <a:spcPts val="600"/>
              </a:spcAft>
            </a:pPr>
            <a:r>
              <a:rPr lang="en-IN" sz="1400" b="1" dirty="0">
                <a:latin typeface="Arial" panose="020B0604020202020204" pitchFamily="34" charset="0"/>
              </a:rPr>
              <a:t>5.2 Approach to a Building</a:t>
            </a:r>
          </a:p>
          <a:p>
            <a:pPr>
              <a:lnSpc>
                <a:spcPct val="120000"/>
              </a:lnSpc>
              <a:spcBef>
                <a:spcPts val="600"/>
              </a:spcBef>
              <a:spcAft>
                <a:spcPts val="600"/>
              </a:spcAft>
            </a:pPr>
            <a:r>
              <a:rPr lang="en-IN" sz="1400" b="1" dirty="0">
                <a:latin typeface="Arial" panose="020B0604020202020204" pitchFamily="34" charset="0"/>
              </a:rPr>
              <a:t>5.3 Setbacks</a:t>
            </a:r>
          </a:p>
          <a:p>
            <a:pPr>
              <a:lnSpc>
                <a:spcPct val="120000"/>
              </a:lnSpc>
              <a:spcBef>
                <a:spcPts val="600"/>
              </a:spcBef>
              <a:spcAft>
                <a:spcPts val="600"/>
              </a:spcAft>
            </a:pPr>
            <a:r>
              <a:rPr lang="en-IN" sz="1400" b="1" dirty="0">
                <a:latin typeface="Arial" panose="020B0604020202020204" pitchFamily="34" charset="0"/>
              </a:rPr>
              <a:t>5.4 Open Spaces</a:t>
            </a:r>
          </a:p>
          <a:p>
            <a:pPr>
              <a:lnSpc>
                <a:spcPct val="120000"/>
              </a:lnSpc>
              <a:spcBef>
                <a:spcPts val="600"/>
              </a:spcBef>
              <a:spcAft>
                <a:spcPts val="600"/>
              </a:spcAft>
            </a:pPr>
            <a:r>
              <a:rPr lang="en-IN" sz="1400" b="1" dirty="0">
                <a:latin typeface="Arial" panose="020B0604020202020204" pitchFamily="34" charset="0"/>
              </a:rPr>
              <a:t>5.5 FAR and Ground Coverage</a:t>
            </a:r>
          </a:p>
          <a:p>
            <a:pPr>
              <a:lnSpc>
                <a:spcPct val="120000"/>
              </a:lnSpc>
              <a:spcBef>
                <a:spcPts val="600"/>
              </a:spcBef>
              <a:spcAft>
                <a:spcPts val="600"/>
              </a:spcAft>
            </a:pPr>
            <a:r>
              <a:rPr lang="en-IN" sz="1400" b="1" dirty="0">
                <a:latin typeface="Arial" panose="020B0604020202020204" pitchFamily="34" charset="0"/>
              </a:rPr>
              <a:t>5.6 Subdivision and Amalgamation of Plots </a:t>
            </a:r>
          </a:p>
          <a:p>
            <a:pPr>
              <a:lnSpc>
                <a:spcPct val="120000"/>
              </a:lnSpc>
              <a:spcBef>
                <a:spcPts val="600"/>
              </a:spcBef>
              <a:spcAft>
                <a:spcPts val="600"/>
              </a:spcAft>
            </a:pPr>
            <a:r>
              <a:rPr lang="en-IN" sz="1400" b="1" dirty="0">
                <a:latin typeface="Arial" panose="020B0604020202020204" pitchFamily="34" charset="0"/>
              </a:rPr>
              <a:t>5.7 Off-street Parking</a:t>
            </a:r>
          </a:p>
          <a:p>
            <a:pPr>
              <a:lnSpc>
                <a:spcPct val="120000"/>
              </a:lnSpc>
              <a:spcBef>
                <a:spcPts val="600"/>
              </a:spcBef>
              <a:spcAft>
                <a:spcPts val="600"/>
              </a:spcAft>
            </a:pPr>
            <a:r>
              <a:rPr lang="en-IN" sz="1400" b="1" dirty="0">
                <a:latin typeface="Arial" panose="020B0604020202020204" pitchFamily="34" charset="0"/>
              </a:rPr>
              <a:t>5.8 Urban Design Features</a:t>
            </a:r>
          </a:p>
        </p:txBody>
      </p:sp>
    </p:spTree>
    <p:extLst>
      <p:ext uri="{BB962C8B-B14F-4D97-AF65-F5344CB8AC3E}">
        <p14:creationId xmlns:p14="http://schemas.microsoft.com/office/powerpoint/2010/main" val="27593800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 5 Development and Building Controls</a:t>
            </a:r>
          </a:p>
        </p:txBody>
      </p:sp>
      <p:sp>
        <p:nvSpPr>
          <p:cNvPr id="16" name="TextBox 15">
            <a:extLst>
              <a:ext uri="{FF2B5EF4-FFF2-40B4-BE49-F238E27FC236}">
                <a16:creationId xmlns:a16="http://schemas.microsoft.com/office/drawing/2014/main" id="{C58E6D1C-7A65-4983-9412-51240C390961}"/>
              </a:ext>
            </a:extLst>
          </p:cNvPr>
          <p:cNvSpPr txBox="1"/>
          <p:nvPr/>
        </p:nvSpPr>
        <p:spPr>
          <a:xfrm>
            <a:off x="443908" y="948112"/>
            <a:ext cx="11050100" cy="5247590"/>
          </a:xfrm>
          <a:prstGeom prst="rect">
            <a:avLst/>
          </a:prstGeom>
          <a:noFill/>
        </p:spPr>
        <p:txBody>
          <a:bodyPr wrap="square">
            <a:spAutoFit/>
          </a:bodyPr>
          <a:lstStyle/>
          <a:p>
            <a:r>
              <a:rPr lang="en-IN" sz="1400" b="1" dirty="0">
                <a:latin typeface="Arial" panose="020B0604020202020204" pitchFamily="34" charset="0"/>
                <a:cs typeface="Arial" panose="020B0604020202020204" pitchFamily="34" charset="0"/>
              </a:rPr>
              <a:t>5.1 Means of Access</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Minimum Right of Way (</a:t>
            </a:r>
            <a:r>
              <a:rPr lang="en-IN" sz="1400" dirty="0" err="1">
                <a:latin typeface="Arial" panose="020B0604020202020204" pitchFamily="34" charset="0"/>
              </a:rPr>
              <a:t>RoW</a:t>
            </a:r>
            <a:r>
              <a:rPr lang="en-IN" sz="1400" dirty="0">
                <a:latin typeface="Arial" panose="020B0604020202020204" pitchFamily="34" charset="0"/>
              </a:rPr>
              <a:t>) requirements for means of access of plots, as illustrated below:</a:t>
            </a:r>
          </a:p>
          <a:p>
            <a:pPr indent="-285750">
              <a:spcBef>
                <a:spcPts val="600"/>
              </a:spcBef>
              <a:spcAft>
                <a:spcPts val="600"/>
              </a:spcAft>
              <a:buFont typeface="Arial" panose="020B0604020202020204" pitchFamily="34" charset="0"/>
              <a:buChar char="•"/>
            </a:pPr>
            <a:endParaRPr lang="en-IN" sz="1400" dirty="0">
              <a:latin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dirty="0">
              <a:latin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dirty="0">
              <a:latin typeface="Arial" panose="020B0604020202020204" pitchFamily="34" charset="0"/>
            </a:endParaRP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Further, plots which do not abut on a street/road shall abut/front on a means of access, the width and other requirements of which shall be as given below:</a:t>
            </a:r>
          </a:p>
          <a:p>
            <a:pPr indent="-285750">
              <a:spcBef>
                <a:spcPts val="600"/>
              </a:spcBef>
              <a:spcAft>
                <a:spcPts val="600"/>
              </a:spcAft>
              <a:buFont typeface="Arial" panose="020B0604020202020204" pitchFamily="34" charset="0"/>
              <a:buChar char="•"/>
            </a:pPr>
            <a:endParaRPr lang="en-IN" sz="1400" dirty="0">
              <a:latin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dirty="0">
              <a:latin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dirty="0">
              <a:latin typeface="Arial" panose="020B0604020202020204" pitchFamily="34" charset="0"/>
            </a:endParaRP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Facilities and amenities for which direct access from highways or roads greater than 52 m in width shall be permitted </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Provisions on means of access for high rise buildings and special buildings</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Road intersections and junctions shall provide clear sight distance and shall be universally accessible.</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Requirements for cul-de-sacs to ensure easy turning of vehicles.</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Requirements for footpaths</a:t>
            </a:r>
          </a:p>
        </p:txBody>
      </p:sp>
      <p:graphicFrame>
        <p:nvGraphicFramePr>
          <p:cNvPr id="2" name="Table 1">
            <a:extLst>
              <a:ext uri="{FF2B5EF4-FFF2-40B4-BE49-F238E27FC236}">
                <a16:creationId xmlns:a16="http://schemas.microsoft.com/office/drawing/2014/main" id="{490E4DCF-0BE2-41D6-AD89-D5B7450AEC96}"/>
              </a:ext>
            </a:extLst>
          </p:cNvPr>
          <p:cNvGraphicFramePr>
            <a:graphicFrameLocks noGrp="1"/>
          </p:cNvGraphicFramePr>
          <p:nvPr>
            <p:extLst>
              <p:ext uri="{D42A27DB-BD31-4B8C-83A1-F6EECF244321}">
                <p14:modId xmlns:p14="http://schemas.microsoft.com/office/powerpoint/2010/main" val="2174933626"/>
              </p:ext>
            </p:extLst>
          </p:nvPr>
        </p:nvGraphicFramePr>
        <p:xfrm>
          <a:off x="2642532" y="1850507"/>
          <a:ext cx="5519956" cy="767080"/>
        </p:xfrm>
        <a:graphic>
          <a:graphicData uri="http://schemas.openxmlformats.org/drawingml/2006/table">
            <a:tbl>
              <a:tblPr firstRow="1" firstCol="1" bandRow="1"/>
              <a:tblGrid>
                <a:gridCol w="629228">
                  <a:extLst>
                    <a:ext uri="{9D8B030D-6E8A-4147-A177-3AD203B41FA5}">
                      <a16:colId xmlns:a16="http://schemas.microsoft.com/office/drawing/2014/main" val="2779662523"/>
                    </a:ext>
                  </a:extLst>
                </a:gridCol>
                <a:gridCol w="3067183">
                  <a:extLst>
                    <a:ext uri="{9D8B030D-6E8A-4147-A177-3AD203B41FA5}">
                      <a16:colId xmlns:a16="http://schemas.microsoft.com/office/drawing/2014/main" val="1243719194"/>
                    </a:ext>
                  </a:extLst>
                </a:gridCol>
                <a:gridCol w="1823545">
                  <a:extLst>
                    <a:ext uri="{9D8B030D-6E8A-4147-A177-3AD203B41FA5}">
                      <a16:colId xmlns:a16="http://schemas.microsoft.com/office/drawing/2014/main" val="976485334"/>
                    </a:ext>
                  </a:extLst>
                </a:gridCol>
              </a:tblGrid>
              <a:tr h="224790">
                <a:tc>
                  <a:txBody>
                    <a:bodyPr/>
                    <a:lstStyle/>
                    <a:p>
                      <a:pPr marL="92075" indent="0" algn="l">
                        <a:lnSpc>
                          <a:spcPct val="115000"/>
                        </a:lnSpc>
                        <a:spcBef>
                          <a:spcPts val="600"/>
                        </a:spcBef>
                        <a:spcAft>
                          <a:spcPts val="300"/>
                        </a:spcAft>
                      </a:pPr>
                      <a:r>
                        <a:rPr lang="en-IN" sz="1100" b="1" dirty="0" err="1">
                          <a:effectLst/>
                          <a:latin typeface="Arial" panose="020B0604020202020204" pitchFamily="34" charset="0"/>
                          <a:ea typeface="Calibri" panose="020F0502020204030204" pitchFamily="34" charset="0"/>
                          <a:cs typeface="Mangal" panose="02040503050203030202" pitchFamily="18" charset="0"/>
                        </a:rPr>
                        <a:t>Sl</a:t>
                      </a:r>
                      <a:r>
                        <a:rPr lang="en-IN" sz="1100" b="1" dirty="0">
                          <a:effectLst/>
                          <a:latin typeface="Arial" panose="020B0604020202020204" pitchFamily="34" charset="0"/>
                          <a:ea typeface="Calibri" panose="020F0502020204030204" pitchFamily="34" charset="0"/>
                          <a:cs typeface="Mangal" panose="02040503050203030202" pitchFamily="18" charset="0"/>
                        </a:rPr>
                        <a:t> No.</a:t>
                      </a: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457200" algn="ctr">
                        <a:lnSpc>
                          <a:spcPct val="115000"/>
                        </a:lnSpc>
                        <a:spcBef>
                          <a:spcPts val="600"/>
                        </a:spcBef>
                        <a:spcAft>
                          <a:spcPts val="300"/>
                        </a:spcAft>
                      </a:pPr>
                      <a:r>
                        <a:rPr lang="en-IN" sz="1100" b="1" dirty="0">
                          <a:solidFill>
                            <a:srgbClr val="000000"/>
                          </a:solidFill>
                          <a:effectLst/>
                          <a:latin typeface="Arial" panose="020B0604020202020204" pitchFamily="34" charset="0"/>
                          <a:ea typeface="Calibri" panose="020F0502020204030204" pitchFamily="34" charset="0"/>
                          <a:cs typeface="Mangal" panose="02040503050203030202" pitchFamily="18" charset="0"/>
                        </a:rPr>
                        <a:t>Type of Development</a:t>
                      </a: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457200" algn="ctr">
                        <a:lnSpc>
                          <a:spcPct val="115000"/>
                        </a:lnSpc>
                        <a:spcBef>
                          <a:spcPts val="600"/>
                        </a:spcBef>
                        <a:spcAft>
                          <a:spcPts val="300"/>
                        </a:spcAft>
                      </a:pPr>
                      <a:r>
                        <a:rPr lang="en-IN" sz="1100" b="1" dirty="0">
                          <a:solidFill>
                            <a:srgbClr val="000000"/>
                          </a:solidFill>
                          <a:effectLst/>
                          <a:latin typeface="Arial" panose="020B0604020202020204" pitchFamily="34" charset="0"/>
                          <a:ea typeface="Calibri" panose="020F0502020204030204" pitchFamily="34" charset="0"/>
                          <a:cs typeface="Mangal" panose="02040503050203030202" pitchFamily="18" charset="0"/>
                        </a:rPr>
                        <a:t>Minimum </a:t>
                      </a:r>
                      <a:r>
                        <a:rPr lang="en-IN" sz="1100" b="1" dirty="0" err="1">
                          <a:solidFill>
                            <a:srgbClr val="000000"/>
                          </a:solidFill>
                          <a:effectLst/>
                          <a:latin typeface="Arial" panose="020B0604020202020204" pitchFamily="34" charset="0"/>
                          <a:ea typeface="Calibri" panose="020F0502020204030204" pitchFamily="34" charset="0"/>
                          <a:cs typeface="Mangal" panose="02040503050203030202" pitchFamily="18" charset="0"/>
                        </a:rPr>
                        <a:t>RoW</a:t>
                      </a:r>
                      <a:r>
                        <a:rPr lang="en-IN" sz="1100" b="1" dirty="0">
                          <a:solidFill>
                            <a:srgbClr val="000000"/>
                          </a:solidFill>
                          <a:effectLst/>
                          <a:latin typeface="Arial" panose="020B0604020202020204" pitchFamily="34" charset="0"/>
                          <a:ea typeface="Calibri" panose="020F0502020204030204" pitchFamily="34" charset="0"/>
                          <a:cs typeface="Mangal" panose="02040503050203030202" pitchFamily="18" charset="0"/>
                        </a:rPr>
                        <a:t> (m)</a:t>
                      </a: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2665563711"/>
                  </a:ext>
                </a:extLst>
              </a:tr>
              <a:tr h="271145">
                <a:tc>
                  <a:txBody>
                    <a:bodyPr/>
                    <a:lstStyle/>
                    <a:p>
                      <a:pPr marL="0" lvl="0" indent="0" algn="just">
                        <a:lnSpc>
                          <a:spcPct val="115000"/>
                        </a:lnSpc>
                        <a:spcBef>
                          <a:spcPts val="600"/>
                        </a:spcBef>
                        <a:spcAft>
                          <a:spcPts val="300"/>
                        </a:spcAft>
                        <a:buSzPts val="1200"/>
                        <a:buFont typeface="Arial MT"/>
                        <a:buNone/>
                      </a:pPr>
                      <a:r>
                        <a:rPr lang="en-IN" sz="1100" spc="-30" dirty="0" err="1">
                          <a:effectLst/>
                          <a:latin typeface="Arial" panose="020B0604020202020204" pitchFamily="34" charset="0"/>
                          <a:ea typeface="Arial MT"/>
                          <a:cs typeface="Arial MT"/>
                        </a:rPr>
                        <a:t>i</a:t>
                      </a:r>
                      <a:r>
                        <a:rPr lang="en-IN" sz="1100" spc="-30" dirty="0">
                          <a:effectLst/>
                          <a:latin typeface="Arial" panose="020B0604020202020204" pitchFamily="34" charset="0"/>
                          <a:ea typeface="Arial MT"/>
                          <a:cs typeface="Arial MT"/>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Bef>
                          <a:spcPts val="600"/>
                        </a:spcBef>
                        <a:spcAft>
                          <a:spcPts val="300"/>
                        </a:spcAft>
                      </a:pPr>
                      <a:r>
                        <a:rPr lang="en-IN" sz="1100">
                          <a:effectLst/>
                          <a:latin typeface="Arial" panose="020B0604020202020204" pitchFamily="34" charset="0"/>
                          <a:ea typeface="Calibri" panose="020F0502020204030204" pitchFamily="34" charset="0"/>
                          <a:cs typeface="Mangal" panose="02040503050203030202" pitchFamily="18" charset="0"/>
                        </a:rPr>
                        <a:t>Residential plotted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Bef>
                          <a:spcPts val="600"/>
                        </a:spcBef>
                        <a:spcAft>
                          <a:spcPts val="3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1640251"/>
                  </a:ext>
                </a:extLst>
              </a:tr>
              <a:tr h="271145">
                <a:tc>
                  <a:txBody>
                    <a:bodyPr/>
                    <a:lstStyle/>
                    <a:p>
                      <a:pPr marL="0" lvl="0" indent="0" algn="just">
                        <a:lnSpc>
                          <a:spcPct val="115000"/>
                        </a:lnSpc>
                        <a:spcBef>
                          <a:spcPts val="600"/>
                        </a:spcBef>
                        <a:spcAft>
                          <a:spcPts val="300"/>
                        </a:spcAft>
                        <a:buSzPts val="1200"/>
                        <a:buFont typeface="Arial MT"/>
                        <a:buNone/>
                      </a:pPr>
                      <a:r>
                        <a:rPr lang="en-IN" sz="1100" spc="-30" dirty="0">
                          <a:effectLst/>
                          <a:latin typeface="Arial" panose="020B0604020202020204" pitchFamily="34" charset="0"/>
                          <a:ea typeface="Arial MT"/>
                          <a:cs typeface="Arial MT"/>
                        </a:rPr>
                        <a:t>ii)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Bef>
                          <a:spcPts val="600"/>
                        </a:spcBef>
                        <a:spcAft>
                          <a:spcPts val="300"/>
                        </a:spcAft>
                      </a:pPr>
                      <a:r>
                        <a:rPr lang="en-IN" sz="1100" dirty="0">
                          <a:effectLst/>
                          <a:latin typeface="Arial" panose="020B0604020202020204" pitchFamily="34" charset="0"/>
                          <a:ea typeface="Calibri" panose="020F0502020204030204" pitchFamily="34" charset="0"/>
                          <a:cs typeface="Mangal" panose="02040503050203030202" pitchFamily="18" charset="0"/>
                        </a:rPr>
                        <a:t>Low rise group housing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Bef>
                          <a:spcPts val="600"/>
                        </a:spcBef>
                        <a:spcAft>
                          <a:spcPts val="3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1174647"/>
                  </a:ext>
                </a:extLst>
              </a:tr>
            </a:tbl>
          </a:graphicData>
        </a:graphic>
      </p:graphicFrame>
      <p:graphicFrame>
        <p:nvGraphicFramePr>
          <p:cNvPr id="3" name="Table 2">
            <a:extLst>
              <a:ext uri="{FF2B5EF4-FFF2-40B4-BE49-F238E27FC236}">
                <a16:creationId xmlns:a16="http://schemas.microsoft.com/office/drawing/2014/main" id="{6FE19333-25BB-44EF-AFD8-3AF0C9ADC9E4}"/>
              </a:ext>
            </a:extLst>
          </p:cNvPr>
          <p:cNvGraphicFramePr>
            <a:graphicFrameLocks noGrp="1"/>
          </p:cNvGraphicFramePr>
          <p:nvPr>
            <p:extLst>
              <p:ext uri="{D42A27DB-BD31-4B8C-83A1-F6EECF244321}">
                <p14:modId xmlns:p14="http://schemas.microsoft.com/office/powerpoint/2010/main" val="1461847249"/>
              </p:ext>
            </p:extLst>
          </p:nvPr>
        </p:nvGraphicFramePr>
        <p:xfrm>
          <a:off x="2642532" y="3419314"/>
          <a:ext cx="5519956" cy="738378"/>
        </p:xfrm>
        <a:graphic>
          <a:graphicData uri="http://schemas.openxmlformats.org/drawingml/2006/table">
            <a:tbl>
              <a:tblPr firstRow="1" firstCol="1" bandRow="1"/>
              <a:tblGrid>
                <a:gridCol w="358686">
                  <a:extLst>
                    <a:ext uri="{9D8B030D-6E8A-4147-A177-3AD203B41FA5}">
                      <a16:colId xmlns:a16="http://schemas.microsoft.com/office/drawing/2014/main" val="2463898397"/>
                    </a:ext>
                  </a:extLst>
                </a:gridCol>
                <a:gridCol w="1245627">
                  <a:extLst>
                    <a:ext uri="{9D8B030D-6E8A-4147-A177-3AD203B41FA5}">
                      <a16:colId xmlns:a16="http://schemas.microsoft.com/office/drawing/2014/main" val="1068699531"/>
                    </a:ext>
                  </a:extLst>
                </a:gridCol>
                <a:gridCol w="2048340">
                  <a:extLst>
                    <a:ext uri="{9D8B030D-6E8A-4147-A177-3AD203B41FA5}">
                      <a16:colId xmlns:a16="http://schemas.microsoft.com/office/drawing/2014/main" val="3406616335"/>
                    </a:ext>
                  </a:extLst>
                </a:gridCol>
                <a:gridCol w="1867303">
                  <a:extLst>
                    <a:ext uri="{9D8B030D-6E8A-4147-A177-3AD203B41FA5}">
                      <a16:colId xmlns:a16="http://schemas.microsoft.com/office/drawing/2014/main" val="2302354188"/>
                    </a:ext>
                  </a:extLst>
                </a:gridCol>
              </a:tblGrid>
              <a:tr h="175421">
                <a:tc>
                  <a:txBody>
                    <a:bodyPr/>
                    <a:lstStyle/>
                    <a:p>
                      <a:pPr algn="ctr">
                        <a:lnSpc>
                          <a:spcPct val="115000"/>
                        </a:lnSpc>
                        <a:spcBef>
                          <a:spcPts val="600"/>
                        </a:spcBef>
                        <a:spcAft>
                          <a:spcPts val="600"/>
                        </a:spcAft>
                      </a:pPr>
                      <a:r>
                        <a:rPr lang="en-IN" sz="1100" b="1">
                          <a:solidFill>
                            <a:srgbClr val="000000"/>
                          </a:solidFill>
                          <a:effectLst/>
                          <a:latin typeface="Arial" panose="020B0604020202020204" pitchFamily="34" charset="0"/>
                          <a:ea typeface="Calibri" panose="020F0502020204030204" pitchFamily="34" charset="0"/>
                          <a:cs typeface="Mangal" panose="02040503050203030202" pitchFamily="18" charset="0"/>
                        </a:rPr>
                        <a:t>Sl No.</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198" marR="681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lnSpc>
                          <a:spcPct val="115000"/>
                        </a:lnSpc>
                        <a:spcBef>
                          <a:spcPts val="600"/>
                        </a:spcBef>
                        <a:spcAft>
                          <a:spcPts val="600"/>
                        </a:spcAft>
                      </a:pPr>
                      <a:r>
                        <a:rPr lang="en-IN" sz="1100" b="1" dirty="0">
                          <a:solidFill>
                            <a:srgbClr val="000000"/>
                          </a:solidFill>
                          <a:effectLst/>
                          <a:latin typeface="Arial" panose="020B0604020202020204" pitchFamily="34" charset="0"/>
                          <a:ea typeface="Calibri" panose="020F0502020204030204" pitchFamily="34" charset="0"/>
                          <a:cs typeface="Mangal" panose="02040503050203030202" pitchFamily="18" charset="0"/>
                        </a:rPr>
                        <a:t>Minimum Width (m)</a:t>
                      </a: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198" marR="681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lnSpc>
                          <a:spcPct val="115000"/>
                        </a:lnSpc>
                        <a:spcBef>
                          <a:spcPts val="600"/>
                        </a:spcBef>
                        <a:spcAft>
                          <a:spcPts val="600"/>
                        </a:spcAft>
                      </a:pPr>
                      <a:r>
                        <a:rPr lang="en-IN" sz="1100" b="1" dirty="0">
                          <a:solidFill>
                            <a:srgbClr val="000000"/>
                          </a:solidFill>
                          <a:effectLst/>
                          <a:latin typeface="Arial" panose="020B0604020202020204" pitchFamily="34" charset="0"/>
                          <a:ea typeface="Calibri" panose="020F0502020204030204" pitchFamily="34" charset="0"/>
                          <a:cs typeface="Mangal" panose="02040503050203030202" pitchFamily="18" charset="0"/>
                        </a:rPr>
                        <a:t>Length of Means of Access for Residential Plots (m)</a:t>
                      </a: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198" marR="681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lnSpc>
                          <a:spcPct val="115000"/>
                        </a:lnSpc>
                        <a:spcBef>
                          <a:spcPts val="600"/>
                        </a:spcBef>
                        <a:spcAft>
                          <a:spcPts val="600"/>
                        </a:spcAft>
                      </a:pPr>
                      <a:r>
                        <a:rPr lang="en-IN" sz="1100" b="1">
                          <a:solidFill>
                            <a:srgbClr val="000000"/>
                          </a:solidFill>
                          <a:effectLst/>
                          <a:latin typeface="Arial" panose="020B0604020202020204" pitchFamily="34" charset="0"/>
                          <a:ea typeface="Calibri" panose="020F0502020204030204" pitchFamily="34" charset="0"/>
                          <a:cs typeface="Mangal" panose="02040503050203030202" pitchFamily="18" charset="0"/>
                        </a:rPr>
                        <a:t>Length of Means of Access for Other Plots (m)</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198" marR="681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2632544456"/>
                  </a:ext>
                </a:extLst>
              </a:tr>
              <a:tr h="175421">
                <a:tc>
                  <a:txBody>
                    <a:bodyPr/>
                    <a:lstStyle/>
                    <a:p>
                      <a:pPr marL="0" lvl="0" indent="0">
                        <a:lnSpc>
                          <a:spcPct val="115000"/>
                        </a:lnSpc>
                        <a:spcBef>
                          <a:spcPts val="600"/>
                        </a:spcBef>
                        <a:spcAft>
                          <a:spcPts val="300"/>
                        </a:spcAft>
                        <a:buSzPts val="1200"/>
                        <a:buFont typeface="Arial MT"/>
                        <a:buNone/>
                      </a:pPr>
                      <a:endParaRPr lang="en-IN" sz="1100" spc="-30" dirty="0">
                        <a:effectLst/>
                        <a:latin typeface="Arial" panose="020B0604020202020204" pitchFamily="34" charset="0"/>
                        <a:ea typeface="Arial MT"/>
                        <a:cs typeface="Arial MT"/>
                      </a:endParaRPr>
                    </a:p>
                  </a:txBody>
                  <a:tcPr marL="68198" marR="681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198" marR="681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198" marR="681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198" marR="681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5750559"/>
                  </a:ext>
                </a:extLst>
              </a:tr>
            </a:tbl>
          </a:graphicData>
        </a:graphic>
      </p:graphicFrame>
      <p:sp>
        <p:nvSpPr>
          <p:cNvPr id="6" name="TextBox 5">
            <a:extLst>
              <a:ext uri="{FF2B5EF4-FFF2-40B4-BE49-F238E27FC236}">
                <a16:creationId xmlns:a16="http://schemas.microsoft.com/office/drawing/2014/main" id="{B82E44C8-A1AB-4B53-9EAD-3ADD9CA0EBE4}"/>
              </a:ext>
            </a:extLst>
          </p:cNvPr>
          <p:cNvSpPr txBox="1"/>
          <p:nvPr/>
        </p:nvSpPr>
        <p:spPr>
          <a:xfrm rot="19787742">
            <a:off x="3880558" y="3526892"/>
            <a:ext cx="1896533" cy="523220"/>
          </a:xfrm>
          <a:prstGeom prst="rect">
            <a:avLst/>
          </a:prstGeom>
          <a:noFill/>
        </p:spPr>
        <p:txBody>
          <a:bodyPr wrap="square" rtlCol="0">
            <a:spAutoFit/>
          </a:bodyPr>
          <a:lstStyle/>
          <a:p>
            <a:r>
              <a:rPr lang="en-IN" sz="2800" b="1" i="1" dirty="0">
                <a:solidFill>
                  <a:schemeClr val="bg2">
                    <a:lumMod val="75000"/>
                  </a:schemeClr>
                </a:solidFill>
              </a:rPr>
              <a:t>illustrative</a:t>
            </a:r>
          </a:p>
        </p:txBody>
      </p:sp>
    </p:spTree>
    <p:extLst>
      <p:ext uri="{BB962C8B-B14F-4D97-AF65-F5344CB8AC3E}">
        <p14:creationId xmlns:p14="http://schemas.microsoft.com/office/powerpoint/2010/main" val="13630340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 5 Development and Building Controls</a:t>
            </a:r>
          </a:p>
        </p:txBody>
      </p:sp>
      <p:sp>
        <p:nvSpPr>
          <p:cNvPr id="16" name="TextBox 15">
            <a:extLst>
              <a:ext uri="{FF2B5EF4-FFF2-40B4-BE49-F238E27FC236}">
                <a16:creationId xmlns:a16="http://schemas.microsoft.com/office/drawing/2014/main" id="{C58E6D1C-7A65-4983-9412-51240C390961}"/>
              </a:ext>
            </a:extLst>
          </p:cNvPr>
          <p:cNvSpPr txBox="1"/>
          <p:nvPr/>
        </p:nvSpPr>
        <p:spPr>
          <a:xfrm>
            <a:off x="443908" y="1048780"/>
            <a:ext cx="11050100" cy="1246495"/>
          </a:xfrm>
          <a:prstGeom prst="rect">
            <a:avLst/>
          </a:prstGeom>
          <a:noFill/>
        </p:spPr>
        <p:txBody>
          <a:bodyPr wrap="square">
            <a:spAutoFit/>
          </a:bodyPr>
          <a:lstStyle/>
          <a:p>
            <a:r>
              <a:rPr lang="en-IN" sz="1400" b="1" dirty="0">
                <a:latin typeface="Arial" panose="020B0604020202020204" pitchFamily="34" charset="0"/>
                <a:cs typeface="Arial" panose="020B0604020202020204" pitchFamily="34" charset="0"/>
              </a:rPr>
              <a:t>5.2 Approach to a Building/Amenity</a:t>
            </a:r>
          </a:p>
          <a:p>
            <a:endParaRPr lang="en-IN"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Approach to the buildings from road/street/internal means of access shall be through paved pathways. </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Approach to the public buildings/ amenities and group housing. </a:t>
            </a:r>
          </a:p>
        </p:txBody>
      </p:sp>
      <p:sp>
        <p:nvSpPr>
          <p:cNvPr id="5" name="TextBox 4">
            <a:extLst>
              <a:ext uri="{FF2B5EF4-FFF2-40B4-BE49-F238E27FC236}">
                <a16:creationId xmlns:a16="http://schemas.microsoft.com/office/drawing/2014/main" id="{EC93F789-15D2-4A2C-B588-2A0E46188A6F}"/>
              </a:ext>
            </a:extLst>
          </p:cNvPr>
          <p:cNvSpPr txBox="1"/>
          <p:nvPr/>
        </p:nvSpPr>
        <p:spPr>
          <a:xfrm>
            <a:off x="443908" y="2787706"/>
            <a:ext cx="11050100" cy="3031599"/>
          </a:xfrm>
          <a:prstGeom prst="rect">
            <a:avLst/>
          </a:prstGeom>
          <a:noFill/>
        </p:spPr>
        <p:txBody>
          <a:bodyPr wrap="square">
            <a:spAutoFit/>
          </a:bodyPr>
          <a:lstStyle/>
          <a:p>
            <a:r>
              <a:rPr lang="en-IN" sz="1400" b="1" dirty="0">
                <a:latin typeface="Arial" panose="020B0604020202020204" pitchFamily="34" charset="0"/>
                <a:cs typeface="Arial" panose="020B0604020202020204" pitchFamily="34" charset="0"/>
              </a:rPr>
              <a:t>5.3 Setbacks</a:t>
            </a:r>
          </a:p>
          <a:p>
            <a:endParaRPr lang="en-IN" sz="1400" b="1"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Minimum front, rear and sides setback requirements for different building types with height up to 15 m as illustrated below:</a:t>
            </a:r>
          </a:p>
          <a:p>
            <a:pPr indent="-285750">
              <a:spcBef>
                <a:spcPts val="600"/>
              </a:spcBef>
              <a:spcAft>
                <a:spcPts val="600"/>
              </a:spcAft>
              <a:buFont typeface="Arial" panose="020B0604020202020204" pitchFamily="34" charset="0"/>
              <a:buChar char="•"/>
            </a:pPr>
            <a:endParaRPr lang="en-IN" sz="1400" dirty="0">
              <a:latin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dirty="0">
              <a:latin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dirty="0">
              <a:latin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dirty="0">
              <a:latin typeface="Arial" panose="020B0604020202020204" pitchFamily="34" charset="0"/>
            </a:endParaRP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Minimum front, rear and sides setback requirements for different building types with height 15 m and above</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Exemptions to erections prohibited from the setback area.</a:t>
            </a:r>
          </a:p>
        </p:txBody>
      </p:sp>
      <p:graphicFrame>
        <p:nvGraphicFramePr>
          <p:cNvPr id="2" name="Table 1">
            <a:extLst>
              <a:ext uri="{FF2B5EF4-FFF2-40B4-BE49-F238E27FC236}">
                <a16:creationId xmlns:a16="http://schemas.microsoft.com/office/drawing/2014/main" id="{A7D11CF2-51BF-4A65-8655-B26641ABCA4A}"/>
              </a:ext>
            </a:extLst>
          </p:cNvPr>
          <p:cNvGraphicFramePr>
            <a:graphicFrameLocks noGrp="1"/>
          </p:cNvGraphicFramePr>
          <p:nvPr>
            <p:extLst>
              <p:ext uri="{D42A27DB-BD31-4B8C-83A1-F6EECF244321}">
                <p14:modId xmlns:p14="http://schemas.microsoft.com/office/powerpoint/2010/main" val="1429876793"/>
              </p:ext>
            </p:extLst>
          </p:nvPr>
        </p:nvGraphicFramePr>
        <p:xfrm>
          <a:off x="584200" y="3895612"/>
          <a:ext cx="10515600" cy="1234821"/>
        </p:xfrm>
        <a:graphic>
          <a:graphicData uri="http://schemas.openxmlformats.org/drawingml/2006/table">
            <a:tbl>
              <a:tblPr firstRow="1" firstCol="1" bandRow="1"/>
              <a:tblGrid>
                <a:gridCol w="986363">
                  <a:extLst>
                    <a:ext uri="{9D8B030D-6E8A-4147-A177-3AD203B41FA5}">
                      <a16:colId xmlns:a16="http://schemas.microsoft.com/office/drawing/2014/main" val="3303392194"/>
                    </a:ext>
                  </a:extLst>
                </a:gridCol>
                <a:gridCol w="2201967">
                  <a:extLst>
                    <a:ext uri="{9D8B030D-6E8A-4147-A177-3AD203B41FA5}">
                      <a16:colId xmlns:a16="http://schemas.microsoft.com/office/drawing/2014/main" val="962217043"/>
                    </a:ext>
                  </a:extLst>
                </a:gridCol>
                <a:gridCol w="2477475">
                  <a:extLst>
                    <a:ext uri="{9D8B030D-6E8A-4147-A177-3AD203B41FA5}">
                      <a16:colId xmlns:a16="http://schemas.microsoft.com/office/drawing/2014/main" val="3497747104"/>
                    </a:ext>
                  </a:extLst>
                </a:gridCol>
                <a:gridCol w="2456444">
                  <a:extLst>
                    <a:ext uri="{9D8B030D-6E8A-4147-A177-3AD203B41FA5}">
                      <a16:colId xmlns:a16="http://schemas.microsoft.com/office/drawing/2014/main" val="1499304907"/>
                    </a:ext>
                  </a:extLst>
                </a:gridCol>
                <a:gridCol w="2393351">
                  <a:extLst>
                    <a:ext uri="{9D8B030D-6E8A-4147-A177-3AD203B41FA5}">
                      <a16:colId xmlns:a16="http://schemas.microsoft.com/office/drawing/2014/main" val="1717289129"/>
                    </a:ext>
                  </a:extLst>
                </a:gridCol>
              </a:tblGrid>
              <a:tr h="0">
                <a:tc>
                  <a:txBody>
                    <a:bodyPr/>
                    <a:lstStyle/>
                    <a:p>
                      <a:pPr algn="ctr">
                        <a:lnSpc>
                          <a:spcPct val="115000"/>
                        </a:lnSpc>
                        <a:spcBef>
                          <a:spcPts val="600"/>
                        </a:spcBef>
                        <a:spcAft>
                          <a:spcPts val="600"/>
                        </a:spcAft>
                      </a:pPr>
                      <a:r>
                        <a:rPr lang="en-IN" sz="1100" b="1">
                          <a:solidFill>
                            <a:srgbClr val="000000"/>
                          </a:solidFill>
                          <a:effectLst/>
                          <a:latin typeface="Arial" panose="020B0604020202020204" pitchFamily="34" charset="0"/>
                          <a:ea typeface="Times New Roman" panose="02020603050405020304" pitchFamily="18" charset="0"/>
                          <a:cs typeface="Mangal" panose="02040503050203030202" pitchFamily="18" charset="0"/>
                        </a:rPr>
                        <a:t>Sl No.</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lnSpc>
                          <a:spcPct val="115000"/>
                        </a:lnSpc>
                        <a:spcBef>
                          <a:spcPts val="600"/>
                        </a:spcBef>
                        <a:spcAft>
                          <a:spcPts val="600"/>
                        </a:spcAft>
                      </a:pPr>
                      <a:r>
                        <a:rPr lang="en-IN" sz="1100" b="1">
                          <a:solidFill>
                            <a:srgbClr val="000000"/>
                          </a:solidFill>
                          <a:effectLst/>
                          <a:latin typeface="Arial" panose="020B0604020202020204" pitchFamily="34" charset="0"/>
                          <a:ea typeface="Times New Roman" panose="02020603050405020304" pitchFamily="18" charset="0"/>
                          <a:cs typeface="Mangal" panose="02040503050203030202" pitchFamily="18" charset="0"/>
                        </a:rPr>
                        <a:t>Size of Plot (m</a:t>
                      </a:r>
                      <a:r>
                        <a:rPr lang="en-IN" sz="1100" b="1" baseline="30000">
                          <a:solidFill>
                            <a:srgbClr val="000000"/>
                          </a:solidFill>
                          <a:effectLst/>
                          <a:latin typeface="Arial" panose="020B0604020202020204" pitchFamily="34" charset="0"/>
                          <a:ea typeface="Times New Roman" panose="02020603050405020304" pitchFamily="18" charset="0"/>
                          <a:cs typeface="Mangal" panose="02040503050203030202" pitchFamily="18" charset="0"/>
                        </a:rPr>
                        <a:t>2</a:t>
                      </a:r>
                      <a:r>
                        <a:rPr lang="en-IN" sz="1100" b="1">
                          <a:solidFill>
                            <a:srgbClr val="000000"/>
                          </a:solidFill>
                          <a:effectLst/>
                          <a:latin typeface="Arial" panose="020B0604020202020204" pitchFamily="34" charset="0"/>
                          <a:ea typeface="Times New Roman" panose="02020603050405020304" pitchFamily="18" charset="0"/>
                          <a:cs typeface="Mangal" panose="02040503050203030202" pitchFamily="18" charset="0"/>
                        </a:rPr>
                        <a:t>)</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lnSpc>
                          <a:spcPct val="115000"/>
                        </a:lnSpc>
                        <a:spcBef>
                          <a:spcPts val="600"/>
                        </a:spcBef>
                        <a:spcAft>
                          <a:spcPts val="600"/>
                        </a:spcAft>
                      </a:pPr>
                      <a:r>
                        <a:rPr lang="en-IN" sz="1100" b="1">
                          <a:solidFill>
                            <a:srgbClr val="000000"/>
                          </a:solidFill>
                          <a:effectLst/>
                          <a:latin typeface="Arial" panose="020B0604020202020204" pitchFamily="34" charset="0"/>
                          <a:ea typeface="Times New Roman" panose="02020603050405020304" pitchFamily="18" charset="0"/>
                          <a:cs typeface="Mangal" panose="02040503050203030202" pitchFamily="18" charset="0"/>
                        </a:rPr>
                        <a:t>Front (m)</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lnSpc>
                          <a:spcPct val="115000"/>
                        </a:lnSpc>
                        <a:spcBef>
                          <a:spcPts val="600"/>
                        </a:spcBef>
                        <a:spcAft>
                          <a:spcPts val="600"/>
                        </a:spcAft>
                      </a:pPr>
                      <a:r>
                        <a:rPr lang="en-IN" sz="1100" b="1">
                          <a:solidFill>
                            <a:srgbClr val="000000"/>
                          </a:solidFill>
                          <a:effectLst/>
                          <a:latin typeface="Arial" panose="020B0604020202020204" pitchFamily="34" charset="0"/>
                          <a:ea typeface="Times New Roman" panose="02020603050405020304" pitchFamily="18" charset="0"/>
                          <a:cs typeface="Mangal" panose="02040503050203030202" pitchFamily="18" charset="0"/>
                        </a:rPr>
                        <a:t>Rear (m)</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lnSpc>
                          <a:spcPct val="115000"/>
                        </a:lnSpc>
                        <a:spcBef>
                          <a:spcPts val="600"/>
                        </a:spcBef>
                        <a:spcAft>
                          <a:spcPts val="600"/>
                        </a:spcAft>
                      </a:pPr>
                      <a:r>
                        <a:rPr lang="en-IN" sz="1100" b="1">
                          <a:solidFill>
                            <a:srgbClr val="000000"/>
                          </a:solidFill>
                          <a:effectLst/>
                          <a:latin typeface="Arial" panose="020B0604020202020204" pitchFamily="34" charset="0"/>
                          <a:ea typeface="Times New Roman" panose="02020603050405020304" pitchFamily="18" charset="0"/>
                          <a:cs typeface="Mangal" panose="02040503050203030202" pitchFamily="18" charset="0"/>
                        </a:rPr>
                        <a:t>Side (m)</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111386816"/>
                  </a:ext>
                </a:extLst>
              </a:tr>
              <a:tr h="0">
                <a:tc>
                  <a:txBody>
                    <a:bodyPr/>
                    <a:lstStyle/>
                    <a:p>
                      <a:pPr marL="0" lvl="0" indent="0">
                        <a:lnSpc>
                          <a:spcPct val="115000"/>
                        </a:lnSpc>
                        <a:spcBef>
                          <a:spcPts val="600"/>
                        </a:spcBef>
                        <a:spcAft>
                          <a:spcPts val="300"/>
                        </a:spcAft>
                        <a:buFont typeface="+mj-lt"/>
                        <a:buNone/>
                      </a:pPr>
                      <a:r>
                        <a:rPr lang="en-IN" sz="1100" dirty="0" err="1">
                          <a:effectLst/>
                          <a:latin typeface="Arial" panose="020B0604020202020204" pitchFamily="34" charset="0"/>
                          <a:ea typeface="Calibri" panose="020F0502020204030204" pitchFamily="34" charset="0"/>
                          <a:cs typeface="Mangal" panose="02040503050203030202" pitchFamily="18" charset="0"/>
                        </a:rPr>
                        <a:t>i</a:t>
                      </a:r>
                      <a:r>
                        <a:rPr lang="en-IN" sz="1100" dirty="0">
                          <a:effectLst/>
                          <a:latin typeface="Arial" panose="020B0604020202020204" pitchFamily="34" charset="0"/>
                          <a:ea typeface="Calibri" panose="020F0502020204030204" pitchFamily="34" charset="0"/>
                          <a:cs typeface="Mangal" panose="02040503050203030202"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IN" sz="1100">
                          <a:solidFill>
                            <a:srgbClr val="000000"/>
                          </a:solidFill>
                          <a:effectLst/>
                          <a:latin typeface="Arial" panose="020B0604020202020204" pitchFamily="34" charset="0"/>
                          <a:ea typeface="Times New Roman" panose="02020603050405020304" pitchFamily="18" charset="0"/>
                          <a:cs typeface="Mangal" panose="02040503050203030202" pitchFamily="18" charset="0"/>
                        </a:rPr>
                        <a:t>Up to 50</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5741347"/>
                  </a:ext>
                </a:extLst>
              </a:tr>
              <a:tr h="0">
                <a:tc>
                  <a:txBody>
                    <a:bodyPr/>
                    <a:lstStyle/>
                    <a:p>
                      <a:pPr marL="0" lvl="0" indent="0">
                        <a:lnSpc>
                          <a:spcPct val="115000"/>
                        </a:lnSpc>
                        <a:spcBef>
                          <a:spcPts val="600"/>
                        </a:spcBef>
                        <a:spcAft>
                          <a:spcPts val="300"/>
                        </a:spcAft>
                        <a:buFont typeface="+mj-lt"/>
                        <a:buNone/>
                      </a:pPr>
                      <a:r>
                        <a:rPr lang="en-IN" sz="1100" dirty="0">
                          <a:effectLst/>
                          <a:latin typeface="Arial" panose="020B0604020202020204" pitchFamily="34" charset="0"/>
                          <a:ea typeface="Calibri" panose="020F0502020204030204" pitchFamily="34" charset="0"/>
                          <a:cs typeface="Mangal" panose="02040503050203030202" pitchFamily="18" charset="0"/>
                        </a:rPr>
                        <a:t>ii)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IN" sz="1100" dirty="0">
                          <a:solidFill>
                            <a:srgbClr val="000000"/>
                          </a:solidFill>
                          <a:effectLst/>
                          <a:latin typeface="Arial" panose="020B0604020202020204" pitchFamily="34" charset="0"/>
                          <a:ea typeface="Times New Roman" panose="02020603050405020304" pitchFamily="18" charset="0"/>
                          <a:cs typeface="Mangal" panose="02040503050203030202" pitchFamily="18" charset="0"/>
                        </a:rPr>
                        <a:t>51- 100</a:t>
                      </a: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9683743"/>
                  </a:ext>
                </a:extLst>
              </a:tr>
              <a:tr h="0">
                <a:tc>
                  <a:txBody>
                    <a:bodyPr/>
                    <a:lstStyle/>
                    <a:p>
                      <a:pPr marL="0" lvl="0" indent="0">
                        <a:lnSpc>
                          <a:spcPct val="115000"/>
                        </a:lnSpc>
                        <a:spcBef>
                          <a:spcPts val="600"/>
                        </a:spcBef>
                        <a:spcAft>
                          <a:spcPts val="300"/>
                        </a:spcAft>
                        <a:buFont typeface="+mj-lt"/>
                        <a:buNone/>
                      </a:pPr>
                      <a:r>
                        <a:rPr lang="en-IN" sz="1100" dirty="0">
                          <a:effectLst/>
                          <a:latin typeface="Arial" panose="020B0604020202020204" pitchFamily="34" charset="0"/>
                          <a:ea typeface="Calibri" panose="020F0502020204030204" pitchFamily="34" charset="0"/>
                          <a:cs typeface="Mangal" panose="02040503050203030202" pitchFamily="18" charset="0"/>
                        </a:rPr>
                        <a:t>iii)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IN" sz="1100" dirty="0">
                          <a:solidFill>
                            <a:srgbClr val="000000"/>
                          </a:solidFill>
                          <a:effectLst/>
                          <a:latin typeface="Arial" panose="020B0604020202020204" pitchFamily="34" charset="0"/>
                          <a:ea typeface="Times New Roman" panose="02020603050405020304" pitchFamily="18" charset="0"/>
                          <a:cs typeface="Mangal" panose="02040503050203030202" pitchFamily="18" charset="0"/>
                        </a:rPr>
                        <a:t>101-200</a:t>
                      </a: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5964244"/>
                  </a:ext>
                </a:extLst>
              </a:tr>
              <a:tr h="0">
                <a:tc>
                  <a:txBody>
                    <a:bodyPr/>
                    <a:lstStyle/>
                    <a:p>
                      <a:pPr marL="0" lvl="0" indent="0">
                        <a:lnSpc>
                          <a:spcPct val="115000"/>
                        </a:lnSpc>
                        <a:spcBef>
                          <a:spcPts val="600"/>
                        </a:spcBef>
                        <a:spcAft>
                          <a:spcPts val="300"/>
                        </a:spcAft>
                        <a:buFont typeface="+mj-lt"/>
                        <a:buNone/>
                      </a:pPr>
                      <a:r>
                        <a:rPr lang="en-IN" sz="1100" dirty="0">
                          <a:effectLst/>
                          <a:latin typeface="Arial" panose="020B0604020202020204" pitchFamily="34" charset="0"/>
                          <a:ea typeface="Calibri" panose="020F0502020204030204" pitchFamily="34" charset="0"/>
                          <a:cs typeface="Mangal" panose="02040503050203030202" pitchFamily="18" charset="0"/>
                        </a:rPr>
                        <a:t>iv)</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IN" sz="1100">
                          <a:solidFill>
                            <a:srgbClr val="000000"/>
                          </a:solidFill>
                          <a:effectLst/>
                          <a:latin typeface="Arial" panose="020B0604020202020204" pitchFamily="34" charset="0"/>
                          <a:ea typeface="Times New Roman" panose="02020603050405020304" pitchFamily="18" charset="0"/>
                          <a:cs typeface="Mangal" panose="02040503050203030202" pitchFamily="18" charset="0"/>
                        </a:rPr>
                        <a:t>201-300</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78608416"/>
                  </a:ext>
                </a:extLst>
              </a:tr>
              <a:tr h="0">
                <a:tc>
                  <a:txBody>
                    <a:bodyPr/>
                    <a:lstStyle/>
                    <a:p>
                      <a:pPr marL="0" lvl="0" indent="0">
                        <a:lnSpc>
                          <a:spcPct val="115000"/>
                        </a:lnSpc>
                        <a:spcBef>
                          <a:spcPts val="600"/>
                        </a:spcBef>
                        <a:spcAft>
                          <a:spcPts val="300"/>
                        </a:spcAft>
                        <a:buFont typeface="+mj-lt"/>
                        <a:buNone/>
                      </a:pPr>
                      <a:r>
                        <a:rPr lang="en-IN" sz="1100" dirty="0">
                          <a:effectLst/>
                          <a:latin typeface="Arial" panose="020B0604020202020204" pitchFamily="34" charset="0"/>
                          <a:ea typeface="Calibri" panose="020F0502020204030204" pitchFamily="34" charset="0"/>
                          <a:cs typeface="Mangal" panose="02040503050203030202" pitchFamily="18" charset="0"/>
                        </a:rPr>
                        <a:t>v)</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IN" sz="1100">
                          <a:solidFill>
                            <a:srgbClr val="000000"/>
                          </a:solidFill>
                          <a:effectLst/>
                          <a:latin typeface="Arial" panose="020B0604020202020204" pitchFamily="34" charset="0"/>
                          <a:ea typeface="Times New Roman" panose="02020603050405020304" pitchFamily="18" charset="0"/>
                          <a:cs typeface="Mangal" panose="02040503050203030202" pitchFamily="18" charset="0"/>
                        </a:rPr>
                        <a:t>301-500</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3268341"/>
                  </a:ext>
                </a:extLst>
              </a:tr>
              <a:tr h="0">
                <a:tc>
                  <a:txBody>
                    <a:bodyPr/>
                    <a:lstStyle/>
                    <a:p>
                      <a:pPr marL="0" lvl="0" indent="0">
                        <a:lnSpc>
                          <a:spcPct val="115000"/>
                        </a:lnSpc>
                        <a:spcBef>
                          <a:spcPts val="600"/>
                        </a:spcBef>
                        <a:spcAft>
                          <a:spcPts val="300"/>
                        </a:spcAft>
                        <a:buFont typeface="+mj-lt"/>
                        <a:buNone/>
                      </a:pPr>
                      <a:r>
                        <a:rPr lang="en-IN" sz="1100" dirty="0">
                          <a:effectLst/>
                          <a:latin typeface="Arial" panose="020B0604020202020204" pitchFamily="34" charset="0"/>
                          <a:ea typeface="Calibri" panose="020F0502020204030204" pitchFamily="34" charset="0"/>
                          <a:cs typeface="Mangal" panose="02040503050203030202" pitchFamily="18" charset="0"/>
                        </a:rPr>
                        <a:t>vi)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IN" sz="1100" dirty="0">
                          <a:solidFill>
                            <a:srgbClr val="000000"/>
                          </a:solidFill>
                          <a:effectLst/>
                          <a:latin typeface="Arial" panose="020B0604020202020204" pitchFamily="34" charset="0"/>
                          <a:ea typeface="Times New Roman" panose="02020603050405020304" pitchFamily="18" charset="0"/>
                          <a:cs typeface="Mangal" panose="02040503050203030202" pitchFamily="18" charset="0"/>
                        </a:rPr>
                        <a:t>501 and above</a:t>
                      </a: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22383823"/>
                  </a:ext>
                </a:extLst>
              </a:tr>
            </a:tbl>
          </a:graphicData>
        </a:graphic>
      </p:graphicFrame>
      <p:sp>
        <p:nvSpPr>
          <p:cNvPr id="6" name="TextBox 5">
            <a:extLst>
              <a:ext uri="{FF2B5EF4-FFF2-40B4-BE49-F238E27FC236}">
                <a16:creationId xmlns:a16="http://schemas.microsoft.com/office/drawing/2014/main" id="{6F921E3B-E3BF-48A7-9CB4-D6F542455F44}"/>
              </a:ext>
            </a:extLst>
          </p:cNvPr>
          <p:cNvSpPr txBox="1"/>
          <p:nvPr/>
        </p:nvSpPr>
        <p:spPr>
          <a:xfrm rot="19787742">
            <a:off x="5147733" y="4165670"/>
            <a:ext cx="1896533" cy="523220"/>
          </a:xfrm>
          <a:prstGeom prst="rect">
            <a:avLst/>
          </a:prstGeom>
          <a:noFill/>
        </p:spPr>
        <p:txBody>
          <a:bodyPr wrap="square" rtlCol="0">
            <a:spAutoFit/>
          </a:bodyPr>
          <a:lstStyle/>
          <a:p>
            <a:r>
              <a:rPr lang="en-IN" sz="2800" b="1" i="1" dirty="0">
                <a:solidFill>
                  <a:schemeClr val="bg2">
                    <a:lumMod val="75000"/>
                  </a:schemeClr>
                </a:solidFill>
              </a:rPr>
              <a:t>illustrative</a:t>
            </a:r>
          </a:p>
        </p:txBody>
      </p:sp>
    </p:spTree>
    <p:extLst>
      <p:ext uri="{BB962C8B-B14F-4D97-AF65-F5344CB8AC3E}">
        <p14:creationId xmlns:p14="http://schemas.microsoft.com/office/powerpoint/2010/main" val="12719425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 5 Development and Building Controls</a:t>
            </a:r>
          </a:p>
        </p:txBody>
      </p:sp>
      <p:sp>
        <p:nvSpPr>
          <p:cNvPr id="16" name="TextBox 15">
            <a:extLst>
              <a:ext uri="{FF2B5EF4-FFF2-40B4-BE49-F238E27FC236}">
                <a16:creationId xmlns:a16="http://schemas.microsoft.com/office/drawing/2014/main" id="{C58E6D1C-7A65-4983-9412-51240C390961}"/>
              </a:ext>
            </a:extLst>
          </p:cNvPr>
          <p:cNvSpPr txBox="1"/>
          <p:nvPr/>
        </p:nvSpPr>
        <p:spPr>
          <a:xfrm>
            <a:off x="443908" y="1048780"/>
            <a:ext cx="11050100" cy="4570482"/>
          </a:xfrm>
          <a:prstGeom prst="rect">
            <a:avLst/>
          </a:prstGeom>
          <a:noFill/>
        </p:spPr>
        <p:txBody>
          <a:bodyPr wrap="square">
            <a:spAutoFit/>
          </a:bodyPr>
          <a:lstStyle/>
          <a:p>
            <a:r>
              <a:rPr lang="en-IN" sz="1400" b="1" dirty="0">
                <a:latin typeface="Arial" panose="020B0604020202020204" pitchFamily="34" charset="0"/>
                <a:cs typeface="Arial" panose="020B0604020202020204" pitchFamily="34" charset="0"/>
              </a:rPr>
              <a:t>5.4 Floor Area Ratio (FAR), Ground Coverage and Building Height</a:t>
            </a:r>
          </a:p>
          <a:p>
            <a:endParaRPr lang="en-IN"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IN" sz="1400" dirty="0">
                <a:latin typeface="Arial" panose="020B0604020202020204" pitchFamily="34" charset="0"/>
                <a:cs typeface="Arial" panose="020B0604020202020204" pitchFamily="34" charset="0"/>
              </a:rPr>
              <a:t>Regulations for different land uses/activities as illustrated in the table below:</a:t>
            </a:r>
          </a:p>
          <a:p>
            <a:pPr marL="285750" indent="-285750">
              <a:buFont typeface="Arial" panose="020B0604020202020204" pitchFamily="34" charset="0"/>
              <a:buChar char="•"/>
            </a:pPr>
            <a:endParaRPr lang="en-IN"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IN"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IN"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IN"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IN"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IN"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IN"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IN"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IN" sz="1400"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Exemptions from covered area calculations in accordance with NBC 2016. </a:t>
            </a:r>
          </a:p>
          <a:p>
            <a:pPr marL="354013" indent="-354013">
              <a:spcBef>
                <a:spcPts val="600"/>
              </a:spcBef>
              <a:spcAft>
                <a:spcPts val="600"/>
              </a:spcAft>
              <a:buFont typeface="Arial" panose="020B0604020202020204" pitchFamily="34" charset="0"/>
              <a:buChar char="•"/>
            </a:pPr>
            <a:r>
              <a:rPr lang="en-IN" sz="1400" dirty="0">
                <a:latin typeface="Arial" panose="020B0604020202020204" pitchFamily="34" charset="0"/>
              </a:rPr>
              <a:t>Features and structures that shall be excluded from the FAR calculations and shall not exceed 20 percent of the permissible FAR of the building. Additionally, basement and podium used exclusively for parking, ramps used for multi-level car parking, and staircases which are fire exits shall be completely exempted from FAR calculation.</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The FAR applicable in an area may be increased by the Authority based on the growth of the city subject to the conditions specified.</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The exemptions to roof structures that shall not be included in the height of the building.</a:t>
            </a:r>
          </a:p>
        </p:txBody>
      </p:sp>
      <p:graphicFrame>
        <p:nvGraphicFramePr>
          <p:cNvPr id="2" name="Table 1">
            <a:extLst>
              <a:ext uri="{FF2B5EF4-FFF2-40B4-BE49-F238E27FC236}">
                <a16:creationId xmlns:a16="http://schemas.microsoft.com/office/drawing/2014/main" id="{5780EE5E-DB8B-40C8-BA38-4F26E4F407AD}"/>
              </a:ext>
            </a:extLst>
          </p:cNvPr>
          <p:cNvGraphicFramePr>
            <a:graphicFrameLocks noGrp="1"/>
          </p:cNvGraphicFramePr>
          <p:nvPr>
            <p:extLst>
              <p:ext uri="{D42A27DB-BD31-4B8C-83A1-F6EECF244321}">
                <p14:modId xmlns:p14="http://schemas.microsoft.com/office/powerpoint/2010/main" val="510706536"/>
              </p:ext>
            </p:extLst>
          </p:nvPr>
        </p:nvGraphicFramePr>
        <p:xfrm>
          <a:off x="697992" y="1951189"/>
          <a:ext cx="10068331" cy="1659745"/>
        </p:xfrm>
        <a:graphic>
          <a:graphicData uri="http://schemas.openxmlformats.org/drawingml/2006/table">
            <a:tbl>
              <a:tblPr firstRow="1" firstCol="1" bandRow="1"/>
              <a:tblGrid>
                <a:gridCol w="944409">
                  <a:extLst>
                    <a:ext uri="{9D8B030D-6E8A-4147-A177-3AD203B41FA5}">
                      <a16:colId xmlns:a16="http://schemas.microsoft.com/office/drawing/2014/main" val="4007267690"/>
                    </a:ext>
                  </a:extLst>
                </a:gridCol>
                <a:gridCol w="3008417">
                  <a:extLst>
                    <a:ext uri="{9D8B030D-6E8A-4147-A177-3AD203B41FA5}">
                      <a16:colId xmlns:a16="http://schemas.microsoft.com/office/drawing/2014/main" val="1007782938"/>
                    </a:ext>
                  </a:extLst>
                </a:gridCol>
                <a:gridCol w="1425676">
                  <a:extLst>
                    <a:ext uri="{9D8B030D-6E8A-4147-A177-3AD203B41FA5}">
                      <a16:colId xmlns:a16="http://schemas.microsoft.com/office/drawing/2014/main" val="3750681717"/>
                    </a:ext>
                  </a:extLst>
                </a:gridCol>
                <a:gridCol w="1423662">
                  <a:extLst>
                    <a:ext uri="{9D8B030D-6E8A-4147-A177-3AD203B41FA5}">
                      <a16:colId xmlns:a16="http://schemas.microsoft.com/office/drawing/2014/main" val="2954011050"/>
                    </a:ext>
                  </a:extLst>
                </a:gridCol>
                <a:gridCol w="1741821">
                  <a:extLst>
                    <a:ext uri="{9D8B030D-6E8A-4147-A177-3AD203B41FA5}">
                      <a16:colId xmlns:a16="http://schemas.microsoft.com/office/drawing/2014/main" val="4247599314"/>
                    </a:ext>
                  </a:extLst>
                </a:gridCol>
                <a:gridCol w="1524346">
                  <a:extLst>
                    <a:ext uri="{9D8B030D-6E8A-4147-A177-3AD203B41FA5}">
                      <a16:colId xmlns:a16="http://schemas.microsoft.com/office/drawing/2014/main" val="4137429262"/>
                    </a:ext>
                  </a:extLst>
                </a:gridCol>
              </a:tblGrid>
              <a:tr h="327584">
                <a:tc>
                  <a:txBody>
                    <a:bodyPr/>
                    <a:lstStyle/>
                    <a:p>
                      <a:pPr algn="ctr">
                        <a:lnSpc>
                          <a:spcPct val="115000"/>
                        </a:lnSpc>
                        <a:spcBef>
                          <a:spcPts val="600"/>
                        </a:spcBef>
                        <a:spcAft>
                          <a:spcPts val="600"/>
                        </a:spcAft>
                      </a:pPr>
                      <a:r>
                        <a:rPr lang="en-IN" sz="1100" b="1">
                          <a:solidFill>
                            <a:srgbClr val="000000"/>
                          </a:solidFill>
                          <a:effectLst/>
                          <a:latin typeface="Arial" panose="020B0604020202020204" pitchFamily="34" charset="0"/>
                          <a:ea typeface="Times New Roman" panose="02020603050405020304" pitchFamily="18" charset="0"/>
                          <a:cs typeface="Mangal" panose="02040503050203030202" pitchFamily="18" charset="0"/>
                        </a:rPr>
                        <a:t>Sl No.</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lnSpc>
                          <a:spcPct val="115000"/>
                        </a:lnSpc>
                        <a:spcBef>
                          <a:spcPts val="600"/>
                        </a:spcBef>
                        <a:spcAft>
                          <a:spcPts val="600"/>
                        </a:spcAft>
                      </a:pPr>
                      <a:r>
                        <a:rPr lang="en-IN" sz="1100" b="1">
                          <a:solidFill>
                            <a:srgbClr val="000000"/>
                          </a:solidFill>
                          <a:effectLst/>
                          <a:latin typeface="Arial" panose="020B0604020202020204" pitchFamily="34" charset="0"/>
                          <a:ea typeface="Times New Roman" panose="02020603050405020304" pitchFamily="18" charset="0"/>
                          <a:cs typeface="Mangal" panose="02040503050203030202" pitchFamily="18" charset="0"/>
                        </a:rPr>
                        <a:t>Use/activity</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lnSpc>
                          <a:spcPct val="115000"/>
                        </a:lnSpc>
                        <a:spcBef>
                          <a:spcPts val="600"/>
                        </a:spcBef>
                        <a:spcAft>
                          <a:spcPts val="600"/>
                        </a:spcAft>
                      </a:pPr>
                      <a:r>
                        <a:rPr lang="en-IN" sz="1100" b="1">
                          <a:solidFill>
                            <a:srgbClr val="000000"/>
                          </a:solidFill>
                          <a:effectLst/>
                          <a:latin typeface="Arial" panose="020B0604020202020204" pitchFamily="34" charset="0"/>
                          <a:ea typeface="Times New Roman" panose="02020603050405020304" pitchFamily="18" charset="0"/>
                          <a:cs typeface="Mangal" panose="02040503050203030202" pitchFamily="18" charset="0"/>
                        </a:rPr>
                        <a:t>Minimum Plot size (m</a:t>
                      </a:r>
                      <a:r>
                        <a:rPr lang="en-IN" sz="1100" b="1" baseline="30000">
                          <a:solidFill>
                            <a:srgbClr val="000000"/>
                          </a:solidFill>
                          <a:effectLst/>
                          <a:latin typeface="Arial" panose="020B0604020202020204" pitchFamily="34" charset="0"/>
                          <a:ea typeface="Times New Roman" panose="02020603050405020304" pitchFamily="18" charset="0"/>
                          <a:cs typeface="Mangal" panose="02040503050203030202" pitchFamily="18" charset="0"/>
                        </a:rPr>
                        <a:t>2</a:t>
                      </a:r>
                      <a:r>
                        <a:rPr lang="en-IN" sz="1100" b="1">
                          <a:solidFill>
                            <a:srgbClr val="000000"/>
                          </a:solidFill>
                          <a:effectLst/>
                          <a:latin typeface="Arial" panose="020B0604020202020204" pitchFamily="34" charset="0"/>
                          <a:ea typeface="Times New Roman" panose="02020603050405020304" pitchFamily="18" charset="0"/>
                          <a:cs typeface="Mangal" panose="02040503050203030202" pitchFamily="18" charset="0"/>
                        </a:rPr>
                        <a:t>)</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lnSpc>
                          <a:spcPct val="115000"/>
                        </a:lnSpc>
                        <a:spcBef>
                          <a:spcPts val="600"/>
                        </a:spcBef>
                        <a:spcAft>
                          <a:spcPts val="600"/>
                        </a:spcAft>
                      </a:pPr>
                      <a:r>
                        <a:rPr lang="en-IN" sz="1100" b="1">
                          <a:solidFill>
                            <a:srgbClr val="000000"/>
                          </a:solidFill>
                          <a:effectLst/>
                          <a:latin typeface="Arial" panose="020B0604020202020204" pitchFamily="34" charset="0"/>
                          <a:ea typeface="Times New Roman" panose="02020603050405020304" pitchFamily="18" charset="0"/>
                          <a:cs typeface="Mangal" panose="02040503050203030202" pitchFamily="18" charset="0"/>
                        </a:rPr>
                        <a:t>Maximum FAR</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lnSpc>
                          <a:spcPct val="115000"/>
                        </a:lnSpc>
                        <a:spcBef>
                          <a:spcPts val="600"/>
                        </a:spcBef>
                        <a:spcAft>
                          <a:spcPts val="600"/>
                        </a:spcAft>
                      </a:pPr>
                      <a:r>
                        <a:rPr lang="en-IN" sz="1100" b="1">
                          <a:solidFill>
                            <a:srgbClr val="000000"/>
                          </a:solidFill>
                          <a:effectLst/>
                          <a:latin typeface="Arial" panose="020B0604020202020204" pitchFamily="34" charset="0"/>
                          <a:ea typeface="Times New Roman" panose="02020603050405020304" pitchFamily="18" charset="0"/>
                          <a:cs typeface="Mangal" panose="02040503050203030202" pitchFamily="18" charset="0"/>
                        </a:rPr>
                        <a:t>Max ground coverage (percent)</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algn="ctr">
                        <a:lnSpc>
                          <a:spcPct val="115000"/>
                        </a:lnSpc>
                        <a:spcBef>
                          <a:spcPts val="600"/>
                        </a:spcBef>
                        <a:spcAft>
                          <a:spcPts val="600"/>
                        </a:spcAft>
                      </a:pPr>
                      <a:r>
                        <a:rPr lang="en-IN" sz="1100" b="1">
                          <a:solidFill>
                            <a:srgbClr val="000000"/>
                          </a:solidFill>
                          <a:effectLst/>
                          <a:latin typeface="Arial" panose="020B0604020202020204" pitchFamily="34" charset="0"/>
                          <a:ea typeface="Times New Roman" panose="02020603050405020304" pitchFamily="18" charset="0"/>
                          <a:cs typeface="Mangal" panose="02040503050203030202" pitchFamily="18" charset="0"/>
                        </a:rPr>
                        <a:t>Maximum height (m)</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3207338644"/>
                  </a:ext>
                </a:extLst>
              </a:tr>
              <a:tr h="162271">
                <a:tc>
                  <a:txBody>
                    <a:bodyPr/>
                    <a:lstStyle/>
                    <a:p>
                      <a:pPr>
                        <a:lnSpc>
                          <a:spcPct val="115000"/>
                        </a:lnSpc>
                        <a:spcBef>
                          <a:spcPts val="600"/>
                        </a:spcBef>
                        <a:spcAft>
                          <a:spcPts val="600"/>
                        </a:spcAft>
                      </a:pPr>
                      <a:r>
                        <a:rPr lang="en-IN" sz="1100" b="1">
                          <a:solidFill>
                            <a:srgbClr val="000000"/>
                          </a:solidFill>
                          <a:effectLst/>
                          <a:latin typeface="Arial" panose="020B0604020202020204" pitchFamily="34" charset="0"/>
                          <a:ea typeface="Times New Roman" panose="02020603050405020304" pitchFamily="18" charset="0"/>
                          <a:cs typeface="Mangal" panose="02040503050203030202" pitchFamily="18" charset="0"/>
                        </a:rPr>
                        <a:t>i)</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gridSpan="5">
                  <a:txBody>
                    <a:bodyPr/>
                    <a:lstStyle/>
                    <a:p>
                      <a:pPr>
                        <a:lnSpc>
                          <a:spcPct val="115000"/>
                        </a:lnSpc>
                        <a:spcBef>
                          <a:spcPts val="600"/>
                        </a:spcBef>
                        <a:spcAft>
                          <a:spcPts val="600"/>
                        </a:spcAft>
                      </a:pPr>
                      <a:r>
                        <a:rPr lang="en-IN" sz="1100" b="1">
                          <a:solidFill>
                            <a:srgbClr val="000000"/>
                          </a:solidFill>
                          <a:effectLst/>
                          <a:latin typeface="Arial" panose="020B0604020202020204" pitchFamily="34" charset="0"/>
                          <a:ea typeface="Times New Roman" panose="02020603050405020304" pitchFamily="18" charset="0"/>
                          <a:cs typeface="Mangal" panose="02040503050203030202" pitchFamily="18" charset="0"/>
                        </a:rPr>
                        <a:t>Residential</a:t>
                      </a:r>
                      <a:r>
                        <a:rPr lang="en-IN" sz="1100" b="1">
                          <a:solidFill>
                            <a:srgbClr val="FF0000"/>
                          </a:solidFill>
                          <a:effectLst/>
                          <a:latin typeface="Arial" panose="020B0604020202020204" pitchFamily="34" charset="0"/>
                          <a:ea typeface="Times New Roman" panose="02020603050405020304" pitchFamily="18" charset="0"/>
                          <a:cs typeface="Mangal" panose="02040503050203030202" pitchFamily="18" charset="0"/>
                        </a:rPr>
                        <a:t> </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189237128"/>
                  </a:ext>
                </a:extLst>
              </a:tr>
              <a:tr h="162271">
                <a:tc>
                  <a:txBody>
                    <a:bodyPr/>
                    <a:lstStyle/>
                    <a:p>
                      <a:pPr>
                        <a:lnSpc>
                          <a:spcPct val="115000"/>
                        </a:lnSpc>
                        <a:spcBef>
                          <a:spcPts val="600"/>
                        </a:spcBef>
                        <a:spcAft>
                          <a:spcPts val="600"/>
                        </a:spcAft>
                      </a:pPr>
                      <a:r>
                        <a:rPr lang="en-IN" sz="1100">
                          <a:solidFill>
                            <a:srgbClr val="000000"/>
                          </a:solidFill>
                          <a:effectLst/>
                          <a:latin typeface="Arial" panose="020B0604020202020204" pitchFamily="34" charset="0"/>
                          <a:ea typeface="Times New Roman" panose="02020603050405020304" pitchFamily="18" charset="0"/>
                          <a:cs typeface="Mangal" panose="02040503050203030202" pitchFamily="18" charset="0"/>
                        </a:rPr>
                        <a:t>a)</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IN" sz="1100">
                          <a:solidFill>
                            <a:srgbClr val="000000"/>
                          </a:solidFill>
                          <a:effectLst/>
                          <a:latin typeface="Arial" panose="020B0604020202020204" pitchFamily="34" charset="0"/>
                          <a:ea typeface="Times New Roman" panose="02020603050405020304" pitchFamily="18" charset="0"/>
                          <a:cs typeface="Mangal" panose="02040503050203030202" pitchFamily="18" charset="0"/>
                        </a:rPr>
                        <a:t>Plotted</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5877324"/>
                  </a:ext>
                </a:extLst>
              </a:tr>
              <a:tr h="156524">
                <a:tc>
                  <a:txBody>
                    <a:bodyPr/>
                    <a:lstStyle/>
                    <a:p>
                      <a:pPr>
                        <a:lnSpc>
                          <a:spcPct val="115000"/>
                        </a:lnSpc>
                        <a:spcBef>
                          <a:spcPts val="600"/>
                        </a:spcBef>
                        <a:spcAft>
                          <a:spcPts val="600"/>
                        </a:spcAft>
                      </a:pPr>
                      <a:r>
                        <a:rPr lang="en-IN" sz="1100">
                          <a:solidFill>
                            <a:srgbClr val="000000"/>
                          </a:solidFill>
                          <a:effectLst/>
                          <a:latin typeface="Arial" panose="020B0604020202020204" pitchFamily="34" charset="0"/>
                          <a:ea typeface="Times New Roman" panose="02020603050405020304" pitchFamily="18" charset="0"/>
                          <a:cs typeface="Mangal" panose="02040503050203030202" pitchFamily="18" charset="0"/>
                        </a:rPr>
                        <a:t>b)</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IN" sz="1100">
                          <a:solidFill>
                            <a:srgbClr val="000000"/>
                          </a:solidFill>
                          <a:effectLst/>
                          <a:latin typeface="Arial" panose="020B0604020202020204" pitchFamily="34" charset="0"/>
                          <a:ea typeface="Times New Roman" panose="02020603050405020304" pitchFamily="18" charset="0"/>
                          <a:cs typeface="Mangal" panose="02040503050203030202" pitchFamily="18" charset="0"/>
                        </a:rPr>
                        <a:t>Group housing</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3531354"/>
                  </a:ext>
                </a:extLst>
              </a:tr>
              <a:tr h="156524">
                <a:tc>
                  <a:txBody>
                    <a:bodyPr/>
                    <a:lstStyle/>
                    <a:p>
                      <a:pPr>
                        <a:lnSpc>
                          <a:spcPct val="115000"/>
                        </a:lnSpc>
                        <a:spcBef>
                          <a:spcPts val="600"/>
                        </a:spcBef>
                        <a:spcAft>
                          <a:spcPts val="600"/>
                        </a:spcAft>
                      </a:pPr>
                      <a:r>
                        <a:rPr lang="en-IN" sz="1100">
                          <a:solidFill>
                            <a:srgbClr val="000000"/>
                          </a:solidFill>
                          <a:effectLst/>
                          <a:latin typeface="Arial" panose="020B0604020202020204" pitchFamily="34" charset="0"/>
                          <a:ea typeface="Times New Roman" panose="02020603050405020304" pitchFamily="18" charset="0"/>
                          <a:cs typeface="Mangal" panose="02040503050203030202" pitchFamily="18" charset="0"/>
                        </a:rPr>
                        <a:t>c)</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IN" sz="1100">
                          <a:solidFill>
                            <a:srgbClr val="000000"/>
                          </a:solidFill>
                          <a:effectLst/>
                          <a:latin typeface="Arial" panose="020B0604020202020204" pitchFamily="34" charset="0"/>
                          <a:ea typeface="Times New Roman" panose="02020603050405020304" pitchFamily="18" charset="0"/>
                          <a:cs typeface="Mangal" panose="02040503050203030202" pitchFamily="18" charset="0"/>
                        </a:rPr>
                        <a:t>Studio apartments </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6656729"/>
                  </a:ext>
                </a:extLst>
              </a:tr>
              <a:tr h="162271">
                <a:tc>
                  <a:txBody>
                    <a:bodyPr/>
                    <a:lstStyle/>
                    <a:p>
                      <a:pPr>
                        <a:lnSpc>
                          <a:spcPct val="115000"/>
                        </a:lnSpc>
                        <a:spcBef>
                          <a:spcPts val="600"/>
                        </a:spcBef>
                        <a:spcAft>
                          <a:spcPts val="600"/>
                        </a:spcAft>
                      </a:pPr>
                      <a:r>
                        <a:rPr lang="en-IN" sz="1100" b="1">
                          <a:solidFill>
                            <a:srgbClr val="000000"/>
                          </a:solidFill>
                          <a:effectLst/>
                          <a:latin typeface="Arial" panose="020B0604020202020204" pitchFamily="34" charset="0"/>
                          <a:ea typeface="Times New Roman" panose="02020603050405020304" pitchFamily="18" charset="0"/>
                          <a:cs typeface="Mangal" panose="02040503050203030202" pitchFamily="18" charset="0"/>
                        </a:rPr>
                        <a:t>ii)</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gridSpan="5">
                  <a:txBody>
                    <a:bodyPr/>
                    <a:lstStyle/>
                    <a:p>
                      <a:pPr>
                        <a:lnSpc>
                          <a:spcPct val="115000"/>
                        </a:lnSpc>
                        <a:spcBef>
                          <a:spcPts val="600"/>
                        </a:spcBef>
                        <a:spcAft>
                          <a:spcPts val="600"/>
                        </a:spcAft>
                      </a:pPr>
                      <a:r>
                        <a:rPr lang="en-IN" sz="1100" b="1" dirty="0">
                          <a:solidFill>
                            <a:srgbClr val="000000"/>
                          </a:solidFill>
                          <a:effectLst/>
                          <a:latin typeface="Arial" panose="020B0604020202020204" pitchFamily="34" charset="0"/>
                          <a:ea typeface="Times New Roman" panose="02020603050405020304" pitchFamily="18" charset="0"/>
                          <a:cs typeface="Mangal" panose="02040503050203030202" pitchFamily="18" charset="0"/>
                        </a:rPr>
                        <a:t>Commercial</a:t>
                      </a:r>
                      <a:r>
                        <a:rPr lang="en-IN" sz="1100" b="1" dirty="0">
                          <a:solidFill>
                            <a:srgbClr val="FF0000"/>
                          </a:solidFill>
                          <a:effectLst/>
                          <a:latin typeface="Arial" panose="020B0604020202020204" pitchFamily="34" charset="0"/>
                          <a:ea typeface="Times New Roman" panose="02020603050405020304" pitchFamily="18" charset="0"/>
                          <a:cs typeface="Mangal" panose="02040503050203030202" pitchFamily="18" charset="0"/>
                        </a:rPr>
                        <a:t> </a:t>
                      </a: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468999401"/>
                  </a:ext>
                </a:extLst>
              </a:tr>
              <a:tr h="232138">
                <a:tc>
                  <a:txBody>
                    <a:bodyPr/>
                    <a:lstStyle/>
                    <a:p>
                      <a:pPr>
                        <a:lnSpc>
                          <a:spcPct val="115000"/>
                        </a:lnSpc>
                        <a:spcBef>
                          <a:spcPts val="600"/>
                        </a:spcBef>
                        <a:spcAft>
                          <a:spcPts val="600"/>
                        </a:spcAft>
                      </a:pPr>
                      <a:r>
                        <a:rPr lang="en-IN" sz="1100">
                          <a:solidFill>
                            <a:srgbClr val="000000"/>
                          </a:solidFill>
                          <a:effectLst/>
                          <a:latin typeface="Arial" panose="020B0604020202020204" pitchFamily="34" charset="0"/>
                          <a:ea typeface="Times New Roman" panose="02020603050405020304" pitchFamily="18" charset="0"/>
                          <a:cs typeface="Mangal" panose="02040503050203030202" pitchFamily="18" charset="0"/>
                        </a:rPr>
                        <a:t>a)</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IN" sz="1100">
                          <a:solidFill>
                            <a:srgbClr val="000000"/>
                          </a:solidFill>
                          <a:effectLst/>
                          <a:latin typeface="Arial" panose="020B0604020202020204" pitchFamily="34" charset="0"/>
                          <a:ea typeface="Times New Roman" panose="02020603050405020304" pitchFamily="18" charset="0"/>
                          <a:cs typeface="Mangal" panose="02040503050203030202" pitchFamily="18" charset="0"/>
                        </a:rPr>
                        <a:t>Convenient/Neighbourhood shopping centre</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8882401"/>
                  </a:ext>
                </a:extLst>
              </a:tr>
              <a:tr h="162271">
                <a:tc>
                  <a:txBody>
                    <a:bodyPr/>
                    <a:lstStyle/>
                    <a:p>
                      <a:pPr>
                        <a:lnSpc>
                          <a:spcPct val="115000"/>
                        </a:lnSpc>
                        <a:spcBef>
                          <a:spcPts val="600"/>
                        </a:spcBef>
                        <a:spcAft>
                          <a:spcPts val="600"/>
                        </a:spcAft>
                      </a:pPr>
                      <a:r>
                        <a:rPr lang="en-IN" sz="1100">
                          <a:solidFill>
                            <a:srgbClr val="000000"/>
                          </a:solidFill>
                          <a:effectLst/>
                          <a:latin typeface="Arial" panose="020B0604020202020204" pitchFamily="34" charset="0"/>
                          <a:ea typeface="Times New Roman" panose="02020603050405020304" pitchFamily="18" charset="0"/>
                          <a:cs typeface="Mangal" panose="02040503050203030202" pitchFamily="18" charset="0"/>
                        </a:rPr>
                        <a:t>b)</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IN" sz="1100" dirty="0">
                          <a:solidFill>
                            <a:srgbClr val="000000"/>
                          </a:solidFill>
                          <a:effectLst/>
                          <a:latin typeface="Arial" panose="020B0604020202020204" pitchFamily="34" charset="0"/>
                          <a:ea typeface="Times New Roman" panose="02020603050405020304" pitchFamily="18" charset="0"/>
                          <a:cs typeface="Mangal" panose="02040503050203030202" pitchFamily="18" charset="0"/>
                        </a:rPr>
                        <a:t>Sector shopping</a:t>
                      </a: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16772846"/>
                  </a:ext>
                </a:extLst>
              </a:tr>
            </a:tbl>
          </a:graphicData>
        </a:graphic>
      </p:graphicFrame>
      <p:sp>
        <p:nvSpPr>
          <p:cNvPr id="5" name="TextBox 4">
            <a:extLst>
              <a:ext uri="{FF2B5EF4-FFF2-40B4-BE49-F238E27FC236}">
                <a16:creationId xmlns:a16="http://schemas.microsoft.com/office/drawing/2014/main" id="{B6B5C127-B3CD-4408-A92A-C109B5DEC6AD}"/>
              </a:ext>
            </a:extLst>
          </p:cNvPr>
          <p:cNvSpPr txBox="1"/>
          <p:nvPr/>
        </p:nvSpPr>
        <p:spPr>
          <a:xfrm rot="19787742">
            <a:off x="5735030" y="2757508"/>
            <a:ext cx="1896533" cy="523220"/>
          </a:xfrm>
          <a:prstGeom prst="rect">
            <a:avLst/>
          </a:prstGeom>
          <a:noFill/>
        </p:spPr>
        <p:txBody>
          <a:bodyPr wrap="square" rtlCol="0">
            <a:spAutoFit/>
          </a:bodyPr>
          <a:lstStyle/>
          <a:p>
            <a:r>
              <a:rPr lang="en-IN" sz="2800" b="1" i="1" dirty="0">
                <a:solidFill>
                  <a:schemeClr val="bg2">
                    <a:lumMod val="75000"/>
                  </a:schemeClr>
                </a:solidFill>
              </a:rPr>
              <a:t>illustrative</a:t>
            </a:r>
          </a:p>
        </p:txBody>
      </p:sp>
    </p:spTree>
    <p:extLst>
      <p:ext uri="{BB962C8B-B14F-4D97-AF65-F5344CB8AC3E}">
        <p14:creationId xmlns:p14="http://schemas.microsoft.com/office/powerpoint/2010/main" val="33677435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 5 Development and Building Controls</a:t>
            </a:r>
          </a:p>
        </p:txBody>
      </p:sp>
      <p:sp>
        <p:nvSpPr>
          <p:cNvPr id="16" name="TextBox 15">
            <a:extLst>
              <a:ext uri="{FF2B5EF4-FFF2-40B4-BE49-F238E27FC236}">
                <a16:creationId xmlns:a16="http://schemas.microsoft.com/office/drawing/2014/main" id="{C58E6D1C-7A65-4983-9412-51240C390961}"/>
              </a:ext>
            </a:extLst>
          </p:cNvPr>
          <p:cNvSpPr txBox="1"/>
          <p:nvPr/>
        </p:nvSpPr>
        <p:spPr>
          <a:xfrm>
            <a:off x="443908" y="817318"/>
            <a:ext cx="11050100" cy="1184940"/>
          </a:xfrm>
          <a:prstGeom prst="rect">
            <a:avLst/>
          </a:prstGeom>
          <a:noFill/>
        </p:spPr>
        <p:txBody>
          <a:bodyPr wrap="square">
            <a:spAutoFit/>
          </a:bodyPr>
          <a:lstStyle/>
          <a:p>
            <a:r>
              <a:rPr lang="en-IN" sz="1400" b="1" dirty="0">
                <a:latin typeface="Arial" panose="020B0604020202020204" pitchFamily="34" charset="0"/>
                <a:cs typeface="Arial" panose="020B0604020202020204" pitchFamily="34" charset="0"/>
              </a:rPr>
              <a:t>5.5 Subdivision and Amalgamation of Plots </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Conditions binding the subdivision and amalgamation of Plots. </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The minimum size of the subdivided plot, setbacks of the subdivided plots, land use of subdivided plot, subdivision charges, amalgamation of two or more plots etc.</a:t>
            </a:r>
          </a:p>
        </p:txBody>
      </p:sp>
      <p:sp>
        <p:nvSpPr>
          <p:cNvPr id="5" name="TextBox 4">
            <a:extLst>
              <a:ext uri="{FF2B5EF4-FFF2-40B4-BE49-F238E27FC236}">
                <a16:creationId xmlns:a16="http://schemas.microsoft.com/office/drawing/2014/main" id="{D17C8395-D689-4878-929C-352C412875BE}"/>
              </a:ext>
            </a:extLst>
          </p:cNvPr>
          <p:cNvSpPr txBox="1"/>
          <p:nvPr/>
        </p:nvSpPr>
        <p:spPr>
          <a:xfrm>
            <a:off x="443908" y="2331409"/>
            <a:ext cx="11050100" cy="3924151"/>
          </a:xfrm>
          <a:prstGeom prst="rect">
            <a:avLst/>
          </a:prstGeom>
          <a:noFill/>
        </p:spPr>
        <p:txBody>
          <a:bodyPr wrap="square">
            <a:spAutoFit/>
          </a:bodyPr>
          <a:lstStyle/>
          <a:p>
            <a:r>
              <a:rPr lang="en-IN" sz="1400" b="1" dirty="0">
                <a:latin typeface="Arial" panose="020B0604020202020204" pitchFamily="34" charset="0"/>
                <a:cs typeface="Arial" panose="020B0604020202020204" pitchFamily="34" charset="0"/>
              </a:rPr>
              <a:t>5.6 Open Spaces</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Open spaces at four levels:  master plan; zonal; layout Plan; and plot/building level.</a:t>
            </a:r>
          </a:p>
          <a:p>
            <a:pPr marL="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Open space requirements in a plot for the following:</a:t>
            </a: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a:t>
            </a:r>
            <a:r>
              <a:rPr kumimoji="0" lang="en-IN" sz="1400" b="0" i="0" u="none" strike="noStrike" kern="1200" cap="none" spc="0" normalizeH="0" baseline="0" noProof="0" dirty="0" err="1">
                <a:ln>
                  <a:noFill/>
                </a:ln>
                <a:solidFill>
                  <a:prstClr val="black"/>
                </a:solidFill>
                <a:effectLst/>
                <a:uLnTx/>
                <a:uFillTx/>
                <a:latin typeface="Arial" panose="020B0604020202020204" pitchFamily="34" charset="0"/>
                <a:ea typeface="+mn-ea"/>
                <a:cs typeface="+mn-cs"/>
              </a:rPr>
              <a:t>i</a:t>
            </a: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a single high rise/special building proposed on a plot; </a:t>
            </a: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ii) multiple high rise/special buildings proposed on a single plot including </a:t>
            </a: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a) When two or more independent buildings (not part of a block of buildings) are planned and </a:t>
            </a: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b) If multiple high rise buildings in the form of block of buildings are proposed on a plot; and </a:t>
            </a: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iii) when a low-rise building is proposed </a:t>
            </a:r>
          </a:p>
          <a:p>
            <a:pPr marL="0" marR="0" lvl="1" indent="0" algn="l" defTabSz="914400" rtl="0" eaLnBrk="1" fontAlgn="auto" latinLnBrk="0" hangingPunct="1">
              <a:lnSpc>
                <a:spcPct val="100000"/>
              </a:lnSpc>
              <a:spcBef>
                <a:spcPts val="600"/>
              </a:spcBef>
              <a:spcAft>
                <a:spcPts val="600"/>
              </a:spcAft>
              <a:buClrTx/>
              <a:buSzTx/>
              <a:buFontTx/>
              <a:buNone/>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(a) between two high rise buildings (independent or blocks) or </a:t>
            </a:r>
          </a:p>
          <a:p>
            <a:pPr marL="0" marR="0" lvl="1" indent="0" algn="l" defTabSz="914400" rtl="0" eaLnBrk="1" fontAlgn="auto" latinLnBrk="0" hangingPunct="1">
              <a:lnSpc>
                <a:spcPct val="100000"/>
              </a:lnSpc>
              <a:spcBef>
                <a:spcPts val="600"/>
              </a:spcBef>
              <a:spcAft>
                <a:spcPts val="600"/>
              </a:spcAft>
              <a:buClrTx/>
              <a:buSzTx/>
              <a:buFontTx/>
              <a:buNone/>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(b) next to a high rise building or (c) next to a low rise special building.</a:t>
            </a:r>
          </a:p>
          <a:p>
            <a:pPr marL="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Exemptions to Open Spaces.</a:t>
            </a:r>
          </a:p>
        </p:txBody>
      </p:sp>
    </p:spTree>
    <p:extLst>
      <p:ext uri="{BB962C8B-B14F-4D97-AF65-F5344CB8AC3E}">
        <p14:creationId xmlns:p14="http://schemas.microsoft.com/office/powerpoint/2010/main" val="14479968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 5 Development and Building Controls</a:t>
            </a:r>
          </a:p>
        </p:txBody>
      </p:sp>
      <p:sp>
        <p:nvSpPr>
          <p:cNvPr id="16" name="TextBox 15">
            <a:extLst>
              <a:ext uri="{FF2B5EF4-FFF2-40B4-BE49-F238E27FC236}">
                <a16:creationId xmlns:a16="http://schemas.microsoft.com/office/drawing/2014/main" id="{C58E6D1C-7A65-4983-9412-51240C390961}"/>
              </a:ext>
            </a:extLst>
          </p:cNvPr>
          <p:cNvSpPr txBox="1"/>
          <p:nvPr/>
        </p:nvSpPr>
        <p:spPr>
          <a:xfrm>
            <a:off x="443908" y="923813"/>
            <a:ext cx="11050100" cy="5093702"/>
          </a:xfrm>
          <a:prstGeom prst="rect">
            <a:avLst/>
          </a:prstGeom>
          <a:noFill/>
        </p:spPr>
        <p:txBody>
          <a:bodyPr wrap="square">
            <a:spAutoFit/>
          </a:bodyPr>
          <a:lstStyle/>
          <a:p>
            <a:r>
              <a:rPr lang="en-IN" sz="1400" b="1" dirty="0">
                <a:latin typeface="Arial" panose="020B0604020202020204" pitchFamily="34" charset="0"/>
                <a:cs typeface="Arial" panose="020B0604020202020204" pitchFamily="34" charset="0"/>
              </a:rPr>
              <a:t>5.7 Off-street Parking Facilities</a:t>
            </a:r>
          </a:p>
          <a:p>
            <a:pPr marL="285750" indent="-285750">
              <a:buFont typeface="Arial" panose="020B0604020202020204" pitchFamily="34" charset="0"/>
              <a:buChar char="•"/>
            </a:pPr>
            <a:endParaRPr lang="en-IN" sz="1400"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Parking requirements for off-street parking facilities.</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Minimum area required for parking different types of vehicles as shown below:</a:t>
            </a:r>
          </a:p>
          <a:p>
            <a:pPr>
              <a:spcBef>
                <a:spcPts val="600"/>
              </a:spcBef>
              <a:spcAft>
                <a:spcPts val="600"/>
              </a:spcAft>
            </a:pPr>
            <a:endParaRPr lang="en-IN" sz="1400" dirty="0">
              <a:latin typeface="Arial" panose="020B0604020202020204" pitchFamily="34" charset="0"/>
            </a:endParaRPr>
          </a:p>
          <a:p>
            <a:pPr>
              <a:spcBef>
                <a:spcPts val="600"/>
              </a:spcBef>
              <a:spcAft>
                <a:spcPts val="600"/>
              </a:spcAft>
            </a:pPr>
            <a:endParaRPr lang="en-IN" sz="1400" dirty="0">
              <a:latin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dirty="0">
              <a:latin typeface="Arial" panose="020B0604020202020204" pitchFamily="34" charset="0"/>
            </a:endParaRP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Minimum parking area to be provided based on building use/activity in terms of Equivalent Car Space (ECS), part of which has been illustrated below:</a:t>
            </a:r>
          </a:p>
          <a:p>
            <a:pPr indent="-285750">
              <a:spcBef>
                <a:spcPts val="600"/>
              </a:spcBef>
              <a:spcAft>
                <a:spcPts val="600"/>
              </a:spcAft>
              <a:buFont typeface="Arial" panose="020B0604020202020204" pitchFamily="34" charset="0"/>
              <a:buChar char="•"/>
            </a:pPr>
            <a:endParaRPr lang="en-IN" sz="1400" dirty="0">
              <a:latin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dirty="0">
              <a:latin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dirty="0">
              <a:latin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dirty="0">
              <a:latin typeface="Arial" panose="020B0604020202020204" pitchFamily="34" charset="0"/>
            </a:endParaRP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Requirements for accessible parking.</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Other parking requirements such as access to the parking, planning of basement parking and surface parking, etc.</a:t>
            </a:r>
          </a:p>
        </p:txBody>
      </p:sp>
      <p:graphicFrame>
        <p:nvGraphicFramePr>
          <p:cNvPr id="3" name="Table 2">
            <a:extLst>
              <a:ext uri="{FF2B5EF4-FFF2-40B4-BE49-F238E27FC236}">
                <a16:creationId xmlns:a16="http://schemas.microsoft.com/office/drawing/2014/main" id="{676EC6B2-2CA8-4680-B9FB-B72EA425DA80}"/>
              </a:ext>
            </a:extLst>
          </p:cNvPr>
          <p:cNvGraphicFramePr>
            <a:graphicFrameLocks noGrp="1"/>
          </p:cNvGraphicFramePr>
          <p:nvPr>
            <p:extLst>
              <p:ext uri="{D42A27DB-BD31-4B8C-83A1-F6EECF244321}">
                <p14:modId xmlns:p14="http://schemas.microsoft.com/office/powerpoint/2010/main" val="4135609273"/>
              </p:ext>
            </p:extLst>
          </p:nvPr>
        </p:nvGraphicFramePr>
        <p:xfrm>
          <a:off x="2553674" y="2157471"/>
          <a:ext cx="6830568" cy="1058418"/>
        </p:xfrm>
        <a:graphic>
          <a:graphicData uri="http://schemas.openxmlformats.org/drawingml/2006/table">
            <a:tbl>
              <a:tblPr firstRow="1" firstCol="1" bandRow="1"/>
              <a:tblGrid>
                <a:gridCol w="748514">
                  <a:extLst>
                    <a:ext uri="{9D8B030D-6E8A-4147-A177-3AD203B41FA5}">
                      <a16:colId xmlns:a16="http://schemas.microsoft.com/office/drawing/2014/main" val="2551347271"/>
                    </a:ext>
                  </a:extLst>
                </a:gridCol>
                <a:gridCol w="3804692">
                  <a:extLst>
                    <a:ext uri="{9D8B030D-6E8A-4147-A177-3AD203B41FA5}">
                      <a16:colId xmlns:a16="http://schemas.microsoft.com/office/drawing/2014/main" val="3498934276"/>
                    </a:ext>
                  </a:extLst>
                </a:gridCol>
                <a:gridCol w="2277362">
                  <a:extLst>
                    <a:ext uri="{9D8B030D-6E8A-4147-A177-3AD203B41FA5}">
                      <a16:colId xmlns:a16="http://schemas.microsoft.com/office/drawing/2014/main" val="891132834"/>
                    </a:ext>
                  </a:extLst>
                </a:gridCol>
              </a:tblGrid>
              <a:tr h="0">
                <a:tc>
                  <a:txBody>
                    <a:bodyPr/>
                    <a:lstStyle/>
                    <a:p>
                      <a:pPr algn="ctr">
                        <a:lnSpc>
                          <a:spcPct val="115000"/>
                        </a:lnSpc>
                        <a:spcBef>
                          <a:spcPts val="600"/>
                        </a:spcBef>
                        <a:spcAft>
                          <a:spcPts val="600"/>
                        </a:spcAft>
                      </a:pPr>
                      <a:r>
                        <a:rPr lang="en-GB" sz="1100" b="1">
                          <a:effectLst/>
                          <a:latin typeface="Arial" panose="020B0604020202020204" pitchFamily="34" charset="0"/>
                          <a:ea typeface="Calibri" panose="020F0502020204030204" pitchFamily="34" charset="0"/>
                          <a:cs typeface="Mangal" panose="02040503050203030202" pitchFamily="18" charset="0"/>
                        </a:rPr>
                        <a:t>Sl No.</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Bef>
                          <a:spcPts val="600"/>
                        </a:spcBef>
                        <a:spcAft>
                          <a:spcPts val="600"/>
                        </a:spcAft>
                      </a:pPr>
                      <a:r>
                        <a:rPr lang="en-GB" sz="1100" b="1">
                          <a:solidFill>
                            <a:srgbClr val="000000"/>
                          </a:solidFill>
                          <a:effectLst/>
                          <a:latin typeface="Arial" panose="020B0604020202020204" pitchFamily="34" charset="0"/>
                          <a:ea typeface="Calibri" panose="020F0502020204030204" pitchFamily="34" charset="0"/>
                          <a:cs typeface="Mangal" panose="02040503050203030202" pitchFamily="18" charset="0"/>
                        </a:rPr>
                        <a:t>Vehicle Type</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Bef>
                          <a:spcPts val="600"/>
                        </a:spcBef>
                        <a:spcAft>
                          <a:spcPts val="600"/>
                        </a:spcAft>
                      </a:pPr>
                      <a:r>
                        <a:rPr lang="en-GB" sz="1100" b="1">
                          <a:solidFill>
                            <a:srgbClr val="000000"/>
                          </a:solidFill>
                          <a:effectLst/>
                          <a:latin typeface="Arial" panose="020B0604020202020204" pitchFamily="34" charset="0"/>
                          <a:ea typeface="Calibri" panose="020F0502020204030204" pitchFamily="34" charset="0"/>
                          <a:cs typeface="Mangal" panose="02040503050203030202" pitchFamily="18" charset="0"/>
                        </a:rPr>
                        <a:t>Minimum parking area</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802509917"/>
                  </a:ext>
                </a:extLst>
              </a:tr>
              <a:tr h="0">
                <a:tc>
                  <a:txBody>
                    <a:bodyPr/>
                    <a:lstStyle/>
                    <a:p>
                      <a:pPr marL="0" lvl="0" indent="0">
                        <a:lnSpc>
                          <a:spcPct val="115000"/>
                        </a:lnSpc>
                        <a:spcBef>
                          <a:spcPts val="600"/>
                        </a:spcBef>
                        <a:spcAft>
                          <a:spcPts val="300"/>
                        </a:spcAft>
                        <a:buFont typeface="+mj-lt"/>
                        <a:buNone/>
                      </a:pPr>
                      <a:r>
                        <a:rPr lang="en-IN" sz="1100" dirty="0" err="1">
                          <a:effectLst/>
                          <a:latin typeface="Arial" panose="020B0604020202020204" pitchFamily="34" charset="0"/>
                          <a:ea typeface="Calibri" panose="020F0502020204030204" pitchFamily="34" charset="0"/>
                          <a:cs typeface="Mangal" panose="02040503050203030202" pitchFamily="18" charset="0"/>
                        </a:rPr>
                        <a:t>i</a:t>
                      </a:r>
                      <a:r>
                        <a:rPr lang="en-IN" sz="1100" dirty="0">
                          <a:effectLst/>
                          <a:latin typeface="Arial" panose="020B0604020202020204" pitchFamily="34" charset="0"/>
                          <a:ea typeface="Calibri" panose="020F0502020204030204" pitchFamily="34" charset="0"/>
                          <a:cs typeface="Mangal" panose="02040503050203030202"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GB" sz="1100">
                          <a:effectLst/>
                          <a:latin typeface="Arial" panose="020B0604020202020204" pitchFamily="34" charset="0"/>
                          <a:ea typeface="Calibri" panose="020F0502020204030204" pitchFamily="34" charset="0"/>
                          <a:cs typeface="Mangal" panose="02040503050203030202" pitchFamily="18" charset="0"/>
                        </a:rPr>
                        <a:t>Car/Taxi parked in individual parking</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1718531"/>
                  </a:ext>
                </a:extLst>
              </a:tr>
              <a:tr h="0">
                <a:tc>
                  <a:txBody>
                    <a:bodyPr/>
                    <a:lstStyle/>
                    <a:p>
                      <a:pPr marL="0" lvl="0" indent="0">
                        <a:lnSpc>
                          <a:spcPct val="115000"/>
                        </a:lnSpc>
                        <a:spcBef>
                          <a:spcPts val="600"/>
                        </a:spcBef>
                        <a:spcAft>
                          <a:spcPts val="300"/>
                        </a:spcAft>
                        <a:buFont typeface="+mj-lt"/>
                        <a:buNone/>
                      </a:pPr>
                      <a:r>
                        <a:rPr lang="en-IN" sz="1100" dirty="0">
                          <a:effectLst/>
                          <a:latin typeface="Arial" panose="020B0604020202020204" pitchFamily="34" charset="0"/>
                          <a:ea typeface="Calibri" panose="020F0502020204030204" pitchFamily="34" charset="0"/>
                          <a:cs typeface="Mangal" panose="02040503050203030202" pitchFamily="18" charset="0"/>
                        </a:rPr>
                        <a:t>ii)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GB" sz="1100">
                          <a:effectLst/>
                          <a:latin typeface="Arial" panose="020B0604020202020204" pitchFamily="34" charset="0"/>
                          <a:ea typeface="Calibri" panose="020F0502020204030204" pitchFamily="34" charset="0"/>
                          <a:cs typeface="Mangal" panose="02040503050203030202" pitchFamily="18" charset="0"/>
                        </a:rPr>
                        <a:t>Car/Taxi parked in shared parking</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56539587"/>
                  </a:ext>
                </a:extLst>
              </a:tr>
              <a:tr h="0">
                <a:tc>
                  <a:txBody>
                    <a:bodyPr/>
                    <a:lstStyle/>
                    <a:p>
                      <a:pPr marL="0" lvl="0" indent="0">
                        <a:lnSpc>
                          <a:spcPct val="115000"/>
                        </a:lnSpc>
                        <a:spcBef>
                          <a:spcPts val="600"/>
                        </a:spcBef>
                        <a:spcAft>
                          <a:spcPts val="300"/>
                        </a:spcAft>
                        <a:buFont typeface="+mj-lt"/>
                        <a:buNone/>
                      </a:pPr>
                      <a:r>
                        <a:rPr lang="en-IN" sz="1100" dirty="0">
                          <a:effectLst/>
                          <a:latin typeface="Arial" panose="020B0604020202020204" pitchFamily="34" charset="0"/>
                          <a:ea typeface="Calibri" panose="020F0502020204030204" pitchFamily="34" charset="0"/>
                          <a:cs typeface="Mangal" panose="02040503050203030202" pitchFamily="18" charset="0"/>
                        </a:rPr>
                        <a:t>iii)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GB" sz="1100">
                          <a:effectLst/>
                          <a:latin typeface="Arial" panose="020B0604020202020204" pitchFamily="34" charset="0"/>
                          <a:ea typeface="Calibri" panose="020F0502020204030204" pitchFamily="34" charset="0"/>
                          <a:cs typeface="Mangal" panose="02040503050203030202" pitchFamily="18" charset="0"/>
                        </a:rPr>
                        <a:t>Two-wheeler</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8943363"/>
                  </a:ext>
                </a:extLst>
              </a:tr>
              <a:tr h="0">
                <a:tc>
                  <a:txBody>
                    <a:bodyPr/>
                    <a:lstStyle/>
                    <a:p>
                      <a:pPr marL="0" lvl="0" indent="0">
                        <a:lnSpc>
                          <a:spcPct val="115000"/>
                        </a:lnSpc>
                        <a:spcBef>
                          <a:spcPts val="600"/>
                        </a:spcBef>
                        <a:spcAft>
                          <a:spcPts val="300"/>
                        </a:spcAft>
                        <a:buFont typeface="+mj-lt"/>
                        <a:buNone/>
                      </a:pPr>
                      <a:r>
                        <a:rPr lang="en-IN" sz="1100" dirty="0">
                          <a:effectLst/>
                          <a:latin typeface="Arial" panose="020B0604020202020204" pitchFamily="34" charset="0"/>
                          <a:ea typeface="Calibri" panose="020F0502020204030204" pitchFamily="34" charset="0"/>
                          <a:cs typeface="Mangal" panose="02040503050203030202" pitchFamily="18" charset="0"/>
                        </a:rPr>
                        <a:t>iv)</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GB" sz="1100">
                          <a:effectLst/>
                          <a:latin typeface="Arial" panose="020B0604020202020204" pitchFamily="34" charset="0"/>
                          <a:ea typeface="Calibri" panose="020F0502020204030204" pitchFamily="34" charset="0"/>
                          <a:cs typeface="Mangal" panose="02040503050203030202" pitchFamily="18" charset="0"/>
                        </a:rPr>
                        <a:t>Bicycle</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3029152"/>
                  </a:ext>
                </a:extLst>
              </a:tr>
              <a:tr h="0">
                <a:tc>
                  <a:txBody>
                    <a:bodyPr/>
                    <a:lstStyle/>
                    <a:p>
                      <a:pPr marL="0" lvl="0" indent="0">
                        <a:lnSpc>
                          <a:spcPct val="115000"/>
                        </a:lnSpc>
                        <a:spcBef>
                          <a:spcPts val="600"/>
                        </a:spcBef>
                        <a:spcAft>
                          <a:spcPts val="300"/>
                        </a:spcAft>
                        <a:buFont typeface="+mj-lt"/>
                        <a:buNone/>
                      </a:pPr>
                      <a:r>
                        <a:rPr lang="en-IN" sz="1100" dirty="0">
                          <a:effectLst/>
                          <a:latin typeface="Arial" panose="020B0604020202020204" pitchFamily="34" charset="0"/>
                          <a:ea typeface="Calibri" panose="020F0502020204030204" pitchFamily="34" charset="0"/>
                          <a:cs typeface="Mangal" panose="02040503050203030202" pitchFamily="18" charset="0"/>
                        </a:rPr>
                        <a:t>v)</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GB" sz="1100">
                          <a:effectLst/>
                          <a:latin typeface="Arial" panose="020B0604020202020204" pitchFamily="34" charset="0"/>
                          <a:ea typeface="Calibri" panose="020F0502020204030204" pitchFamily="34" charset="0"/>
                          <a:cs typeface="Mangal" panose="02040503050203030202" pitchFamily="18" charset="0"/>
                        </a:rPr>
                        <a:t>Trucks/ Buses</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7946950"/>
                  </a:ext>
                </a:extLst>
              </a:tr>
            </a:tbl>
          </a:graphicData>
        </a:graphic>
      </p:graphicFrame>
      <p:graphicFrame>
        <p:nvGraphicFramePr>
          <p:cNvPr id="7" name="Table 6">
            <a:extLst>
              <a:ext uri="{FF2B5EF4-FFF2-40B4-BE49-F238E27FC236}">
                <a16:creationId xmlns:a16="http://schemas.microsoft.com/office/drawing/2014/main" id="{CAABA6D8-1CA4-4637-B9DD-19EB491C3A35}"/>
              </a:ext>
            </a:extLst>
          </p:cNvPr>
          <p:cNvGraphicFramePr>
            <a:graphicFrameLocks noGrp="1"/>
          </p:cNvGraphicFramePr>
          <p:nvPr>
            <p:extLst>
              <p:ext uri="{D42A27DB-BD31-4B8C-83A1-F6EECF244321}">
                <p14:modId xmlns:p14="http://schemas.microsoft.com/office/powerpoint/2010/main" val="3451698550"/>
              </p:ext>
            </p:extLst>
          </p:nvPr>
        </p:nvGraphicFramePr>
        <p:xfrm>
          <a:off x="2553674" y="3867768"/>
          <a:ext cx="6830568" cy="1332738"/>
        </p:xfrm>
        <a:graphic>
          <a:graphicData uri="http://schemas.openxmlformats.org/drawingml/2006/table">
            <a:tbl>
              <a:tblPr firstRow="1" firstCol="1" bandRow="1"/>
              <a:tblGrid>
                <a:gridCol w="532785">
                  <a:extLst>
                    <a:ext uri="{9D8B030D-6E8A-4147-A177-3AD203B41FA5}">
                      <a16:colId xmlns:a16="http://schemas.microsoft.com/office/drawing/2014/main" val="1257136645"/>
                    </a:ext>
                  </a:extLst>
                </a:gridCol>
                <a:gridCol w="3114739">
                  <a:extLst>
                    <a:ext uri="{9D8B030D-6E8A-4147-A177-3AD203B41FA5}">
                      <a16:colId xmlns:a16="http://schemas.microsoft.com/office/drawing/2014/main" val="2148440171"/>
                    </a:ext>
                  </a:extLst>
                </a:gridCol>
                <a:gridCol w="3183044">
                  <a:extLst>
                    <a:ext uri="{9D8B030D-6E8A-4147-A177-3AD203B41FA5}">
                      <a16:colId xmlns:a16="http://schemas.microsoft.com/office/drawing/2014/main" val="4061265466"/>
                    </a:ext>
                  </a:extLst>
                </a:gridCol>
              </a:tblGrid>
              <a:tr h="185928">
                <a:tc>
                  <a:txBody>
                    <a:bodyPr/>
                    <a:lstStyle/>
                    <a:p>
                      <a:pPr algn="ctr">
                        <a:lnSpc>
                          <a:spcPct val="115000"/>
                        </a:lnSpc>
                        <a:spcBef>
                          <a:spcPts val="600"/>
                        </a:spcBef>
                        <a:spcAft>
                          <a:spcPts val="600"/>
                        </a:spcAft>
                      </a:pPr>
                      <a:r>
                        <a:rPr lang="en-IN" sz="1100" b="1">
                          <a:solidFill>
                            <a:srgbClr val="000000"/>
                          </a:solidFill>
                          <a:effectLst/>
                          <a:latin typeface="Arial" panose="020B0604020202020204" pitchFamily="34" charset="0"/>
                          <a:ea typeface="Calibri" panose="020F0502020204030204" pitchFamily="34" charset="0"/>
                          <a:cs typeface="Mangal" panose="02040503050203030202" pitchFamily="18" charset="0"/>
                        </a:rPr>
                        <a:t>Sl No.</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Bef>
                          <a:spcPts val="600"/>
                        </a:spcBef>
                        <a:spcAft>
                          <a:spcPts val="600"/>
                        </a:spcAft>
                      </a:pPr>
                      <a:r>
                        <a:rPr lang="en-IN" sz="1100" b="1" dirty="0">
                          <a:solidFill>
                            <a:srgbClr val="000000"/>
                          </a:solidFill>
                          <a:effectLst/>
                          <a:latin typeface="Arial" panose="020B0604020202020204" pitchFamily="34" charset="0"/>
                          <a:ea typeface="Calibri" panose="020F0502020204030204" pitchFamily="34" charset="0"/>
                          <a:cs typeface="Mangal" panose="02040503050203030202" pitchFamily="18" charset="0"/>
                        </a:rPr>
                        <a:t>Use/activity</a:t>
                      </a: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Bef>
                          <a:spcPts val="600"/>
                        </a:spcBef>
                        <a:spcAft>
                          <a:spcPts val="600"/>
                        </a:spcAft>
                      </a:pPr>
                      <a:r>
                        <a:rPr lang="en-IN" sz="1100" b="1">
                          <a:solidFill>
                            <a:srgbClr val="000000"/>
                          </a:solidFill>
                          <a:effectLst/>
                          <a:latin typeface="Arial" panose="020B0604020202020204" pitchFamily="34" charset="0"/>
                          <a:ea typeface="Calibri" panose="020F0502020204030204" pitchFamily="34" charset="0"/>
                          <a:cs typeface="Mangal" panose="02040503050203030202" pitchFamily="18" charset="0"/>
                        </a:rPr>
                        <a:t>Minimum parking area</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720187964"/>
                  </a:ext>
                </a:extLst>
              </a:tr>
              <a:tr h="185928">
                <a:tc>
                  <a:txBody>
                    <a:bodyPr/>
                    <a:lstStyle/>
                    <a:p>
                      <a:pPr algn="ctr">
                        <a:lnSpc>
                          <a:spcPct val="115000"/>
                        </a:lnSpc>
                        <a:spcBef>
                          <a:spcPts val="600"/>
                        </a:spcBef>
                        <a:spcAft>
                          <a:spcPts val="600"/>
                        </a:spcAft>
                      </a:pPr>
                      <a:r>
                        <a:rPr lang="en-IN" sz="1100" b="1">
                          <a:solidFill>
                            <a:srgbClr val="000000"/>
                          </a:solidFill>
                          <a:effectLst/>
                          <a:latin typeface="Arial" panose="020B0604020202020204" pitchFamily="34" charset="0"/>
                          <a:ea typeface="Calibri" panose="020F0502020204030204" pitchFamily="34" charset="0"/>
                          <a:cs typeface="Mangal" panose="02040503050203030202" pitchFamily="18" charset="0"/>
                        </a:rPr>
                        <a:t>i)</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gridSpan="2">
                  <a:txBody>
                    <a:bodyPr/>
                    <a:lstStyle/>
                    <a:p>
                      <a:pPr>
                        <a:lnSpc>
                          <a:spcPct val="115000"/>
                        </a:lnSpc>
                        <a:spcBef>
                          <a:spcPts val="600"/>
                        </a:spcBef>
                        <a:spcAft>
                          <a:spcPts val="600"/>
                        </a:spcAft>
                      </a:pPr>
                      <a:r>
                        <a:rPr lang="en-IN" sz="1100" b="1">
                          <a:solidFill>
                            <a:srgbClr val="000000"/>
                          </a:solidFill>
                          <a:effectLst/>
                          <a:latin typeface="Arial" panose="020B0604020202020204" pitchFamily="34" charset="0"/>
                          <a:ea typeface="Calibri" panose="020F0502020204030204" pitchFamily="34" charset="0"/>
                          <a:cs typeface="Mangal" panose="02040503050203030202" pitchFamily="18" charset="0"/>
                        </a:rPr>
                        <a:t>Residential</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hMerge="1">
                  <a:txBody>
                    <a:bodyPr/>
                    <a:lstStyle/>
                    <a:p>
                      <a:endParaRPr lang="en-IN"/>
                    </a:p>
                  </a:txBody>
                  <a:tcPr/>
                </a:tc>
                <a:extLst>
                  <a:ext uri="{0D108BD9-81ED-4DB2-BD59-A6C34878D82A}">
                    <a16:rowId xmlns:a16="http://schemas.microsoft.com/office/drawing/2014/main" val="3575679006"/>
                  </a:ext>
                </a:extLst>
              </a:tr>
              <a:tr h="185928">
                <a:tc>
                  <a:txBody>
                    <a:bodyPr/>
                    <a:lstStyle/>
                    <a:p>
                      <a:pPr marL="0" lvl="0" indent="0" algn="ctr">
                        <a:lnSpc>
                          <a:spcPct val="115000"/>
                        </a:lnSpc>
                        <a:spcBef>
                          <a:spcPts val="600"/>
                        </a:spcBef>
                        <a:spcAft>
                          <a:spcPts val="300"/>
                        </a:spcAft>
                        <a:buFont typeface="+mj-lt"/>
                        <a:buNone/>
                      </a:pPr>
                      <a:r>
                        <a:rPr lang="en-IN" sz="1100" dirty="0">
                          <a:solidFill>
                            <a:srgbClr val="000000"/>
                          </a:solidFill>
                          <a:effectLst/>
                          <a:latin typeface="Arial" panose="020B0604020202020204" pitchFamily="34" charset="0"/>
                          <a:ea typeface="Calibri" panose="020F0502020204030204" pitchFamily="34" charset="0"/>
                          <a:cs typeface="Mangal" panose="02040503050203030202" pitchFamily="18" charset="0"/>
                        </a:rPr>
                        <a:t>a) </a:t>
                      </a: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IN" sz="1100">
                          <a:solidFill>
                            <a:srgbClr val="000000"/>
                          </a:solidFill>
                          <a:effectLst/>
                          <a:latin typeface="Arial" panose="020B0604020202020204" pitchFamily="34" charset="0"/>
                          <a:ea typeface="Calibri" panose="020F0502020204030204" pitchFamily="34" charset="0"/>
                          <a:cs typeface="Mangal" panose="02040503050203030202" pitchFamily="18" charset="0"/>
                        </a:rPr>
                        <a:t>Plotted</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IN" sz="1100">
                          <a:solidFill>
                            <a:srgbClr val="000000"/>
                          </a:solidFill>
                          <a:effectLst/>
                          <a:latin typeface="Arial" panose="020B0604020202020204" pitchFamily="34" charset="0"/>
                          <a:ea typeface="Calibri" panose="020F0502020204030204" pitchFamily="34" charset="0"/>
                          <a:cs typeface="Mangal" panose="02040503050203030202" pitchFamily="18" charset="0"/>
                        </a:rPr>
                        <a:t>1.0 ECS/150 m</a:t>
                      </a:r>
                      <a:r>
                        <a:rPr lang="en-IN" sz="1100" baseline="30000">
                          <a:solidFill>
                            <a:srgbClr val="000000"/>
                          </a:solidFill>
                          <a:effectLst/>
                          <a:latin typeface="Arial" panose="020B0604020202020204" pitchFamily="34" charset="0"/>
                          <a:ea typeface="Calibri" panose="020F0502020204030204" pitchFamily="34" charset="0"/>
                          <a:cs typeface="Mangal" panose="02040503050203030202" pitchFamily="18" charset="0"/>
                        </a:rPr>
                        <a:t>2</a:t>
                      </a:r>
                      <a:r>
                        <a:rPr lang="en-IN" sz="1100">
                          <a:solidFill>
                            <a:srgbClr val="000000"/>
                          </a:solidFill>
                          <a:effectLst/>
                          <a:latin typeface="Arial" panose="020B0604020202020204" pitchFamily="34" charset="0"/>
                          <a:ea typeface="Calibri" panose="020F0502020204030204" pitchFamily="34" charset="0"/>
                          <a:cs typeface="Mangal" panose="02040503050203030202" pitchFamily="18" charset="0"/>
                        </a:rPr>
                        <a:t> area of permissible FAR</a:t>
                      </a: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8037340"/>
                  </a:ext>
                </a:extLst>
              </a:tr>
              <a:tr h="185928">
                <a:tc>
                  <a:txBody>
                    <a:bodyPr/>
                    <a:lstStyle/>
                    <a:p>
                      <a:pPr marL="0" lvl="0" indent="0" algn="ctr">
                        <a:lnSpc>
                          <a:spcPct val="115000"/>
                        </a:lnSpc>
                        <a:spcBef>
                          <a:spcPts val="600"/>
                        </a:spcBef>
                        <a:spcAft>
                          <a:spcPts val="300"/>
                        </a:spcAft>
                        <a:buFont typeface="+mj-lt"/>
                        <a:buNone/>
                      </a:pPr>
                      <a:r>
                        <a:rPr lang="en-IN" sz="1100" dirty="0">
                          <a:solidFill>
                            <a:srgbClr val="000000"/>
                          </a:solidFill>
                          <a:effectLst/>
                          <a:latin typeface="Arial" panose="020B0604020202020204" pitchFamily="34" charset="0"/>
                          <a:ea typeface="Calibri" panose="020F0502020204030204" pitchFamily="34" charset="0"/>
                          <a:cs typeface="Mangal" panose="02040503050203030202" pitchFamily="18" charset="0"/>
                        </a:rPr>
                        <a:t>b) </a:t>
                      </a: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IN" sz="1100" dirty="0">
                          <a:solidFill>
                            <a:srgbClr val="000000"/>
                          </a:solidFill>
                          <a:effectLst/>
                          <a:latin typeface="Arial" panose="020B0604020202020204" pitchFamily="34" charset="0"/>
                          <a:ea typeface="Calibri" panose="020F0502020204030204" pitchFamily="34" charset="0"/>
                          <a:cs typeface="Mangal" panose="02040503050203030202" pitchFamily="18" charset="0"/>
                        </a:rPr>
                        <a:t>Group housing</a:t>
                      </a: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6110076"/>
                  </a:ext>
                </a:extLst>
              </a:tr>
              <a:tr h="185928">
                <a:tc>
                  <a:txBody>
                    <a:bodyPr/>
                    <a:lstStyle/>
                    <a:p>
                      <a:pPr algn="ctr">
                        <a:lnSpc>
                          <a:spcPct val="115000"/>
                        </a:lnSpc>
                        <a:spcBef>
                          <a:spcPts val="600"/>
                        </a:spcBef>
                        <a:spcAft>
                          <a:spcPts val="600"/>
                        </a:spcAft>
                      </a:pPr>
                      <a:r>
                        <a:rPr lang="en-IN" sz="1100" b="1">
                          <a:solidFill>
                            <a:srgbClr val="000000"/>
                          </a:solidFill>
                          <a:effectLst/>
                          <a:latin typeface="Arial" panose="020B0604020202020204" pitchFamily="34" charset="0"/>
                          <a:ea typeface="Calibri" panose="020F0502020204030204" pitchFamily="34" charset="0"/>
                          <a:cs typeface="Mangal" panose="02040503050203030202" pitchFamily="18" charset="0"/>
                        </a:rPr>
                        <a:t>ii)</a:t>
                      </a:r>
                      <a:endParaRPr lang="en-IN" sz="1100">
                        <a:effectLst/>
                        <a:latin typeface="Arial" panose="020B0604020202020204" pitchFamily="34" charset="0"/>
                        <a:ea typeface="Calibri" panose="020F0502020204030204" pitchFamily="34" charset="0"/>
                        <a:cs typeface="Mangal" panose="02040503050203030202"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gridSpan="2">
                  <a:txBody>
                    <a:bodyPr/>
                    <a:lstStyle/>
                    <a:p>
                      <a:pPr>
                        <a:lnSpc>
                          <a:spcPct val="115000"/>
                        </a:lnSpc>
                        <a:spcBef>
                          <a:spcPts val="600"/>
                        </a:spcBef>
                        <a:spcAft>
                          <a:spcPts val="600"/>
                        </a:spcAft>
                      </a:pPr>
                      <a:r>
                        <a:rPr lang="en-IN" sz="1100" b="1" dirty="0">
                          <a:solidFill>
                            <a:srgbClr val="000000"/>
                          </a:solidFill>
                          <a:effectLst/>
                          <a:latin typeface="Arial" panose="020B0604020202020204" pitchFamily="34" charset="0"/>
                          <a:ea typeface="Calibri" panose="020F0502020204030204" pitchFamily="34" charset="0"/>
                          <a:cs typeface="Mangal" panose="02040503050203030202" pitchFamily="18" charset="0"/>
                        </a:rPr>
                        <a:t>Commercial </a:t>
                      </a: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hMerge="1">
                  <a:txBody>
                    <a:bodyPr/>
                    <a:lstStyle/>
                    <a:p>
                      <a:endParaRPr lang="en-IN"/>
                    </a:p>
                  </a:txBody>
                  <a:tcPr/>
                </a:tc>
                <a:extLst>
                  <a:ext uri="{0D108BD9-81ED-4DB2-BD59-A6C34878D82A}">
                    <a16:rowId xmlns:a16="http://schemas.microsoft.com/office/drawing/2014/main" val="3771012556"/>
                  </a:ext>
                </a:extLst>
              </a:tr>
              <a:tr h="217170">
                <a:tc>
                  <a:txBody>
                    <a:bodyPr/>
                    <a:lstStyle/>
                    <a:p>
                      <a:pPr marL="0" lvl="0" indent="0" algn="ctr">
                        <a:lnSpc>
                          <a:spcPct val="115000"/>
                        </a:lnSpc>
                        <a:spcBef>
                          <a:spcPts val="600"/>
                        </a:spcBef>
                        <a:spcAft>
                          <a:spcPts val="300"/>
                        </a:spcAft>
                        <a:buFont typeface="+mj-lt"/>
                        <a:buNone/>
                      </a:pPr>
                      <a:r>
                        <a:rPr lang="en-IN" sz="1100" dirty="0">
                          <a:solidFill>
                            <a:srgbClr val="000000"/>
                          </a:solidFill>
                          <a:effectLst/>
                          <a:latin typeface="Arial" panose="020B0604020202020204" pitchFamily="34" charset="0"/>
                          <a:ea typeface="Calibri" panose="020F0502020204030204" pitchFamily="34" charset="0"/>
                          <a:cs typeface="Mangal" panose="02040503050203030202" pitchFamily="18" charset="0"/>
                        </a:rPr>
                        <a:t>a) </a:t>
                      </a: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IN" sz="1100" dirty="0">
                          <a:solidFill>
                            <a:srgbClr val="000000"/>
                          </a:solidFill>
                          <a:effectLst/>
                          <a:latin typeface="Arial" panose="020B0604020202020204" pitchFamily="34" charset="0"/>
                          <a:ea typeface="Calibri" panose="020F0502020204030204" pitchFamily="34" charset="0"/>
                          <a:cs typeface="Mangal" panose="02040503050203030202" pitchFamily="18" charset="0"/>
                        </a:rPr>
                        <a:t>Convenient/neighbourhood shopping centre</a:t>
                      </a: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5625247"/>
                  </a:ext>
                </a:extLst>
              </a:tr>
              <a:tr h="185928">
                <a:tc>
                  <a:txBody>
                    <a:bodyPr/>
                    <a:lstStyle/>
                    <a:p>
                      <a:pPr marL="0" lvl="0" indent="0" algn="ctr">
                        <a:lnSpc>
                          <a:spcPct val="115000"/>
                        </a:lnSpc>
                        <a:spcBef>
                          <a:spcPts val="600"/>
                        </a:spcBef>
                        <a:spcAft>
                          <a:spcPts val="300"/>
                        </a:spcAft>
                        <a:buFont typeface="+mj-lt"/>
                        <a:buNone/>
                      </a:pPr>
                      <a:r>
                        <a:rPr lang="en-IN" sz="1100" dirty="0">
                          <a:solidFill>
                            <a:srgbClr val="000000"/>
                          </a:solidFill>
                          <a:effectLst/>
                          <a:latin typeface="Arial" panose="020B0604020202020204" pitchFamily="34" charset="0"/>
                          <a:ea typeface="Calibri" panose="020F0502020204030204" pitchFamily="34" charset="0"/>
                          <a:cs typeface="Mangal" panose="02040503050203030202" pitchFamily="18" charset="0"/>
                        </a:rPr>
                        <a:t>b) </a:t>
                      </a: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r>
                        <a:rPr lang="en-IN" sz="1100" dirty="0">
                          <a:solidFill>
                            <a:srgbClr val="000000"/>
                          </a:solidFill>
                          <a:effectLst/>
                          <a:latin typeface="Arial" panose="020B0604020202020204" pitchFamily="34" charset="0"/>
                          <a:ea typeface="Calibri" panose="020F0502020204030204" pitchFamily="34" charset="0"/>
                          <a:cs typeface="Mangal" panose="02040503050203030202" pitchFamily="18" charset="0"/>
                        </a:rPr>
                        <a:t>Sector shopping</a:t>
                      </a: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Bef>
                          <a:spcPts val="600"/>
                        </a:spcBef>
                        <a:spcAft>
                          <a:spcPts val="600"/>
                        </a:spcAft>
                      </a:pPr>
                      <a:endParaRPr lang="en-IN" sz="1100" dirty="0">
                        <a:effectLst/>
                        <a:latin typeface="Arial" panose="020B0604020202020204" pitchFamily="34" charset="0"/>
                        <a:ea typeface="Calibri" panose="020F0502020204030204" pitchFamily="34" charset="0"/>
                        <a:cs typeface="Mangal" panose="02040503050203030202" pitchFamily="18" charset="0"/>
                      </a:endParaRP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3915146"/>
                  </a:ext>
                </a:extLst>
              </a:tr>
            </a:tbl>
          </a:graphicData>
        </a:graphic>
      </p:graphicFrame>
      <p:sp>
        <p:nvSpPr>
          <p:cNvPr id="6" name="TextBox 5">
            <a:extLst>
              <a:ext uri="{FF2B5EF4-FFF2-40B4-BE49-F238E27FC236}">
                <a16:creationId xmlns:a16="http://schemas.microsoft.com/office/drawing/2014/main" id="{EDE245A7-948F-404D-949A-933A347F5690}"/>
              </a:ext>
            </a:extLst>
          </p:cNvPr>
          <p:cNvSpPr txBox="1"/>
          <p:nvPr/>
        </p:nvSpPr>
        <p:spPr>
          <a:xfrm rot="19787742">
            <a:off x="5020692" y="4309309"/>
            <a:ext cx="1896533" cy="523220"/>
          </a:xfrm>
          <a:prstGeom prst="rect">
            <a:avLst/>
          </a:prstGeom>
          <a:noFill/>
        </p:spPr>
        <p:txBody>
          <a:bodyPr wrap="square" rtlCol="0">
            <a:spAutoFit/>
          </a:bodyPr>
          <a:lstStyle/>
          <a:p>
            <a:r>
              <a:rPr lang="en-IN" sz="2800" b="1" i="1" dirty="0">
                <a:solidFill>
                  <a:schemeClr val="bg2">
                    <a:lumMod val="75000"/>
                  </a:schemeClr>
                </a:solidFill>
              </a:rPr>
              <a:t>illustrative</a:t>
            </a:r>
          </a:p>
        </p:txBody>
      </p:sp>
      <p:sp>
        <p:nvSpPr>
          <p:cNvPr id="8" name="TextBox 7">
            <a:extLst>
              <a:ext uri="{FF2B5EF4-FFF2-40B4-BE49-F238E27FC236}">
                <a16:creationId xmlns:a16="http://schemas.microsoft.com/office/drawing/2014/main" id="{BF0AE663-33DC-4C69-9377-8A3324FBE836}"/>
              </a:ext>
            </a:extLst>
          </p:cNvPr>
          <p:cNvSpPr txBox="1"/>
          <p:nvPr/>
        </p:nvSpPr>
        <p:spPr>
          <a:xfrm rot="19787742">
            <a:off x="5581539" y="2425069"/>
            <a:ext cx="1896533" cy="523220"/>
          </a:xfrm>
          <a:prstGeom prst="rect">
            <a:avLst/>
          </a:prstGeom>
          <a:noFill/>
        </p:spPr>
        <p:txBody>
          <a:bodyPr wrap="square" rtlCol="0">
            <a:spAutoFit/>
          </a:bodyPr>
          <a:lstStyle/>
          <a:p>
            <a:r>
              <a:rPr lang="en-IN" sz="2800" b="1" i="1" dirty="0">
                <a:solidFill>
                  <a:schemeClr val="bg2">
                    <a:lumMod val="75000"/>
                  </a:schemeClr>
                </a:solidFill>
              </a:rPr>
              <a:t>illustrative</a:t>
            </a:r>
          </a:p>
        </p:txBody>
      </p:sp>
    </p:spTree>
    <p:extLst>
      <p:ext uri="{BB962C8B-B14F-4D97-AF65-F5344CB8AC3E}">
        <p14:creationId xmlns:p14="http://schemas.microsoft.com/office/powerpoint/2010/main" val="23691588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 5 Development and Building Controls</a:t>
            </a:r>
          </a:p>
        </p:txBody>
      </p:sp>
      <p:sp>
        <p:nvSpPr>
          <p:cNvPr id="16" name="TextBox 15">
            <a:extLst>
              <a:ext uri="{FF2B5EF4-FFF2-40B4-BE49-F238E27FC236}">
                <a16:creationId xmlns:a16="http://schemas.microsoft.com/office/drawing/2014/main" id="{C58E6D1C-7A65-4983-9412-51240C390961}"/>
              </a:ext>
            </a:extLst>
          </p:cNvPr>
          <p:cNvSpPr txBox="1"/>
          <p:nvPr/>
        </p:nvSpPr>
        <p:spPr>
          <a:xfrm>
            <a:off x="418741" y="922945"/>
            <a:ext cx="11050100" cy="3031599"/>
          </a:xfrm>
          <a:prstGeom prst="rect">
            <a:avLst/>
          </a:prstGeom>
          <a:noFill/>
        </p:spPr>
        <p:txBody>
          <a:bodyPr wrap="square">
            <a:spAutoFit/>
          </a:bodyPr>
          <a:lstStyle/>
          <a:p>
            <a:r>
              <a:rPr lang="en-IN" sz="1400" b="1" dirty="0">
                <a:latin typeface="Arial" panose="020B0604020202020204" pitchFamily="34" charset="0"/>
                <a:cs typeface="Arial" panose="020B0604020202020204" pitchFamily="34" charset="0"/>
              </a:rPr>
              <a:t>5.8 Urban Design Features</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Provisions on public art, public spaces, greenbelts and landscaping, uses permissible under flyovers, signages and outdoor display structures and architectural control in terms of - </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provisions related to public art and empowers the Authority to issue guidelines on public art from time to time.</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design and utility of public spaces.</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unhindered access and pedestrian movement.</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provisions related to greenbelts and landscaping. </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uses permissible below flyovers.</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rPr>
              <a:t>provisions on architectural control that may be imposed/adopted by the Authority.</a:t>
            </a:r>
          </a:p>
        </p:txBody>
      </p:sp>
      <p:pic>
        <p:nvPicPr>
          <p:cNvPr id="2" name="Picture 1">
            <a:extLst>
              <a:ext uri="{FF2B5EF4-FFF2-40B4-BE49-F238E27FC236}">
                <a16:creationId xmlns:a16="http://schemas.microsoft.com/office/drawing/2014/main" id="{419B4B5D-4F61-4A1C-9EF6-F95A930967CF}"/>
              </a:ext>
            </a:extLst>
          </p:cNvPr>
          <p:cNvPicPr>
            <a:picLocks noChangeAspect="1"/>
          </p:cNvPicPr>
          <p:nvPr/>
        </p:nvPicPr>
        <p:blipFill>
          <a:blip r:embed="rId2"/>
          <a:stretch>
            <a:fillRect/>
          </a:stretch>
        </p:blipFill>
        <p:spPr>
          <a:xfrm>
            <a:off x="3837449" y="4169988"/>
            <a:ext cx="3675624" cy="2333858"/>
          </a:xfrm>
          <a:prstGeom prst="rect">
            <a:avLst/>
          </a:prstGeom>
        </p:spPr>
      </p:pic>
    </p:spTree>
    <p:extLst>
      <p:ext uri="{BB962C8B-B14F-4D97-AF65-F5344CB8AC3E}">
        <p14:creationId xmlns:p14="http://schemas.microsoft.com/office/powerpoint/2010/main" val="673197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F7609-61B5-4DA3-80B0-A7E2A4F19B9E}"/>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Standardized Building Regulations</a:t>
            </a:r>
          </a:p>
        </p:txBody>
      </p:sp>
      <p:sp>
        <p:nvSpPr>
          <p:cNvPr id="5" name="Rectangle 4">
            <a:extLst>
              <a:ext uri="{FF2B5EF4-FFF2-40B4-BE49-F238E27FC236}">
                <a16:creationId xmlns:a16="http://schemas.microsoft.com/office/drawing/2014/main" id="{E7FF7F1D-41E3-49C6-BD8C-75C746B9CE05}"/>
              </a:ext>
            </a:extLst>
          </p:cNvPr>
          <p:cNvSpPr/>
          <p:nvPr/>
        </p:nvSpPr>
        <p:spPr>
          <a:xfrm>
            <a:off x="372158" y="890642"/>
            <a:ext cx="11139545" cy="198452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 name="TextBox 5">
            <a:extLst>
              <a:ext uri="{FF2B5EF4-FFF2-40B4-BE49-F238E27FC236}">
                <a16:creationId xmlns:a16="http://schemas.microsoft.com/office/drawing/2014/main" id="{E46CD4FD-4E98-442B-9704-9482A138EE70}"/>
              </a:ext>
            </a:extLst>
          </p:cNvPr>
          <p:cNvSpPr txBox="1"/>
          <p:nvPr/>
        </p:nvSpPr>
        <p:spPr>
          <a:xfrm>
            <a:off x="453753" y="1186566"/>
            <a:ext cx="10976354" cy="1721305"/>
          </a:xfrm>
          <a:prstGeom prst="rect">
            <a:avLst/>
          </a:prstGeom>
          <a:noFill/>
        </p:spPr>
        <p:txBody>
          <a:bodyPr wrap="square">
            <a:spAutoFit/>
          </a:bodyPr>
          <a:lstStyle/>
          <a:p>
            <a:pPr>
              <a:lnSpc>
                <a:spcPct val="115000"/>
              </a:lnSpc>
              <a:spcBef>
                <a:spcPts val="1200"/>
              </a:spcBef>
              <a:spcAft>
                <a:spcPts val="600"/>
              </a:spcAft>
            </a:pPr>
            <a:r>
              <a:rPr lang="en-IN" sz="1400" i="1" dirty="0">
                <a:effectLst/>
                <a:latin typeface="Arial" panose="020B0604020202020204" pitchFamily="34" charset="0"/>
                <a:ea typeface="Calibri" panose="020F0502020204030204" pitchFamily="34" charset="0"/>
              </a:rPr>
              <a:t>This chapter addresses various aspects related to land development or redevelopment in an area. It has been divided into three key sections- Land Use; Layout Plans; and Density.</a:t>
            </a:r>
          </a:p>
          <a:p>
            <a:pPr>
              <a:lnSpc>
                <a:spcPct val="120000"/>
              </a:lnSpc>
              <a:spcBef>
                <a:spcPts val="600"/>
              </a:spcBef>
              <a:spcAft>
                <a:spcPts val="600"/>
              </a:spcAft>
            </a:pPr>
            <a:r>
              <a:rPr lang="en-IN" sz="1600" b="1" i="1" dirty="0">
                <a:effectLst/>
                <a:latin typeface="Arial" panose="020B0604020202020204" pitchFamily="34" charset="0"/>
                <a:ea typeface="Calibri" panose="020F0502020204030204" pitchFamily="34" charset="0"/>
              </a:rPr>
              <a:t>Key highlights </a:t>
            </a:r>
          </a:p>
          <a:p>
            <a:pPr>
              <a:lnSpc>
                <a:spcPct val="120000"/>
              </a:lnSpc>
              <a:spcBef>
                <a:spcPts val="600"/>
              </a:spcBef>
              <a:spcAft>
                <a:spcPts val="1200"/>
              </a:spcAft>
            </a:pPr>
            <a:r>
              <a:rPr lang="en-IN" sz="1600" i="1" dirty="0">
                <a:effectLst/>
                <a:latin typeface="Arial" panose="020B0604020202020204" pitchFamily="34" charset="0"/>
                <a:ea typeface="Calibri" panose="020F0502020204030204" pitchFamily="34" charset="0"/>
              </a:rPr>
              <a:t>A</a:t>
            </a:r>
            <a:r>
              <a:rPr lang="en-IN" sz="1400" i="1" dirty="0">
                <a:latin typeface="Arial" panose="020B0604020202020204" pitchFamily="34" charset="0"/>
              </a:rPr>
              <a:t>spects related to Compensatory FAR (CFAR), Transferrable Development Rights (TDR) and Purchasable FAR ; buffer zones applicable for all Master Plans for different development types along with reference to relevant Guideline/Manual/ Notification.</a:t>
            </a:r>
          </a:p>
        </p:txBody>
      </p:sp>
      <p:sp>
        <p:nvSpPr>
          <p:cNvPr id="7" name="TextBox 6">
            <a:extLst>
              <a:ext uri="{FF2B5EF4-FFF2-40B4-BE49-F238E27FC236}">
                <a16:creationId xmlns:a16="http://schemas.microsoft.com/office/drawing/2014/main" id="{CBA3E3F9-AEEF-4D46-8441-D17D94424E3E}"/>
              </a:ext>
            </a:extLst>
          </p:cNvPr>
          <p:cNvSpPr txBox="1"/>
          <p:nvPr/>
        </p:nvSpPr>
        <p:spPr>
          <a:xfrm>
            <a:off x="453753" y="895241"/>
            <a:ext cx="10976354" cy="360612"/>
          </a:xfrm>
          <a:prstGeom prst="rect">
            <a:avLst/>
          </a:prstGeom>
          <a:noFill/>
        </p:spPr>
        <p:txBody>
          <a:bodyPr wrap="square">
            <a:spAutoFit/>
          </a:bodyPr>
          <a:lstStyle/>
          <a:p>
            <a:pPr>
              <a:lnSpc>
                <a:spcPct val="120000"/>
              </a:lnSpc>
              <a:spcBef>
                <a:spcPts val="600"/>
              </a:spcBef>
              <a:spcAft>
                <a:spcPts val="600"/>
              </a:spcAft>
            </a:pPr>
            <a:r>
              <a:rPr lang="en-IN" sz="1600" b="1" dirty="0">
                <a:effectLst/>
                <a:latin typeface="Arial" panose="020B0604020202020204" pitchFamily="34" charset="0"/>
                <a:ea typeface="Calibri" panose="020F0502020204030204" pitchFamily="34" charset="0"/>
              </a:rPr>
              <a:t>About</a:t>
            </a:r>
          </a:p>
        </p:txBody>
      </p:sp>
      <p:sp>
        <p:nvSpPr>
          <p:cNvPr id="8" name="TextBox 7">
            <a:extLst>
              <a:ext uri="{FF2B5EF4-FFF2-40B4-BE49-F238E27FC236}">
                <a16:creationId xmlns:a16="http://schemas.microsoft.com/office/drawing/2014/main" id="{5B720020-AD94-44DA-8B29-60E2CDFCB4D4}"/>
              </a:ext>
            </a:extLst>
          </p:cNvPr>
          <p:cNvSpPr txBox="1"/>
          <p:nvPr/>
        </p:nvSpPr>
        <p:spPr>
          <a:xfrm>
            <a:off x="372158" y="3282107"/>
            <a:ext cx="5969648" cy="3155544"/>
          </a:xfrm>
          <a:prstGeom prst="rect">
            <a:avLst/>
          </a:prstGeom>
          <a:noFill/>
        </p:spPr>
        <p:txBody>
          <a:bodyPr wrap="square">
            <a:spAutoFit/>
          </a:bodyPr>
          <a:lstStyle/>
          <a:p>
            <a:pPr>
              <a:lnSpc>
                <a:spcPct val="150000"/>
              </a:lnSpc>
            </a:pPr>
            <a:r>
              <a:rPr lang="en-IN" sz="1400" b="1" dirty="0">
                <a:latin typeface="Arial" panose="020B0604020202020204" pitchFamily="34" charset="0"/>
                <a:cs typeface="Arial" panose="020B0604020202020204" pitchFamily="34" charset="0"/>
              </a:rPr>
              <a:t>4.1 Land Use</a:t>
            </a:r>
          </a:p>
          <a:p>
            <a:pPr>
              <a:lnSpc>
                <a:spcPct val="120000"/>
              </a:lnSpc>
              <a:spcAft>
                <a:spcPts val="600"/>
              </a:spcAft>
            </a:pPr>
            <a:r>
              <a:rPr lang="en-IN" sz="1400" dirty="0">
                <a:latin typeface="Arial" panose="020B0604020202020204" pitchFamily="34" charset="0"/>
                <a:cs typeface="Arial" panose="020B0604020202020204" pitchFamily="34" charset="0"/>
              </a:rPr>
              <a:t>It includes detailed list of land use zones and sub – zones, considerations for development/ redevelopment activities and buffer zones as per the Guidelines /Manual/ Notification applicable in Master Plan areas</a:t>
            </a:r>
          </a:p>
          <a:p>
            <a:pPr>
              <a:lnSpc>
                <a:spcPct val="120000"/>
              </a:lnSpc>
              <a:spcAft>
                <a:spcPts val="600"/>
              </a:spcAft>
            </a:pPr>
            <a:endParaRPr lang="en-IN" sz="1400" dirty="0">
              <a:latin typeface="Arial" panose="020B0604020202020204" pitchFamily="34" charset="0"/>
              <a:cs typeface="Arial" panose="020B0604020202020204" pitchFamily="34" charset="0"/>
            </a:endParaRPr>
          </a:p>
          <a:p>
            <a:pPr>
              <a:lnSpc>
                <a:spcPct val="150000"/>
              </a:lnSpc>
            </a:pPr>
            <a:r>
              <a:rPr lang="en-IN" sz="1400" b="1" dirty="0">
                <a:latin typeface="Arial" panose="020B0604020202020204" pitchFamily="34" charset="0"/>
                <a:cs typeface="Arial" panose="020B0604020202020204" pitchFamily="34" charset="0"/>
              </a:rPr>
              <a:t>4.2 Layout Plans </a:t>
            </a:r>
          </a:p>
          <a:p>
            <a:pPr>
              <a:lnSpc>
                <a:spcPct val="120000"/>
              </a:lnSpc>
              <a:spcAft>
                <a:spcPts val="600"/>
              </a:spcAft>
            </a:pPr>
            <a:r>
              <a:rPr lang="en-IN" sz="1400" dirty="0">
                <a:latin typeface="Arial" panose="020B0604020202020204" pitchFamily="34" charset="0"/>
                <a:cs typeface="Arial" panose="020B0604020202020204" pitchFamily="34" charset="0"/>
              </a:rPr>
              <a:t>Includes typical layout patterns for single plot and others</a:t>
            </a:r>
          </a:p>
          <a:p>
            <a:pPr>
              <a:lnSpc>
                <a:spcPct val="120000"/>
              </a:lnSpc>
              <a:spcAft>
                <a:spcPts val="600"/>
              </a:spcAft>
            </a:pPr>
            <a:endParaRPr lang="en-IN" sz="1400" dirty="0">
              <a:latin typeface="Arial" panose="020B0604020202020204" pitchFamily="34" charset="0"/>
              <a:cs typeface="Arial" panose="020B0604020202020204" pitchFamily="34" charset="0"/>
            </a:endParaRPr>
          </a:p>
          <a:p>
            <a:pPr>
              <a:lnSpc>
                <a:spcPct val="150000"/>
              </a:lnSpc>
            </a:pPr>
            <a:r>
              <a:rPr lang="en-IN" sz="1400" b="1" dirty="0">
                <a:latin typeface="Arial" panose="020B0604020202020204" pitchFamily="34" charset="0"/>
                <a:cs typeface="Arial" panose="020B0604020202020204" pitchFamily="34" charset="0"/>
              </a:rPr>
              <a:t>4.3 Density</a:t>
            </a:r>
          </a:p>
          <a:p>
            <a:pPr>
              <a:lnSpc>
                <a:spcPct val="120000"/>
              </a:lnSpc>
              <a:spcAft>
                <a:spcPts val="600"/>
              </a:spcAft>
            </a:pPr>
            <a:r>
              <a:rPr lang="en-IN" sz="1400" dirty="0">
                <a:latin typeface="Arial" panose="020B0604020202020204" pitchFamily="34" charset="0"/>
                <a:cs typeface="Arial" panose="020B0604020202020204" pitchFamily="34" charset="0"/>
              </a:rPr>
              <a:t>Recommends population densities for different settlement types </a:t>
            </a:r>
          </a:p>
        </p:txBody>
      </p:sp>
      <p:sp>
        <p:nvSpPr>
          <p:cNvPr id="9" name="TextBox 8">
            <a:extLst>
              <a:ext uri="{FF2B5EF4-FFF2-40B4-BE49-F238E27FC236}">
                <a16:creationId xmlns:a16="http://schemas.microsoft.com/office/drawing/2014/main" id="{01B44EFE-EF99-4994-B10C-16A3F123D1FF}"/>
              </a:ext>
            </a:extLst>
          </p:cNvPr>
          <p:cNvSpPr txBox="1"/>
          <p:nvPr/>
        </p:nvSpPr>
        <p:spPr>
          <a:xfrm>
            <a:off x="8367133" y="3282107"/>
            <a:ext cx="3257600" cy="1282595"/>
          </a:xfrm>
          <a:prstGeom prst="rect">
            <a:avLst/>
          </a:prstGeom>
          <a:noFill/>
        </p:spPr>
        <p:txBody>
          <a:bodyPr wrap="square">
            <a:spAutoFit/>
          </a:bodyPr>
          <a:lstStyle/>
          <a:p>
            <a:pPr>
              <a:lnSpc>
                <a:spcPct val="120000"/>
              </a:lnSpc>
              <a:spcBef>
                <a:spcPts val="600"/>
              </a:spcBef>
              <a:spcAft>
                <a:spcPts val="150"/>
              </a:spcAft>
            </a:pPr>
            <a:r>
              <a:rPr lang="en-IN" sz="1200" b="1" dirty="0">
                <a:latin typeface="Arial" panose="020B0604020202020204" pitchFamily="34" charset="0"/>
                <a:ea typeface="Calibri" panose="020F0502020204030204" pitchFamily="34" charset="0"/>
              </a:rPr>
              <a:t>Annex W – </a:t>
            </a:r>
            <a:r>
              <a:rPr lang="en-IN" sz="1200" dirty="0">
                <a:latin typeface="Arial" panose="020B0604020202020204" pitchFamily="34" charset="0"/>
                <a:ea typeface="Calibri" panose="020F0502020204030204" pitchFamily="34" charset="0"/>
              </a:rPr>
              <a:t>Resource mobilization for land development</a:t>
            </a:r>
          </a:p>
          <a:p>
            <a:pPr>
              <a:lnSpc>
                <a:spcPct val="120000"/>
              </a:lnSpc>
              <a:spcBef>
                <a:spcPts val="600"/>
              </a:spcBef>
              <a:spcAft>
                <a:spcPts val="150"/>
              </a:spcAft>
            </a:pPr>
            <a:r>
              <a:rPr lang="en-IN" sz="1200" dirty="0">
                <a:latin typeface="Arial" panose="020B0604020202020204" pitchFamily="34" charset="0"/>
                <a:ea typeface="Calibri" panose="020F0502020204030204" pitchFamily="34" charset="0"/>
              </a:rPr>
              <a:t>Includes provisions on resource mobilization tools such as CFAR, TDR and purchasable FAR</a:t>
            </a:r>
          </a:p>
        </p:txBody>
      </p:sp>
      <p:sp>
        <p:nvSpPr>
          <p:cNvPr id="10" name="Rectangle 9">
            <a:extLst>
              <a:ext uri="{FF2B5EF4-FFF2-40B4-BE49-F238E27FC236}">
                <a16:creationId xmlns:a16="http://schemas.microsoft.com/office/drawing/2014/main" id="{2D64FBDC-D493-498E-AA7A-28705D61B655}"/>
              </a:ext>
            </a:extLst>
          </p:cNvPr>
          <p:cNvSpPr/>
          <p:nvPr/>
        </p:nvSpPr>
        <p:spPr>
          <a:xfrm rot="16200000">
            <a:off x="-1051916" y="4090653"/>
            <a:ext cx="2585884" cy="4559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bg2"/>
                </a:solidFill>
                <a:latin typeface="Arial" panose="020B0604020202020204" pitchFamily="34" charset="0"/>
                <a:cs typeface="Arial" panose="020B0604020202020204" pitchFamily="34" charset="0"/>
              </a:rPr>
              <a:t>Table of contents</a:t>
            </a:r>
          </a:p>
        </p:txBody>
      </p:sp>
    </p:spTree>
    <p:extLst>
      <p:ext uri="{BB962C8B-B14F-4D97-AF65-F5344CB8AC3E}">
        <p14:creationId xmlns:p14="http://schemas.microsoft.com/office/powerpoint/2010/main" val="50414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 4 Land Development</a:t>
            </a:r>
          </a:p>
        </p:txBody>
      </p:sp>
      <p:sp>
        <p:nvSpPr>
          <p:cNvPr id="16" name="TextBox 15">
            <a:extLst>
              <a:ext uri="{FF2B5EF4-FFF2-40B4-BE49-F238E27FC236}">
                <a16:creationId xmlns:a16="http://schemas.microsoft.com/office/drawing/2014/main" id="{C58E6D1C-7A65-4983-9412-51240C390961}"/>
              </a:ext>
            </a:extLst>
          </p:cNvPr>
          <p:cNvSpPr txBox="1"/>
          <p:nvPr/>
        </p:nvSpPr>
        <p:spPr>
          <a:xfrm>
            <a:off x="443908" y="1048780"/>
            <a:ext cx="11050100" cy="5746188"/>
          </a:xfrm>
          <a:prstGeom prst="rect">
            <a:avLst/>
          </a:prstGeom>
          <a:noFill/>
        </p:spPr>
        <p:txBody>
          <a:bodyPr wrap="square">
            <a:spAutoFit/>
          </a:bodyPr>
          <a:lstStyle/>
          <a:p>
            <a:r>
              <a:rPr lang="en-IN" sz="1400" b="1" dirty="0">
                <a:latin typeface="Arial" panose="020B0604020202020204" pitchFamily="34" charset="0"/>
                <a:cs typeface="Arial" panose="020B0604020202020204" pitchFamily="34" charset="0"/>
              </a:rPr>
              <a:t>4.1 Land Use</a:t>
            </a:r>
          </a:p>
          <a:p>
            <a:pPr>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rPr>
              <a:t>This </a:t>
            </a:r>
            <a:r>
              <a:rPr lang="en-IN" sz="1400" dirty="0" err="1">
                <a:latin typeface="Arial" panose="020B0604020202020204" pitchFamily="34" charset="0"/>
              </a:rPr>
              <a:t>clausae</a:t>
            </a:r>
            <a:r>
              <a:rPr lang="en-IN" sz="1400" dirty="0">
                <a:latin typeface="Arial" panose="020B0604020202020204" pitchFamily="34" charset="0"/>
              </a:rPr>
              <a:t> empowers the Authority to </a:t>
            </a:r>
            <a:r>
              <a:rPr lang="en-IN" sz="1400" b="1" dirty="0">
                <a:latin typeface="Arial" panose="020B0604020202020204" pitchFamily="34" charset="0"/>
              </a:rPr>
              <a:t>regulate land development </a:t>
            </a:r>
            <a:r>
              <a:rPr lang="en-IN" sz="1400" dirty="0">
                <a:latin typeface="Arial" panose="020B0604020202020204" pitchFamily="34" charset="0"/>
              </a:rPr>
              <a:t>through a set of </a:t>
            </a:r>
            <a:r>
              <a:rPr lang="en-IN" sz="1400" b="1" dirty="0">
                <a:latin typeface="Arial" panose="020B0604020202020204" pitchFamily="34" charset="0"/>
              </a:rPr>
              <a:t>land use zones, sub zones and associated core and support activities</a:t>
            </a:r>
            <a:r>
              <a:rPr lang="en-IN" sz="1400" dirty="0">
                <a:latin typeface="Arial" panose="020B0604020202020204" pitchFamily="34" charset="0"/>
              </a:rPr>
              <a:t> defined in the master plan and subsequently detailed in the zonal and layout plans.</a:t>
            </a:r>
          </a:p>
          <a:p>
            <a:pPr>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rPr>
              <a:t>A list of land use classification is provided as illustrated below:</a:t>
            </a: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indent="-285750">
              <a:spcBef>
                <a:spcPts val="600"/>
              </a:spcBef>
              <a:spcAft>
                <a:spcPts val="600"/>
              </a:spcAft>
              <a:buFont typeface="Arial" panose="020B0604020202020204" pitchFamily="34" charset="0"/>
              <a:buChar char="•"/>
            </a:pPr>
            <a:endParaRPr lang="en-IN" sz="1400" b="1" dirty="0">
              <a:latin typeface="Arial" panose="020B0604020202020204" pitchFamily="34" charset="0"/>
              <a:cs typeface="Arial" panose="020B0604020202020204" pitchFamily="34" charset="0"/>
            </a:endParaRPr>
          </a:p>
          <a:p>
            <a:pPr>
              <a:spcBef>
                <a:spcPts val="600"/>
              </a:spcBef>
              <a:spcAft>
                <a:spcPts val="600"/>
              </a:spcAft>
            </a:pPr>
            <a:endParaRPr lang="en-IN" sz="1400" dirty="0">
              <a:latin typeface="Arial" panose="020B0604020202020204" pitchFamily="34" charset="0"/>
            </a:endParaRPr>
          </a:p>
        </p:txBody>
      </p:sp>
      <p:graphicFrame>
        <p:nvGraphicFramePr>
          <p:cNvPr id="5" name="Table 4">
            <a:extLst>
              <a:ext uri="{FF2B5EF4-FFF2-40B4-BE49-F238E27FC236}">
                <a16:creationId xmlns:a16="http://schemas.microsoft.com/office/drawing/2014/main" id="{3ABD33B0-5846-4A0B-9055-F61B374BF54A}"/>
              </a:ext>
            </a:extLst>
          </p:cNvPr>
          <p:cNvGraphicFramePr>
            <a:graphicFrameLocks noGrp="1"/>
          </p:cNvGraphicFramePr>
          <p:nvPr>
            <p:extLst>
              <p:ext uri="{D42A27DB-BD31-4B8C-83A1-F6EECF244321}">
                <p14:modId xmlns:p14="http://schemas.microsoft.com/office/powerpoint/2010/main" val="1879090549"/>
              </p:ext>
            </p:extLst>
          </p:nvPr>
        </p:nvGraphicFramePr>
        <p:xfrm>
          <a:off x="584200" y="2396988"/>
          <a:ext cx="11316999" cy="4354875"/>
        </p:xfrm>
        <a:graphic>
          <a:graphicData uri="http://schemas.openxmlformats.org/drawingml/2006/table">
            <a:tbl>
              <a:tblPr firstRow="1" firstCol="1" bandRow="1">
                <a:tableStyleId>{073A0DAA-6AF3-43AB-8588-CEC1D06C72B9}</a:tableStyleId>
              </a:tblPr>
              <a:tblGrid>
                <a:gridCol w="547400">
                  <a:extLst>
                    <a:ext uri="{9D8B030D-6E8A-4147-A177-3AD203B41FA5}">
                      <a16:colId xmlns:a16="http://schemas.microsoft.com/office/drawing/2014/main" val="2332731936"/>
                    </a:ext>
                  </a:extLst>
                </a:gridCol>
                <a:gridCol w="1282700">
                  <a:extLst>
                    <a:ext uri="{9D8B030D-6E8A-4147-A177-3AD203B41FA5}">
                      <a16:colId xmlns:a16="http://schemas.microsoft.com/office/drawing/2014/main" val="1999663502"/>
                    </a:ext>
                  </a:extLst>
                </a:gridCol>
                <a:gridCol w="977900">
                  <a:extLst>
                    <a:ext uri="{9D8B030D-6E8A-4147-A177-3AD203B41FA5}">
                      <a16:colId xmlns:a16="http://schemas.microsoft.com/office/drawing/2014/main" val="699250028"/>
                    </a:ext>
                  </a:extLst>
                </a:gridCol>
                <a:gridCol w="8508999">
                  <a:extLst>
                    <a:ext uri="{9D8B030D-6E8A-4147-A177-3AD203B41FA5}">
                      <a16:colId xmlns:a16="http://schemas.microsoft.com/office/drawing/2014/main" val="3349694865"/>
                    </a:ext>
                  </a:extLst>
                </a:gridCol>
              </a:tblGrid>
              <a:tr h="39144">
                <a:tc>
                  <a:txBody>
                    <a:bodyPr/>
                    <a:lstStyle/>
                    <a:p>
                      <a:pPr marR="62230" algn="ctr">
                        <a:lnSpc>
                          <a:spcPct val="115000"/>
                        </a:lnSpc>
                        <a:spcBef>
                          <a:spcPts val="300"/>
                        </a:spcBef>
                        <a:spcAft>
                          <a:spcPts val="600"/>
                        </a:spcAft>
                      </a:pPr>
                      <a:r>
                        <a:rPr lang="en-IN" sz="1400" dirty="0" err="1">
                          <a:effectLst/>
                          <a:latin typeface="Arial" panose="020B0604020202020204" pitchFamily="34" charset="0"/>
                          <a:cs typeface="Arial" panose="020B0604020202020204" pitchFamily="34" charset="0"/>
                        </a:rPr>
                        <a:t>Sl</a:t>
                      </a:r>
                      <a:r>
                        <a:rPr lang="en-IN" sz="1400" dirty="0">
                          <a:effectLst/>
                          <a:latin typeface="Arial" panose="020B0604020202020204" pitchFamily="34" charset="0"/>
                          <a:cs typeface="Arial" panose="020B0604020202020204" pitchFamily="34" charset="0"/>
                        </a:rPr>
                        <a:t> No.</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B w="6350" cap="flat" cmpd="sng" algn="ctr">
                      <a:solidFill>
                        <a:schemeClr val="tx1"/>
                      </a:solidFill>
                      <a:prstDash val="solid"/>
                      <a:round/>
                      <a:headEnd type="none" w="med" len="med"/>
                      <a:tailEnd type="none" w="med" len="med"/>
                    </a:lnB>
                    <a:solidFill>
                      <a:schemeClr val="tx1">
                        <a:lumMod val="65000"/>
                        <a:lumOff val="35000"/>
                      </a:schemeClr>
                    </a:solid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Land Use Zones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B w="6350" cap="flat" cmpd="sng" algn="ctr">
                      <a:solidFill>
                        <a:schemeClr val="tx1"/>
                      </a:solidFill>
                      <a:prstDash val="solid"/>
                      <a:round/>
                      <a:headEnd type="none" w="med" len="med"/>
                      <a:tailEnd type="none" w="med" len="med"/>
                    </a:lnB>
                    <a:solidFill>
                      <a:schemeClr val="tx1">
                        <a:lumMod val="65000"/>
                        <a:lumOff val="35000"/>
                      </a:schemeClr>
                    </a:solid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Alpha Numeric Code</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B w="6350" cap="flat" cmpd="sng" algn="ctr">
                      <a:solidFill>
                        <a:schemeClr val="tx1"/>
                      </a:solidFill>
                      <a:prstDash val="solid"/>
                      <a:round/>
                      <a:headEnd type="none" w="med" len="med"/>
                      <a:tailEnd type="none" w="med" len="med"/>
                    </a:lnB>
                    <a:solidFill>
                      <a:schemeClr val="tx1">
                        <a:lumMod val="65000"/>
                        <a:lumOff val="35000"/>
                      </a:schemeClr>
                    </a:solid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Land Use Sub Zones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B w="6350" cap="flat" cmpd="sng" algn="ctr">
                      <a:solidFill>
                        <a:schemeClr val="tx1"/>
                      </a:solidFill>
                      <a:prstDash val="solid"/>
                      <a:round/>
                      <a:headEnd type="none" w="med" len="med"/>
                      <a:tailEnd type="none" w="med" len="med"/>
                    </a:lnB>
                    <a:solidFill>
                      <a:schemeClr val="tx1">
                        <a:lumMod val="65000"/>
                        <a:lumOff val="35000"/>
                      </a:schemeClr>
                    </a:solidFill>
                  </a:tcPr>
                </a:tc>
                <a:extLst>
                  <a:ext uri="{0D108BD9-81ED-4DB2-BD59-A6C34878D82A}">
                    <a16:rowId xmlns:a16="http://schemas.microsoft.com/office/drawing/2014/main" val="2887727121"/>
                  </a:ext>
                </a:extLst>
              </a:tr>
              <a:tr h="0">
                <a:tc rowSpan="2">
                  <a:txBody>
                    <a:bodyPr/>
                    <a:lstStyle/>
                    <a:p>
                      <a:pPr marL="0" marR="62230" lvl="0" indent="0" algn="ctr">
                        <a:lnSpc>
                          <a:spcPct val="115000"/>
                        </a:lnSpc>
                        <a:spcBef>
                          <a:spcPts val="300"/>
                        </a:spcBef>
                        <a:spcAft>
                          <a:spcPts val="300"/>
                        </a:spcAft>
                        <a:buSzPct val="70000"/>
                        <a:buFont typeface="+mj-lt"/>
                        <a:buNone/>
                      </a:pPr>
                      <a:r>
                        <a:rPr lang="en-IN" sz="1400" b="0" dirty="0">
                          <a:solidFill>
                            <a:schemeClr val="tx1"/>
                          </a:solidFill>
                          <a:effectLst/>
                          <a:latin typeface="Arial" panose="020B0604020202020204" pitchFamily="34" charset="0"/>
                          <a:ea typeface="Calibri" panose="020F0502020204030204" pitchFamily="34" charset="0"/>
                          <a:cs typeface="Arial" panose="020B0604020202020204" pitchFamily="34" charset="0"/>
                        </a:rPr>
                        <a:t>1</a:t>
                      </a: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Village </a:t>
                      </a:r>
                      <a:r>
                        <a:rPr lang="en-IN" sz="1400" dirty="0" err="1">
                          <a:effectLst/>
                          <a:latin typeface="Arial" panose="020B0604020202020204" pitchFamily="34" charset="0"/>
                          <a:cs typeface="Arial" panose="020B0604020202020204" pitchFamily="34" charset="0"/>
                        </a:rPr>
                        <a:t>abadi</a:t>
                      </a:r>
                      <a:r>
                        <a:rPr lang="en-IN" sz="1400" dirty="0">
                          <a:effectLst/>
                          <a:latin typeface="Arial" panose="020B0604020202020204" pitchFamily="34" charset="0"/>
                          <a:cs typeface="Arial" panose="020B0604020202020204" pitchFamily="34" charset="0"/>
                        </a:rPr>
                        <a:t>/Village extension</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A-1</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Existing village </a:t>
                      </a:r>
                      <a:r>
                        <a:rPr lang="en-IN" sz="1400" dirty="0" err="1">
                          <a:effectLst/>
                          <a:latin typeface="Arial" panose="020B0604020202020204" pitchFamily="34" charset="0"/>
                          <a:cs typeface="Arial" panose="020B0604020202020204" pitchFamily="34" charset="0"/>
                        </a:rPr>
                        <a:t>abadi</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96382355"/>
                  </a:ext>
                </a:extLst>
              </a:tr>
              <a:tr h="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A-2</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Proposed extension of village </a:t>
                      </a:r>
                      <a:r>
                        <a:rPr lang="en-IN" sz="1400" dirty="0" err="1">
                          <a:effectLst/>
                          <a:latin typeface="Arial" panose="020B0604020202020204" pitchFamily="34" charset="0"/>
                          <a:cs typeface="Arial" panose="020B0604020202020204" pitchFamily="34" charset="0"/>
                        </a:rPr>
                        <a:t>abadi</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84680059"/>
                  </a:ext>
                </a:extLst>
              </a:tr>
              <a:tr h="0">
                <a:tc>
                  <a:txBody>
                    <a:bodyPr/>
                    <a:lstStyle/>
                    <a:p>
                      <a:pPr marL="0" lvl="0" indent="0" algn="ctr">
                        <a:lnSpc>
                          <a:spcPct val="115000"/>
                        </a:lnSpc>
                        <a:spcBef>
                          <a:spcPts val="300"/>
                        </a:spcBef>
                        <a:spcAft>
                          <a:spcPts val="300"/>
                        </a:spcAft>
                        <a:buSzPct val="70000"/>
                        <a:buFont typeface="+mj-lt"/>
                        <a:buNone/>
                      </a:pPr>
                      <a:r>
                        <a:rPr lang="en-IN" sz="1400" b="0" dirty="0">
                          <a:solidFill>
                            <a:schemeClr val="tx1"/>
                          </a:solidFill>
                          <a:effectLst/>
                          <a:latin typeface="Arial" panose="020B0604020202020204" pitchFamily="34" charset="0"/>
                          <a:ea typeface="Calibri" panose="020F0502020204030204" pitchFamily="34" charset="0"/>
                          <a:cs typeface="Arial" panose="020B0604020202020204" pitchFamily="34" charset="0"/>
                        </a:rPr>
                        <a:t>2</a:t>
                      </a: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Built up area</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B-1</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Existing urban built-up area</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9543965"/>
                  </a:ext>
                </a:extLst>
              </a:tr>
              <a:tr h="270000">
                <a:tc rowSpan="4">
                  <a:txBody>
                    <a:bodyPr/>
                    <a:lstStyle/>
                    <a:p>
                      <a:pPr marL="0" lvl="0" indent="0" algn="ctr">
                        <a:lnSpc>
                          <a:spcPct val="115000"/>
                        </a:lnSpc>
                        <a:spcBef>
                          <a:spcPts val="300"/>
                        </a:spcBef>
                        <a:spcAft>
                          <a:spcPts val="300"/>
                        </a:spcAft>
                        <a:buSzPct val="70000"/>
                        <a:buFont typeface="+mj-lt"/>
                        <a:buNone/>
                      </a:pPr>
                      <a:r>
                        <a:rPr lang="en-IN" sz="1400" b="0" dirty="0">
                          <a:solidFill>
                            <a:schemeClr val="tx1"/>
                          </a:solidFill>
                          <a:effectLst/>
                          <a:latin typeface="Arial" panose="020B0604020202020204" pitchFamily="34" charset="0"/>
                          <a:ea typeface="Calibri" panose="020F0502020204030204" pitchFamily="34" charset="0"/>
                          <a:cs typeface="Arial" panose="020B0604020202020204" pitchFamily="34" charset="0"/>
                        </a:rPr>
                        <a:t>3</a:t>
                      </a: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4">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Residential</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R-1</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Low density </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85912716"/>
                  </a:ext>
                </a:extLst>
              </a:tr>
              <a:tr h="270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R-2</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Medium to high density</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0570386"/>
                  </a:ext>
                </a:extLst>
              </a:tr>
              <a:tr h="270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R-3</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High density</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07968258"/>
                  </a:ext>
                </a:extLst>
              </a:tr>
              <a:tr h="270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R-4</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Special residential areas such as Foreign mission, government housing colonies, etc.</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8787800"/>
                  </a:ext>
                </a:extLst>
              </a:tr>
              <a:tr h="270000">
                <a:tc rowSpan="6">
                  <a:txBody>
                    <a:bodyPr/>
                    <a:lstStyle/>
                    <a:p>
                      <a:pPr marL="0" lvl="0" indent="0" algn="ctr">
                        <a:lnSpc>
                          <a:spcPct val="115000"/>
                        </a:lnSpc>
                        <a:spcBef>
                          <a:spcPts val="300"/>
                        </a:spcBef>
                        <a:spcAft>
                          <a:spcPts val="300"/>
                        </a:spcAft>
                        <a:buSzPct val="70000"/>
                        <a:buFont typeface="+mj-lt"/>
                        <a:buNone/>
                      </a:pPr>
                      <a:r>
                        <a:rPr lang="en-IN" sz="1400" b="0" dirty="0">
                          <a:solidFill>
                            <a:schemeClr val="tx1"/>
                          </a:solidFill>
                          <a:effectLst/>
                          <a:latin typeface="Arial" panose="020B0604020202020204" pitchFamily="34" charset="0"/>
                          <a:ea typeface="Calibri" panose="020F0502020204030204" pitchFamily="34" charset="0"/>
                          <a:cs typeface="Arial" panose="020B0604020202020204" pitchFamily="34" charset="0"/>
                        </a:rPr>
                        <a:t>4</a:t>
                      </a: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6">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Commercial</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C-1</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Convenient or neighbourhood shopping centres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4122753"/>
                  </a:ext>
                </a:extLst>
              </a:tr>
              <a:tr h="270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C-2</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Sector/local shopping centre</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74426021"/>
                  </a:ext>
                </a:extLst>
              </a:tr>
              <a:tr h="270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C-3</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Sub city centre/district centre</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2406176"/>
                  </a:ext>
                </a:extLst>
              </a:tr>
              <a:tr h="270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C-4</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Commercial Business District (CBD)/city centre</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1830827"/>
                  </a:ext>
                </a:extLst>
              </a:tr>
              <a:tr h="270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C-5</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Bazaar street and informal or weekly market</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53244030"/>
                  </a:ext>
                </a:extLst>
              </a:tr>
              <a:tr h="270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C-6</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Wholesale market/mandi/regulated market/terminal market/warehouse/logistic park/hubs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60087852"/>
                  </a:ext>
                </a:extLst>
              </a:tr>
            </a:tbl>
          </a:graphicData>
        </a:graphic>
      </p:graphicFrame>
    </p:spTree>
    <p:extLst>
      <p:ext uri="{BB962C8B-B14F-4D97-AF65-F5344CB8AC3E}">
        <p14:creationId xmlns:p14="http://schemas.microsoft.com/office/powerpoint/2010/main" val="1363034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 4 Land Development</a:t>
            </a:r>
          </a:p>
        </p:txBody>
      </p:sp>
      <p:graphicFrame>
        <p:nvGraphicFramePr>
          <p:cNvPr id="5" name="Table 4">
            <a:extLst>
              <a:ext uri="{FF2B5EF4-FFF2-40B4-BE49-F238E27FC236}">
                <a16:creationId xmlns:a16="http://schemas.microsoft.com/office/drawing/2014/main" id="{3ABD33B0-5846-4A0B-9055-F61B374BF54A}"/>
              </a:ext>
            </a:extLst>
          </p:cNvPr>
          <p:cNvGraphicFramePr>
            <a:graphicFrameLocks noGrp="1"/>
          </p:cNvGraphicFramePr>
          <p:nvPr>
            <p:extLst>
              <p:ext uri="{D42A27DB-BD31-4B8C-83A1-F6EECF244321}">
                <p14:modId xmlns:p14="http://schemas.microsoft.com/office/powerpoint/2010/main" val="367486770"/>
              </p:ext>
            </p:extLst>
          </p:nvPr>
        </p:nvGraphicFramePr>
        <p:xfrm>
          <a:off x="437500" y="935501"/>
          <a:ext cx="11316999" cy="5899201"/>
        </p:xfrm>
        <a:graphic>
          <a:graphicData uri="http://schemas.openxmlformats.org/drawingml/2006/table">
            <a:tbl>
              <a:tblPr firstRow="1" firstCol="1" bandRow="1">
                <a:tableStyleId>{073A0DAA-6AF3-43AB-8588-CEC1D06C72B9}</a:tableStyleId>
              </a:tblPr>
              <a:tblGrid>
                <a:gridCol w="547400">
                  <a:extLst>
                    <a:ext uri="{9D8B030D-6E8A-4147-A177-3AD203B41FA5}">
                      <a16:colId xmlns:a16="http://schemas.microsoft.com/office/drawing/2014/main" val="2332731936"/>
                    </a:ext>
                  </a:extLst>
                </a:gridCol>
                <a:gridCol w="901652">
                  <a:extLst>
                    <a:ext uri="{9D8B030D-6E8A-4147-A177-3AD203B41FA5}">
                      <a16:colId xmlns:a16="http://schemas.microsoft.com/office/drawing/2014/main" val="1999663502"/>
                    </a:ext>
                  </a:extLst>
                </a:gridCol>
                <a:gridCol w="875899">
                  <a:extLst>
                    <a:ext uri="{9D8B030D-6E8A-4147-A177-3AD203B41FA5}">
                      <a16:colId xmlns:a16="http://schemas.microsoft.com/office/drawing/2014/main" val="699250028"/>
                    </a:ext>
                  </a:extLst>
                </a:gridCol>
                <a:gridCol w="8992048">
                  <a:extLst>
                    <a:ext uri="{9D8B030D-6E8A-4147-A177-3AD203B41FA5}">
                      <a16:colId xmlns:a16="http://schemas.microsoft.com/office/drawing/2014/main" val="3349694865"/>
                    </a:ext>
                  </a:extLst>
                </a:gridCol>
              </a:tblGrid>
              <a:tr h="39144">
                <a:tc>
                  <a:txBody>
                    <a:bodyPr/>
                    <a:lstStyle/>
                    <a:p>
                      <a:pPr marR="62230" algn="ctr">
                        <a:lnSpc>
                          <a:spcPct val="115000"/>
                        </a:lnSpc>
                        <a:spcBef>
                          <a:spcPts val="300"/>
                        </a:spcBef>
                        <a:spcAft>
                          <a:spcPts val="600"/>
                        </a:spcAft>
                      </a:pPr>
                      <a:r>
                        <a:rPr lang="en-IN" sz="1400" dirty="0" err="1">
                          <a:effectLst/>
                          <a:latin typeface="Arial" panose="020B0604020202020204" pitchFamily="34" charset="0"/>
                          <a:cs typeface="Arial" panose="020B0604020202020204" pitchFamily="34" charset="0"/>
                        </a:rPr>
                        <a:t>Sl</a:t>
                      </a:r>
                      <a:r>
                        <a:rPr lang="en-IN" sz="1400" dirty="0">
                          <a:effectLst/>
                          <a:latin typeface="Arial" panose="020B0604020202020204" pitchFamily="34" charset="0"/>
                          <a:cs typeface="Arial" panose="020B0604020202020204" pitchFamily="34" charset="0"/>
                        </a:rPr>
                        <a:t> No.</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B w="6350" cap="flat" cmpd="sng" algn="ctr">
                      <a:solidFill>
                        <a:schemeClr val="tx1"/>
                      </a:solidFill>
                      <a:prstDash val="solid"/>
                      <a:round/>
                      <a:headEnd type="none" w="med" len="med"/>
                      <a:tailEnd type="none" w="med" len="med"/>
                    </a:lnB>
                    <a:solidFill>
                      <a:schemeClr val="tx1">
                        <a:lumMod val="65000"/>
                        <a:lumOff val="35000"/>
                      </a:schemeClr>
                    </a:solid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Land Use Zones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B w="6350" cap="flat" cmpd="sng" algn="ctr">
                      <a:solidFill>
                        <a:schemeClr val="tx1"/>
                      </a:solidFill>
                      <a:prstDash val="solid"/>
                      <a:round/>
                      <a:headEnd type="none" w="med" len="med"/>
                      <a:tailEnd type="none" w="med" len="med"/>
                    </a:lnB>
                    <a:solidFill>
                      <a:schemeClr val="tx1">
                        <a:lumMod val="65000"/>
                        <a:lumOff val="35000"/>
                      </a:schemeClr>
                    </a:solid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Alpha Numeric Code</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solidFill>
                      <a:schemeClr val="tx1">
                        <a:lumMod val="65000"/>
                        <a:lumOff val="35000"/>
                      </a:schemeClr>
                    </a:solid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Land Use Sub Zones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solidFill>
                      <a:schemeClr val="tx1">
                        <a:lumMod val="65000"/>
                        <a:lumOff val="35000"/>
                      </a:schemeClr>
                    </a:solidFill>
                  </a:tcPr>
                </a:tc>
                <a:extLst>
                  <a:ext uri="{0D108BD9-81ED-4DB2-BD59-A6C34878D82A}">
                    <a16:rowId xmlns:a16="http://schemas.microsoft.com/office/drawing/2014/main" val="2887727121"/>
                  </a:ext>
                </a:extLst>
              </a:tr>
              <a:tr h="259200">
                <a:tc rowSpan="5">
                  <a:txBody>
                    <a:bodyPr/>
                    <a:lstStyle/>
                    <a:p>
                      <a:pPr marL="0" lvl="0" indent="0" algn="ctr">
                        <a:lnSpc>
                          <a:spcPct val="115000"/>
                        </a:lnSpc>
                        <a:spcBef>
                          <a:spcPts val="300"/>
                        </a:spcBef>
                        <a:spcAft>
                          <a:spcPts val="300"/>
                        </a:spcAft>
                        <a:buSzPct val="70000"/>
                        <a:buFont typeface="+mj-lt"/>
                        <a:buNone/>
                      </a:pPr>
                      <a:r>
                        <a:rPr lang="en-IN" sz="1400" b="0" dirty="0">
                          <a:solidFill>
                            <a:schemeClr val="tx1"/>
                          </a:solidFill>
                          <a:effectLst/>
                          <a:latin typeface="Arial" panose="020B0604020202020204" pitchFamily="34" charset="0"/>
                          <a:ea typeface="Calibri" panose="020F0502020204030204" pitchFamily="34" charset="0"/>
                          <a:cs typeface="Arial" panose="020B0604020202020204" pitchFamily="34" charset="0"/>
                        </a:rPr>
                        <a:t>5</a:t>
                      </a: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5">
                  <a:txBody>
                    <a:bodyPr/>
                    <a:lstStyle/>
                    <a:p>
                      <a:pPr>
                        <a:lnSpc>
                          <a:spcPct val="115000"/>
                        </a:lnSpc>
                        <a:spcBef>
                          <a:spcPts val="300"/>
                        </a:spcBef>
                        <a:spcAft>
                          <a:spcPts val="600"/>
                        </a:spcAft>
                      </a:pPr>
                      <a:r>
                        <a:rPr lang="en-IN" sz="1400" dirty="0">
                          <a:solidFill>
                            <a:schemeClr val="tx1"/>
                          </a:solidFill>
                          <a:effectLst/>
                          <a:latin typeface="Arial" panose="020B0604020202020204" pitchFamily="34" charset="0"/>
                          <a:cs typeface="Arial" panose="020B0604020202020204" pitchFamily="34" charset="0"/>
                        </a:rPr>
                        <a:t>Industrial </a:t>
                      </a:r>
                      <a:endParaRPr lang="en-IN"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I-1</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Household and non-polluting industry</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98387776"/>
                  </a:ext>
                </a:extLst>
              </a:tr>
              <a:tr h="2592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I-2</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Service and light industry</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1656008"/>
                  </a:ext>
                </a:extLst>
              </a:tr>
              <a:tr h="2592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I-3</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Medium and heavy industry</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8051324"/>
                  </a:ext>
                </a:extLst>
              </a:tr>
              <a:tr h="2592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I-4</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Hazardous/noxious industry</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4473990"/>
                  </a:ext>
                </a:extLst>
              </a:tr>
              <a:tr h="2592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I-5</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Special industrial zone/Special Economic Zones (SEZ’s)/industrial park</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6103632"/>
                  </a:ext>
                </a:extLst>
              </a:tr>
              <a:tr h="259200">
                <a:tc rowSpan="4">
                  <a:txBody>
                    <a:bodyPr/>
                    <a:lstStyle/>
                    <a:p>
                      <a:pPr marL="0" lvl="0" indent="0" algn="ctr">
                        <a:lnSpc>
                          <a:spcPct val="115000"/>
                        </a:lnSpc>
                        <a:spcBef>
                          <a:spcPts val="300"/>
                        </a:spcBef>
                        <a:spcAft>
                          <a:spcPts val="300"/>
                        </a:spcAft>
                        <a:buSzPct val="70000"/>
                        <a:buFont typeface="+mj-lt"/>
                        <a:buNone/>
                      </a:pPr>
                      <a:r>
                        <a:rPr lang="en-IN" sz="1400" b="0" dirty="0">
                          <a:solidFill>
                            <a:schemeClr val="tx1"/>
                          </a:solidFill>
                          <a:effectLst/>
                          <a:latin typeface="Arial" panose="020B0604020202020204" pitchFamily="34" charset="0"/>
                          <a:ea typeface="Calibri" panose="020F0502020204030204" pitchFamily="34" charset="0"/>
                          <a:cs typeface="Arial" panose="020B0604020202020204" pitchFamily="34" charset="0"/>
                        </a:rPr>
                        <a:t>7</a:t>
                      </a: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4">
                  <a:txBody>
                    <a:bodyPr/>
                    <a:lstStyle/>
                    <a:p>
                      <a:pPr>
                        <a:lnSpc>
                          <a:spcPct val="115000"/>
                        </a:lnSpc>
                        <a:spcBef>
                          <a:spcPts val="300"/>
                        </a:spcBef>
                        <a:spcAft>
                          <a:spcPts val="600"/>
                        </a:spcAft>
                      </a:pPr>
                      <a:r>
                        <a:rPr lang="en-IN" sz="1400" dirty="0">
                          <a:solidFill>
                            <a:schemeClr val="tx1"/>
                          </a:solidFill>
                          <a:effectLst/>
                          <a:latin typeface="Arial" panose="020B0604020202020204" pitchFamily="34" charset="0"/>
                          <a:cs typeface="Arial" panose="020B0604020202020204" pitchFamily="34" charset="0"/>
                        </a:rPr>
                        <a:t>Utilities and services</a:t>
                      </a:r>
                      <a:endParaRPr lang="en-IN"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U-1</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Distributive services such as Fire, Telecom etc.</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2914655"/>
                  </a:ext>
                </a:extLst>
              </a:tr>
              <a:tr h="2592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U-2</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Security services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70513878"/>
                  </a:ext>
                </a:extLst>
              </a:tr>
              <a:tr h="2592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U-3</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Public services such as under-ground reservoir, Water Treatment Plant (WTP), STP and SWM</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13950756"/>
                  </a:ext>
                </a:extLst>
              </a:tr>
              <a:tr h="2592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U-4</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Energy generation and distribution services and power corridors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1810844"/>
                  </a:ext>
                </a:extLst>
              </a:tr>
              <a:tr h="259200">
                <a:tc rowSpan="7">
                  <a:txBody>
                    <a:bodyPr/>
                    <a:lstStyle/>
                    <a:p>
                      <a:pPr marL="0" lvl="0" indent="0" algn="ctr">
                        <a:lnSpc>
                          <a:spcPct val="115000"/>
                        </a:lnSpc>
                        <a:spcBef>
                          <a:spcPts val="300"/>
                        </a:spcBef>
                        <a:spcAft>
                          <a:spcPts val="300"/>
                        </a:spcAft>
                        <a:buFont typeface="+mj-lt"/>
                        <a:buNone/>
                      </a:pPr>
                      <a:r>
                        <a:rPr lang="en-IN" sz="1400" b="0" dirty="0">
                          <a:solidFill>
                            <a:schemeClr val="tx1"/>
                          </a:solidFill>
                          <a:effectLst/>
                          <a:latin typeface="Arial" panose="020B0604020202020204" pitchFamily="34" charset="0"/>
                          <a:ea typeface="Calibri" panose="020F0502020204030204" pitchFamily="34" charset="0"/>
                          <a:cs typeface="Arial" panose="020B0604020202020204" pitchFamily="34" charset="0"/>
                        </a:rPr>
                        <a:t>8</a:t>
                      </a: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7">
                  <a:txBody>
                    <a:bodyPr/>
                    <a:lstStyle/>
                    <a:p>
                      <a:pPr>
                        <a:lnSpc>
                          <a:spcPct val="115000"/>
                        </a:lnSpc>
                        <a:spcBef>
                          <a:spcPts val="300"/>
                        </a:spcBef>
                        <a:spcAft>
                          <a:spcPts val="600"/>
                        </a:spcAft>
                      </a:pPr>
                      <a:r>
                        <a:rPr lang="en-IN" sz="1400" dirty="0">
                          <a:solidFill>
                            <a:schemeClr val="tx1"/>
                          </a:solidFill>
                          <a:effectLst/>
                          <a:latin typeface="Arial" panose="020B0604020202020204" pitchFamily="34" charset="0"/>
                          <a:cs typeface="Arial" panose="020B0604020202020204" pitchFamily="34" charset="0"/>
                        </a:rPr>
                        <a:t>Public and semi-public</a:t>
                      </a:r>
                    </a:p>
                    <a:p>
                      <a:pPr>
                        <a:lnSpc>
                          <a:spcPct val="115000"/>
                        </a:lnSpc>
                        <a:spcBef>
                          <a:spcPts val="300"/>
                        </a:spcBef>
                        <a:spcAft>
                          <a:spcPts val="600"/>
                        </a:spcAft>
                      </a:pPr>
                      <a:r>
                        <a:rPr lang="en-IN" sz="1400" dirty="0">
                          <a:solidFill>
                            <a:schemeClr val="tx1"/>
                          </a:solidFill>
                          <a:effectLst/>
                          <a:latin typeface="Arial" panose="020B0604020202020204" pitchFamily="34" charset="0"/>
                          <a:cs typeface="Arial" panose="020B0604020202020204" pitchFamily="34" charset="0"/>
                        </a:rPr>
                        <a:t> </a:t>
                      </a:r>
                      <a:endParaRPr lang="en-IN"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PS-1</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Government/semi-government/public offices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6399234"/>
                  </a:ext>
                </a:extLst>
              </a:tr>
              <a:tr h="2592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PS-2</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Corporate or other private offices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70495325"/>
                  </a:ext>
                </a:extLst>
              </a:tr>
              <a:tr h="2592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PS-3</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Education/research and health/medical institutions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31532300"/>
                  </a:ext>
                </a:extLst>
              </a:tr>
              <a:tr h="2592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PS-4</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Social, cultural and religious institutions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72383024"/>
                  </a:ext>
                </a:extLst>
              </a:tr>
              <a:tr h="2592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PS-5</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Information Technology (IT) city and IT park</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31457831"/>
                  </a:ext>
                </a:extLst>
              </a:tr>
              <a:tr h="2592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PS-6</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Community facilities and other public buildings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5318810"/>
                  </a:ext>
                </a:extLst>
              </a:tr>
              <a:tr h="2592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PS-7</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Cremation and burial grounds </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97310910"/>
                  </a:ext>
                </a:extLst>
              </a:tr>
              <a:tr h="259200">
                <a:tc rowSpan="4">
                  <a:txBody>
                    <a:bodyPr/>
                    <a:lstStyle/>
                    <a:p>
                      <a:pPr marL="0" lvl="0" indent="0" algn="ctr">
                        <a:lnSpc>
                          <a:spcPct val="115000"/>
                        </a:lnSpc>
                        <a:spcBef>
                          <a:spcPts val="300"/>
                        </a:spcBef>
                        <a:spcAft>
                          <a:spcPts val="300"/>
                        </a:spcAft>
                        <a:buFont typeface="+mj-lt"/>
                        <a:buNone/>
                      </a:pPr>
                      <a:r>
                        <a:rPr lang="en-IN" sz="1400" b="0" dirty="0">
                          <a:solidFill>
                            <a:schemeClr val="tx1"/>
                          </a:solidFill>
                          <a:effectLst/>
                          <a:latin typeface="Arial" panose="020B0604020202020204" pitchFamily="34" charset="0"/>
                          <a:cs typeface="Arial" panose="020B0604020202020204" pitchFamily="34" charset="0"/>
                        </a:rPr>
                        <a:t>9 </a:t>
                      </a:r>
                      <a:endParaRPr lang="en-IN" sz="14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4">
                  <a:txBody>
                    <a:bodyPr/>
                    <a:lstStyle/>
                    <a:p>
                      <a:pPr>
                        <a:lnSpc>
                          <a:spcPct val="115000"/>
                        </a:lnSpc>
                        <a:spcBef>
                          <a:spcPts val="300"/>
                        </a:spcBef>
                        <a:spcAft>
                          <a:spcPts val="600"/>
                        </a:spcAft>
                      </a:pPr>
                      <a:r>
                        <a:rPr lang="en-IN" sz="1400" dirty="0">
                          <a:solidFill>
                            <a:schemeClr val="tx1"/>
                          </a:solidFill>
                          <a:effectLst/>
                          <a:latin typeface="Arial" panose="020B0604020202020204" pitchFamily="34" charset="0"/>
                          <a:cs typeface="Arial" panose="020B0604020202020204" pitchFamily="34" charset="0"/>
                        </a:rPr>
                        <a:t>Mixed use</a:t>
                      </a:r>
                      <a:endParaRPr lang="en-IN"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M-1</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Mixed residential use</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84071567"/>
                  </a:ext>
                </a:extLst>
              </a:tr>
              <a:tr h="2592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M-2</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Mixed commercial use</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78466907"/>
                  </a:ext>
                </a:extLst>
              </a:tr>
              <a:tr h="2592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M-3</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Mixed public/semi-public use</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299425"/>
                  </a:ext>
                </a:extLst>
              </a:tr>
              <a:tr h="2592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M-4</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Mixed industrial use</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60413322"/>
                  </a:ext>
                </a:extLst>
              </a:tr>
            </a:tbl>
          </a:graphicData>
        </a:graphic>
      </p:graphicFrame>
    </p:spTree>
    <p:extLst>
      <p:ext uri="{BB962C8B-B14F-4D97-AF65-F5344CB8AC3E}">
        <p14:creationId xmlns:p14="http://schemas.microsoft.com/office/powerpoint/2010/main" val="2392252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 4 Land Development</a:t>
            </a:r>
          </a:p>
        </p:txBody>
      </p:sp>
      <p:graphicFrame>
        <p:nvGraphicFramePr>
          <p:cNvPr id="5" name="Table 4">
            <a:extLst>
              <a:ext uri="{FF2B5EF4-FFF2-40B4-BE49-F238E27FC236}">
                <a16:creationId xmlns:a16="http://schemas.microsoft.com/office/drawing/2014/main" id="{3ABD33B0-5846-4A0B-9055-F61B374BF54A}"/>
              </a:ext>
            </a:extLst>
          </p:cNvPr>
          <p:cNvGraphicFramePr>
            <a:graphicFrameLocks noGrp="1"/>
          </p:cNvGraphicFramePr>
          <p:nvPr>
            <p:extLst>
              <p:ext uri="{D42A27DB-BD31-4B8C-83A1-F6EECF244321}">
                <p14:modId xmlns:p14="http://schemas.microsoft.com/office/powerpoint/2010/main" val="3913003738"/>
              </p:ext>
            </p:extLst>
          </p:nvPr>
        </p:nvGraphicFramePr>
        <p:xfrm>
          <a:off x="437500" y="935501"/>
          <a:ext cx="11316999" cy="5611201"/>
        </p:xfrm>
        <a:graphic>
          <a:graphicData uri="http://schemas.openxmlformats.org/drawingml/2006/table">
            <a:tbl>
              <a:tblPr firstRow="1" firstCol="1" bandRow="1">
                <a:tableStyleId>{073A0DAA-6AF3-43AB-8588-CEC1D06C72B9}</a:tableStyleId>
              </a:tblPr>
              <a:tblGrid>
                <a:gridCol w="547400">
                  <a:extLst>
                    <a:ext uri="{9D8B030D-6E8A-4147-A177-3AD203B41FA5}">
                      <a16:colId xmlns:a16="http://schemas.microsoft.com/office/drawing/2014/main" val="2332731936"/>
                    </a:ext>
                  </a:extLst>
                </a:gridCol>
                <a:gridCol w="901652">
                  <a:extLst>
                    <a:ext uri="{9D8B030D-6E8A-4147-A177-3AD203B41FA5}">
                      <a16:colId xmlns:a16="http://schemas.microsoft.com/office/drawing/2014/main" val="1999663502"/>
                    </a:ext>
                  </a:extLst>
                </a:gridCol>
                <a:gridCol w="875899">
                  <a:extLst>
                    <a:ext uri="{9D8B030D-6E8A-4147-A177-3AD203B41FA5}">
                      <a16:colId xmlns:a16="http://schemas.microsoft.com/office/drawing/2014/main" val="699250028"/>
                    </a:ext>
                  </a:extLst>
                </a:gridCol>
                <a:gridCol w="8992048">
                  <a:extLst>
                    <a:ext uri="{9D8B030D-6E8A-4147-A177-3AD203B41FA5}">
                      <a16:colId xmlns:a16="http://schemas.microsoft.com/office/drawing/2014/main" val="3349694865"/>
                    </a:ext>
                  </a:extLst>
                </a:gridCol>
              </a:tblGrid>
              <a:tr h="39144">
                <a:tc>
                  <a:txBody>
                    <a:bodyPr/>
                    <a:lstStyle/>
                    <a:p>
                      <a:pPr marR="62230" algn="ctr">
                        <a:lnSpc>
                          <a:spcPct val="115000"/>
                        </a:lnSpc>
                        <a:spcBef>
                          <a:spcPts val="300"/>
                        </a:spcBef>
                        <a:spcAft>
                          <a:spcPts val="600"/>
                        </a:spcAft>
                      </a:pPr>
                      <a:r>
                        <a:rPr lang="en-IN" sz="1400" dirty="0" err="1">
                          <a:effectLst/>
                          <a:latin typeface="Arial" panose="020B0604020202020204" pitchFamily="34" charset="0"/>
                          <a:cs typeface="Arial" panose="020B0604020202020204" pitchFamily="34" charset="0"/>
                        </a:rPr>
                        <a:t>Sl</a:t>
                      </a:r>
                      <a:r>
                        <a:rPr lang="en-IN" sz="1400" dirty="0">
                          <a:effectLst/>
                          <a:latin typeface="Arial" panose="020B0604020202020204" pitchFamily="34" charset="0"/>
                          <a:cs typeface="Arial" panose="020B0604020202020204" pitchFamily="34" charset="0"/>
                        </a:rPr>
                        <a:t> No.</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B w="6350" cap="flat" cmpd="sng" algn="ctr">
                      <a:solidFill>
                        <a:schemeClr val="tx1"/>
                      </a:solidFill>
                      <a:prstDash val="solid"/>
                      <a:round/>
                      <a:headEnd type="none" w="med" len="med"/>
                      <a:tailEnd type="none" w="med" len="med"/>
                    </a:lnB>
                    <a:solidFill>
                      <a:schemeClr val="tx1">
                        <a:lumMod val="65000"/>
                        <a:lumOff val="35000"/>
                      </a:schemeClr>
                    </a:solid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Land Use Zones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B w="6350" cap="flat" cmpd="sng" algn="ctr">
                      <a:solidFill>
                        <a:schemeClr val="tx1"/>
                      </a:solidFill>
                      <a:prstDash val="solid"/>
                      <a:round/>
                      <a:headEnd type="none" w="med" len="med"/>
                      <a:tailEnd type="none" w="med" len="med"/>
                    </a:lnB>
                    <a:solidFill>
                      <a:schemeClr val="tx1">
                        <a:lumMod val="65000"/>
                        <a:lumOff val="35000"/>
                      </a:schemeClr>
                    </a:solid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Alpha Numeric Code</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solidFill>
                      <a:schemeClr val="tx1">
                        <a:lumMod val="65000"/>
                        <a:lumOff val="35000"/>
                      </a:schemeClr>
                    </a:solid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Land Use Sub Zones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solidFill>
                      <a:schemeClr val="tx1">
                        <a:lumMod val="65000"/>
                        <a:lumOff val="35000"/>
                      </a:schemeClr>
                    </a:solidFill>
                  </a:tcPr>
                </a:tc>
                <a:extLst>
                  <a:ext uri="{0D108BD9-81ED-4DB2-BD59-A6C34878D82A}">
                    <a16:rowId xmlns:a16="http://schemas.microsoft.com/office/drawing/2014/main" val="2887727121"/>
                  </a:ext>
                </a:extLst>
              </a:tr>
              <a:tr h="288000">
                <a:tc rowSpan="9">
                  <a:txBody>
                    <a:bodyPr/>
                    <a:lstStyle/>
                    <a:p>
                      <a:pPr marL="0" lvl="0" indent="0" algn="ctr">
                        <a:lnSpc>
                          <a:spcPct val="115000"/>
                        </a:lnSpc>
                        <a:spcBef>
                          <a:spcPts val="300"/>
                        </a:spcBef>
                        <a:spcAft>
                          <a:spcPts val="300"/>
                        </a:spcAft>
                        <a:buFont typeface="+mj-lt"/>
                        <a:buNone/>
                      </a:pPr>
                      <a:r>
                        <a:rPr lang="en-IN" sz="1400" b="0" dirty="0">
                          <a:solidFill>
                            <a:sysClr val="windowText" lastClr="000000"/>
                          </a:solidFill>
                          <a:effectLst/>
                          <a:latin typeface="Arial" panose="020B0604020202020204" pitchFamily="34" charset="0"/>
                          <a:ea typeface="Calibri" panose="020F0502020204030204" pitchFamily="34" charset="0"/>
                          <a:cs typeface="Arial" panose="020B0604020202020204" pitchFamily="34" charset="0"/>
                        </a:rPr>
                        <a:t>10</a:t>
                      </a: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9">
                  <a:txBody>
                    <a:bodyPr/>
                    <a:lstStyle/>
                    <a:p>
                      <a:pPr>
                        <a:lnSpc>
                          <a:spcPct val="115000"/>
                        </a:lnSpc>
                        <a:spcBef>
                          <a:spcPts val="300"/>
                        </a:spcBef>
                        <a:spcAft>
                          <a:spcPts val="600"/>
                        </a:spcAft>
                      </a:pPr>
                      <a:r>
                        <a:rPr lang="en-IN" sz="1400" dirty="0">
                          <a:solidFill>
                            <a:sysClr val="windowText" lastClr="000000"/>
                          </a:solidFill>
                          <a:effectLst/>
                          <a:latin typeface="Arial" panose="020B0604020202020204" pitchFamily="34" charset="0"/>
                          <a:cs typeface="Arial" panose="020B0604020202020204" pitchFamily="34" charset="0"/>
                        </a:rPr>
                        <a:t>Transportation and communication</a:t>
                      </a:r>
                      <a:endParaRPr lang="en-IN" sz="1400" dirty="0">
                        <a:solidFill>
                          <a:sysClr val="windowText" lastClr="000000"/>
                        </a:solidFill>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T-1</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Roads (elevated/flyovers/underpasses/cloverleafs/ interchanges/traffic islands) </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98387776"/>
                  </a:ext>
                </a:extLst>
              </a:tr>
              <a:tr h="288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T-2</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Railways (All railway lines, stations, junctions, terminals and depots)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1656008"/>
                  </a:ext>
                </a:extLst>
              </a:tr>
              <a:tr h="288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T-3</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Multi Modal Transport (MMT) hubs/Transit-Oriented Development (TOD) areas/parking areas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8051324"/>
                  </a:ext>
                </a:extLst>
              </a:tr>
              <a:tr h="288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T-4</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Bus terminal, truck terminal and bus depot</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4473990"/>
                  </a:ext>
                </a:extLst>
              </a:tr>
              <a:tr h="288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T-5</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Airport/heliport</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6103632"/>
                  </a:ext>
                </a:extLst>
              </a:tr>
              <a:tr h="288000">
                <a:tc vMerge="1">
                  <a:txBody>
                    <a:bodyPr/>
                    <a:lstStyle/>
                    <a:p>
                      <a:endParaRPr lang="en-IN"/>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IN"/>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T-6</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Seaports/dockyards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2914655"/>
                  </a:ext>
                </a:extLst>
              </a:tr>
              <a:tr h="288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T-7</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Waterways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70513878"/>
                  </a:ext>
                </a:extLst>
              </a:tr>
              <a:tr h="288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T-8</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Container depots/Integrated Freight Complexes (IFC)</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13950756"/>
                  </a:ext>
                </a:extLst>
              </a:tr>
              <a:tr h="288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T-9</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Ropeways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1810844"/>
                  </a:ext>
                </a:extLst>
              </a:tr>
              <a:tr h="288000">
                <a:tc rowSpan="4">
                  <a:txBody>
                    <a:bodyPr/>
                    <a:lstStyle/>
                    <a:p>
                      <a:pPr marL="0" lvl="0" indent="0" algn="ctr">
                        <a:lnSpc>
                          <a:spcPct val="115000"/>
                        </a:lnSpc>
                        <a:spcBef>
                          <a:spcPts val="300"/>
                        </a:spcBef>
                        <a:spcAft>
                          <a:spcPts val="300"/>
                        </a:spcAft>
                        <a:buFont typeface="+mj-lt"/>
                        <a:buNone/>
                      </a:pPr>
                      <a:r>
                        <a:rPr lang="en-IN" sz="1400" b="0" dirty="0">
                          <a:solidFill>
                            <a:sysClr val="windowText" lastClr="000000"/>
                          </a:solidFill>
                          <a:effectLst/>
                          <a:latin typeface="Arial" panose="020B0604020202020204" pitchFamily="34" charset="0"/>
                          <a:ea typeface="Calibri" panose="020F0502020204030204" pitchFamily="34" charset="0"/>
                          <a:cs typeface="Arial" panose="020B0604020202020204" pitchFamily="34" charset="0"/>
                        </a:rPr>
                        <a:t>11</a:t>
                      </a: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4">
                  <a:txBody>
                    <a:bodyPr/>
                    <a:lstStyle/>
                    <a:p>
                      <a:pPr>
                        <a:lnSpc>
                          <a:spcPct val="115000"/>
                        </a:lnSpc>
                        <a:spcBef>
                          <a:spcPts val="300"/>
                        </a:spcBef>
                        <a:spcAft>
                          <a:spcPts val="600"/>
                        </a:spcAft>
                      </a:pPr>
                      <a:r>
                        <a:rPr lang="en-IN" sz="1400" dirty="0">
                          <a:solidFill>
                            <a:sysClr val="windowText" lastClr="000000"/>
                          </a:solidFill>
                          <a:effectLst/>
                          <a:latin typeface="Arial" panose="020B0604020202020204" pitchFamily="34" charset="0"/>
                          <a:cs typeface="Arial" panose="020B0604020202020204" pitchFamily="34" charset="0"/>
                        </a:rPr>
                        <a:t>Sports</a:t>
                      </a:r>
                      <a:endParaRPr lang="en-IN" sz="1400" dirty="0">
                        <a:solidFill>
                          <a:sysClr val="windowText" lastClr="000000"/>
                        </a:solidFill>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S-1</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Stadium and sports complex</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6399234"/>
                  </a:ext>
                </a:extLst>
              </a:tr>
              <a:tr h="288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S-2</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Sports college, sports academy </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70495325"/>
                  </a:ext>
                </a:extLst>
              </a:tr>
              <a:tr h="288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S-3</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Sports city</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31532300"/>
                  </a:ext>
                </a:extLst>
              </a:tr>
              <a:tr h="288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S-4</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Adventure sports complexes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72383024"/>
                  </a:ext>
                </a:extLst>
              </a:tr>
              <a:tr h="288000">
                <a:tc rowSpan="4">
                  <a:txBody>
                    <a:bodyPr/>
                    <a:lstStyle/>
                    <a:p>
                      <a:pPr marL="0" lvl="0" indent="0" algn="ctr">
                        <a:lnSpc>
                          <a:spcPct val="115000"/>
                        </a:lnSpc>
                        <a:spcBef>
                          <a:spcPts val="300"/>
                        </a:spcBef>
                        <a:spcAft>
                          <a:spcPts val="300"/>
                        </a:spcAft>
                        <a:buFont typeface="+mj-lt"/>
                        <a:buNone/>
                      </a:pPr>
                      <a:r>
                        <a:rPr lang="en-IN" sz="1400" b="0" dirty="0">
                          <a:solidFill>
                            <a:sysClr val="windowText" lastClr="000000"/>
                          </a:solidFill>
                          <a:effectLst/>
                          <a:latin typeface="Arial" panose="020B0604020202020204" pitchFamily="34" charset="0"/>
                          <a:ea typeface="Calibri" panose="020F0502020204030204" pitchFamily="34" charset="0"/>
                          <a:cs typeface="Arial" panose="020B0604020202020204" pitchFamily="34" charset="0"/>
                        </a:rPr>
                        <a:t>12</a:t>
                      </a: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4">
                  <a:txBody>
                    <a:bodyPr/>
                    <a:lstStyle/>
                    <a:p>
                      <a:pPr>
                        <a:lnSpc>
                          <a:spcPct val="115000"/>
                        </a:lnSpc>
                        <a:spcBef>
                          <a:spcPts val="300"/>
                        </a:spcBef>
                        <a:spcAft>
                          <a:spcPts val="600"/>
                        </a:spcAft>
                      </a:pPr>
                      <a:r>
                        <a:rPr lang="en-IN" sz="1400" dirty="0">
                          <a:solidFill>
                            <a:sysClr val="windowText" lastClr="000000"/>
                          </a:solidFill>
                          <a:effectLst/>
                          <a:latin typeface="Arial" panose="020B0604020202020204" pitchFamily="34" charset="0"/>
                          <a:cs typeface="Arial" panose="020B0604020202020204" pitchFamily="34" charset="0"/>
                        </a:rPr>
                        <a:t>Recreational and green</a:t>
                      </a:r>
                      <a:endParaRPr lang="en-IN" sz="1400" dirty="0">
                        <a:solidFill>
                          <a:sysClr val="windowText" lastClr="000000"/>
                        </a:solidFill>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RG-1</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Parks and playgrounds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31457831"/>
                  </a:ext>
                </a:extLst>
              </a:tr>
              <a:tr h="288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RG-2</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Multipurpose open spaces (Maidan)</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5318810"/>
                  </a:ext>
                </a:extLst>
              </a:tr>
              <a:tr h="288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RG-3</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City forest and green belts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97310910"/>
                  </a:ext>
                </a:extLst>
              </a:tr>
              <a:tr h="288000">
                <a:tc vMerge="1">
                  <a:txBody>
                    <a:bodyPr/>
                    <a:lstStyle/>
                    <a:p>
                      <a:endParaRPr lang="en-IN"/>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IN"/>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RG-4</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River front/Lakefront development</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84071567"/>
                  </a:ext>
                </a:extLst>
              </a:tr>
            </a:tbl>
          </a:graphicData>
        </a:graphic>
      </p:graphicFrame>
    </p:spTree>
    <p:extLst>
      <p:ext uri="{BB962C8B-B14F-4D97-AF65-F5344CB8AC3E}">
        <p14:creationId xmlns:p14="http://schemas.microsoft.com/office/powerpoint/2010/main" val="3175360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 4 Land Development</a:t>
            </a:r>
          </a:p>
        </p:txBody>
      </p:sp>
      <p:graphicFrame>
        <p:nvGraphicFramePr>
          <p:cNvPr id="5" name="Table 4">
            <a:extLst>
              <a:ext uri="{FF2B5EF4-FFF2-40B4-BE49-F238E27FC236}">
                <a16:creationId xmlns:a16="http://schemas.microsoft.com/office/drawing/2014/main" id="{3ABD33B0-5846-4A0B-9055-F61B374BF54A}"/>
              </a:ext>
            </a:extLst>
          </p:cNvPr>
          <p:cNvGraphicFramePr>
            <a:graphicFrameLocks noGrp="1"/>
          </p:cNvGraphicFramePr>
          <p:nvPr>
            <p:extLst>
              <p:ext uri="{D42A27DB-BD31-4B8C-83A1-F6EECF244321}">
                <p14:modId xmlns:p14="http://schemas.microsoft.com/office/powerpoint/2010/main" val="1135483691"/>
              </p:ext>
            </p:extLst>
          </p:nvPr>
        </p:nvGraphicFramePr>
        <p:xfrm>
          <a:off x="437500" y="935501"/>
          <a:ext cx="11316999" cy="4963201"/>
        </p:xfrm>
        <a:graphic>
          <a:graphicData uri="http://schemas.openxmlformats.org/drawingml/2006/table">
            <a:tbl>
              <a:tblPr firstRow="1" firstCol="1" bandRow="1">
                <a:tableStyleId>{073A0DAA-6AF3-43AB-8588-CEC1D06C72B9}</a:tableStyleId>
              </a:tblPr>
              <a:tblGrid>
                <a:gridCol w="547400">
                  <a:extLst>
                    <a:ext uri="{9D8B030D-6E8A-4147-A177-3AD203B41FA5}">
                      <a16:colId xmlns:a16="http://schemas.microsoft.com/office/drawing/2014/main" val="2332731936"/>
                    </a:ext>
                  </a:extLst>
                </a:gridCol>
                <a:gridCol w="1796801">
                  <a:extLst>
                    <a:ext uri="{9D8B030D-6E8A-4147-A177-3AD203B41FA5}">
                      <a16:colId xmlns:a16="http://schemas.microsoft.com/office/drawing/2014/main" val="1999663502"/>
                    </a:ext>
                  </a:extLst>
                </a:gridCol>
                <a:gridCol w="1010653">
                  <a:extLst>
                    <a:ext uri="{9D8B030D-6E8A-4147-A177-3AD203B41FA5}">
                      <a16:colId xmlns:a16="http://schemas.microsoft.com/office/drawing/2014/main" val="699250028"/>
                    </a:ext>
                  </a:extLst>
                </a:gridCol>
                <a:gridCol w="7962145">
                  <a:extLst>
                    <a:ext uri="{9D8B030D-6E8A-4147-A177-3AD203B41FA5}">
                      <a16:colId xmlns:a16="http://schemas.microsoft.com/office/drawing/2014/main" val="3349694865"/>
                    </a:ext>
                  </a:extLst>
                </a:gridCol>
              </a:tblGrid>
              <a:tr h="120989">
                <a:tc>
                  <a:txBody>
                    <a:bodyPr/>
                    <a:lstStyle/>
                    <a:p>
                      <a:pPr marR="62230" algn="ctr">
                        <a:lnSpc>
                          <a:spcPct val="115000"/>
                        </a:lnSpc>
                        <a:spcBef>
                          <a:spcPts val="300"/>
                        </a:spcBef>
                        <a:spcAft>
                          <a:spcPts val="600"/>
                        </a:spcAft>
                      </a:pPr>
                      <a:r>
                        <a:rPr lang="en-IN" sz="1400" dirty="0" err="1">
                          <a:effectLst/>
                          <a:latin typeface="Arial" panose="020B0604020202020204" pitchFamily="34" charset="0"/>
                          <a:cs typeface="Arial" panose="020B0604020202020204" pitchFamily="34" charset="0"/>
                        </a:rPr>
                        <a:t>Sl</a:t>
                      </a:r>
                      <a:r>
                        <a:rPr lang="en-IN" sz="1400" dirty="0">
                          <a:effectLst/>
                          <a:latin typeface="Arial" panose="020B0604020202020204" pitchFamily="34" charset="0"/>
                          <a:cs typeface="Arial" panose="020B0604020202020204" pitchFamily="34" charset="0"/>
                        </a:rPr>
                        <a:t> No.</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B w="6350" cap="flat" cmpd="sng" algn="ctr">
                      <a:solidFill>
                        <a:schemeClr val="tx1"/>
                      </a:solidFill>
                      <a:prstDash val="solid"/>
                      <a:round/>
                      <a:headEnd type="none" w="med" len="med"/>
                      <a:tailEnd type="none" w="med" len="med"/>
                    </a:lnB>
                    <a:solidFill>
                      <a:schemeClr val="tx1">
                        <a:lumMod val="65000"/>
                        <a:lumOff val="35000"/>
                      </a:schemeClr>
                    </a:solid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Land Use Zones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lnB w="6350" cap="flat" cmpd="sng" algn="ctr">
                      <a:solidFill>
                        <a:schemeClr val="tx1"/>
                      </a:solidFill>
                      <a:prstDash val="solid"/>
                      <a:round/>
                      <a:headEnd type="none" w="med" len="med"/>
                      <a:tailEnd type="none" w="med" len="med"/>
                    </a:lnB>
                    <a:solidFill>
                      <a:schemeClr val="tx1">
                        <a:lumMod val="65000"/>
                        <a:lumOff val="35000"/>
                      </a:schemeClr>
                    </a:solid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Alpha Numeric Code</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solidFill>
                      <a:schemeClr val="tx1">
                        <a:lumMod val="65000"/>
                        <a:lumOff val="35000"/>
                      </a:schemeClr>
                    </a:solid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Land Use Sub Zones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solidFill>
                      <a:schemeClr val="tx1">
                        <a:lumMod val="65000"/>
                        <a:lumOff val="35000"/>
                      </a:schemeClr>
                    </a:solidFill>
                  </a:tcPr>
                </a:tc>
                <a:extLst>
                  <a:ext uri="{0D108BD9-81ED-4DB2-BD59-A6C34878D82A}">
                    <a16:rowId xmlns:a16="http://schemas.microsoft.com/office/drawing/2014/main" val="2887727121"/>
                  </a:ext>
                </a:extLst>
              </a:tr>
              <a:tr h="360000">
                <a:tc rowSpan="6">
                  <a:txBody>
                    <a:bodyPr/>
                    <a:lstStyle/>
                    <a:p>
                      <a:pPr marL="0" lvl="0" indent="0" algn="ctr">
                        <a:lnSpc>
                          <a:spcPct val="115000"/>
                        </a:lnSpc>
                        <a:spcBef>
                          <a:spcPts val="300"/>
                        </a:spcBef>
                        <a:spcAft>
                          <a:spcPts val="300"/>
                        </a:spcAft>
                        <a:buFont typeface="+mj-lt"/>
                        <a:buNone/>
                      </a:pPr>
                      <a:r>
                        <a:rPr lang="en-IN" sz="1400" b="0" dirty="0">
                          <a:solidFill>
                            <a:schemeClr val="tx1"/>
                          </a:solidFill>
                          <a:effectLst/>
                          <a:latin typeface="Arial" panose="020B0604020202020204" pitchFamily="34" charset="0"/>
                          <a:ea typeface="Calibri" panose="020F0502020204030204" pitchFamily="34" charset="0"/>
                          <a:cs typeface="Arial" panose="020B0604020202020204" pitchFamily="34" charset="0"/>
                        </a:rPr>
                        <a:t>13</a:t>
                      </a: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6">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Environmentally sensitive</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SA-1</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Forest/sanctuaries/national parks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98387776"/>
                  </a:ext>
                </a:extLst>
              </a:tr>
              <a:tr h="360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SA-2</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Biodiversity park</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1656008"/>
                  </a:ext>
                </a:extLst>
              </a:tr>
              <a:tr h="360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SA-3</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Natural conservation zone</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8051324"/>
                  </a:ext>
                </a:extLst>
              </a:tr>
              <a:tr h="360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SA-4</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Eco-sensitive zone</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4473990"/>
                  </a:ext>
                </a:extLst>
              </a:tr>
              <a:tr h="360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SA-5</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Water bodies (river/streams/lakes/canals/wetlands)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6103632"/>
                  </a:ext>
                </a:extLst>
              </a:tr>
              <a:tr h="360000">
                <a:tc vMerge="1">
                  <a:txBody>
                    <a:bodyPr/>
                    <a:lstStyle/>
                    <a:p>
                      <a:endParaRPr lang="en-IN"/>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IN"/>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SA-6</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River flood plains/mangroves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2914655"/>
                  </a:ext>
                </a:extLst>
              </a:tr>
              <a:tr h="360000">
                <a:tc rowSpan="2">
                  <a:txBody>
                    <a:bodyPr/>
                    <a:lstStyle/>
                    <a:p>
                      <a:pPr marL="0" lvl="0" indent="0" algn="ctr">
                        <a:lnSpc>
                          <a:spcPct val="115000"/>
                        </a:lnSpc>
                        <a:spcBef>
                          <a:spcPts val="300"/>
                        </a:spcBef>
                        <a:spcAft>
                          <a:spcPts val="300"/>
                        </a:spcAft>
                        <a:buFont typeface="+mj-lt"/>
                        <a:buNone/>
                      </a:pPr>
                      <a:r>
                        <a:rPr lang="en-IN" sz="1400" b="0" dirty="0">
                          <a:solidFill>
                            <a:schemeClr val="tx1"/>
                          </a:solidFill>
                          <a:effectLst/>
                          <a:latin typeface="Arial" panose="020B0604020202020204" pitchFamily="34" charset="0"/>
                          <a:ea typeface="Calibri" panose="020F0502020204030204" pitchFamily="34" charset="0"/>
                          <a:cs typeface="Arial" panose="020B0604020202020204" pitchFamily="34" charset="0"/>
                        </a:rPr>
                        <a:t>14</a:t>
                      </a: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Agriculture</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5000"/>
                        </a:lnSpc>
                        <a:spcBef>
                          <a:spcPts val="300"/>
                        </a:spcBef>
                        <a:spcAft>
                          <a:spcPts val="600"/>
                        </a:spcAft>
                      </a:pPr>
                      <a:r>
                        <a:rPr lang="en-IN" sz="1400">
                          <a:effectLst/>
                          <a:latin typeface="Arial" panose="020B0604020202020204" pitchFamily="34" charset="0"/>
                          <a:cs typeface="Arial" panose="020B0604020202020204" pitchFamily="34" charset="0"/>
                        </a:rPr>
                        <a:t>PA-1</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Agriculture/horticulture/urban agriculture</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70513878"/>
                  </a:ext>
                </a:extLst>
              </a:tr>
              <a:tr h="360000">
                <a:tc vMerge="1">
                  <a:txBody>
                    <a:bodyPr/>
                    <a:lstStyle/>
                    <a:p>
                      <a:endParaRPr lang="en-IN"/>
                    </a:p>
                  </a:txBody>
                  <a:tcPr/>
                </a:tc>
                <a:tc vMerge="1">
                  <a:txBody>
                    <a:bodyPr/>
                    <a:lstStyle/>
                    <a:p>
                      <a:endParaRPr lang="en-IN"/>
                    </a:p>
                  </a:txBody>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PA-2</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Other primary activities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13950756"/>
                  </a:ext>
                </a:extLst>
              </a:tr>
              <a:tr h="360000">
                <a:tc rowSpan="2">
                  <a:txBody>
                    <a:bodyPr/>
                    <a:lstStyle/>
                    <a:p>
                      <a:pPr marL="0" lvl="0" indent="0" algn="ctr">
                        <a:lnSpc>
                          <a:spcPct val="115000"/>
                        </a:lnSpc>
                        <a:spcBef>
                          <a:spcPts val="300"/>
                        </a:spcBef>
                        <a:spcAft>
                          <a:spcPts val="300"/>
                        </a:spcAft>
                        <a:buFont typeface="+mj-lt"/>
                        <a:buNone/>
                      </a:pPr>
                      <a:r>
                        <a:rPr lang="en-IN" sz="1400" b="0" dirty="0">
                          <a:solidFill>
                            <a:schemeClr val="tx1"/>
                          </a:solidFill>
                          <a:effectLst/>
                          <a:latin typeface="Arial" panose="020B0604020202020204" pitchFamily="34" charset="0"/>
                          <a:ea typeface="Calibri" panose="020F0502020204030204" pitchFamily="34" charset="0"/>
                          <a:cs typeface="Arial" panose="020B0604020202020204" pitchFamily="34" charset="0"/>
                        </a:rPr>
                        <a:t>15</a:t>
                      </a: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Heritage and conservation</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HC-1</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Heritage zone/heritage village</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1810844"/>
                  </a:ext>
                </a:extLst>
              </a:tr>
              <a:tr h="360000">
                <a:tc vMerge="1">
                  <a:txBody>
                    <a:bodyPr/>
                    <a:lstStyle/>
                    <a:p>
                      <a:endParaRPr lang="en-IN"/>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IN"/>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HC-2</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Heritage buildings/structures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6399234"/>
                  </a:ext>
                </a:extLst>
              </a:tr>
              <a:tr h="648000">
                <a:tc>
                  <a:txBody>
                    <a:bodyPr/>
                    <a:lstStyle/>
                    <a:p>
                      <a:pPr marL="0" lvl="0" indent="0" algn="ctr">
                        <a:lnSpc>
                          <a:spcPct val="115000"/>
                        </a:lnSpc>
                        <a:spcBef>
                          <a:spcPts val="300"/>
                        </a:spcBef>
                        <a:spcAft>
                          <a:spcPts val="300"/>
                        </a:spcAft>
                        <a:buFont typeface="+mj-lt"/>
                        <a:buNone/>
                      </a:pPr>
                      <a:r>
                        <a:rPr lang="en-IN" sz="1400" b="0" dirty="0">
                          <a:solidFill>
                            <a:schemeClr val="tx1"/>
                          </a:solidFill>
                          <a:effectLst/>
                          <a:latin typeface="Arial" panose="020B0604020202020204" pitchFamily="34" charset="0"/>
                          <a:ea typeface="Calibri" panose="020F0502020204030204" pitchFamily="34" charset="0"/>
                          <a:cs typeface="Arial" panose="020B0604020202020204" pitchFamily="34" charset="0"/>
                        </a:rPr>
                        <a:t>16</a:t>
                      </a: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Special development</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SD-1</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15000"/>
                        </a:lnSpc>
                        <a:spcBef>
                          <a:spcPts val="300"/>
                        </a:spcBef>
                        <a:spcAft>
                          <a:spcPts val="600"/>
                        </a:spcAft>
                      </a:pPr>
                      <a:r>
                        <a:rPr lang="en-IN" sz="1400" dirty="0">
                          <a:effectLst/>
                          <a:latin typeface="Arial" panose="020B0604020202020204" pitchFamily="34" charset="0"/>
                          <a:cs typeface="Arial" panose="020B0604020202020204" pitchFamily="34" charset="0"/>
                        </a:rPr>
                        <a:t>Aero-city, integrated industrial townships, hi-tech township, free trade zone, theme- based development areas, Coastal Regulation Zone (CRZ), government restricted or protected areas, etc. </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7271" marR="7271"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70495325"/>
                  </a:ext>
                </a:extLst>
              </a:tr>
            </a:tbl>
          </a:graphicData>
        </a:graphic>
      </p:graphicFrame>
    </p:spTree>
    <p:extLst>
      <p:ext uri="{BB962C8B-B14F-4D97-AF65-F5344CB8AC3E}">
        <p14:creationId xmlns:p14="http://schemas.microsoft.com/office/powerpoint/2010/main" val="1093546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 4 Land Development</a:t>
            </a:r>
          </a:p>
        </p:txBody>
      </p:sp>
      <p:sp>
        <p:nvSpPr>
          <p:cNvPr id="16" name="TextBox 15">
            <a:extLst>
              <a:ext uri="{FF2B5EF4-FFF2-40B4-BE49-F238E27FC236}">
                <a16:creationId xmlns:a16="http://schemas.microsoft.com/office/drawing/2014/main" id="{C58E6D1C-7A65-4983-9412-51240C390961}"/>
              </a:ext>
            </a:extLst>
          </p:cNvPr>
          <p:cNvSpPr txBox="1"/>
          <p:nvPr/>
        </p:nvSpPr>
        <p:spPr>
          <a:xfrm>
            <a:off x="443908" y="1040391"/>
            <a:ext cx="11050100" cy="4909870"/>
          </a:xfrm>
          <a:prstGeom prst="rect">
            <a:avLst/>
          </a:prstGeom>
          <a:noFill/>
        </p:spPr>
        <p:txBody>
          <a:bodyPr wrap="square">
            <a:spAutoFit/>
          </a:bodyPr>
          <a:lstStyle/>
          <a:p>
            <a:r>
              <a:rPr lang="en-IN" sz="1400" b="1" dirty="0">
                <a:latin typeface="Arial" panose="020B0604020202020204" pitchFamily="34" charset="0"/>
                <a:cs typeface="Arial" panose="020B0604020202020204" pitchFamily="34" charset="0"/>
              </a:rPr>
              <a:t>4.1 Land Use (Continued)</a:t>
            </a:r>
          </a:p>
          <a:p>
            <a:pPr marL="285750"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rPr>
              <a:t>Any </a:t>
            </a:r>
            <a:r>
              <a:rPr lang="en-IN" sz="1400" b="1" dirty="0">
                <a:latin typeface="Arial" panose="020B0604020202020204" pitchFamily="34" charset="0"/>
              </a:rPr>
              <a:t>redevelopment</a:t>
            </a:r>
            <a:r>
              <a:rPr lang="en-IN" sz="1400" dirty="0">
                <a:latin typeface="Arial" panose="020B0604020202020204" pitchFamily="34" charset="0"/>
              </a:rPr>
              <a:t> activity to be </a:t>
            </a:r>
            <a:r>
              <a:rPr lang="en-IN" sz="1400" b="1" dirty="0">
                <a:latin typeface="Arial" panose="020B0604020202020204" pitchFamily="34" charset="0"/>
              </a:rPr>
              <a:t>in consonance with the Master Plan </a:t>
            </a:r>
            <a:r>
              <a:rPr lang="en-IN" sz="1400" dirty="0">
                <a:latin typeface="Arial" panose="020B0604020202020204" pitchFamily="34" charset="0"/>
              </a:rPr>
              <a:t>which should also demarcate distinct fire zones as per 7.3 of these regulations</a:t>
            </a:r>
          </a:p>
          <a:p>
            <a:pPr marL="285750"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rPr>
              <a:t>Any kind of development following areas shall only be proposed after due considerations as suggested in these regulations. </a:t>
            </a:r>
          </a:p>
          <a:p>
            <a:pPr marL="742950" lvl="1"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rPr>
              <a:t>Areas with sharp and deep slopes, cliffs, major drainage, water channels, river flood plains, mangroves, wetlands, high tides, mining activities, and adjacent to active fault lines, which are prone to erosion, landslides, avalanches, floods, waterlogging, and other environment hazards</a:t>
            </a:r>
          </a:p>
          <a:p>
            <a:pPr indent="-285750">
              <a:spcBef>
                <a:spcPts val="600"/>
              </a:spcBef>
              <a:spcAft>
                <a:spcPts val="600"/>
              </a:spcAft>
              <a:buFont typeface="Arial" panose="020B0604020202020204" pitchFamily="34" charset="0"/>
              <a:buChar char="•"/>
            </a:pPr>
            <a:r>
              <a:rPr lang="en-IN" sz="1400" dirty="0">
                <a:latin typeface="Arial" panose="020B0604020202020204" pitchFamily="34" charset="0"/>
                <a:cs typeface="Arial" panose="020B0604020202020204" pitchFamily="34" charset="0"/>
              </a:rPr>
              <a:t>Other considerations included for – </a:t>
            </a:r>
          </a:p>
          <a:p>
            <a:pPr marL="742950" lvl="1"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rPr>
              <a:t>Environmentally sensitive areas, heritage and conservation areas </a:t>
            </a:r>
          </a:p>
          <a:p>
            <a:pPr marL="742950" lvl="1"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rPr>
              <a:t>Ensuring compact development </a:t>
            </a:r>
          </a:p>
          <a:p>
            <a:pPr marL="742950" lvl="1"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rPr>
              <a:t>utilizing land resource mobilization tools </a:t>
            </a:r>
          </a:p>
          <a:p>
            <a:pPr marL="742950" lvl="1"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rPr>
              <a:t>integrating urban and rural realms to achieve efficient management of growth and land development </a:t>
            </a:r>
          </a:p>
          <a:p>
            <a:pPr marL="742950" lvl="1" indent="-285750">
              <a:lnSpc>
                <a:spcPct val="120000"/>
              </a:lnSpc>
              <a:spcBef>
                <a:spcPts val="600"/>
              </a:spcBef>
              <a:spcAft>
                <a:spcPts val="600"/>
              </a:spcAft>
              <a:buFont typeface="Arial" panose="020B0604020202020204" pitchFamily="34" charset="0"/>
              <a:buChar char="•"/>
            </a:pPr>
            <a:r>
              <a:rPr lang="en-IN" sz="1400" dirty="0">
                <a:latin typeface="Arial" panose="020B0604020202020204" pitchFamily="34" charset="0"/>
              </a:rPr>
              <a:t>use of urban agriculture like green roofs, neighbourhood and community farms, vertical/stack farming or large farm operations, within the greenbelts of planned urban areas.</a:t>
            </a:r>
          </a:p>
        </p:txBody>
      </p:sp>
    </p:spTree>
    <p:extLst>
      <p:ext uri="{BB962C8B-B14F-4D97-AF65-F5344CB8AC3E}">
        <p14:creationId xmlns:p14="http://schemas.microsoft.com/office/powerpoint/2010/main" val="2448356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E29A03-3C4E-4D22-884C-52A0691DA18F}"/>
              </a:ext>
            </a:extLst>
          </p:cNvPr>
          <p:cNvSpPr>
            <a:spLocks noGrp="1"/>
          </p:cNvSpPr>
          <p:nvPr>
            <p:ph type="title"/>
          </p:nvPr>
        </p:nvSpPr>
        <p:spPr>
          <a:xfrm>
            <a:off x="584200" y="194154"/>
            <a:ext cx="10182123" cy="540000"/>
          </a:xfrm>
        </p:spPr>
        <p:txBody>
          <a:bodyPr anchor="ctr">
            <a:normAutofit/>
          </a:bodyPr>
          <a:lstStyle/>
          <a:p>
            <a:r>
              <a:rPr lang="en-IN" sz="2400" dirty="0">
                <a:latin typeface="Arial" panose="020B0604020202020204" pitchFamily="34" charset="0"/>
                <a:cs typeface="Arial" panose="020B0604020202020204" pitchFamily="34" charset="0"/>
              </a:rPr>
              <a:t>Ch 4 Land Development</a:t>
            </a:r>
          </a:p>
        </p:txBody>
      </p:sp>
      <p:sp>
        <p:nvSpPr>
          <p:cNvPr id="16" name="TextBox 15">
            <a:extLst>
              <a:ext uri="{FF2B5EF4-FFF2-40B4-BE49-F238E27FC236}">
                <a16:creationId xmlns:a16="http://schemas.microsoft.com/office/drawing/2014/main" id="{C58E6D1C-7A65-4983-9412-51240C390961}"/>
              </a:ext>
            </a:extLst>
          </p:cNvPr>
          <p:cNvSpPr txBox="1"/>
          <p:nvPr/>
        </p:nvSpPr>
        <p:spPr>
          <a:xfrm>
            <a:off x="443908" y="1040391"/>
            <a:ext cx="11050100" cy="60016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4.1 Land Use (Continued)</a:t>
            </a:r>
          </a:p>
          <a:p>
            <a:pPr marL="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IN"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Buffer zones applicable for all master plans have been provided for different development types as illustrated below:</a:t>
            </a:r>
          </a:p>
        </p:txBody>
      </p:sp>
      <p:graphicFrame>
        <p:nvGraphicFramePr>
          <p:cNvPr id="5" name="Table 4">
            <a:extLst>
              <a:ext uri="{FF2B5EF4-FFF2-40B4-BE49-F238E27FC236}">
                <a16:creationId xmlns:a16="http://schemas.microsoft.com/office/drawing/2014/main" id="{F9BA19C4-7717-4363-93E1-32C97BB52668}"/>
              </a:ext>
            </a:extLst>
          </p:cNvPr>
          <p:cNvGraphicFramePr>
            <a:graphicFrameLocks noGrp="1"/>
          </p:cNvGraphicFramePr>
          <p:nvPr/>
        </p:nvGraphicFramePr>
        <p:xfrm>
          <a:off x="584201" y="1761835"/>
          <a:ext cx="10909807" cy="4925316"/>
        </p:xfrm>
        <a:graphic>
          <a:graphicData uri="http://schemas.openxmlformats.org/drawingml/2006/table">
            <a:tbl>
              <a:tblPr firstRow="1" firstCol="1" bandRow="1"/>
              <a:tblGrid>
                <a:gridCol w="850967">
                  <a:extLst>
                    <a:ext uri="{9D8B030D-6E8A-4147-A177-3AD203B41FA5}">
                      <a16:colId xmlns:a16="http://schemas.microsoft.com/office/drawing/2014/main" val="1726252658"/>
                    </a:ext>
                  </a:extLst>
                </a:gridCol>
                <a:gridCol w="1372450">
                  <a:extLst>
                    <a:ext uri="{9D8B030D-6E8A-4147-A177-3AD203B41FA5}">
                      <a16:colId xmlns:a16="http://schemas.microsoft.com/office/drawing/2014/main" val="3601422392"/>
                    </a:ext>
                  </a:extLst>
                </a:gridCol>
                <a:gridCol w="3432226">
                  <a:extLst>
                    <a:ext uri="{9D8B030D-6E8A-4147-A177-3AD203B41FA5}">
                      <a16:colId xmlns:a16="http://schemas.microsoft.com/office/drawing/2014/main" val="1163322479"/>
                    </a:ext>
                  </a:extLst>
                </a:gridCol>
                <a:gridCol w="5254164">
                  <a:extLst>
                    <a:ext uri="{9D8B030D-6E8A-4147-A177-3AD203B41FA5}">
                      <a16:colId xmlns:a16="http://schemas.microsoft.com/office/drawing/2014/main" val="515780973"/>
                    </a:ext>
                  </a:extLst>
                </a:gridCol>
              </a:tblGrid>
              <a:tr h="86116">
                <a:tc>
                  <a:txBody>
                    <a:bodyPr/>
                    <a:lstStyle/>
                    <a:p>
                      <a:pPr algn="ctr">
                        <a:lnSpc>
                          <a:spcPct val="115000"/>
                        </a:lnSpc>
                        <a:spcBef>
                          <a:spcPts val="200"/>
                        </a:spcBef>
                        <a:spcAft>
                          <a:spcPts val="200"/>
                        </a:spcAft>
                      </a:pPr>
                      <a:r>
                        <a:rPr lang="en-IN" sz="1400" b="1">
                          <a:effectLst/>
                          <a:latin typeface="Arial" panose="020B0604020202020204" pitchFamily="34" charset="0"/>
                          <a:ea typeface="Calibri" panose="020F0502020204030204" pitchFamily="34" charset="0"/>
                          <a:cs typeface="Arial" panose="020B0604020202020204" pitchFamily="34" charset="0"/>
                        </a:rPr>
                        <a:t>Sl No.</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a:solidFill>
                            <a:srgbClr val="000000"/>
                          </a:solidFill>
                          <a:effectLst/>
                          <a:latin typeface="Arial" panose="020B0604020202020204" pitchFamily="34" charset="0"/>
                          <a:ea typeface="Calibri" panose="020F0502020204030204" pitchFamily="34" charset="0"/>
                          <a:cs typeface="Arial" panose="020B0604020202020204" pitchFamily="34" charset="0"/>
                        </a:rPr>
                        <a:t>Development Type</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a:solidFill>
                            <a:srgbClr val="000000"/>
                          </a:solidFill>
                          <a:effectLst/>
                          <a:latin typeface="Arial" panose="020B0604020202020204" pitchFamily="34" charset="0"/>
                          <a:ea typeface="Calibri" panose="020F0502020204030204" pitchFamily="34" charset="0"/>
                          <a:cs typeface="Arial" panose="020B0604020202020204" pitchFamily="34" charset="0"/>
                        </a:rPr>
                        <a:t>Guideline/Manual/ Notification</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tc>
                  <a:txBody>
                    <a:bodyPr/>
                    <a:lstStyle/>
                    <a:p>
                      <a:pPr algn="ctr">
                        <a:lnSpc>
                          <a:spcPct val="115000"/>
                        </a:lnSpc>
                        <a:spcBef>
                          <a:spcPts val="200"/>
                        </a:spcBef>
                        <a:spcAft>
                          <a:spcPts val="200"/>
                        </a:spcAft>
                      </a:pPr>
                      <a:r>
                        <a:rPr lang="en-IN" sz="1400" b="1">
                          <a:solidFill>
                            <a:srgbClr val="000000"/>
                          </a:solidFill>
                          <a:effectLst/>
                          <a:latin typeface="Arial" panose="020B0604020202020204" pitchFamily="34" charset="0"/>
                          <a:ea typeface="Calibri" panose="020F0502020204030204" pitchFamily="34" charset="0"/>
                          <a:cs typeface="Arial" panose="020B0604020202020204" pitchFamily="34" charset="0"/>
                        </a:rPr>
                        <a:t>Buffer Zones as per the Guidelines/Manual/Notification (Subject to Amendment from Time to Time)</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D9D9D9"/>
                    </a:solidFill>
                  </a:tcPr>
                </a:tc>
                <a:extLst>
                  <a:ext uri="{0D108BD9-81ED-4DB2-BD59-A6C34878D82A}">
                    <a16:rowId xmlns:a16="http://schemas.microsoft.com/office/drawing/2014/main" val="849381927"/>
                  </a:ext>
                </a:extLst>
              </a:tr>
              <a:tr h="271914">
                <a:tc>
                  <a:txBody>
                    <a:bodyPr/>
                    <a:lstStyle/>
                    <a:p>
                      <a:pPr algn="ctr">
                        <a:lnSpc>
                          <a:spcPct val="115000"/>
                        </a:lnSpc>
                        <a:spcBef>
                          <a:spcPts val="200"/>
                        </a:spcBef>
                        <a:spcAft>
                          <a:spcPts val="200"/>
                        </a:spcAft>
                      </a:pPr>
                      <a:r>
                        <a:rPr lang="en-IN" sz="1400">
                          <a:solidFill>
                            <a:srgbClr val="000000"/>
                          </a:solidFill>
                          <a:effectLst/>
                          <a:latin typeface="Arial" panose="020B0604020202020204" pitchFamily="34" charset="0"/>
                          <a:ea typeface="Calibri" panose="020F0502020204030204" pitchFamily="34" charset="0"/>
                          <a:cs typeface="Arial" panose="020B0604020202020204" pitchFamily="34" charset="0"/>
                        </a:rPr>
                        <a:t>i)</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a:solidFill>
                            <a:srgbClr val="000000"/>
                          </a:solidFill>
                          <a:effectLst/>
                          <a:latin typeface="Arial" panose="020B0604020202020204" pitchFamily="34" charset="0"/>
                          <a:ea typeface="Calibri" panose="020F0502020204030204" pitchFamily="34" charset="0"/>
                          <a:cs typeface="Arial" panose="020B0604020202020204" pitchFamily="34" charset="0"/>
                        </a:rPr>
                        <a:t>Eco-Sensitive Zones </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Guidelines for declaration of Eco‐Sensitive Zones around national parks and wildlife sanctuaries, </a:t>
                      </a:r>
                      <a:r>
                        <a:rPr lang="en-IN" sz="14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MoEF</a:t>
                      </a: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 2011</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42900" lvl="0" indent="-342900">
                        <a:lnSpc>
                          <a:spcPct val="115000"/>
                        </a:lnSpc>
                        <a:spcBef>
                          <a:spcPts val="600"/>
                        </a:spcBef>
                        <a:buFont typeface="+mj-lt"/>
                        <a:buAutoNum type="alphaLcParenR"/>
                      </a:pPr>
                      <a:r>
                        <a:rPr lang="en-IN" sz="1400">
                          <a:solidFill>
                            <a:srgbClr val="000000"/>
                          </a:solidFill>
                          <a:effectLst/>
                          <a:latin typeface="Arial" panose="020B0604020202020204" pitchFamily="34" charset="0"/>
                          <a:ea typeface="Calibri" panose="020F0502020204030204" pitchFamily="34" charset="0"/>
                          <a:cs typeface="Arial" panose="020B0604020202020204" pitchFamily="34" charset="0"/>
                        </a:rPr>
                        <a:t>Delineation of eco-sensitive zones are site-specific, however, as a general principle, the width of this zone could go up to 10 km around the protected areas. </a:t>
                      </a:r>
                      <a:endParaRPr lang="en-IN" sz="140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spcBef>
                          <a:spcPts val="200"/>
                        </a:spcBef>
                        <a:spcAft>
                          <a:spcPts val="200"/>
                        </a:spcAft>
                        <a:buFont typeface="+mj-lt"/>
                        <a:buAutoNum type="alphaLcParenR"/>
                      </a:pPr>
                      <a:r>
                        <a:rPr lang="en-IN" sz="1400">
                          <a:solidFill>
                            <a:srgbClr val="000000"/>
                          </a:solidFill>
                          <a:effectLst/>
                          <a:latin typeface="Arial" panose="020B0604020202020204" pitchFamily="34" charset="0"/>
                          <a:ea typeface="Calibri" panose="020F0502020204030204" pitchFamily="34" charset="0"/>
                          <a:cs typeface="Arial" panose="020B0604020202020204" pitchFamily="34" charset="0"/>
                        </a:rPr>
                        <a:t>In case where sensitive corridors, connectivity and ecologically important patches, crucial for landscape linkage, are even beyond 10 km width, these should be included in the Eco-sensitive Zone.</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83769906"/>
                  </a:ext>
                </a:extLst>
              </a:tr>
              <a:tr h="131084">
                <a:tc>
                  <a:txBody>
                    <a:bodyPr/>
                    <a:lstStyle/>
                    <a:p>
                      <a:pPr algn="ctr">
                        <a:lnSpc>
                          <a:spcPct val="115000"/>
                        </a:lnSpc>
                        <a:spcBef>
                          <a:spcPts val="200"/>
                        </a:spcBef>
                        <a:spcAft>
                          <a:spcPts val="200"/>
                        </a:spcAft>
                      </a:pPr>
                      <a:r>
                        <a:rPr lang="en-IN" sz="1400">
                          <a:solidFill>
                            <a:srgbClr val="000000"/>
                          </a:solidFill>
                          <a:effectLst/>
                          <a:latin typeface="Arial" panose="020B0604020202020204" pitchFamily="34" charset="0"/>
                          <a:ea typeface="Calibri" panose="020F0502020204030204" pitchFamily="34" charset="0"/>
                          <a:cs typeface="Arial" panose="020B0604020202020204" pitchFamily="34" charset="0"/>
                        </a:rPr>
                        <a:t>ii)</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a:solidFill>
                            <a:srgbClr val="000000"/>
                          </a:solidFill>
                          <a:effectLst/>
                          <a:latin typeface="Arial" panose="020B0604020202020204" pitchFamily="34" charset="0"/>
                          <a:ea typeface="Calibri" panose="020F0502020204030204" pitchFamily="34" charset="0"/>
                          <a:cs typeface="Arial" panose="020B0604020202020204" pitchFamily="34" charset="0"/>
                        </a:rPr>
                        <a:t>Railway Land</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Para 827 of the Indian Railways Works Manual, Government of India, 2000</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a:solidFill>
                            <a:srgbClr val="000000"/>
                          </a:solidFill>
                          <a:effectLst/>
                          <a:latin typeface="Arial" panose="020B0604020202020204" pitchFamily="34" charset="0"/>
                          <a:ea typeface="Calibri" panose="020F0502020204030204" pitchFamily="34" charset="0"/>
                          <a:cs typeface="Arial" panose="020B0604020202020204" pitchFamily="34" charset="0"/>
                        </a:rPr>
                        <a:t>A 30 m buffer between the railway boundary and the nearest edge of a building constructed on adjacent land shall be left, the exact space to be left being governed by local conditions.</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20691262"/>
                  </a:ext>
                </a:extLst>
              </a:tr>
              <a:tr h="283764">
                <a:tc>
                  <a:txBody>
                    <a:bodyPr/>
                    <a:lstStyle/>
                    <a:p>
                      <a:pPr algn="ctr">
                        <a:lnSpc>
                          <a:spcPct val="115000"/>
                        </a:lnSpc>
                        <a:spcBef>
                          <a:spcPts val="200"/>
                        </a:spcBef>
                        <a:spcAft>
                          <a:spcPts val="200"/>
                        </a:spcAft>
                      </a:pPr>
                      <a:r>
                        <a:rPr lang="en-IN" sz="1400">
                          <a:solidFill>
                            <a:srgbClr val="000000"/>
                          </a:solidFill>
                          <a:effectLst/>
                          <a:latin typeface="Arial" panose="020B0604020202020204" pitchFamily="34" charset="0"/>
                          <a:ea typeface="Calibri" panose="020F0502020204030204" pitchFamily="34" charset="0"/>
                          <a:cs typeface="Arial" panose="020B0604020202020204" pitchFamily="34" charset="0"/>
                        </a:rPr>
                        <a:t>iii)</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a:solidFill>
                            <a:srgbClr val="000000"/>
                          </a:solidFill>
                          <a:effectLst/>
                          <a:latin typeface="Arial" panose="020B0604020202020204" pitchFamily="34" charset="0"/>
                          <a:ea typeface="Calibri" panose="020F0502020204030204" pitchFamily="34" charset="0"/>
                          <a:cs typeface="Arial" panose="020B0604020202020204" pitchFamily="34" charset="0"/>
                        </a:rPr>
                        <a:t>Aerodrome</a:t>
                      </a:r>
                      <a:endParaRPr lang="en-IN" sz="140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7F7F7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Ministry of Civil Aviation (Height Restrictions for Safeguarding of Aircraft Operations) Rules, 2015</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200"/>
                        </a:spcBef>
                        <a:spcAft>
                          <a:spcPts val="200"/>
                        </a:spcAft>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The buffer zone is applicable within 20 km radius of Airport on the height of the buildings, for which NOC is required from AAI for any construction activity.</a:t>
                      </a:r>
                      <a:endParaRPr lang="en-IN" sz="1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spcBef>
                          <a:spcPts val="200"/>
                        </a:spcBef>
                        <a:spcAft>
                          <a:spcPts val="200"/>
                        </a:spcAft>
                        <a:buFont typeface="+mj-lt"/>
                        <a:buAutoNum type="alphaLcParenR"/>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Aviation imposes height restrictions only. </a:t>
                      </a:r>
                      <a:endParaRPr lang="en-IN" sz="1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spcAft>
                          <a:spcPts val="300"/>
                        </a:spcAft>
                        <a:buFont typeface="+mj-lt"/>
                        <a:buAutoNum type="alphaLcParenR"/>
                      </a:pPr>
                      <a:r>
                        <a:rPr lang="en-IN"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The airport should be 20 km away from green area such as wildlife sanctuaries/zoos/bird sanctuaries and should not have restricted activities such as butcheries, sewage and no garbage storage around airports.</a:t>
                      </a:r>
                      <a:endParaRPr lang="en-IN" sz="1400" dirty="0">
                        <a:effectLst/>
                        <a:latin typeface="Arial" panose="020B0604020202020204" pitchFamily="34" charset="0"/>
                        <a:ea typeface="Calibri" panose="020F0502020204030204" pitchFamily="34" charset="0"/>
                        <a:cs typeface="Arial" panose="020B0604020202020204" pitchFamily="34" charset="0"/>
                      </a:endParaRPr>
                    </a:p>
                  </a:txBody>
                  <a:tcPr marL="15997" marR="159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4385832"/>
                  </a:ext>
                </a:extLst>
              </a:tr>
            </a:tbl>
          </a:graphicData>
        </a:graphic>
      </p:graphicFrame>
    </p:spTree>
    <p:extLst>
      <p:ext uri="{BB962C8B-B14F-4D97-AF65-F5344CB8AC3E}">
        <p14:creationId xmlns:p14="http://schemas.microsoft.com/office/powerpoint/2010/main" val="47641195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_KJJDVNJpUunWLBi.Sx81Q"/>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_KJJDVNJpUunWLBi.Sx81Q"/>
</p:tagLst>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6286</TotalTime>
  <Words>4276</Words>
  <Application>Microsoft Office PowerPoint</Application>
  <PresentationFormat>Widescreen</PresentationFormat>
  <Paragraphs>592</Paragraphs>
  <Slides>26</Slides>
  <Notes>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26</vt:i4>
      </vt:variant>
    </vt:vector>
  </HeadingPairs>
  <TitlesOfParts>
    <vt:vector size="35" baseType="lpstr">
      <vt:lpstr>Arial</vt:lpstr>
      <vt:lpstr>Arial MT</vt:lpstr>
      <vt:lpstr>Calibri</vt:lpstr>
      <vt:lpstr>Calibri Light</vt:lpstr>
      <vt:lpstr>EYInterstate</vt:lpstr>
      <vt:lpstr>EYInterstate Light</vt:lpstr>
      <vt:lpstr>Custom Design</vt:lpstr>
      <vt:lpstr>office theme</vt:lpstr>
      <vt:lpstr>office theme</vt:lpstr>
      <vt:lpstr>PowerPoint Presentation</vt:lpstr>
      <vt:lpstr>PowerPoint Presentation</vt:lpstr>
      <vt:lpstr>Standardized Building Regulations</vt:lpstr>
      <vt:lpstr>Ch 4 Land Development</vt:lpstr>
      <vt:lpstr>Ch 4 Land Development</vt:lpstr>
      <vt:lpstr>Ch 4 Land Development</vt:lpstr>
      <vt:lpstr>Ch 4 Land Development</vt:lpstr>
      <vt:lpstr>Ch 4 Land Development</vt:lpstr>
      <vt:lpstr>Ch 4 Land Development</vt:lpstr>
      <vt:lpstr>Ch 4 Land Development</vt:lpstr>
      <vt:lpstr>Ch 4 Land Development</vt:lpstr>
      <vt:lpstr>Ch 4 Land Development</vt:lpstr>
      <vt:lpstr>Ch 4 Land Development</vt:lpstr>
      <vt:lpstr>Ch 4 Land Development</vt:lpstr>
      <vt:lpstr>Ch 4 Land Development</vt:lpstr>
      <vt:lpstr>Ch 4 Land Development</vt:lpstr>
      <vt:lpstr>Ch 4 Land Development</vt:lpstr>
      <vt:lpstr>Ch 4 Land Development</vt:lpstr>
      <vt:lpstr>PowerPoint Presentation</vt:lpstr>
      <vt:lpstr>Standardized Building Regulations</vt:lpstr>
      <vt:lpstr>Ch 5 Development and Building Controls</vt:lpstr>
      <vt:lpstr>Ch 5 Development and Building Controls</vt:lpstr>
      <vt:lpstr>Ch 5 Development and Building Controls</vt:lpstr>
      <vt:lpstr>Ch 5 Development and Building Controls</vt:lpstr>
      <vt:lpstr>Ch 5 Development and Building Controls</vt:lpstr>
      <vt:lpstr>Ch 5 Development and Building Controls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Ruchita Bansal</dc:creator>
  <cp:lastModifiedBy>VIVEK KUMAR SINGH</cp:lastModifiedBy>
  <cp:revision>9</cp:revision>
  <cp:lastPrinted>2020-08-17T06:21:46Z</cp:lastPrinted>
  <dcterms:created xsi:type="dcterms:W3CDTF">2020-06-23T11:06:56Z</dcterms:created>
  <dcterms:modified xsi:type="dcterms:W3CDTF">2025-01-13T10:10:28Z</dcterms:modified>
</cp:coreProperties>
</file>