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9" r:id="rId1"/>
  </p:sldMasterIdLst>
  <p:notesMasterIdLst>
    <p:notesMasterId r:id="rId24"/>
  </p:notesMasterIdLst>
  <p:sldIdLst>
    <p:sldId id="256" r:id="rId2"/>
    <p:sldId id="403" r:id="rId3"/>
    <p:sldId id="420" r:id="rId4"/>
    <p:sldId id="421" r:id="rId5"/>
    <p:sldId id="417" r:id="rId6"/>
    <p:sldId id="418" r:id="rId7"/>
    <p:sldId id="419" r:id="rId8"/>
    <p:sldId id="422" r:id="rId9"/>
    <p:sldId id="423" r:id="rId10"/>
    <p:sldId id="424" r:id="rId11"/>
    <p:sldId id="285" r:id="rId12"/>
    <p:sldId id="305" r:id="rId13"/>
    <p:sldId id="267" r:id="rId14"/>
    <p:sldId id="271" r:id="rId15"/>
    <p:sldId id="272" r:id="rId16"/>
    <p:sldId id="275" r:id="rId17"/>
    <p:sldId id="426" r:id="rId18"/>
    <p:sldId id="429" r:id="rId19"/>
    <p:sldId id="430" r:id="rId20"/>
    <p:sldId id="266" r:id="rId21"/>
    <p:sldId id="428" r:id="rId22"/>
    <p:sldId id="3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57E"/>
    <a:srgbClr val="263B56"/>
    <a:srgbClr val="4261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64" autoAdjust="0"/>
    <p:restoredTop sz="94660"/>
  </p:normalViewPr>
  <p:slideViewPr>
    <p:cSldViewPr snapToGrid="0">
      <p:cViewPr varScale="1">
        <p:scale>
          <a:sx n="120" d="100"/>
          <a:sy n="120" d="100"/>
        </p:scale>
        <p:origin x="184" y="3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7A5EA-0A4C-4064-9531-FC5FBD7CFE2F}" type="datetimeFigureOut">
              <a:rPr lang="en-IN" smtClean="0"/>
              <a:pPr/>
              <a:t>19/01/25</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50E8F-AB20-4D54-84C7-ACA6F0FAFA2F}" type="slidenum">
              <a:rPr lang="en-IN" smtClean="0"/>
              <a:pPr/>
              <a:t>‹#›</a:t>
            </a:fld>
            <a:endParaRPr lang="en-IN" dirty="0"/>
          </a:p>
        </p:txBody>
      </p:sp>
    </p:spTree>
    <p:extLst>
      <p:ext uri="{BB962C8B-B14F-4D97-AF65-F5344CB8AC3E}">
        <p14:creationId xmlns:p14="http://schemas.microsoft.com/office/powerpoint/2010/main" val="173218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7E74EC8-23BB-474D-8DA8-D255CE1F103D}" type="slidenum">
              <a:rPr lang="en-US" altLang="en-US" smtClean="0"/>
              <a:pPr>
                <a:defRPr/>
              </a:pPr>
              <a:t>14</a:t>
            </a:fld>
            <a:endParaRPr lang="en-US" altLang="en-US" dirty="0"/>
          </a:p>
        </p:txBody>
      </p:sp>
    </p:spTree>
    <p:extLst>
      <p:ext uri="{BB962C8B-B14F-4D97-AF65-F5344CB8AC3E}">
        <p14:creationId xmlns:p14="http://schemas.microsoft.com/office/powerpoint/2010/main" val="658741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pPr/>
              <a:t>1/19/25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292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925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528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974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22487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5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166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pPr/>
              <a:t>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012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pPr/>
              <a:t>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414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2543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1904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579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455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04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274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350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210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1/19/25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791912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31E6-F32A-4D5D-B65E-1EE012D0838E}"/>
              </a:ext>
            </a:extLst>
          </p:cNvPr>
          <p:cNvSpPr>
            <a:spLocks noGrp="1"/>
          </p:cNvSpPr>
          <p:nvPr>
            <p:ph type="ctrTitle"/>
          </p:nvPr>
        </p:nvSpPr>
        <p:spPr>
          <a:xfrm>
            <a:off x="709013" y="939101"/>
            <a:ext cx="6047734" cy="1035546"/>
          </a:xfrm>
        </p:spPr>
        <p:txBody>
          <a:bodyPr/>
          <a:lstStyle/>
          <a:p>
            <a:r>
              <a:rPr lang="en-IN" sz="4400" b="1" dirty="0">
                <a:latin typeface="Times New Roman" panose="02020603050405020304" pitchFamily="18" charset="0"/>
                <a:cs typeface="Times New Roman" panose="02020603050405020304" pitchFamily="18" charset="0"/>
              </a:rPr>
              <a:t>COOKING UTENSILS</a:t>
            </a:r>
          </a:p>
        </p:txBody>
      </p:sp>
      <p:sp>
        <p:nvSpPr>
          <p:cNvPr id="3" name="Subtitle 2">
            <a:extLst>
              <a:ext uri="{FF2B5EF4-FFF2-40B4-BE49-F238E27FC236}">
                <a16:creationId xmlns:a16="http://schemas.microsoft.com/office/drawing/2014/main" id="{3A1B4D56-2F89-4086-A728-821131C04DD4}"/>
              </a:ext>
            </a:extLst>
          </p:cNvPr>
          <p:cNvSpPr>
            <a:spLocks noGrp="1"/>
          </p:cNvSpPr>
          <p:nvPr>
            <p:ph type="subTitle" idx="1"/>
          </p:nvPr>
        </p:nvSpPr>
        <p:spPr>
          <a:xfrm>
            <a:off x="797442" y="4452528"/>
            <a:ext cx="6262085" cy="1035546"/>
          </a:xfrm>
        </p:spPr>
        <p:txBody>
          <a:bodyPr>
            <a:normAutofit/>
          </a:bodyPr>
          <a:lstStyle/>
          <a:p>
            <a:pPr algn="just"/>
            <a:r>
              <a:rPr lang="en-US" sz="2200" b="1" i="1" dirty="0">
                <a:solidFill>
                  <a:schemeClr val="accent6">
                    <a:lumMod val="60000"/>
                    <a:lumOff val="40000"/>
                  </a:schemeClr>
                </a:solidFill>
                <a:latin typeface="times new roman" panose="02020603050405020304" pitchFamily="18" charset="0"/>
              </a:rPr>
              <a:t>Capacity building </a:t>
            </a:r>
            <a:r>
              <a:rPr lang="en-US" sz="2200" b="1" i="1" dirty="0" err="1">
                <a:solidFill>
                  <a:schemeClr val="accent6">
                    <a:lumMod val="60000"/>
                    <a:lumOff val="40000"/>
                  </a:schemeClr>
                </a:solidFill>
                <a:latin typeface="times new roman" panose="02020603050405020304" pitchFamily="18" charset="0"/>
              </a:rPr>
              <a:t>programme</a:t>
            </a:r>
            <a:r>
              <a:rPr lang="en-US" sz="2200" b="1" i="1" dirty="0">
                <a:solidFill>
                  <a:schemeClr val="accent6">
                    <a:lumMod val="60000"/>
                    <a:lumOff val="40000"/>
                  </a:schemeClr>
                </a:solidFill>
                <a:latin typeface="times new roman" panose="02020603050405020304" pitchFamily="18" charset="0"/>
              </a:rPr>
              <a:t> for women and child welfare </a:t>
            </a:r>
            <a:endParaRPr lang="en-IN" sz="2200" b="1" i="1" dirty="0">
              <a:solidFill>
                <a:schemeClr val="accent6">
                  <a:lumMod val="60000"/>
                  <a:lumOff val="40000"/>
                </a:schemeClr>
              </a:solidFill>
            </a:endParaRPr>
          </a:p>
        </p:txBody>
      </p:sp>
      <p:pic>
        <p:nvPicPr>
          <p:cNvPr id="4" name="Picture 6" descr="Graphy Logo, Focus Group, Discussion Group, Meeting, Conversation ...">
            <a:extLst>
              <a:ext uri="{FF2B5EF4-FFF2-40B4-BE49-F238E27FC236}">
                <a16:creationId xmlns:a16="http://schemas.microsoft.com/office/drawing/2014/main" id="{07C43282-64BD-B747-4B26-2E82D596E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528" y="1456874"/>
            <a:ext cx="4115741" cy="394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1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65" y="739462"/>
            <a:ext cx="8443877" cy="1106802"/>
          </a:xfrm>
        </p:spPr>
        <p:txBody>
          <a:bodyPr/>
          <a:lstStyle/>
          <a:p>
            <a:pPr algn="ctr"/>
            <a:r>
              <a:rPr lang="en-GB" sz="3200" b="1" dirty="0">
                <a:latin typeface="Times New Roman" panose="02020603050405020304" pitchFamily="18" charset="0"/>
                <a:cs typeface="Times New Roman" panose="02020603050405020304" pitchFamily="18" charset="0"/>
              </a:rPr>
              <a:t>MAJOR PERFORMANCE TESTS </a:t>
            </a:r>
            <a:br>
              <a:rPr lang="en-GB" sz="3200" b="1" dirty="0">
                <a:latin typeface="Times New Roman" panose="02020603050405020304" pitchFamily="18" charset="0"/>
                <a:cs typeface="Times New Roman" panose="02020603050405020304" pitchFamily="18" charset="0"/>
              </a:rPr>
            </a:b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3339" y="2290194"/>
            <a:ext cx="11148969" cy="4567806"/>
          </a:xfrm>
        </p:spPr>
        <p:txBody>
          <a:bodyPr>
            <a:normAutofit/>
          </a:bodyPr>
          <a:lstStyle/>
          <a:p>
            <a:pPr marL="400050" algn="just"/>
            <a:r>
              <a:rPr lang="en-GB" b="1" dirty="0">
                <a:latin typeface="Times New Roman" panose="02020603050405020304" pitchFamily="18" charset="0"/>
                <a:cs typeface="Times New Roman" panose="02020603050405020304" pitchFamily="18" charset="0"/>
              </a:rPr>
              <a:t>Handles: </a:t>
            </a:r>
            <a:r>
              <a:rPr lang="en-GB" dirty="0">
                <a:latin typeface="Times New Roman" panose="02020603050405020304" pitchFamily="18" charset="0"/>
                <a:cs typeface="Times New Roman" panose="02020603050405020304" pitchFamily="18" charset="0"/>
              </a:rPr>
              <a:t>sufficiently strong to support (in suspended position) a mass in the utensils equivalent to three times the mass of the water capacity of the utensils in the position of normal use for one minute without visible permanent deformation of the handle or utensil.</a:t>
            </a:r>
          </a:p>
          <a:p>
            <a:pPr marL="400050" algn="just"/>
            <a:r>
              <a:rPr lang="en-GB" b="1" dirty="0">
                <a:latin typeface="Times New Roman" panose="02020603050405020304" pitchFamily="18" charset="0"/>
                <a:cs typeface="Times New Roman" panose="02020603050405020304" pitchFamily="18" charset="0"/>
              </a:rPr>
              <a:t>Coating: </a:t>
            </a:r>
            <a:r>
              <a:rPr lang="en-GB" dirty="0">
                <a:latin typeface="Times New Roman" panose="02020603050405020304" pitchFamily="18" charset="0"/>
                <a:cs typeface="Times New Roman" panose="02020603050405020304" pitchFamily="18" charset="0"/>
              </a:rPr>
              <a:t>Requirement of PTFE, ceramic coating, powder coating and high temperature resistant liquid coating is that the material shall not contain more than 0.05 percent as metal of any toxic metals such as lead, cadmium, mercury or chromium(VI).</a:t>
            </a:r>
          </a:p>
          <a:p>
            <a:pPr marL="400050" algn="just"/>
            <a:r>
              <a:rPr lang="en-GB" b="1" dirty="0">
                <a:latin typeface="Times New Roman" panose="02020603050405020304" pitchFamily="18" charset="0"/>
                <a:cs typeface="Times New Roman" panose="02020603050405020304" pitchFamily="18" charset="0"/>
              </a:rPr>
              <a:t>Lunch Box Performance Test: </a:t>
            </a:r>
            <a:r>
              <a:rPr lang="en-GB" dirty="0">
                <a:latin typeface="Times New Roman" panose="02020603050405020304" pitchFamily="18" charset="0"/>
                <a:cs typeface="Times New Roman" panose="02020603050405020304" pitchFamily="18" charset="0"/>
              </a:rPr>
              <a:t>snapping the clip on and off for 2000 times; no weakening or damage to the securing arrangement shall be observed.</a:t>
            </a:r>
          </a:p>
          <a:p>
            <a:pPr marL="400050" algn="just"/>
            <a:r>
              <a:rPr lang="en-GB" b="1" dirty="0">
                <a:latin typeface="Times New Roman" panose="02020603050405020304" pitchFamily="18" charset="0"/>
                <a:cs typeface="Times New Roman" panose="02020603050405020304" pitchFamily="18" charset="0"/>
              </a:rPr>
              <a:t>Ground Nut Oil Test for Leakage: </a:t>
            </a:r>
            <a:r>
              <a:rPr lang="en-GB" dirty="0">
                <a:latin typeface="Times New Roman" panose="02020603050405020304" pitchFamily="18" charset="0"/>
                <a:cs typeface="Times New Roman" panose="02020603050405020304" pitchFamily="18" charset="0"/>
              </a:rPr>
              <a:t>filling inner pot of box by two third ground nut oil and then inverted; no appreciable leakage of the oil from the inner pot shall occur after one minute.</a:t>
            </a:r>
          </a:p>
          <a:p>
            <a:pPr marL="400050" algn="just"/>
            <a:r>
              <a:rPr lang="en-GB" b="1" dirty="0">
                <a:latin typeface="Times New Roman" panose="02020603050405020304" pitchFamily="18" charset="0"/>
                <a:cs typeface="Times New Roman" panose="02020603050405020304" pitchFamily="18" charset="0"/>
              </a:rPr>
              <a:t>Tempered Glass Lid (Thermal Shock Test): </a:t>
            </a:r>
            <a:r>
              <a:rPr lang="en-GB" dirty="0">
                <a:latin typeface="Times New Roman" panose="02020603050405020304" pitchFamily="18" charset="0"/>
                <a:cs typeface="Times New Roman" panose="02020603050405020304" pitchFamily="18" charset="0"/>
              </a:rPr>
              <a:t>glass lid in air circulating oven (120 deg Celsius for 30 mins); after removal the glass lid shall not shatter when pouring one litre of water at ambient temperature.</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85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27" y="791622"/>
            <a:ext cx="8296849" cy="827442"/>
          </a:xfrm>
        </p:spPr>
        <p:txBody>
          <a:bodyPr/>
          <a:lstStyle/>
          <a:p>
            <a:r>
              <a:rPr lang="en-IN" sz="2800" b="1" dirty="0">
                <a:latin typeface="Times New Roman" panose="02020603050405020304" pitchFamily="18" charset="0"/>
                <a:cs typeface="Times New Roman" panose="02020603050405020304" pitchFamily="18" charset="0"/>
              </a:rPr>
              <a:t>IS 2347: 2023 - DOMESTIC PRESSURE COOKER </a:t>
            </a:r>
          </a:p>
        </p:txBody>
      </p:sp>
      <p:sp>
        <p:nvSpPr>
          <p:cNvPr id="3" name="Content Placeholder 2"/>
          <p:cNvSpPr>
            <a:spLocks noGrp="1"/>
          </p:cNvSpPr>
          <p:nvPr>
            <p:ph idx="1"/>
          </p:nvPr>
        </p:nvSpPr>
        <p:spPr>
          <a:xfrm>
            <a:off x="1041125" y="2505746"/>
            <a:ext cx="7453652" cy="4195481"/>
          </a:xfrm>
        </p:spPr>
        <p:txBody>
          <a:bodyPr/>
          <a:lstStyle/>
          <a:p>
            <a:pPr algn="jus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This Standard cover the requirements for domestic pressure cookers of capacity upto 24 litres. </a:t>
            </a:r>
          </a:p>
          <a:p>
            <a:pPr algn="just">
              <a:buFont typeface="Wingdings" panose="05000000000000000000" pitchFamily="2" charset="2"/>
              <a:buChar char="ü"/>
            </a:pPr>
            <a:endParaRPr lang="en-US" alt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This Standard does not cover microwaveable pressure cookers.</a:t>
            </a:r>
          </a:p>
          <a:p>
            <a:pPr algn="just">
              <a:buFont typeface="Wingdings" panose="05000000000000000000" pitchFamily="2" charset="2"/>
              <a:buChar char="ü"/>
            </a:pPr>
            <a:endParaRPr lang="en-US" alt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Cookers above 24 litres are covered in a separate standard IS 17870 : 2022 ‘Commercial Pressure Cooker – Specification’.</a:t>
            </a:r>
          </a:p>
          <a:p>
            <a:pPr marL="0" indent="0">
              <a:buNone/>
            </a:pPr>
            <a:endParaRPr lang="en-IN" dirty="0"/>
          </a:p>
        </p:txBody>
      </p:sp>
      <p:pic>
        <p:nvPicPr>
          <p:cNvPr id="5" name="Picture 4">
            <a:extLst>
              <a:ext uri="{FF2B5EF4-FFF2-40B4-BE49-F238E27FC236}">
                <a16:creationId xmlns:a16="http://schemas.microsoft.com/office/drawing/2014/main" id="{A8AD7C8A-2C74-B60E-3AE8-11933900C08E}"/>
              </a:ext>
            </a:extLst>
          </p:cNvPr>
          <p:cNvPicPr>
            <a:picLocks noChangeAspect="1"/>
          </p:cNvPicPr>
          <p:nvPr/>
        </p:nvPicPr>
        <p:blipFill rotWithShape="1">
          <a:blip r:embed="rId2"/>
          <a:srcRect l="62145" t="28801" r="4567" b="29412"/>
          <a:stretch/>
        </p:blipFill>
        <p:spPr>
          <a:xfrm>
            <a:off x="8580475" y="2675868"/>
            <a:ext cx="2939818" cy="2661676"/>
          </a:xfrm>
          <a:prstGeom prst="rect">
            <a:avLst/>
          </a:prstGeom>
        </p:spPr>
      </p:pic>
    </p:spTree>
    <p:extLst>
      <p:ext uri="{BB962C8B-B14F-4D97-AF65-F5344CB8AC3E}">
        <p14:creationId xmlns:p14="http://schemas.microsoft.com/office/powerpoint/2010/main" val="12968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1119485" y="658510"/>
            <a:ext cx="9404723" cy="1400530"/>
          </a:xfrm>
        </p:spPr>
        <p:txBody>
          <a:bodyPr/>
          <a:lstStyle/>
          <a:p>
            <a:pPr algn="ctr"/>
            <a:r>
              <a:rPr lang="en-US" altLang="en-US" sz="3200" b="1" dirty="0">
                <a:latin typeface="Times New Roman" panose="02020603050405020304" pitchFamily="18" charset="0"/>
                <a:cs typeface="Times New Roman" panose="02020603050405020304" pitchFamily="18" charset="0"/>
              </a:rPr>
              <a:t> MATERIAL REQUIREMENTS </a:t>
            </a:r>
            <a:br>
              <a:rPr lang="en-IN" altLang="en-US" b="1" dirty="0"/>
            </a:br>
            <a:endParaRPr lang="en-IN" altLang="en-US" dirty="0"/>
          </a:p>
        </p:txBody>
      </p:sp>
      <p:sp>
        <p:nvSpPr>
          <p:cNvPr id="3" name="Content Placeholder 2"/>
          <p:cNvSpPr>
            <a:spLocks noGrp="1"/>
          </p:cNvSpPr>
          <p:nvPr>
            <p:ph idx="1"/>
          </p:nvPr>
        </p:nvSpPr>
        <p:spPr>
          <a:xfrm>
            <a:off x="889100" y="2441081"/>
            <a:ext cx="10232555" cy="3647486"/>
          </a:xfrm>
        </p:spPr>
        <p:txBody>
          <a:bodyPr>
            <a:normAutofit fontScale="47500" lnSpcReduction="20000"/>
          </a:bodyPr>
          <a:lstStyle/>
          <a:p>
            <a:pPr algn="just">
              <a:buFont typeface="Wingdings" panose="05000000000000000000" pitchFamily="2" charset="2"/>
              <a:buChar char="ü"/>
              <a:defRPr/>
            </a:pPr>
            <a:r>
              <a:rPr lang="en-US" sz="3300" b="1" dirty="0">
                <a:latin typeface="Times New Roman" panose="02020603050405020304" pitchFamily="18" charset="0"/>
                <a:cs typeface="Times New Roman" panose="02020603050405020304" pitchFamily="18" charset="0"/>
              </a:rPr>
              <a:t>Body, Lid, Containers and Grid </a:t>
            </a:r>
            <a:r>
              <a:rPr lang="en-US" sz="3300" dirty="0">
                <a:latin typeface="Times New Roman" panose="02020603050405020304" pitchFamily="18" charset="0"/>
                <a:cs typeface="Times New Roman" panose="02020603050405020304" pitchFamily="18" charset="0"/>
              </a:rPr>
              <a:t>—</a:t>
            </a:r>
            <a:r>
              <a:rPr lang="en-US" sz="3300" b="1" dirty="0">
                <a:latin typeface="Times New Roman" panose="02020603050405020304" pitchFamily="18" charset="0"/>
                <a:cs typeface="Times New Roman" panose="02020603050405020304" pitchFamily="18" charset="0"/>
              </a:rPr>
              <a:t> </a:t>
            </a:r>
            <a:r>
              <a:rPr lang="en-IN" sz="3300" dirty="0">
                <a:latin typeface="Times New Roman" panose="02020603050405020304" pitchFamily="18" charset="0"/>
                <a:cs typeface="Times New Roman" panose="02020603050405020304" pitchFamily="18" charset="0"/>
              </a:rPr>
              <a:t>The body and lid of the pressure cooker shall conform to designation 19000, 19500, 31000, 40800 of IS 21 or stainless steel conforming to designation X04Cr19Ni9/X07Cr18Ni9 of IS 5522/IS 6911 or stainless steel conforming to designation X8Cr16Mn8Cu2Ni2N of IS 15997/IS 6911. The containers and the grid shall conform to any of the designations as per IS 21 or IS 5522 or IS 15997</a:t>
            </a:r>
            <a:r>
              <a:rPr lang="en-US" sz="3300" dirty="0">
                <a:latin typeface="Times New Roman" panose="02020603050405020304" pitchFamily="18" charset="0"/>
                <a:cs typeface="Times New Roman" panose="02020603050405020304" pitchFamily="18" charset="0"/>
              </a:rPr>
              <a:t>.</a:t>
            </a:r>
            <a:endParaRPr lang="en-IN" sz="33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defRPr/>
            </a:pPr>
            <a:endParaRPr lang="en-IN" sz="33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defRPr/>
            </a:pPr>
            <a:r>
              <a:rPr lang="en-US" sz="3300" dirty="0">
                <a:latin typeface="Times New Roman" panose="02020603050405020304" pitchFamily="18" charset="0"/>
                <a:cs typeface="Times New Roman" panose="02020603050405020304" pitchFamily="18" charset="0"/>
              </a:rPr>
              <a:t>If stainless steel pressure cooker is provided with composite bottom, the composite bottom shall conform to IS 15960.</a:t>
            </a:r>
          </a:p>
          <a:p>
            <a:pPr marL="0" indent="0" algn="just">
              <a:buNone/>
              <a:defRPr/>
            </a:pPr>
            <a:r>
              <a:rPr lang="en-US" sz="33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defRPr/>
            </a:pPr>
            <a:r>
              <a:rPr lang="en-IN" sz="3300" dirty="0">
                <a:solidFill>
                  <a:srgbClr val="000000"/>
                </a:solidFill>
                <a:effectLst/>
                <a:latin typeface="Times New Roman" panose="02020603050405020304" pitchFamily="18" charset="0"/>
              </a:rPr>
              <a:t>If the aluminium cooker is provided with an induction friendly base, the material of the induction plate shall be as per 430 or 439 series as given in IS 6911.</a:t>
            </a:r>
          </a:p>
          <a:p>
            <a:pPr marL="0" indent="0" algn="just">
              <a:buNone/>
              <a:defRPr/>
            </a:pPr>
            <a:endParaRPr lang="en-IN" sz="3300" dirty="0">
              <a:solidFill>
                <a:srgbClr val="000000"/>
              </a:solidFill>
              <a:effectLst/>
              <a:latin typeface="Times New Roman" panose="02020603050405020304" pitchFamily="18" charset="0"/>
            </a:endParaRPr>
          </a:p>
          <a:p>
            <a:pPr algn="just">
              <a:buFont typeface="Wingdings" panose="05000000000000000000" pitchFamily="2" charset="2"/>
              <a:buChar char="ü"/>
              <a:defRPr/>
            </a:pPr>
            <a:r>
              <a:rPr lang="en-IN" sz="3300" dirty="0">
                <a:solidFill>
                  <a:srgbClr val="000000"/>
                </a:solidFill>
                <a:effectLst/>
                <a:latin typeface="Times New Roman" panose="02020603050405020304" pitchFamily="18" charset="0"/>
              </a:rPr>
              <a:t>If the body of the pressure cooker is made of a 3 ply construction, 3 ply material shall be made with inner layer grade 304 of IS 5522, middle layer – aluminium as per IS 21 and induction friendly outer layer – grade 430 /439 of IS 6911.</a:t>
            </a:r>
          </a:p>
          <a:p>
            <a:pPr>
              <a:defRPr/>
            </a:pPr>
            <a:endParaRPr lang="en-IN" dirty="0"/>
          </a:p>
        </p:txBody>
      </p:sp>
    </p:spTree>
    <p:extLst>
      <p:ext uri="{BB962C8B-B14F-4D97-AF65-F5344CB8AC3E}">
        <p14:creationId xmlns:p14="http://schemas.microsoft.com/office/powerpoint/2010/main" val="110119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749" y="2368488"/>
            <a:ext cx="9969479" cy="4351338"/>
          </a:xfrm>
        </p:spPr>
        <p:txBody>
          <a:bodyPr>
            <a:normAutofit/>
          </a:bodyPr>
          <a:lstStyle/>
          <a:p>
            <a:pPr algn="just">
              <a:buFont typeface="Wingdings" pitchFamily="2" charset="2"/>
              <a:buChar char="ü"/>
              <a:defRPr/>
            </a:pPr>
            <a:r>
              <a:rPr lang="en-US" b="1" dirty="0">
                <a:latin typeface="Times New Roman" panose="02020603050405020304" pitchFamily="18" charset="0"/>
                <a:cs typeface="Times New Roman" panose="02020603050405020304" pitchFamily="18" charset="0"/>
              </a:rPr>
              <a:t>Fusible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Safety Device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chemical composition of the fusible plug shall be such that it melts/ejects before a gauge pressure not greater than 3 times the nominal steam cooking pressure is reached.</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Maximum lead content shall not exceed 0.05 percent by mass in fusible plug pellet, when determined by any standard instrumental method or chemical method. </a:t>
            </a:r>
          </a:p>
          <a:p>
            <a:pPr marL="0" indent="0" algn="just">
              <a:buNone/>
              <a:defRPr/>
            </a:pPr>
            <a:endParaRPr lang="en-IN" dirty="0">
              <a:latin typeface="Times New Roman" panose="02020603050405020304" pitchFamily="18" charset="0"/>
              <a:cs typeface="Times New Roman" panose="02020603050405020304" pitchFamily="18" charset="0"/>
            </a:endParaRPr>
          </a:p>
          <a:p>
            <a:pPr algn="just">
              <a:buFont typeface="Wingdings" pitchFamily="2" charset="2"/>
              <a:buChar char="ü"/>
              <a:defRPr/>
            </a:pPr>
            <a:r>
              <a:rPr lang="en-US" b="1" dirty="0">
                <a:latin typeface="Times New Roman" panose="02020603050405020304" pitchFamily="18" charset="0"/>
                <a:cs typeface="Times New Roman" panose="02020603050405020304" pitchFamily="18" charset="0"/>
              </a:rPr>
              <a:t>Gasket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gasket shall conform to IS 7466.</a:t>
            </a:r>
          </a:p>
          <a:p>
            <a:pPr marL="0" indent="0" algn="just">
              <a:buNone/>
              <a:defRPr/>
            </a:pPr>
            <a:endParaRPr lang="en-IN" dirty="0">
              <a:latin typeface="Times New Roman" panose="02020603050405020304" pitchFamily="18" charset="0"/>
              <a:cs typeface="Times New Roman" panose="02020603050405020304" pitchFamily="18" charset="0"/>
            </a:endParaRPr>
          </a:p>
          <a:p>
            <a:pPr>
              <a:buFont typeface="Wingdings" pitchFamily="2" charset="2"/>
              <a:buChar char="ü"/>
            </a:pPr>
            <a:r>
              <a:rPr lang="en-US" b="1" dirty="0">
                <a:latin typeface="Times New Roman" panose="02020603050405020304" pitchFamily="18" charset="0"/>
                <a:cs typeface="Times New Roman" panose="02020603050405020304" pitchFamily="18" charset="0"/>
              </a:rPr>
              <a:t>Handles and Knobs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IN" dirty="0">
                <a:solidFill>
                  <a:srgbClr val="000000"/>
                </a:solidFill>
                <a:effectLst/>
                <a:latin typeface="Times New Roman" panose="02020603050405020304" pitchFamily="18" charset="0"/>
              </a:rPr>
              <a:t>Construction and material of the handle/knob shall conform to IS 13395. In case of electric pressure cookers, the handles shall meet the requirements of IS 302 (Part 1).</a:t>
            </a:r>
          </a:p>
          <a:p>
            <a:pPr algn="just">
              <a:buFont typeface="Wingdings" pitchFamily="2" charset="2"/>
              <a:buChar char="ü"/>
              <a:defRPr/>
            </a:pPr>
            <a:endParaRPr lang="en-IN" sz="2000" dirty="0">
              <a:latin typeface="Times New Roman" panose="02020603050405020304" pitchFamily="18" charset="0"/>
              <a:cs typeface="Times New Roman" panose="02020603050405020304" pitchFamily="18" charset="0"/>
            </a:endParaRPr>
          </a:p>
          <a:p>
            <a:pPr marL="0" indent="0" algn="just">
              <a:buNone/>
              <a:defRPr/>
            </a:pPr>
            <a:r>
              <a:rPr lang="en-US" sz="2000" b="1" dirty="0">
                <a:latin typeface="Times New Roman" panose="02020603050405020304" pitchFamily="18" charset="0"/>
                <a:cs typeface="Times New Roman" panose="02020603050405020304" pitchFamily="18" charset="0"/>
              </a:rPr>
              <a:t>	</a:t>
            </a:r>
            <a:endParaRPr lang="en-IN" dirty="0"/>
          </a:p>
        </p:txBody>
      </p:sp>
      <p:sp>
        <p:nvSpPr>
          <p:cNvPr id="6" name="TextBox 5">
            <a:extLst>
              <a:ext uri="{FF2B5EF4-FFF2-40B4-BE49-F238E27FC236}">
                <a16:creationId xmlns:a16="http://schemas.microsoft.com/office/drawing/2014/main" id="{2745A804-7CD3-F140-E8A0-AA007883AB2D}"/>
              </a:ext>
            </a:extLst>
          </p:cNvPr>
          <p:cNvSpPr txBox="1"/>
          <p:nvPr/>
        </p:nvSpPr>
        <p:spPr>
          <a:xfrm>
            <a:off x="182773" y="803452"/>
            <a:ext cx="6955301" cy="584775"/>
          </a:xfrm>
          <a:prstGeom prst="rect">
            <a:avLst/>
          </a:prstGeom>
          <a:noFill/>
        </p:spPr>
        <p:txBody>
          <a:bodyPr wrap="square">
            <a:spAutoFit/>
          </a:bodyPr>
          <a:lstStyle/>
          <a:p>
            <a:pPr algn="ctr"/>
            <a:r>
              <a:rPr lang="en-US" altLang="en-US" sz="3200" b="1" dirty="0">
                <a:solidFill>
                  <a:schemeClr val="bg1"/>
                </a:solidFill>
                <a:latin typeface="Times New Roman" panose="02020603050405020304" pitchFamily="18" charset="0"/>
                <a:cs typeface="Times New Roman" panose="02020603050405020304" pitchFamily="18" charset="0"/>
              </a:rPr>
              <a:t>MATERIAL REQUIREMENTS </a:t>
            </a:r>
            <a:endParaRPr lang="en-IN" sz="3200" dirty="0">
              <a:solidFill>
                <a:schemeClr val="bg1"/>
              </a:solidFill>
            </a:endParaRPr>
          </a:p>
        </p:txBody>
      </p:sp>
    </p:spTree>
    <p:extLst>
      <p:ext uri="{BB962C8B-B14F-4D97-AF65-F5344CB8AC3E}">
        <p14:creationId xmlns:p14="http://schemas.microsoft.com/office/powerpoint/2010/main" val="423294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510363" y="521766"/>
            <a:ext cx="7886700" cy="1327150"/>
          </a:xfrm>
        </p:spPr>
        <p:txBody>
          <a:bodyPr/>
          <a:lstStyle/>
          <a:p>
            <a:pPr algn="ctr"/>
            <a:r>
              <a:rPr lang="en-IN" altLang="en-US" sz="3200" b="1" dirty="0">
                <a:latin typeface="Times New Roman" panose="02020603050405020304" pitchFamily="18" charset="0"/>
                <a:cs typeface="Times New Roman" panose="02020603050405020304" pitchFamily="18" charset="0"/>
              </a:rPr>
              <a:t>MAJOR PERFORMANCE TESTS </a:t>
            </a:r>
            <a:r>
              <a:rPr lang="en-US" altLang="en-US" sz="3200" b="1" dirty="0">
                <a:latin typeface="Times New Roman" panose="02020603050405020304" pitchFamily="18" charset="0"/>
                <a:cs typeface="Times New Roman" panose="02020603050405020304" pitchFamily="18" charset="0"/>
              </a:rPr>
              <a:t>(Cont..)</a:t>
            </a:r>
            <a:endParaRPr lang="en-IN" alt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8822" y="2207455"/>
            <a:ext cx="10124488" cy="4351338"/>
          </a:xfrm>
        </p:spPr>
        <p:txBody>
          <a:bodyPr>
            <a:normAutofit/>
          </a:bodyPr>
          <a:lstStyle/>
          <a:p>
            <a:pPr algn="just">
              <a:buFont typeface="Wingdings" pitchFamily="2" charset="2"/>
              <a:buChar char="ü"/>
              <a:defRPr/>
            </a:pPr>
            <a:r>
              <a:rPr lang="en-US" b="1" dirty="0">
                <a:latin typeface="Times New Roman" panose="02020603050405020304" pitchFamily="18" charset="0"/>
                <a:cs typeface="Times New Roman" panose="02020603050405020304" pitchFamily="18" charset="0"/>
              </a:rPr>
              <a:t>Air Pressure Test</a:t>
            </a:r>
            <a:endParaRPr lang="en-IN" dirty="0">
              <a:latin typeface="Times New Roman" panose="02020603050405020304" pitchFamily="18" charset="0"/>
              <a:cs typeface="Times New Roman" panose="02020603050405020304" pitchFamily="18" charset="0"/>
            </a:endParaRPr>
          </a:p>
          <a:p>
            <a:pPr marL="0" indent="0" algn="just">
              <a:buNone/>
              <a:defRPr/>
            </a:pPr>
            <a:r>
              <a:rPr lang="en-GB" dirty="0">
                <a:latin typeface="Times New Roman" panose="02020603050405020304" pitchFamily="18" charset="0"/>
                <a:cs typeface="Times New Roman" panose="02020603050405020304" pitchFamily="18" charset="0"/>
              </a:rPr>
              <a:t>The cooker shall be subjected to air pressure of 40 percent of the nominal cooking steam pressure, slowly raised to nominal cooking steam pressure as specified by the manufacturer. It shall not show any sign of leakage or deformation.</a:t>
            </a:r>
            <a:endParaRPr lang="en-IN" dirty="0">
              <a:latin typeface="Times New Roman" panose="02020603050405020304" pitchFamily="18" charset="0"/>
              <a:cs typeface="Times New Roman" panose="02020603050405020304" pitchFamily="18" charset="0"/>
            </a:endParaRPr>
          </a:p>
          <a:p>
            <a:pPr marL="0" indent="0" algn="just">
              <a:buNone/>
              <a:defRPr/>
            </a:pPr>
            <a:endParaRPr lang="en-IN" dirty="0">
              <a:latin typeface="Times New Roman" panose="02020603050405020304" pitchFamily="18" charset="0"/>
              <a:cs typeface="Times New Roman" panose="02020603050405020304" pitchFamily="18" charset="0"/>
            </a:endParaRPr>
          </a:p>
          <a:p>
            <a:pPr algn="just">
              <a:buFont typeface="Wingdings" pitchFamily="2" charset="2"/>
              <a:buChar char="ü"/>
              <a:defRPr/>
            </a:pPr>
            <a:r>
              <a:rPr lang="en-US" b="1" dirty="0">
                <a:latin typeface="Times New Roman" panose="02020603050405020304" pitchFamily="18" charset="0"/>
                <a:cs typeface="Times New Roman" panose="02020603050405020304" pitchFamily="18" charset="0"/>
              </a:rPr>
              <a:t>Proof Pressure Test</a:t>
            </a:r>
            <a:endParaRPr lang="en-IN" dirty="0">
              <a:latin typeface="Times New Roman" panose="02020603050405020304" pitchFamily="18" charset="0"/>
              <a:cs typeface="Times New Roman" panose="02020603050405020304" pitchFamily="18" charset="0"/>
            </a:endParaRPr>
          </a:p>
          <a:p>
            <a:pPr marL="0" indent="0" algn="just">
              <a:buNone/>
              <a:defRPr/>
            </a:pPr>
            <a:r>
              <a:rPr lang="en-GB" dirty="0">
                <a:latin typeface="Times New Roman" panose="02020603050405020304" pitchFamily="18" charset="0"/>
                <a:cs typeface="Times New Roman" panose="02020603050405020304" pitchFamily="18" charset="0"/>
              </a:rPr>
              <a:t>The cooker shall be coupled to a hydraulic test pump provided with a calibrated pressure gauge. All the remaining openings in the body and lid of the cooker shall be suitably sealed. A pressure not less than twice the greatest nominal cooking pressure shall be applied. The cooker shall not show any sign of leakage or other forms of failure either during or after the test.</a:t>
            </a:r>
            <a:endParaRPr lang="en-IN" dirty="0">
              <a:latin typeface="Times New Roman" panose="02020603050405020304" pitchFamily="18" charset="0"/>
              <a:cs typeface="Times New Roman" panose="02020603050405020304" pitchFamily="18" charset="0"/>
            </a:endParaRPr>
          </a:p>
          <a:p>
            <a:pPr>
              <a:defRPr/>
            </a:pPr>
            <a:endParaRPr lang="en-IN" dirty="0"/>
          </a:p>
        </p:txBody>
      </p:sp>
    </p:spTree>
    <p:extLst>
      <p:ext uri="{BB962C8B-B14F-4D97-AF65-F5344CB8AC3E}">
        <p14:creationId xmlns:p14="http://schemas.microsoft.com/office/powerpoint/2010/main" val="30667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776467" y="505998"/>
            <a:ext cx="7886700" cy="1325563"/>
          </a:xfrm>
        </p:spPr>
        <p:txBody>
          <a:bodyPr/>
          <a:lstStyle/>
          <a:p>
            <a:pPr algn="just"/>
            <a:r>
              <a:rPr lang="en-IN" altLang="en-US" sz="3200" b="1" dirty="0">
                <a:latin typeface="Times New Roman" panose="02020603050405020304" pitchFamily="18" charset="0"/>
                <a:cs typeface="Times New Roman" panose="02020603050405020304" pitchFamily="18" charset="0"/>
              </a:rPr>
              <a:t>MAJOR PERFORMANCE TESTS </a:t>
            </a:r>
            <a:r>
              <a:rPr lang="en-US" altLang="en-US" sz="3200" b="1" dirty="0">
                <a:latin typeface="Times New Roman" panose="02020603050405020304" pitchFamily="18" charset="0"/>
                <a:cs typeface="Times New Roman" panose="02020603050405020304" pitchFamily="18" charset="0"/>
              </a:rPr>
              <a:t>(Cont..)</a:t>
            </a:r>
            <a:endParaRPr lang="en-IN" alt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6467" y="2307264"/>
            <a:ext cx="10343478" cy="4359349"/>
          </a:xfrm>
        </p:spPr>
        <p:txBody>
          <a:bodyPr>
            <a:normAutofit/>
          </a:bodyPr>
          <a:lstStyle/>
          <a:p>
            <a:pPr algn="just">
              <a:buFont typeface="Wingdings" pitchFamily="2" charset="2"/>
              <a:buChar char="ü"/>
              <a:defRPr/>
            </a:pPr>
            <a:r>
              <a:rPr lang="en-US" sz="1800" b="1" dirty="0">
                <a:latin typeface="Times New Roman" panose="02020603050405020304" pitchFamily="18" charset="0"/>
                <a:cs typeface="Times New Roman" panose="02020603050405020304" pitchFamily="18" charset="0"/>
              </a:rPr>
              <a:t>Operating Test for Pressure Regulating Device </a:t>
            </a:r>
            <a:endParaRPr lang="en-IN" sz="1800" dirty="0">
              <a:latin typeface="Times New Roman" panose="02020603050405020304" pitchFamily="18" charset="0"/>
              <a:cs typeface="Times New Roman" panose="02020603050405020304" pitchFamily="18" charset="0"/>
            </a:endParaRPr>
          </a:p>
          <a:p>
            <a:pPr marL="0" indent="0" algn="just">
              <a:buNone/>
              <a:defRPr/>
            </a:pPr>
            <a:r>
              <a:rPr lang="en-GB" sz="1800" dirty="0">
                <a:latin typeface="Times New Roman" panose="02020603050405020304" pitchFamily="18" charset="0"/>
                <a:cs typeface="Times New Roman" panose="02020603050405020304" pitchFamily="18" charset="0"/>
              </a:rPr>
              <a:t>The cooker shall be fitted with a calibrated pressure gauge in place of safety pressure relief device. It shall be half filled with water and placed in still air on a burner such as a pressure stove. The heat input shall be continued until the pressure regulating device first operates and the pressure noted. Operating pressure shall be within ± 20 percent of the nominal cooking pressure declared by the manufacturer.</a:t>
            </a:r>
          </a:p>
          <a:p>
            <a:pPr marL="0" indent="0" algn="just">
              <a:buNone/>
              <a:defRPr/>
            </a:pPr>
            <a:endParaRPr lang="en-US" sz="1800" b="1" dirty="0">
              <a:latin typeface="Times New Roman" panose="02020603050405020304" pitchFamily="18" charset="0"/>
              <a:cs typeface="Times New Roman" panose="02020603050405020304" pitchFamily="18" charset="0"/>
            </a:endParaRPr>
          </a:p>
          <a:p>
            <a:pPr algn="just">
              <a:buFont typeface="Wingdings" pitchFamily="2" charset="2"/>
              <a:buChar char="ü"/>
              <a:defRPr/>
            </a:pPr>
            <a:r>
              <a:rPr lang="en-US" sz="1800" b="1" dirty="0">
                <a:latin typeface="Times New Roman" panose="02020603050405020304" pitchFamily="18" charset="0"/>
                <a:cs typeface="Times New Roman" panose="02020603050405020304" pitchFamily="18" charset="0"/>
              </a:rPr>
              <a:t>Bursting Pressure Test </a:t>
            </a:r>
            <a:endParaRPr lang="en-US" sz="1800" dirty="0">
              <a:latin typeface="Times New Roman" panose="02020603050405020304" pitchFamily="18" charset="0"/>
              <a:cs typeface="Times New Roman" panose="02020603050405020304" pitchFamily="18" charset="0"/>
            </a:endParaRPr>
          </a:p>
          <a:p>
            <a:pPr marL="0" indent="0" algn="just">
              <a:buNone/>
              <a:defRPr/>
            </a:pPr>
            <a:r>
              <a:rPr lang="en-GB" sz="1800" dirty="0">
                <a:latin typeface="Times New Roman" panose="02020603050405020304" pitchFamily="18" charset="0"/>
                <a:cs typeface="Times New Roman" panose="02020603050405020304" pitchFamily="18" charset="0"/>
              </a:rPr>
              <a:t>The cooker shall be coupled to a hydraulic test pump provided with a calibrated pressure gauge, suitably graduated. All the remaining openings in the body and lid of the cooker shall be suitably sealed or deactivated or removed. </a:t>
            </a:r>
          </a:p>
          <a:p>
            <a:pPr lvl="1" algn="just">
              <a:buFont typeface="Arial" panose="020B0604020202020204" pitchFamily="34" charset="0"/>
              <a:buChar char="•"/>
              <a:defRPr/>
            </a:pPr>
            <a:r>
              <a:rPr lang="en-GB" dirty="0">
                <a:latin typeface="Times New Roman" panose="02020603050405020304" pitchFamily="18" charset="0"/>
                <a:cs typeface="Times New Roman" panose="02020603050405020304" pitchFamily="18" charset="0"/>
              </a:rPr>
              <a:t>A gradually increasing hydraulic pressure shall be applied to the vessel of the cooker until a rupture takes place.</a:t>
            </a:r>
          </a:p>
          <a:p>
            <a:pPr lvl="1" algn="just">
              <a:buFont typeface="Arial" panose="020B0604020202020204" pitchFamily="34" charset="0"/>
              <a:buChar char="•"/>
              <a:defRPr/>
            </a:pPr>
            <a:r>
              <a:rPr lang="en-GB" dirty="0">
                <a:latin typeface="Times New Roman" panose="02020603050405020304" pitchFamily="18" charset="0"/>
                <a:cs typeface="Times New Roman" panose="02020603050405020304" pitchFamily="18" charset="0"/>
              </a:rPr>
              <a:t>The bursting pressure of the cooker shall not be less than </a:t>
            </a:r>
            <a:r>
              <a:rPr lang="en-GB" b="1" dirty="0">
                <a:latin typeface="Times New Roman" panose="02020603050405020304" pitchFamily="18" charset="0"/>
                <a:cs typeface="Times New Roman" panose="02020603050405020304" pitchFamily="18" charset="0"/>
              </a:rPr>
              <a:t>6 kgf/cm</a:t>
            </a:r>
            <a:r>
              <a:rPr lang="en-GB" b="1" baseline="30000" dirty="0">
                <a:latin typeface="Times New Roman" panose="02020603050405020304" pitchFamily="18" charset="0"/>
                <a:cs typeface="Times New Roman" panose="02020603050405020304" pitchFamily="18" charset="0"/>
              </a:rPr>
              <a:t>2     </a:t>
            </a:r>
            <a:endParaRPr lang="en-US" dirty="0">
              <a:latin typeface="Times New Roman" panose="02020603050405020304" pitchFamily="18" charset="0"/>
              <a:cs typeface="Times New Roman" panose="02020603050405020304" pitchFamily="18" charset="0"/>
            </a:endParaRPr>
          </a:p>
          <a:p>
            <a:pPr>
              <a:defRPr/>
            </a:pPr>
            <a:endParaRPr lang="en-IN" sz="1800" dirty="0"/>
          </a:p>
        </p:txBody>
      </p:sp>
    </p:spTree>
    <p:extLst>
      <p:ext uri="{BB962C8B-B14F-4D97-AF65-F5344CB8AC3E}">
        <p14:creationId xmlns:p14="http://schemas.microsoft.com/office/powerpoint/2010/main" val="396435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620323" y="770697"/>
            <a:ext cx="8828658" cy="766763"/>
          </a:xfrm>
        </p:spPr>
        <p:txBody>
          <a:bodyPr/>
          <a:lstStyle/>
          <a:p>
            <a:pPr algn="ctr"/>
            <a:r>
              <a:rPr lang="en-IN" altLang="en-US" sz="3200" b="1" dirty="0">
                <a:latin typeface="Times New Roman" panose="02020603050405020304" pitchFamily="18" charset="0"/>
                <a:cs typeface="Times New Roman" panose="02020603050405020304" pitchFamily="18" charset="0"/>
              </a:rPr>
              <a:t>MAJOR PERFORMANCE TESTS</a:t>
            </a:r>
            <a:endParaRPr lang="en-US" altLang="en-US" sz="3200" dirty="0"/>
          </a:p>
        </p:txBody>
      </p:sp>
      <p:sp>
        <p:nvSpPr>
          <p:cNvPr id="3" name="Content Placeholder 2"/>
          <p:cNvSpPr>
            <a:spLocks noGrp="1"/>
          </p:cNvSpPr>
          <p:nvPr>
            <p:ph idx="1"/>
          </p:nvPr>
        </p:nvSpPr>
        <p:spPr>
          <a:xfrm>
            <a:off x="667868" y="1964758"/>
            <a:ext cx="5789222" cy="2031326"/>
          </a:xfrm>
        </p:spPr>
        <p:txBody>
          <a:bodyPr>
            <a:normAutofit/>
          </a:bodyPr>
          <a:lstStyle/>
          <a:p>
            <a:pPr marL="0" indent="0">
              <a:buNone/>
              <a:defRPr/>
            </a:pPr>
            <a:endParaRPr lang="en-US" sz="1800" dirty="0">
              <a:latin typeface="Times New Roman" panose="02020603050405020304" pitchFamily="18" charset="0"/>
              <a:cs typeface="Times New Roman" panose="02020603050405020304" pitchFamily="18" charset="0"/>
            </a:endParaRPr>
          </a:p>
          <a:p>
            <a:pPr marL="0" indent="0" algn="just">
              <a:buNone/>
              <a:defRPr/>
            </a:pPr>
            <a:r>
              <a:rPr lang="en-GB" sz="1700" b="1" dirty="0">
                <a:latin typeface="Times New Roman" panose="02020603050405020304" pitchFamily="18" charset="0"/>
                <a:cs typeface="Times New Roman" panose="02020603050405020304" pitchFamily="18" charset="0"/>
              </a:rPr>
              <a:t>For Outer Lid Cooker: </a:t>
            </a:r>
            <a:r>
              <a:rPr lang="en-GB" sz="1700" dirty="0">
                <a:latin typeface="Times New Roman" panose="02020603050405020304" pitchFamily="18" charset="0"/>
                <a:cs typeface="Times New Roman" panose="02020603050405020304" pitchFamily="18" charset="0"/>
              </a:rPr>
              <a:t>A force of 12 kgf (120 N approximately), when applied to the lid or cover or its fastening or locking device, shall not be able to release the lid or cover of the cooker unless the steam pressure inside has fallen below 0.18 kgf/cm</a:t>
            </a:r>
            <a:r>
              <a:rPr lang="en-GB" sz="1700" baseline="30000" dirty="0">
                <a:latin typeface="Times New Roman" panose="02020603050405020304" pitchFamily="18" charset="0"/>
                <a:cs typeface="Times New Roman" panose="02020603050405020304" pitchFamily="18" charset="0"/>
              </a:rPr>
              <a:t>2</a:t>
            </a:r>
            <a:r>
              <a:rPr lang="en-GB" sz="1700" dirty="0">
                <a:latin typeface="Times New Roman" panose="02020603050405020304" pitchFamily="18" charset="0"/>
                <a:cs typeface="Times New Roman" panose="02020603050405020304" pitchFamily="18" charset="0"/>
              </a:rPr>
              <a:t> (18 kN/m</a:t>
            </a:r>
            <a:r>
              <a:rPr lang="en-GB" sz="1700" baseline="30000" dirty="0">
                <a:latin typeface="Times New Roman" panose="02020603050405020304" pitchFamily="18" charset="0"/>
                <a:cs typeface="Times New Roman" panose="02020603050405020304" pitchFamily="18" charset="0"/>
              </a:rPr>
              <a:t>2</a:t>
            </a:r>
            <a:r>
              <a:rPr lang="en-GB" sz="1700" dirty="0">
                <a:latin typeface="Times New Roman" panose="02020603050405020304" pitchFamily="18" charset="0"/>
                <a:cs typeface="Times New Roman" panose="02020603050405020304" pitchFamily="18" charset="0"/>
              </a:rPr>
              <a:t> approximately) gauge</a:t>
            </a:r>
            <a:r>
              <a:rPr lang="en-GB"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323" y="4012710"/>
            <a:ext cx="5548313" cy="23225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0524" y="3996084"/>
            <a:ext cx="4858240" cy="23225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5294" y="2374725"/>
            <a:ext cx="5168699" cy="1846659"/>
          </a:xfrm>
          <a:prstGeom prst="rect">
            <a:avLst/>
          </a:prstGeom>
          <a:noFill/>
        </p:spPr>
        <p:txBody>
          <a:bodyPr wrap="square" rtlCol="0">
            <a:spAutoFit/>
          </a:bodyPr>
          <a:lstStyle/>
          <a:p>
            <a:pPr algn="just"/>
            <a:r>
              <a:rPr lang="en-GB" altLang="en-US" sz="1600" b="1" dirty="0">
                <a:latin typeface="Times New Roman" panose="02020603050405020304" pitchFamily="18" charset="0"/>
                <a:cs typeface="Times New Roman" panose="02020603050405020304" pitchFamily="18" charset="0"/>
              </a:rPr>
              <a:t>For Inner Lid Cooker: </a:t>
            </a:r>
            <a:r>
              <a:rPr lang="en-GB" altLang="en-US" sz="1600" dirty="0">
                <a:latin typeface="Times New Roman" panose="02020603050405020304" pitchFamily="18" charset="0"/>
                <a:cs typeface="Times New Roman" panose="02020603050405020304" pitchFamily="18" charset="0"/>
              </a:rPr>
              <a:t>A force of 12 kgf (120 N approximately), when applied to the lid or cover or its fastening or locking device,  shall not be able to release the lid or cover of the cooker unless the  steam pressure inside has fallen below 0.18 kgf/cm</a:t>
            </a:r>
            <a:r>
              <a:rPr lang="en-GB" altLang="en-US" sz="1600" baseline="30000" dirty="0">
                <a:latin typeface="Times New Roman" panose="02020603050405020304" pitchFamily="18" charset="0"/>
                <a:cs typeface="Times New Roman" panose="02020603050405020304" pitchFamily="18" charset="0"/>
              </a:rPr>
              <a:t>2</a:t>
            </a:r>
            <a:r>
              <a:rPr lang="en-GB" altLang="en-US" sz="1600" dirty="0">
                <a:latin typeface="Times New Roman" panose="02020603050405020304" pitchFamily="18" charset="0"/>
                <a:cs typeface="Times New Roman" panose="02020603050405020304" pitchFamily="18" charset="0"/>
              </a:rPr>
              <a:t> (18 kN/m</a:t>
            </a:r>
            <a:r>
              <a:rPr lang="en-GB" altLang="en-US" sz="1600" baseline="30000" dirty="0">
                <a:latin typeface="Times New Roman" panose="02020603050405020304" pitchFamily="18" charset="0"/>
                <a:cs typeface="Times New Roman" panose="02020603050405020304" pitchFamily="18" charset="0"/>
              </a:rPr>
              <a:t>2</a:t>
            </a:r>
            <a:r>
              <a:rPr lang="en-GB" altLang="en-US" sz="1600" dirty="0">
                <a:latin typeface="Times New Roman" panose="02020603050405020304" pitchFamily="18" charset="0"/>
                <a:cs typeface="Times New Roman" panose="02020603050405020304" pitchFamily="18" charset="0"/>
              </a:rPr>
              <a:t> approximately) gauge.</a:t>
            </a:r>
            <a:endParaRPr lang="en-US" altLang="en-US" sz="16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73603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27" y="791622"/>
            <a:ext cx="9449506" cy="827442"/>
          </a:xfrm>
        </p:spPr>
        <p:txBody>
          <a:bodyPr/>
          <a:lstStyle/>
          <a:p>
            <a:r>
              <a:rPr lang="en-IN" sz="2800" b="1" dirty="0">
                <a:latin typeface="Times New Roman" panose="02020603050405020304" pitchFamily="18" charset="0"/>
                <a:cs typeface="Times New Roman" panose="02020603050405020304" pitchFamily="18" charset="0"/>
              </a:rPr>
              <a:t>IS 17870: 2022 – COMMERCIAL PRESSURE COOKER </a:t>
            </a:r>
          </a:p>
        </p:txBody>
      </p:sp>
      <p:sp>
        <p:nvSpPr>
          <p:cNvPr id="3" name="Content Placeholder 2"/>
          <p:cNvSpPr>
            <a:spLocks noGrp="1"/>
          </p:cNvSpPr>
          <p:nvPr>
            <p:ph idx="1"/>
          </p:nvPr>
        </p:nvSpPr>
        <p:spPr>
          <a:xfrm>
            <a:off x="952954" y="2176137"/>
            <a:ext cx="6606795" cy="4195481"/>
          </a:xfrm>
        </p:spPr>
        <p:txBody>
          <a:bodyPr/>
          <a:lstStyle/>
          <a:p>
            <a:pPr marL="0" indent="0" algn="just">
              <a:buNone/>
            </a:pPr>
            <a:endParaRPr lang="en-US" alt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IN" sz="2000" dirty="0">
                <a:latin typeface="Times New Roman" panose="02020603050405020304" pitchFamily="18" charset="0"/>
                <a:cs typeface="Times New Roman" panose="02020603050405020304" pitchFamily="18" charset="0"/>
              </a:rPr>
              <a:t>This standard cover the requirements for commercial pressure cookers of capacity above 24 litres and </a:t>
            </a:r>
            <a:r>
              <a:rPr lang="en-IN" sz="2000" dirty="0" err="1">
                <a:latin typeface="Times New Roman" panose="02020603050405020304" pitchFamily="18" charset="0"/>
                <a:cs typeface="Times New Roman" panose="02020603050405020304" pitchFamily="18" charset="0"/>
              </a:rPr>
              <a:t>upto</a:t>
            </a:r>
            <a:r>
              <a:rPr lang="en-IN" sz="2000" dirty="0">
                <a:latin typeface="Times New Roman" panose="02020603050405020304" pitchFamily="18" charset="0"/>
                <a:cs typeface="Times New Roman" panose="02020603050405020304" pitchFamily="18" charset="0"/>
              </a:rPr>
              <a:t> 100 litres.</a:t>
            </a:r>
          </a:p>
          <a:p>
            <a:pPr algn="just">
              <a:buFont typeface="Wingdings" panose="05000000000000000000" pitchFamily="2" charset="2"/>
              <a:buChar char="ü"/>
            </a:pPr>
            <a:r>
              <a:rPr lang="en-IN" sz="2000" dirty="0">
                <a:latin typeface="Times New Roman" panose="02020603050405020304" pitchFamily="18" charset="0"/>
                <a:cs typeface="Times New Roman" panose="02020603050405020304" pitchFamily="18" charset="0"/>
              </a:rPr>
              <a:t>Commercial pressure cooker is a closed commercial pressure cooking vessel for use with external heat source and capable of maintaining nominal cooking steam pressure of 0.8 </a:t>
            </a:r>
            <a:r>
              <a:rPr lang="en-IN" sz="2000" dirty="0" err="1">
                <a:latin typeface="Times New Roman" panose="02020603050405020304" pitchFamily="18" charset="0"/>
                <a:cs typeface="Times New Roman" panose="02020603050405020304" pitchFamily="18" charset="0"/>
              </a:rPr>
              <a:t>kgf</a:t>
            </a:r>
            <a:r>
              <a:rPr lang="en-IN" sz="2000" dirty="0">
                <a:latin typeface="Times New Roman" panose="02020603050405020304" pitchFamily="18" charset="0"/>
                <a:cs typeface="Times New Roman" panose="02020603050405020304" pitchFamily="18" charset="0"/>
              </a:rPr>
              <a:t>/cm2 gauge nominal (80 </a:t>
            </a:r>
            <a:r>
              <a:rPr lang="en-IN" sz="2000" dirty="0" err="1">
                <a:latin typeface="Times New Roman" panose="02020603050405020304" pitchFamily="18" charset="0"/>
                <a:cs typeface="Times New Roman" panose="02020603050405020304" pitchFamily="18" charset="0"/>
              </a:rPr>
              <a:t>kN</a:t>
            </a:r>
            <a:r>
              <a:rPr lang="en-IN" sz="2000" dirty="0">
                <a:latin typeface="Times New Roman" panose="02020603050405020304" pitchFamily="18" charset="0"/>
                <a:cs typeface="Times New Roman" panose="02020603050405020304" pitchFamily="18" charset="0"/>
              </a:rPr>
              <a:t>/m2 approximately).</a:t>
            </a:r>
          </a:p>
          <a:p>
            <a:pPr algn="just">
              <a:buFont typeface="Wingdings" panose="05000000000000000000" pitchFamily="2" charset="2"/>
              <a:buChar char="ü"/>
            </a:pPr>
            <a:r>
              <a:rPr lang="en-IN" sz="2000" dirty="0">
                <a:latin typeface="Times New Roman" panose="02020603050405020304" pitchFamily="18" charset="0"/>
                <a:cs typeface="Times New Roman" panose="02020603050405020304" pitchFamily="18" charset="0"/>
              </a:rPr>
              <a:t>Other requirements are similar to IS 2347.</a:t>
            </a:r>
          </a:p>
          <a:p>
            <a:pPr algn="just">
              <a:buFont typeface="Wingdings" panose="05000000000000000000" pitchFamily="2" charset="2"/>
              <a:buChar char="ü"/>
            </a:pPr>
            <a:endParaRPr lang="en-IN"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AC010B2-57CA-6F51-713B-B06F93009B34}"/>
              </a:ext>
            </a:extLst>
          </p:cNvPr>
          <p:cNvPicPr>
            <a:picLocks noChangeAspect="1"/>
          </p:cNvPicPr>
          <p:nvPr/>
        </p:nvPicPr>
        <p:blipFill>
          <a:blip r:embed="rId2">
            <a:alphaModFix/>
          </a:blip>
          <a:stretch>
            <a:fillRect/>
          </a:stretch>
        </p:blipFill>
        <p:spPr>
          <a:xfrm>
            <a:off x="7748024" y="2571455"/>
            <a:ext cx="3958423" cy="2914945"/>
          </a:xfrm>
          <a:prstGeom prst="rect">
            <a:avLst/>
          </a:prstGeom>
          <a:effectLst>
            <a:softEdge rad="216711"/>
          </a:effectLst>
        </p:spPr>
      </p:pic>
    </p:spTree>
    <p:extLst>
      <p:ext uri="{BB962C8B-B14F-4D97-AF65-F5344CB8AC3E}">
        <p14:creationId xmlns:p14="http://schemas.microsoft.com/office/powerpoint/2010/main" val="389580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FE49-BCA2-7DF8-9765-2018306EBB80}"/>
              </a:ext>
            </a:extLst>
          </p:cNvPr>
          <p:cNvSpPr>
            <a:spLocks noGrp="1"/>
          </p:cNvSpPr>
          <p:nvPr>
            <p:ph type="title"/>
          </p:nvPr>
        </p:nvSpPr>
        <p:spPr/>
        <p:txBody>
          <a:bodyPr/>
          <a:lstStyle/>
          <a:p>
            <a:r>
              <a:rPr lang="en-IN" sz="3000" b="1" kern="100" dirty="0">
                <a:effectLst/>
                <a:latin typeface="Times New Roman" panose="02020603050405020304" pitchFamily="18" charset="0"/>
                <a:ea typeface="Calibri" panose="020F0502020204030204" pitchFamily="34" charset="0"/>
                <a:cs typeface="Arial" panose="020B0604020202020204" pitchFamily="34" charset="0"/>
              </a:rPr>
              <a:t>IS 17693 –  Non-electric Cooling Cabinet Made of Clay (</a:t>
            </a:r>
            <a:r>
              <a:rPr lang="en-IN" sz="3000" b="1" kern="100" dirty="0" err="1">
                <a:effectLst/>
                <a:latin typeface="Times New Roman" panose="02020603050405020304" pitchFamily="18" charset="0"/>
                <a:ea typeface="Calibri" panose="020F0502020204030204" pitchFamily="34" charset="0"/>
                <a:cs typeface="Arial" panose="020B0604020202020204" pitchFamily="34" charset="0"/>
              </a:rPr>
              <a:t>Mitti</a:t>
            </a:r>
            <a:r>
              <a:rPr lang="en-IN" sz="3000" b="1" kern="100" dirty="0">
                <a:effectLst/>
                <a:latin typeface="Times New Roman" panose="02020603050405020304" pitchFamily="18" charset="0"/>
                <a:ea typeface="Calibri" panose="020F0502020204030204" pitchFamily="34" charset="0"/>
                <a:cs typeface="Arial" panose="020B0604020202020204" pitchFamily="34" charset="0"/>
              </a:rPr>
              <a:t>-cool Refrigerator)</a:t>
            </a:r>
            <a:br>
              <a:rPr lang="en-IN" sz="3000" kern="100" dirty="0">
                <a:effectLst/>
                <a:latin typeface="Calibri" panose="020F0502020204030204" pitchFamily="34" charset="0"/>
                <a:ea typeface="Calibri" panose="020F0502020204030204" pitchFamily="34" charset="0"/>
                <a:cs typeface="Arial" panose="020B0604020202020204" pitchFamily="34" charset="0"/>
              </a:rPr>
            </a:br>
            <a:endParaRPr lang="en-IN" sz="3000" dirty="0"/>
          </a:p>
        </p:txBody>
      </p:sp>
      <p:sp>
        <p:nvSpPr>
          <p:cNvPr id="3" name="Content Placeholder 2">
            <a:extLst>
              <a:ext uri="{FF2B5EF4-FFF2-40B4-BE49-F238E27FC236}">
                <a16:creationId xmlns:a16="http://schemas.microsoft.com/office/drawing/2014/main" id="{AB291588-62F1-BA87-5B6C-C0B90E3380DC}"/>
              </a:ext>
            </a:extLst>
          </p:cNvPr>
          <p:cNvSpPr>
            <a:spLocks noGrp="1"/>
          </p:cNvSpPr>
          <p:nvPr>
            <p:ph idx="1"/>
          </p:nvPr>
        </p:nvSpPr>
        <p:spPr/>
        <p:txBody>
          <a:bodyPr>
            <a:normAutofit/>
          </a:bodyPr>
          <a:lstStyle/>
          <a:p>
            <a:r>
              <a:rPr lang="en-IN" sz="2000" b="1" kern="100" dirty="0">
                <a:effectLst/>
                <a:latin typeface="Times New Roman" panose="02020603050405020304" pitchFamily="18" charset="0"/>
                <a:ea typeface="Calibri" panose="020F0502020204030204" pitchFamily="34" charset="0"/>
                <a:cs typeface="Arial" panose="020B0604020202020204" pitchFamily="34" charset="0"/>
              </a:rPr>
              <a:t>Scope:</a:t>
            </a:r>
            <a:r>
              <a:rPr lang="en-IN" sz="2000" kern="100" dirty="0">
                <a:effectLst/>
                <a:latin typeface="Times New Roman" panose="02020603050405020304" pitchFamily="18" charset="0"/>
                <a:ea typeface="Calibri" panose="020F0502020204030204" pitchFamily="34" charset="0"/>
                <a:cs typeface="Arial" panose="020B0604020202020204" pitchFamily="34" charset="0"/>
              </a:rPr>
              <a:t> Covers the requirements of a cooling cabinet made out of clay which is also called </a:t>
            </a:r>
            <a:r>
              <a:rPr lang="en-IN" sz="2000" kern="100" dirty="0" err="1">
                <a:effectLst/>
                <a:latin typeface="Times New Roman" panose="02020603050405020304" pitchFamily="18" charset="0"/>
                <a:ea typeface="Calibri" panose="020F0502020204030204" pitchFamily="34" charset="0"/>
                <a:cs typeface="Arial" panose="020B0604020202020204" pitchFamily="34" charset="0"/>
              </a:rPr>
              <a:t>mitti</a:t>
            </a:r>
            <a:r>
              <a:rPr lang="en-IN" sz="2000" kern="100" dirty="0">
                <a:effectLst/>
                <a:latin typeface="Times New Roman" panose="02020603050405020304" pitchFamily="18" charset="0"/>
                <a:ea typeface="Calibri" panose="020F0502020204030204" pitchFamily="34" charset="0"/>
                <a:cs typeface="Arial" panose="020B0604020202020204" pitchFamily="34" charset="0"/>
              </a:rPr>
              <a:t>-cool refrigerator.</a:t>
            </a:r>
            <a:endParaRPr lang="en-IN" sz="2000" kern="100" dirty="0">
              <a:effectLst/>
              <a:latin typeface="Calibri" panose="020F0502020204030204" pitchFamily="34" charset="0"/>
              <a:ea typeface="Calibri" panose="020F0502020204030204" pitchFamily="34" charset="0"/>
              <a:cs typeface="Arial" panose="020B0604020202020204" pitchFamily="34" charset="0"/>
            </a:endParaRPr>
          </a:p>
          <a:p>
            <a:r>
              <a:rPr lang="en-IN" sz="2000" b="1" kern="100" dirty="0">
                <a:effectLst/>
                <a:latin typeface="Times New Roman" panose="02020603050405020304" pitchFamily="18" charset="0"/>
                <a:ea typeface="Calibri" panose="020F0502020204030204" pitchFamily="34" charset="0"/>
                <a:cs typeface="Arial" panose="020B0604020202020204" pitchFamily="34" charset="0"/>
              </a:rPr>
              <a:t>Special Application: </a:t>
            </a:r>
            <a:endParaRPr lang="en-IN"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IN" sz="2000" kern="100" dirty="0">
                <a:effectLst/>
                <a:latin typeface="Times New Roman" panose="02020603050405020304" pitchFamily="18" charset="0"/>
                <a:ea typeface="Calibri" panose="020F0502020204030204" pitchFamily="34" charset="0"/>
                <a:cs typeface="Arial" panose="020B0604020202020204" pitchFamily="34" charset="0"/>
              </a:rPr>
              <a:t>This product works on the same principle as that of earthen pots which are used to cool water in summer which means </a:t>
            </a:r>
            <a:r>
              <a:rPr lang="en-US" sz="2000" kern="100" dirty="0">
                <a:effectLst/>
                <a:latin typeface="Times New Roman" panose="02020603050405020304" pitchFamily="18" charset="0"/>
                <a:ea typeface="Calibri" panose="020F0502020204030204" pitchFamily="34" charset="0"/>
                <a:cs typeface="Arial" panose="020B0604020202020204" pitchFamily="34" charset="0"/>
              </a:rPr>
              <a:t>the inside cabinet temperature, not below the ambient wet-bulb temperature can be maintained.</a:t>
            </a:r>
            <a:endParaRPr lang="en-IN" sz="2000" kern="100" dirty="0">
              <a:effectLst/>
              <a:latin typeface="Times New Roman" panose="02020603050405020304" pitchFamily="18" charset="0"/>
              <a:ea typeface="Calibri" panose="020F0502020204030204" pitchFamily="34" charset="0"/>
              <a:cs typeface="Arial" panose="020B0604020202020204" pitchFamily="34" charset="0"/>
            </a:endParaRPr>
          </a:p>
          <a:p>
            <a:pPr>
              <a:buFont typeface="Symbol" panose="05050102010706020507" pitchFamily="18" charset="2"/>
              <a:buChar char=""/>
            </a:pPr>
            <a:r>
              <a:rPr lang="en-IN" sz="2000" kern="100" dirty="0">
                <a:latin typeface="Times New Roman" panose="02020603050405020304" pitchFamily="18" charset="0"/>
                <a:ea typeface="Calibri" panose="020F0502020204030204" pitchFamily="34" charset="0"/>
                <a:cs typeface="Arial" panose="020B0604020202020204" pitchFamily="34" charset="0"/>
              </a:rPr>
              <a:t>U</a:t>
            </a:r>
            <a:r>
              <a:rPr lang="en-IN" sz="2000" kern="100" dirty="0">
                <a:effectLst/>
                <a:latin typeface="Times New Roman" panose="02020603050405020304" pitchFamily="18" charset="0"/>
                <a:ea typeface="Calibri" panose="020F0502020204030204" pitchFamily="34" charset="0"/>
                <a:cs typeface="Arial" panose="020B0604020202020204" pitchFamily="34" charset="0"/>
              </a:rPr>
              <a:t>seful for areas where electrical power is not available. </a:t>
            </a:r>
          </a:p>
          <a:p>
            <a:pPr>
              <a:buFont typeface="Symbol" panose="05050102010706020507" pitchFamily="18" charset="2"/>
              <a:buChar char=""/>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ot suitable to preserve the foodstuff which are required to be stored in frozen state.</a:t>
            </a:r>
            <a:endParaRPr lang="en-I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n-IN" sz="20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IN" dirty="0"/>
          </a:p>
        </p:txBody>
      </p:sp>
      <p:pic>
        <p:nvPicPr>
          <p:cNvPr id="5" name="Picture 4">
            <a:extLst>
              <a:ext uri="{FF2B5EF4-FFF2-40B4-BE49-F238E27FC236}">
                <a16:creationId xmlns:a16="http://schemas.microsoft.com/office/drawing/2014/main" id="{7C6D1999-B5B8-AF3D-AFD1-89C3F0F7B6DC}"/>
              </a:ext>
            </a:extLst>
          </p:cNvPr>
          <p:cNvPicPr>
            <a:picLocks noChangeAspect="1"/>
          </p:cNvPicPr>
          <p:nvPr/>
        </p:nvPicPr>
        <p:blipFill>
          <a:blip r:embed="rId2"/>
          <a:stretch>
            <a:fillRect/>
          </a:stretch>
        </p:blipFill>
        <p:spPr>
          <a:xfrm>
            <a:off x="9194165" y="2603500"/>
            <a:ext cx="3333750" cy="3333750"/>
          </a:xfrm>
          <a:prstGeom prst="rect">
            <a:avLst/>
          </a:prstGeom>
        </p:spPr>
      </p:pic>
    </p:spTree>
    <p:extLst>
      <p:ext uri="{BB962C8B-B14F-4D97-AF65-F5344CB8AC3E}">
        <p14:creationId xmlns:p14="http://schemas.microsoft.com/office/powerpoint/2010/main" val="237144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3F09C-A6DD-3B4F-4554-1D8190A3E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A3F18-FFE3-CF30-366A-1C941CFC58AC}"/>
              </a:ext>
            </a:extLst>
          </p:cNvPr>
          <p:cNvSpPr>
            <a:spLocks noGrp="1"/>
          </p:cNvSpPr>
          <p:nvPr>
            <p:ph type="title"/>
          </p:nvPr>
        </p:nvSpPr>
        <p:spPr/>
        <p:txBody>
          <a:bodyPr/>
          <a:lstStyle/>
          <a:p>
            <a:r>
              <a:rPr lang="en-IN" sz="3000" b="1" kern="100" dirty="0">
                <a:effectLst/>
                <a:latin typeface="Times New Roman" panose="02020603050405020304" pitchFamily="18" charset="0"/>
                <a:ea typeface="Calibri" panose="020F0502020204030204" pitchFamily="34" charset="0"/>
                <a:cs typeface="Arial" panose="020B0604020202020204" pitchFamily="34" charset="0"/>
              </a:rPr>
              <a:t>IS 17693 –  Non-electric Cooling Cabinet Made of Clay (</a:t>
            </a:r>
            <a:r>
              <a:rPr lang="en-IN" sz="3000" b="1" kern="100" dirty="0" err="1">
                <a:effectLst/>
                <a:latin typeface="Times New Roman" panose="02020603050405020304" pitchFamily="18" charset="0"/>
                <a:ea typeface="Calibri" panose="020F0502020204030204" pitchFamily="34" charset="0"/>
                <a:cs typeface="Arial" panose="020B0604020202020204" pitchFamily="34" charset="0"/>
              </a:rPr>
              <a:t>Mitticool</a:t>
            </a:r>
            <a:r>
              <a:rPr lang="en-IN" sz="3000" b="1" kern="100" dirty="0">
                <a:effectLst/>
                <a:latin typeface="Times New Roman" panose="02020603050405020304" pitchFamily="18" charset="0"/>
                <a:ea typeface="Calibri" panose="020F0502020204030204" pitchFamily="34" charset="0"/>
                <a:cs typeface="Arial" panose="020B0604020202020204" pitchFamily="34" charset="0"/>
              </a:rPr>
              <a:t> Refrigerator) </a:t>
            </a:r>
            <a:r>
              <a:rPr lang="en-IN" sz="3000" b="1" kern="100">
                <a:effectLst/>
                <a:latin typeface="Times New Roman" panose="02020603050405020304" pitchFamily="18" charset="0"/>
                <a:ea typeface="Calibri" panose="020F0502020204030204" pitchFamily="34" charset="0"/>
                <a:cs typeface="Arial" panose="020B0604020202020204" pitchFamily="34" charset="0"/>
              </a:rPr>
              <a:t>(contd.)</a:t>
            </a:r>
            <a:br>
              <a:rPr lang="en-IN" sz="3000" kern="100" dirty="0">
                <a:effectLst/>
                <a:latin typeface="Calibri" panose="020F0502020204030204" pitchFamily="34" charset="0"/>
                <a:ea typeface="Calibri" panose="020F0502020204030204" pitchFamily="34" charset="0"/>
                <a:cs typeface="Arial" panose="020B0604020202020204" pitchFamily="34" charset="0"/>
              </a:rPr>
            </a:br>
            <a:endParaRPr lang="en-IN" sz="3000" dirty="0"/>
          </a:p>
        </p:txBody>
      </p:sp>
      <p:sp>
        <p:nvSpPr>
          <p:cNvPr id="3" name="Content Placeholder 2">
            <a:extLst>
              <a:ext uri="{FF2B5EF4-FFF2-40B4-BE49-F238E27FC236}">
                <a16:creationId xmlns:a16="http://schemas.microsoft.com/office/drawing/2014/main" id="{21399F4B-4CFB-7779-1910-E1D318507241}"/>
              </a:ext>
            </a:extLst>
          </p:cNvPr>
          <p:cNvSpPr>
            <a:spLocks noGrp="1"/>
          </p:cNvSpPr>
          <p:nvPr>
            <p:ph idx="1"/>
          </p:nvPr>
        </p:nvSpPr>
        <p:spPr>
          <a:xfrm>
            <a:off x="1154954" y="2603500"/>
            <a:ext cx="9318116" cy="3416300"/>
          </a:xfrm>
        </p:spPr>
        <p:txBody>
          <a:bodyPr>
            <a:normAutofit/>
          </a:bodyPr>
          <a:lstStyle/>
          <a:p>
            <a:r>
              <a:rPr lang="en-IN" sz="1800" b="1" kern="100" dirty="0">
                <a:effectLst/>
                <a:latin typeface="Times New Roman" panose="02020603050405020304" pitchFamily="18" charset="0"/>
                <a:ea typeface="Calibri" panose="020F0502020204030204" pitchFamily="34" charset="0"/>
                <a:cs typeface="Arial" panose="020B0604020202020204" pitchFamily="34" charset="0"/>
              </a:rPr>
              <a:t>Requirements:</a:t>
            </a:r>
            <a:endParaRPr lang="en-IN" sz="1800" kern="100" dirty="0">
              <a:effectLst/>
              <a:latin typeface="Calibri" panose="020F0502020204030204" pitchFamily="34" charset="0"/>
              <a:ea typeface="Calibri" panose="020F0502020204030204" pitchFamily="34" charset="0"/>
              <a:cs typeface="Arial" panose="020B0604020202020204" pitchFamily="34" charset="0"/>
            </a:endParaRPr>
          </a:p>
          <a:p>
            <a:pPr lvl="0" algn="just">
              <a:buFont typeface="Wingdings" pitchFamily="2" charset="2"/>
              <a:buChar char="ü"/>
            </a:pPr>
            <a:r>
              <a:rPr lang="en-IN" sz="1800" b="1" kern="100" dirty="0">
                <a:effectLst/>
                <a:latin typeface="Times New Roman" panose="02020603050405020304" pitchFamily="18" charset="0"/>
                <a:ea typeface="Calibri" panose="020F0502020204030204" pitchFamily="34" charset="0"/>
                <a:cs typeface="Arial" panose="020B0604020202020204" pitchFamily="34" charset="0"/>
              </a:rPr>
              <a:t>Construction: </a:t>
            </a:r>
            <a:r>
              <a:rPr lang="en-IN" sz="1800" kern="100" dirty="0">
                <a:effectLst/>
                <a:latin typeface="Times New Roman" panose="02020603050405020304" pitchFamily="18" charset="0"/>
                <a:ea typeface="Calibri" panose="020F0502020204030204" pitchFamily="34" charset="0"/>
                <a:cs typeface="Arial" panose="020B0604020202020204" pitchFamily="34" charset="0"/>
              </a:rPr>
              <a:t>Main body is constructed with clay. Door may be metallic or non-metallic which is fixed on the cabinet with stainless steel hinges conforming to IS 12817 or similar non-corrosive material. Chrome plated tap shall be used to draw water from the cabinet.</a:t>
            </a:r>
            <a:endParaRPr lang="en-IN" sz="1800" kern="100" dirty="0">
              <a:effectLst/>
              <a:latin typeface="Calibri" panose="020F0502020204030204" pitchFamily="34" charset="0"/>
              <a:ea typeface="Calibri" panose="020F0502020204030204" pitchFamily="34" charset="0"/>
              <a:cs typeface="Arial" panose="020B0604020202020204" pitchFamily="34" charset="0"/>
            </a:endParaRPr>
          </a:p>
          <a:p>
            <a:pPr lvl="0" algn="just">
              <a:buFont typeface="Wingdings" pitchFamily="2" charset="2"/>
              <a:buChar char="ü"/>
            </a:pPr>
            <a:r>
              <a:rPr lang="en-IN" sz="1800" b="1" kern="100" dirty="0">
                <a:effectLst/>
                <a:latin typeface="Times New Roman" panose="02020603050405020304" pitchFamily="18" charset="0"/>
                <a:ea typeface="Calibri" panose="020F0502020204030204" pitchFamily="34" charset="0"/>
                <a:cs typeface="Arial" panose="020B0604020202020204" pitchFamily="34" charset="0"/>
              </a:rPr>
              <a:t>Cooling Performance: </a:t>
            </a:r>
            <a:r>
              <a:rPr lang="en-IN" sz="1800" kern="100" dirty="0">
                <a:effectLst/>
                <a:latin typeface="Times New Roman" panose="02020603050405020304" pitchFamily="18" charset="0"/>
                <a:ea typeface="Calibri" panose="020F0502020204030204" pitchFamily="34" charset="0"/>
                <a:cs typeface="Arial" panose="020B0604020202020204" pitchFamily="34" charset="0"/>
              </a:rPr>
              <a:t>At defined steady-state condition, cooling performance is measured by comparing ambient DBT (dry-bulb temperature) and the cabinet internal DBT.</a:t>
            </a:r>
            <a:endParaRPr lang="en-IN" sz="1800" kern="100" dirty="0">
              <a:effectLst/>
              <a:latin typeface="Calibri" panose="020F0502020204030204" pitchFamily="34" charset="0"/>
              <a:ea typeface="Calibri" panose="020F0502020204030204" pitchFamily="34" charset="0"/>
              <a:cs typeface="Arial" panose="020B0604020202020204" pitchFamily="34" charset="0"/>
            </a:endParaRPr>
          </a:p>
          <a:p>
            <a:pPr lvl="0" algn="just">
              <a:buFont typeface="Wingdings" pitchFamily="2" charset="2"/>
              <a:buChar char="ü"/>
            </a:pPr>
            <a:r>
              <a:rPr lang="en-IN" sz="1800" b="1" kern="100" dirty="0">
                <a:effectLst/>
                <a:latin typeface="Times New Roman" panose="02020603050405020304" pitchFamily="18" charset="0"/>
                <a:ea typeface="Calibri" panose="020F0502020204030204" pitchFamily="34" charset="0"/>
                <a:cs typeface="Arial" panose="020B0604020202020204" pitchFamily="34" charset="0"/>
              </a:rPr>
              <a:t>Volume: </a:t>
            </a:r>
            <a:r>
              <a:rPr lang="en-IN" sz="1800" kern="100" dirty="0">
                <a:effectLst/>
                <a:latin typeface="Times New Roman" panose="02020603050405020304" pitchFamily="18" charset="0"/>
                <a:ea typeface="Calibri" panose="020F0502020204030204" pitchFamily="34" charset="0"/>
                <a:cs typeface="Arial" panose="020B0604020202020204" pitchFamily="34" charset="0"/>
              </a:rPr>
              <a:t>The method to determine cabinet volume is also defined.</a:t>
            </a:r>
            <a:endParaRPr lang="en-IN" sz="1800" kern="100" dirty="0">
              <a:effectLst/>
              <a:latin typeface="Calibri" panose="020F0502020204030204" pitchFamily="34" charset="0"/>
              <a:ea typeface="Calibri" panose="020F0502020204030204" pitchFamily="34" charset="0"/>
              <a:cs typeface="Arial" panose="020B0604020202020204" pitchFamily="34" charset="0"/>
            </a:endParaRPr>
          </a:p>
          <a:p>
            <a:pPr algn="just">
              <a:buFont typeface="Wingdings" pitchFamily="2" charset="2"/>
              <a:buChar char="ü"/>
            </a:pPr>
            <a:r>
              <a:rPr lang="en-IN" sz="1800" kern="100" dirty="0">
                <a:effectLst/>
                <a:latin typeface="Times New Roman" panose="02020603050405020304" pitchFamily="18" charset="0"/>
                <a:ea typeface="Calibri" panose="020F0502020204030204" pitchFamily="34" charset="0"/>
                <a:cs typeface="Arial" panose="020B0604020202020204" pitchFamily="34" charset="0"/>
              </a:rPr>
              <a:t>User manual is provided with the product indicating the type of food stuff which can be stored in it along with time period.</a:t>
            </a:r>
            <a:endParaRPr lang="en-IN"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361304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65" y="763589"/>
            <a:ext cx="9855978" cy="606744"/>
          </a:xfrm>
        </p:spPr>
        <p:txBody>
          <a:bodyPr/>
          <a:lstStyle/>
          <a:p>
            <a:pPr algn="just"/>
            <a:r>
              <a:rPr lang="en-US" sz="3000" b="1" dirty="0">
                <a:solidFill>
                  <a:schemeClr val="bg1"/>
                </a:solidFill>
                <a:effectLst/>
                <a:latin typeface="times new roman" panose="02020603050405020304" pitchFamily="18" charset="0"/>
              </a:rPr>
              <a:t>INDIAN STANDARDS ON COOKING UTENSILS, COOKERS AND MITTI-COOL REFRIGERATOR</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154954" y="2603500"/>
            <a:ext cx="10007032" cy="3629134"/>
          </a:xfrm>
        </p:spPr>
        <p:txBody>
          <a:bodyPr>
            <a:normAutofit/>
          </a:bodyPr>
          <a:lstStyle/>
          <a:p>
            <a:r>
              <a:rPr lang="en-US" b="1" dirty="0">
                <a:latin typeface="Times New Roman" panose="02020603050405020304" pitchFamily="18" charset="0"/>
                <a:cs typeface="Times New Roman" panose="02020603050405020304" pitchFamily="18" charset="0"/>
              </a:rPr>
              <a:t>Standards Covered :</a:t>
            </a:r>
          </a:p>
          <a:p>
            <a:pPr lvl="2"/>
            <a:r>
              <a:rPr lang="en-GB" sz="1800" b="1" dirty="0">
                <a:latin typeface="Times New Roman" panose="02020603050405020304" pitchFamily="18" charset="0"/>
                <a:cs typeface="Times New Roman" panose="02020603050405020304" pitchFamily="18" charset="0"/>
              </a:rPr>
              <a:t>IS 14756 </a:t>
            </a:r>
            <a:r>
              <a:rPr lang="en-IN" altLang="en-US" sz="1800" b="1" dirty="0">
                <a:latin typeface="Times New Roman" panose="02020603050405020304" pitchFamily="18" charset="0"/>
                <a:cs typeface="Times New Roman" panose="02020603050405020304" pitchFamily="18" charset="0"/>
              </a:rPr>
              <a:t> – </a:t>
            </a:r>
            <a:r>
              <a:rPr lang="en-GB" sz="1800" b="1" dirty="0">
                <a:latin typeface="Times New Roman" panose="02020603050405020304" pitchFamily="18" charset="0"/>
                <a:cs typeface="Times New Roman" panose="02020603050405020304" pitchFamily="18" charset="0"/>
              </a:rPr>
              <a:t> Stainless Steel Utensils</a:t>
            </a:r>
          </a:p>
          <a:p>
            <a:pPr lvl="2"/>
            <a:r>
              <a:rPr lang="en-GB" sz="1800" b="1" dirty="0">
                <a:latin typeface="Times New Roman" panose="02020603050405020304" pitchFamily="18" charset="0"/>
                <a:cs typeface="Times New Roman" panose="02020603050405020304" pitchFamily="18" charset="0"/>
              </a:rPr>
              <a:t>IS 1660</a:t>
            </a:r>
            <a:r>
              <a:rPr lang="en-IN" altLang="en-US" sz="1800" b="1" dirty="0">
                <a:latin typeface="Times New Roman" panose="02020603050405020304" pitchFamily="18" charset="0"/>
                <a:cs typeface="Times New Roman" panose="02020603050405020304" pitchFamily="18" charset="0"/>
              </a:rPr>
              <a:t> – </a:t>
            </a:r>
            <a:r>
              <a:rPr lang="en-GB" sz="1800" b="1" dirty="0">
                <a:latin typeface="Times New Roman" panose="02020603050405020304" pitchFamily="18" charset="0"/>
                <a:cs typeface="Times New Roman" panose="02020603050405020304" pitchFamily="18" charset="0"/>
              </a:rPr>
              <a:t>Wrought and Cast Aluminium Utensils</a:t>
            </a:r>
          </a:p>
          <a:p>
            <a:pPr lvl="2"/>
            <a:r>
              <a:rPr lang="en-US" altLang="en-US" sz="1800" b="1" dirty="0">
                <a:latin typeface="Times New Roman" panose="02020603050405020304" pitchFamily="18" charset="0"/>
                <a:cs typeface="Times New Roman" panose="02020603050405020304" pitchFamily="18" charset="0"/>
              </a:rPr>
              <a:t>I</a:t>
            </a:r>
            <a:r>
              <a:rPr lang="en-IN" altLang="en-US" sz="1800" b="1" dirty="0">
                <a:latin typeface="Times New Roman" panose="02020603050405020304" pitchFamily="18" charset="0"/>
                <a:cs typeface="Times New Roman" panose="02020603050405020304" pitchFamily="18" charset="0"/>
              </a:rPr>
              <a:t>S</a:t>
            </a:r>
            <a:r>
              <a:rPr lang="en-IN" sz="1800" b="1" dirty="0">
                <a:latin typeface="Times New Roman" panose="02020603050405020304" pitchFamily="18" charset="0"/>
                <a:cs typeface="Times New Roman" panose="02020603050405020304" pitchFamily="18" charset="0"/>
              </a:rPr>
              <a:t> 2347</a:t>
            </a:r>
            <a:r>
              <a:rPr lang="en-IN" altLang="en-US" sz="1800" b="1" dirty="0">
                <a:latin typeface="Times New Roman" panose="02020603050405020304" pitchFamily="18" charset="0"/>
                <a:cs typeface="Times New Roman" panose="02020603050405020304" pitchFamily="18" charset="0"/>
              </a:rPr>
              <a:t> – </a:t>
            </a:r>
            <a:r>
              <a:rPr lang="en-IN" sz="1800" b="1" dirty="0">
                <a:latin typeface="Times New Roman" panose="02020603050405020304" pitchFamily="18" charset="0"/>
                <a:cs typeface="Times New Roman" panose="02020603050405020304" pitchFamily="18" charset="0"/>
              </a:rPr>
              <a:t>Domestic Pressure Cooker </a:t>
            </a:r>
          </a:p>
          <a:p>
            <a:pPr lvl="2"/>
            <a:r>
              <a:rPr lang="en-IN" altLang="en-US" sz="1800" b="1" dirty="0">
                <a:latin typeface="Times New Roman" panose="02020603050405020304" pitchFamily="18" charset="0"/>
                <a:cs typeface="Times New Roman" panose="02020603050405020304" pitchFamily="18" charset="0"/>
              </a:rPr>
              <a:t>IS 17870 – Commercial Pressure Cooker</a:t>
            </a:r>
            <a:endParaRPr lang="en-US" altLang="en-US" sz="1800" b="1" dirty="0">
              <a:latin typeface="Times New Roman" panose="02020603050405020304" pitchFamily="18" charset="0"/>
              <a:cs typeface="Times New Roman" panose="02020603050405020304" pitchFamily="18" charset="0"/>
            </a:endParaRPr>
          </a:p>
          <a:p>
            <a:pPr lvl="2"/>
            <a:r>
              <a:rPr lang="en-US" sz="1800" b="1" dirty="0">
                <a:latin typeface="Times New Roman" panose="02020603050405020304" pitchFamily="18" charset="0"/>
                <a:cs typeface="Times New Roman" panose="02020603050405020304" pitchFamily="18" charset="0"/>
              </a:rPr>
              <a:t>IS 17693 </a:t>
            </a:r>
            <a:r>
              <a:rPr lang="en-IN" altLang="en-US" sz="1800" b="1" dirty="0">
                <a:latin typeface="Times New Roman" panose="02020603050405020304" pitchFamily="18" charset="0"/>
                <a:cs typeface="Times New Roman" panose="02020603050405020304" pitchFamily="18" charset="0"/>
              </a:rPr>
              <a:t> – </a:t>
            </a:r>
            <a:r>
              <a:rPr lang="en-IN" sz="1800" b="1" kern="100" dirty="0">
                <a:effectLst/>
                <a:latin typeface="Times New Roman" panose="02020603050405020304" pitchFamily="18" charset="0"/>
                <a:ea typeface="Calibri" panose="020F0502020204030204" pitchFamily="34" charset="0"/>
                <a:cs typeface="Arial" panose="020B0604020202020204" pitchFamily="34" charset="0"/>
              </a:rPr>
              <a:t>Non-electric Cooling Cabinet Made of Clay (</a:t>
            </a:r>
            <a:r>
              <a:rPr lang="en-IN" sz="1800" b="1" kern="100" dirty="0" err="1">
                <a:effectLst/>
                <a:latin typeface="Times New Roman" panose="02020603050405020304" pitchFamily="18" charset="0"/>
                <a:ea typeface="Calibri" panose="020F0502020204030204" pitchFamily="34" charset="0"/>
                <a:cs typeface="Arial" panose="020B0604020202020204" pitchFamily="34" charset="0"/>
              </a:rPr>
              <a:t>Mitti</a:t>
            </a:r>
            <a:r>
              <a:rPr lang="en-IN" sz="1800" b="1" kern="100" dirty="0">
                <a:effectLst/>
                <a:latin typeface="Times New Roman" panose="02020603050405020304" pitchFamily="18" charset="0"/>
                <a:ea typeface="Calibri" panose="020F0502020204030204" pitchFamily="34" charset="0"/>
                <a:cs typeface="Arial" panose="020B0604020202020204" pitchFamily="34" charset="0"/>
              </a:rPr>
              <a:t>-cool Refrigerator)</a:t>
            </a:r>
            <a:endParaRPr lang="en-US" sz="1800" b="1" dirty="0">
              <a:latin typeface="Times New Roman" panose="02020603050405020304" pitchFamily="18" charset="0"/>
              <a:cs typeface="Times New Roman" panose="02020603050405020304" pitchFamily="18" charset="0"/>
            </a:endParaRPr>
          </a:p>
          <a:p>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6300-CB04-304F-9816-910ECE6741D8}"/>
              </a:ext>
            </a:extLst>
          </p:cNvPr>
          <p:cNvSpPr>
            <a:spLocks noGrp="1"/>
          </p:cNvSpPr>
          <p:nvPr>
            <p:ph type="title"/>
          </p:nvPr>
        </p:nvSpPr>
        <p:spPr>
          <a:xfrm>
            <a:off x="603215" y="403497"/>
            <a:ext cx="9934156" cy="1499616"/>
          </a:xfrm>
        </p:spPr>
        <p:txBody>
          <a:bodyPr>
            <a:normAutofit/>
          </a:bodyPr>
          <a:lstStyle/>
          <a:p>
            <a:r>
              <a:rPr lang="en-US" sz="2800" b="1" dirty="0">
                <a:solidFill>
                  <a:schemeClr val="bg1"/>
                </a:solidFill>
                <a:effectLst/>
                <a:latin typeface="times new roman" panose="02020603050405020304" pitchFamily="18" charset="0"/>
              </a:rPr>
              <a:t>CONSUMER GOODS FOR </a:t>
            </a:r>
            <a:r>
              <a:rPr lang="en-US" sz="2800" b="1" dirty="0">
                <a:solidFill>
                  <a:schemeClr val="bg1"/>
                </a:solidFill>
                <a:latin typeface="times new roman" panose="02020603050405020304" pitchFamily="18" charset="0"/>
              </a:rPr>
              <a:t>H</a:t>
            </a:r>
            <a:r>
              <a:rPr lang="en-US" sz="2800" b="1" dirty="0">
                <a:solidFill>
                  <a:schemeClr val="bg1"/>
                </a:solidFill>
                <a:effectLst/>
                <a:latin typeface="times new roman" panose="02020603050405020304" pitchFamily="18" charset="0"/>
              </a:rPr>
              <a:t>OUSEHOLDS - NEW </a:t>
            </a:r>
            <a:r>
              <a:rPr lang="en-US" sz="2800" b="1" dirty="0">
                <a:solidFill>
                  <a:schemeClr val="bg1"/>
                </a:solidFill>
                <a:latin typeface="times new roman" panose="02020603050405020304" pitchFamily="18" charset="0"/>
              </a:rPr>
              <a:t>S</a:t>
            </a:r>
            <a:r>
              <a:rPr lang="en-US" sz="2800" b="1" dirty="0">
                <a:solidFill>
                  <a:schemeClr val="bg1"/>
                </a:solidFill>
                <a:effectLst/>
                <a:latin typeface="times new roman" panose="02020603050405020304" pitchFamily="18" charset="0"/>
              </a:rPr>
              <a:t>TANDARDS ON THE ITEMS OF HOUSEHOLD </a:t>
            </a:r>
            <a:r>
              <a:rPr lang="en-US" sz="2800" b="1" dirty="0">
                <a:solidFill>
                  <a:schemeClr val="bg1"/>
                </a:solidFill>
                <a:latin typeface="times new roman" panose="02020603050405020304" pitchFamily="18" charset="0"/>
              </a:rPr>
              <a:t>U</a:t>
            </a:r>
            <a:r>
              <a:rPr lang="en-US" sz="2800" b="1" dirty="0">
                <a:solidFill>
                  <a:schemeClr val="bg1"/>
                </a:solidFill>
                <a:effectLst/>
                <a:latin typeface="times new roman" panose="02020603050405020304" pitchFamily="18" charset="0"/>
              </a:rPr>
              <a:t>SE</a:t>
            </a:r>
            <a:r>
              <a:rPr lang="en-US" sz="2800" b="1" dirty="0">
                <a:solidFill>
                  <a:srgbClr val="000000"/>
                </a:solidFill>
                <a:effectLst/>
                <a:latin typeface="times new roman" panose="02020603050405020304" pitchFamily="18" charset="0"/>
              </a:rPr>
              <a:t>.</a:t>
            </a:r>
            <a:endParaRPr lang="en-IN" sz="2800" b="1" dirty="0"/>
          </a:p>
        </p:txBody>
      </p:sp>
      <p:sp>
        <p:nvSpPr>
          <p:cNvPr id="3" name="Content Placeholder 2">
            <a:extLst>
              <a:ext uri="{FF2B5EF4-FFF2-40B4-BE49-F238E27FC236}">
                <a16:creationId xmlns:a16="http://schemas.microsoft.com/office/drawing/2014/main" id="{213C7112-E4A5-9F7F-FC9D-6036A2DFA77E}"/>
              </a:ext>
            </a:extLst>
          </p:cNvPr>
          <p:cNvSpPr>
            <a:spLocks noGrp="1"/>
          </p:cNvSpPr>
          <p:nvPr>
            <p:ph idx="1"/>
          </p:nvPr>
        </p:nvSpPr>
        <p:spPr>
          <a:xfrm>
            <a:off x="483476" y="2603500"/>
            <a:ext cx="11161986" cy="3416300"/>
          </a:xfrm>
        </p:spPr>
        <p:txBody>
          <a:bodyPr>
            <a:normAutofit/>
          </a:bodyPr>
          <a:lstStyle/>
          <a:p>
            <a:r>
              <a:rPr lang="en-GB" altLang="en-US" b="1" dirty="0">
                <a:latin typeface="Times New Roman" panose="02020603050405020304" pitchFamily="18" charset="0"/>
                <a:cs typeface="Times New Roman" panose="02020603050405020304" pitchFamily="18" charset="0"/>
              </a:rPr>
              <a:t>Electrical Appliances : ( IS : </a:t>
            </a:r>
            <a:r>
              <a:rPr lang="en-GB" b="1" dirty="0">
                <a:latin typeface="Times New Roman" panose="02020603050405020304" pitchFamily="18" charset="0"/>
                <a:cs typeface="Times New Roman" panose="02020603050405020304" pitchFamily="18" charset="0"/>
              </a:rPr>
              <a:t>374 , 366 , </a:t>
            </a:r>
            <a:r>
              <a:rPr lang="en-IN" b="1" dirty="0">
                <a:latin typeface="Times New Roman" panose="02020603050405020304" pitchFamily="18" charset="0"/>
                <a:cs typeface="Times New Roman" panose="02020603050405020304" pitchFamily="18" charset="0"/>
              </a:rPr>
              <a:t>1293 , 3854 , </a:t>
            </a:r>
            <a:r>
              <a:rPr lang="en-US" b="1" dirty="0">
                <a:latin typeface="Times New Roman" panose="02020603050405020304" pitchFamily="18" charset="0"/>
                <a:cs typeface="Times New Roman" panose="02020603050405020304" pitchFamily="18" charset="0"/>
              </a:rPr>
              <a:t>1391 (Part 1 ) , 1391 (Part 2) , 17550 (Part 1) )</a:t>
            </a:r>
            <a:endParaRPr lang="en-US" alt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Bathroom Products : ( IS : </a:t>
            </a:r>
            <a:r>
              <a:rPr lang="en-IN" altLang="en-US" b="1" dirty="0">
                <a:latin typeface="Times New Roman" panose="02020603050405020304" pitchFamily="18" charset="0"/>
                <a:cs typeface="Times New Roman" panose="02020603050405020304" pitchFamily="18" charset="0"/>
              </a:rPr>
              <a:t>12701 , </a:t>
            </a:r>
            <a:r>
              <a:rPr lang="en-US" altLang="en-US" b="1" dirty="0">
                <a:latin typeface="Times New Roman" panose="02020603050405020304" pitchFamily="18" charset="0"/>
                <a:cs typeface="Times New Roman" panose="02020603050405020304" pitchFamily="18" charset="0"/>
              </a:rPr>
              <a:t>8931 , </a:t>
            </a:r>
            <a:r>
              <a:rPr lang="en-US" b="1" dirty="0">
                <a:latin typeface="Times New Roman" panose="02020603050405020304" pitchFamily="18" charset="0"/>
                <a:cs typeface="Times New Roman" panose="02020603050405020304" pitchFamily="18" charset="0"/>
              </a:rPr>
              <a:t>4120 )</a:t>
            </a:r>
          </a:p>
          <a:p>
            <a:r>
              <a:rPr lang="en-US" b="1" dirty="0">
                <a:latin typeface="Times New Roman" panose="02020603050405020304" pitchFamily="18" charset="0"/>
                <a:cs typeface="Times New Roman" panose="02020603050405020304" pitchFamily="18" charset="0"/>
              </a:rPr>
              <a:t>Furniture And Home Fittings : ( IS : </a:t>
            </a:r>
            <a:r>
              <a:rPr lang="en-US" altLang="en-US" b="1" dirty="0">
                <a:latin typeface="Times New Roman" panose="02020603050405020304" pitchFamily="18" charset="0"/>
                <a:cs typeface="Times New Roman" panose="02020603050405020304" pitchFamily="18" charset="0"/>
              </a:rPr>
              <a:t>1341 , 12817 , 205  , 18297 , 3564 , 208 , </a:t>
            </a:r>
            <a:r>
              <a:rPr lang="en-US" b="1" dirty="0">
                <a:latin typeface="Times New Roman" panose="02020603050405020304" pitchFamily="18" charset="0"/>
                <a:cs typeface="Times New Roman" panose="02020603050405020304" pitchFamily="18" charset="0"/>
              </a:rPr>
              <a:t>17632 )</a:t>
            </a:r>
          </a:p>
          <a:p>
            <a:r>
              <a:rPr lang="en-US" b="1" dirty="0">
                <a:latin typeface="Times New Roman" panose="02020603050405020304" pitchFamily="18" charset="0"/>
                <a:cs typeface="Times New Roman" panose="02020603050405020304" pitchFamily="18" charset="0"/>
              </a:rPr>
              <a:t>Medical Purpose Products : (IS : 3055 , 16289 ) </a:t>
            </a:r>
          </a:p>
          <a:p>
            <a:r>
              <a:rPr lang="en-US" b="1" dirty="0">
                <a:latin typeface="Times New Roman" panose="02020603050405020304" pitchFamily="18" charset="0"/>
                <a:cs typeface="Times New Roman" panose="02020603050405020304" pitchFamily="18" charset="0"/>
              </a:rPr>
              <a:t>Products For Women And Children : (IS : 17509 ,17514  )</a:t>
            </a:r>
          </a:p>
          <a:p>
            <a:r>
              <a:rPr lang="en-US" b="1" dirty="0">
                <a:latin typeface="Times New Roman" panose="02020603050405020304" pitchFamily="18" charset="0"/>
                <a:cs typeface="Times New Roman" panose="02020603050405020304" pitchFamily="18" charset="0"/>
              </a:rPr>
              <a:t>General Utility Products : ( IS : </a:t>
            </a:r>
            <a:r>
              <a:rPr lang="en-GB" b="1" dirty="0">
                <a:latin typeface="Times New Roman" panose="02020603050405020304" pitchFamily="18" charset="0"/>
                <a:cs typeface="Times New Roman" panose="02020603050405020304" pitchFamily="18" charset="0"/>
              </a:rPr>
              <a:t>15558 , 1610 , 13129 , </a:t>
            </a:r>
            <a:r>
              <a:rPr lang="en-US" b="1" dirty="0">
                <a:latin typeface="Times New Roman" panose="02020603050405020304" pitchFamily="18" charset="0"/>
                <a:cs typeface="Times New Roman" panose="02020603050405020304" pitchFamily="18" charset="0"/>
              </a:rPr>
              <a:t>15844 , 4151 )</a:t>
            </a:r>
          </a:p>
          <a:p>
            <a:endParaRPr lang="en-US" b="1" dirty="0">
              <a:latin typeface="Times"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402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55E1D8-0699-C02C-085E-6D43D075C52B}"/>
              </a:ext>
            </a:extLst>
          </p:cNvPr>
          <p:cNvSpPr txBox="1"/>
          <p:nvPr/>
        </p:nvSpPr>
        <p:spPr>
          <a:xfrm>
            <a:off x="1002211" y="769434"/>
            <a:ext cx="8019126" cy="861774"/>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Q&amp;A SESSION</a:t>
            </a:r>
          </a:p>
          <a:p>
            <a:endParaRPr lang="en-US" dirty="0"/>
          </a:p>
        </p:txBody>
      </p:sp>
      <p:pic>
        <p:nvPicPr>
          <p:cNvPr id="8" name="Picture 7">
            <a:extLst>
              <a:ext uri="{FF2B5EF4-FFF2-40B4-BE49-F238E27FC236}">
                <a16:creationId xmlns:a16="http://schemas.microsoft.com/office/drawing/2014/main" id="{BA25C6D6-CDA9-72F7-9F53-6E35C20804B0}"/>
              </a:ext>
            </a:extLst>
          </p:cNvPr>
          <p:cNvPicPr>
            <a:picLocks noChangeAspect="1"/>
          </p:cNvPicPr>
          <p:nvPr/>
        </p:nvPicPr>
        <p:blipFill>
          <a:blip r:embed="rId2"/>
          <a:stretch>
            <a:fillRect/>
          </a:stretch>
        </p:blipFill>
        <p:spPr>
          <a:xfrm>
            <a:off x="2984500" y="2443666"/>
            <a:ext cx="6223000" cy="3644900"/>
          </a:xfrm>
          <a:prstGeom prst="rect">
            <a:avLst/>
          </a:prstGeom>
        </p:spPr>
      </p:pic>
    </p:spTree>
    <p:extLst>
      <p:ext uri="{BB962C8B-B14F-4D97-AF65-F5344CB8AC3E}">
        <p14:creationId xmlns:p14="http://schemas.microsoft.com/office/powerpoint/2010/main" val="239642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A7A7-D927-425B-88B6-1C3D436287A0}"/>
              </a:ext>
            </a:extLst>
          </p:cNvPr>
          <p:cNvSpPr>
            <a:spLocks noGrp="1"/>
          </p:cNvSpPr>
          <p:nvPr>
            <p:ph type="ctrTitle"/>
          </p:nvPr>
        </p:nvSpPr>
        <p:spPr>
          <a:xfrm>
            <a:off x="3941698" y="2433561"/>
            <a:ext cx="8825658" cy="2677648"/>
          </a:xfrm>
        </p:spPr>
        <p:txBody>
          <a:bodyPr/>
          <a:lstStyle/>
          <a:p>
            <a:pPr algn="ctr"/>
            <a:r>
              <a:rPr lang="en-US" sz="4800" b="1" dirty="0">
                <a:latin typeface="Times New Roman" panose="02020603050405020304" pitchFamily="18" charset="0"/>
                <a:cs typeface="Times New Roman" panose="02020603050405020304" pitchFamily="18" charset="0"/>
              </a:rPr>
              <a:t>THANK YOU!</a:t>
            </a:r>
            <a:endParaRPr lang="en-IN"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37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65" y="763589"/>
            <a:ext cx="9855978" cy="606744"/>
          </a:xfrm>
        </p:spPr>
        <p:txBody>
          <a:bodyPr/>
          <a:lstStyle/>
          <a:p>
            <a:pPr algn="just"/>
            <a:r>
              <a:rPr lang="en-US" sz="3000" b="1" dirty="0">
                <a:solidFill>
                  <a:schemeClr val="bg1"/>
                </a:solidFill>
                <a:latin typeface="Times New Roman" panose="02020603050405020304" pitchFamily="18" charset="0"/>
                <a:cs typeface="Times New Roman" panose="02020603050405020304" pitchFamily="18" charset="0"/>
              </a:rPr>
              <a:t>EXISTING REGULATIONS</a:t>
            </a:r>
          </a:p>
        </p:txBody>
      </p:sp>
      <p:sp>
        <p:nvSpPr>
          <p:cNvPr id="4" name="Content Placeholder 3"/>
          <p:cNvSpPr>
            <a:spLocks noGrp="1"/>
          </p:cNvSpPr>
          <p:nvPr>
            <p:ph idx="1"/>
          </p:nvPr>
        </p:nvSpPr>
        <p:spPr>
          <a:xfrm>
            <a:off x="1092484" y="2422746"/>
            <a:ext cx="10007032" cy="2946695"/>
          </a:xfrm>
        </p:spPr>
        <p:txBody>
          <a:bodyPr>
            <a:normAutofit/>
          </a:bodyPr>
          <a:lstStyle/>
          <a:p>
            <a:pPr marL="0" indent="0">
              <a:buNone/>
            </a:pPr>
            <a:endParaRPr lang="en-US" b="1" dirty="0"/>
          </a:p>
          <a:p>
            <a:pPr algn="just"/>
            <a:r>
              <a:rPr lang="en-US" dirty="0">
                <a:latin typeface="Times New Roman" panose="02020603050405020304" pitchFamily="18" charset="0"/>
                <a:cs typeface="Times New Roman" panose="02020603050405020304" pitchFamily="18" charset="0"/>
              </a:rPr>
              <a:t>Domestic pressure cookers are already under mandatory certification. ( 390 BIS licensee)</a:t>
            </a:r>
          </a:p>
          <a:p>
            <a:pPr algn="just"/>
            <a:r>
              <a:rPr lang="en-US" dirty="0">
                <a:latin typeface="Times New Roman" panose="02020603050405020304" pitchFamily="18" charset="0"/>
                <a:cs typeface="Times New Roman" panose="02020603050405020304" pitchFamily="18" charset="0"/>
              </a:rPr>
              <a:t>DPIIT, Ministry of Commerce and Industry vide their order dated 11 Oct 2024, has brought cooking utensils under mandatory certification. As per the order, no utensils can be sold without ISI market after the last date of implementation.</a:t>
            </a:r>
          </a:p>
          <a:p>
            <a:pPr marL="0" indent="0" algn="just">
              <a:buNone/>
            </a:pPr>
            <a:endParaRPr lang="en-US" dirty="0">
              <a:latin typeface="Times New Roman" panose="02020603050405020304" pitchFamily="18" charset="0"/>
              <a:cs typeface="Times New Roman" panose="02020603050405020304" pitchFamily="18" charset="0"/>
            </a:endParaRPr>
          </a:p>
          <a:p>
            <a:pPr marL="0" indent="0">
              <a:buNone/>
            </a:pPr>
            <a:endParaRPr lang="en-US" b="1" dirty="0"/>
          </a:p>
        </p:txBody>
      </p:sp>
      <p:graphicFrame>
        <p:nvGraphicFramePr>
          <p:cNvPr id="3" name="Table 2">
            <a:extLst>
              <a:ext uri="{FF2B5EF4-FFF2-40B4-BE49-F238E27FC236}">
                <a16:creationId xmlns:a16="http://schemas.microsoft.com/office/drawing/2014/main" id="{1602845F-2366-D795-FA2F-37AB9853D915}"/>
              </a:ext>
            </a:extLst>
          </p:cNvPr>
          <p:cNvGraphicFramePr>
            <a:graphicFrameLocks noGrp="1"/>
          </p:cNvGraphicFramePr>
          <p:nvPr>
            <p:extLst>
              <p:ext uri="{D42A27DB-BD31-4B8C-83A1-F6EECF244321}">
                <p14:modId xmlns:p14="http://schemas.microsoft.com/office/powerpoint/2010/main" val="266682429"/>
              </p:ext>
            </p:extLst>
          </p:nvPr>
        </p:nvGraphicFramePr>
        <p:xfrm>
          <a:off x="1562986" y="4306186"/>
          <a:ext cx="9431077" cy="1986824"/>
        </p:xfrm>
        <a:graphic>
          <a:graphicData uri="http://schemas.openxmlformats.org/drawingml/2006/table">
            <a:tbl>
              <a:tblPr firstRow="1" bandRow="1">
                <a:tableStyleId>{5C22544A-7EE6-4342-B048-85BDC9FD1C3A}</a:tableStyleId>
              </a:tblPr>
              <a:tblGrid>
                <a:gridCol w="446568">
                  <a:extLst>
                    <a:ext uri="{9D8B030D-6E8A-4147-A177-3AD203B41FA5}">
                      <a16:colId xmlns:a16="http://schemas.microsoft.com/office/drawing/2014/main" val="1122258875"/>
                    </a:ext>
                  </a:extLst>
                </a:gridCol>
                <a:gridCol w="946297">
                  <a:extLst>
                    <a:ext uri="{9D8B030D-6E8A-4147-A177-3AD203B41FA5}">
                      <a16:colId xmlns:a16="http://schemas.microsoft.com/office/drawing/2014/main" val="3178384276"/>
                    </a:ext>
                  </a:extLst>
                </a:gridCol>
                <a:gridCol w="2349796">
                  <a:extLst>
                    <a:ext uri="{9D8B030D-6E8A-4147-A177-3AD203B41FA5}">
                      <a16:colId xmlns:a16="http://schemas.microsoft.com/office/drawing/2014/main" val="1857224224"/>
                    </a:ext>
                  </a:extLst>
                </a:gridCol>
                <a:gridCol w="1775637">
                  <a:extLst>
                    <a:ext uri="{9D8B030D-6E8A-4147-A177-3AD203B41FA5}">
                      <a16:colId xmlns:a16="http://schemas.microsoft.com/office/drawing/2014/main" val="821201316"/>
                    </a:ext>
                  </a:extLst>
                </a:gridCol>
                <a:gridCol w="2009553">
                  <a:extLst>
                    <a:ext uri="{9D8B030D-6E8A-4147-A177-3AD203B41FA5}">
                      <a16:colId xmlns:a16="http://schemas.microsoft.com/office/drawing/2014/main" val="4104156918"/>
                    </a:ext>
                  </a:extLst>
                </a:gridCol>
                <a:gridCol w="1903226">
                  <a:extLst>
                    <a:ext uri="{9D8B030D-6E8A-4147-A177-3AD203B41FA5}">
                      <a16:colId xmlns:a16="http://schemas.microsoft.com/office/drawing/2014/main" val="2249540989"/>
                    </a:ext>
                  </a:extLst>
                </a:gridCol>
              </a:tblGrid>
              <a:tr h="840020">
                <a:tc>
                  <a:txBody>
                    <a:bodyPr/>
                    <a:lstStyle/>
                    <a:p>
                      <a:pPr algn="ctr"/>
                      <a:r>
                        <a:rPr lang="en-US" sz="1400" dirty="0" err="1">
                          <a:latin typeface="Times New Roman" panose="02020603050405020304" pitchFamily="18" charset="0"/>
                          <a:cs typeface="Times New Roman" panose="02020603050405020304" pitchFamily="18" charset="0"/>
                        </a:rPr>
                        <a:t>Sl</a:t>
                      </a:r>
                      <a:r>
                        <a:rPr lang="en-US" sz="1400" dirty="0">
                          <a:latin typeface="Times New Roman" panose="02020603050405020304" pitchFamily="18" charset="0"/>
                          <a:cs typeface="Times New Roman" panose="02020603050405020304" pitchFamily="18" charset="0"/>
                        </a:rPr>
                        <a:t> No</a:t>
                      </a:r>
                    </a:p>
                  </a:txBody>
                  <a:tcPr/>
                </a:tc>
                <a:tc>
                  <a:txBody>
                    <a:bodyPr/>
                    <a:lstStyle/>
                    <a:p>
                      <a:pPr algn="ctr"/>
                      <a:r>
                        <a:rPr lang="en-US" sz="1400" dirty="0">
                          <a:latin typeface="Times New Roman" panose="02020603050405020304" pitchFamily="18" charset="0"/>
                          <a:cs typeface="Times New Roman" panose="02020603050405020304" pitchFamily="18" charset="0"/>
                        </a:rPr>
                        <a:t>IS No</a:t>
                      </a:r>
                    </a:p>
                  </a:txBody>
                  <a:tcPr/>
                </a:tc>
                <a:tc>
                  <a:txBody>
                    <a:bodyPr/>
                    <a:lstStyle/>
                    <a:p>
                      <a:pPr algn="ctr"/>
                      <a:r>
                        <a:rPr lang="en-US" sz="1400" dirty="0">
                          <a:latin typeface="Times New Roman" panose="02020603050405020304" pitchFamily="18" charset="0"/>
                          <a:cs typeface="Times New Roman" panose="02020603050405020304" pitchFamily="18" charset="0"/>
                        </a:rPr>
                        <a:t>Title of the Indian Standard</a:t>
                      </a:r>
                    </a:p>
                  </a:txBody>
                  <a:tcPr/>
                </a:tc>
                <a:tc>
                  <a:txBody>
                    <a:bodyPr/>
                    <a:lstStyle/>
                    <a:p>
                      <a:pPr algn="ctr"/>
                      <a:r>
                        <a:rPr lang="en-IN" sz="1400" dirty="0">
                          <a:latin typeface="Times New Roman" panose="02020603050405020304" pitchFamily="18" charset="0"/>
                          <a:cs typeface="Times New Roman" panose="02020603050405020304" pitchFamily="18" charset="0"/>
                        </a:rPr>
                        <a:t>Last date of implementation for large scale enterprises</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IN" sz="1400" dirty="0">
                          <a:latin typeface="Times New Roman" panose="02020603050405020304" pitchFamily="18" charset="0"/>
                          <a:cs typeface="Times New Roman" panose="02020603050405020304" pitchFamily="18" charset="0"/>
                        </a:rPr>
                        <a:t>Last date of implementation for micro scale enterprises</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IN" sz="1400" dirty="0">
                          <a:latin typeface="Times New Roman" panose="02020603050405020304" pitchFamily="18" charset="0"/>
                          <a:cs typeface="Times New Roman" panose="02020603050405020304" pitchFamily="18" charset="0"/>
                        </a:rPr>
                        <a:t>Last date of implementation for small scale enterprises</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2485842"/>
                  </a:ext>
                </a:extLst>
              </a:tr>
              <a:tr h="520972">
                <a:tc>
                  <a:txBody>
                    <a:bodyPr/>
                    <a:lstStyle/>
                    <a:p>
                      <a:pPr algn="ctr"/>
                      <a:r>
                        <a:rPr lang="en-US" sz="1400" dirty="0">
                          <a:latin typeface="Times New Roman" panose="02020603050405020304" pitchFamily="18" charset="0"/>
                          <a:cs typeface="Times New Roman" panose="02020603050405020304" pitchFamily="18" charset="0"/>
                        </a:rPr>
                        <a:t>1</a:t>
                      </a:r>
                    </a:p>
                  </a:txBody>
                  <a:tcPr/>
                </a:tc>
                <a:tc>
                  <a:txBody>
                    <a:bodyPr/>
                    <a:lstStyle/>
                    <a:p>
                      <a:pPr algn="ctr"/>
                      <a:r>
                        <a:rPr lang="en-US" sz="1400" dirty="0">
                          <a:latin typeface="Times New Roman" panose="02020603050405020304" pitchFamily="18" charset="0"/>
                          <a:cs typeface="Times New Roman" panose="02020603050405020304" pitchFamily="18" charset="0"/>
                        </a:rPr>
                        <a:t>IS 14756: 2024</a:t>
                      </a:r>
                    </a:p>
                  </a:txBody>
                  <a:tcPr/>
                </a:tc>
                <a:tc>
                  <a:txBody>
                    <a:bodyPr/>
                    <a:lstStyle/>
                    <a:p>
                      <a:pPr algn="ctr"/>
                      <a:r>
                        <a:rPr lang="en-US" sz="1400" dirty="0">
                          <a:latin typeface="Times New Roman" panose="02020603050405020304" pitchFamily="18" charset="0"/>
                          <a:cs typeface="Times New Roman" panose="02020603050405020304" pitchFamily="18" charset="0"/>
                        </a:rPr>
                        <a:t>Stainless Steel Utensils</a:t>
                      </a:r>
                    </a:p>
                  </a:txBody>
                  <a:tcPr/>
                </a:tc>
                <a:tc rowSpan="2">
                  <a:txBody>
                    <a:bodyPr/>
                    <a:lstStyle/>
                    <a:p>
                      <a:pPr algn="ctr"/>
                      <a:r>
                        <a:rPr lang="en-IN" sz="1400" dirty="0">
                          <a:latin typeface="Times New Roman" panose="02020603050405020304" pitchFamily="18" charset="0"/>
                          <a:cs typeface="Times New Roman" panose="02020603050405020304" pitchFamily="18" charset="0"/>
                        </a:rPr>
                        <a:t>1st April, 2025</a:t>
                      </a:r>
                      <a:endParaRPr lang="en-US" sz="1400" dirty="0">
                        <a:latin typeface="Times New Roman" panose="02020603050405020304" pitchFamily="18" charset="0"/>
                        <a:cs typeface="Times New Roman" panose="02020603050405020304" pitchFamily="18" charset="0"/>
                      </a:endParaRPr>
                    </a:p>
                  </a:txBody>
                  <a:tcPr/>
                </a:tc>
                <a:tc rowSpan="2">
                  <a:txBody>
                    <a:bodyPr/>
                    <a:lstStyle/>
                    <a:p>
                      <a:pPr algn="ctr"/>
                      <a:r>
                        <a:rPr lang="en-IN" sz="1400" dirty="0">
                          <a:latin typeface="Times New Roman" panose="02020603050405020304" pitchFamily="18" charset="0"/>
                          <a:cs typeface="Times New Roman" panose="02020603050405020304" pitchFamily="18" charset="0"/>
                        </a:rPr>
                        <a:t>1st October, 2025</a:t>
                      </a:r>
                      <a:endParaRPr lang="en-US" sz="1400" dirty="0">
                        <a:latin typeface="Times New Roman" panose="02020603050405020304" pitchFamily="18" charset="0"/>
                        <a:cs typeface="Times New Roman" panose="02020603050405020304" pitchFamily="18" charset="0"/>
                      </a:endParaRPr>
                    </a:p>
                  </a:txBody>
                  <a:tcPr/>
                </a:tc>
                <a:tc rowSpan="2">
                  <a:txBody>
                    <a:bodyPr/>
                    <a:lstStyle/>
                    <a:p>
                      <a:pPr algn="ctr"/>
                      <a:r>
                        <a:rPr lang="en-IN" sz="1400" dirty="0">
                          <a:latin typeface="Times New Roman" panose="02020603050405020304" pitchFamily="18" charset="0"/>
                          <a:cs typeface="Times New Roman" panose="02020603050405020304" pitchFamily="18" charset="0"/>
                        </a:rPr>
                        <a:t>1</a:t>
                      </a:r>
                      <a:r>
                        <a:rPr lang="en-IN" sz="1400" baseline="0" dirty="0">
                          <a:latin typeface="Times New Roman" panose="02020603050405020304" pitchFamily="18" charset="0"/>
                          <a:cs typeface="Times New Roman" panose="02020603050405020304" pitchFamily="18" charset="0"/>
                        </a:rPr>
                        <a:t>st</a:t>
                      </a:r>
                      <a:r>
                        <a:rPr lang="en-IN" sz="1400" dirty="0">
                          <a:latin typeface="Times New Roman" panose="02020603050405020304" pitchFamily="18" charset="0"/>
                          <a:cs typeface="Times New Roman" panose="02020603050405020304" pitchFamily="18" charset="0"/>
                        </a:rPr>
                        <a:t> July, 2025</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38837573"/>
                  </a:ext>
                </a:extLst>
              </a:tr>
              <a:tr h="520972">
                <a:tc>
                  <a:txBody>
                    <a:bodyPr/>
                    <a:lstStyle/>
                    <a:p>
                      <a:pPr algn="ctr"/>
                      <a:r>
                        <a:rPr lang="en-US" sz="1400" dirty="0">
                          <a:latin typeface="Times New Roman" panose="02020603050405020304" pitchFamily="18" charset="0"/>
                          <a:cs typeface="Times New Roman" panose="02020603050405020304" pitchFamily="18" charset="0"/>
                        </a:rPr>
                        <a:t>2</a:t>
                      </a:r>
                    </a:p>
                  </a:txBody>
                  <a:tcPr/>
                </a:tc>
                <a:tc>
                  <a:txBody>
                    <a:bodyPr/>
                    <a:lstStyle/>
                    <a:p>
                      <a:pPr algn="ctr"/>
                      <a:r>
                        <a:rPr lang="en-US" sz="1400" dirty="0">
                          <a:latin typeface="Times New Roman" panose="02020603050405020304" pitchFamily="18" charset="0"/>
                          <a:cs typeface="Times New Roman" panose="02020603050405020304" pitchFamily="18" charset="0"/>
                        </a:rPr>
                        <a:t>IS 1660: 2024</a:t>
                      </a:r>
                    </a:p>
                  </a:txBody>
                  <a:tcPr/>
                </a:tc>
                <a:tc>
                  <a:txBody>
                    <a:bodyPr/>
                    <a:lstStyle/>
                    <a:p>
                      <a:pPr algn="ctr"/>
                      <a:r>
                        <a:rPr lang="en-US" sz="1400" dirty="0">
                          <a:latin typeface="Times New Roman" panose="02020603050405020304" pitchFamily="18" charset="0"/>
                          <a:cs typeface="Times New Roman" panose="02020603050405020304" pitchFamily="18" charset="0"/>
                        </a:rPr>
                        <a:t>Wrought and Cast </a:t>
                      </a:r>
                      <a:r>
                        <a:rPr lang="en-US" sz="1400" dirty="0" err="1">
                          <a:latin typeface="Times New Roman" panose="02020603050405020304" pitchFamily="18" charset="0"/>
                          <a:cs typeface="Times New Roman" panose="02020603050405020304" pitchFamily="18" charset="0"/>
                        </a:rPr>
                        <a:t>Aluminium</a:t>
                      </a:r>
                      <a:r>
                        <a:rPr lang="en-US" sz="1400" dirty="0">
                          <a:latin typeface="Times New Roman" panose="02020603050405020304" pitchFamily="18" charset="0"/>
                          <a:cs typeface="Times New Roman" panose="02020603050405020304" pitchFamily="18" charset="0"/>
                        </a:rPr>
                        <a:t> Utensils</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008371593"/>
                  </a:ext>
                </a:extLst>
              </a:tr>
            </a:tbl>
          </a:graphicData>
        </a:graphic>
      </p:graphicFrame>
    </p:spTree>
    <p:extLst>
      <p:ext uri="{BB962C8B-B14F-4D97-AF65-F5344CB8AC3E}">
        <p14:creationId xmlns:p14="http://schemas.microsoft.com/office/powerpoint/2010/main" val="323685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65" y="763589"/>
            <a:ext cx="9855978" cy="606744"/>
          </a:xfrm>
        </p:spPr>
        <p:txBody>
          <a:bodyPr/>
          <a:lstStyle/>
          <a:p>
            <a:pPr algn="just"/>
            <a:r>
              <a:rPr lang="en-US" sz="3000" b="1" dirty="0">
                <a:solidFill>
                  <a:schemeClr val="bg1"/>
                </a:solidFill>
                <a:latin typeface="Times New Roman" panose="02020603050405020304" pitchFamily="18" charset="0"/>
                <a:cs typeface="Times New Roman" panose="02020603050405020304" pitchFamily="18" charset="0"/>
              </a:rPr>
              <a:t>HEALTH HAZARDS </a:t>
            </a:r>
          </a:p>
        </p:txBody>
      </p:sp>
      <p:sp>
        <p:nvSpPr>
          <p:cNvPr id="4" name="Content Placeholder 3"/>
          <p:cNvSpPr>
            <a:spLocks noGrp="1"/>
          </p:cNvSpPr>
          <p:nvPr>
            <p:ph idx="1"/>
          </p:nvPr>
        </p:nvSpPr>
        <p:spPr>
          <a:xfrm>
            <a:off x="1044200" y="2369583"/>
            <a:ext cx="10103600" cy="3425161"/>
          </a:xfrm>
        </p:spPr>
        <p:txBody>
          <a:bodyPr>
            <a:normAutofit/>
          </a:bodyPr>
          <a:lstStyle/>
          <a:p>
            <a:pPr marL="0" indent="0">
              <a:buNone/>
            </a:pPr>
            <a:endParaRPr lang="en-US" b="1" dirty="0"/>
          </a:p>
          <a:p>
            <a:pPr algn="just">
              <a:lnSpc>
                <a:spcPct val="107000"/>
              </a:lnSpc>
              <a:spcAft>
                <a:spcPts val="800"/>
              </a:spcAft>
            </a:pPr>
            <a:r>
              <a:rPr lang="en-IN" sz="1800" dirty="0">
                <a:effectLst/>
                <a:latin typeface="Times New Roman" panose="02020603050405020304" pitchFamily="18" charset="0"/>
                <a:ea typeface="Calibri" panose="020F0502020204030204" pitchFamily="34" charset="0"/>
                <a:cs typeface="Mangal" panose="02040503050203030202" pitchFamily="18" charset="0"/>
              </a:rPr>
              <a:t>Sometimes, there is possibility of migration of material from cooking utensils to the food being cooked. </a:t>
            </a:r>
          </a:p>
          <a:p>
            <a:pPr algn="just">
              <a:lnSpc>
                <a:spcPct val="107000"/>
              </a:lnSpc>
              <a:spcAft>
                <a:spcPts val="800"/>
              </a:spcAft>
            </a:pPr>
            <a:r>
              <a:rPr lang="en-IN" sz="1800" dirty="0">
                <a:effectLst/>
                <a:latin typeface="Times New Roman" panose="02020603050405020304" pitchFamily="18" charset="0"/>
                <a:ea typeface="Calibri" panose="020F0502020204030204" pitchFamily="34" charset="0"/>
                <a:cs typeface="Mangal" panose="02040503050203030202" pitchFamily="18" charset="0"/>
              </a:rPr>
              <a:t>To take care of this issue, standardization plays an important role. </a:t>
            </a:r>
          </a:p>
          <a:p>
            <a:pPr algn="just">
              <a:lnSpc>
                <a:spcPct val="107000"/>
              </a:lnSpc>
              <a:spcAft>
                <a:spcPts val="800"/>
              </a:spcAft>
            </a:pPr>
            <a:r>
              <a:rPr lang="en-IN" sz="1800" dirty="0">
                <a:effectLst/>
                <a:latin typeface="Times New Roman" panose="02020603050405020304" pitchFamily="18" charset="0"/>
                <a:ea typeface="Calibri" panose="020F0502020204030204" pitchFamily="34" charset="0"/>
                <a:cs typeface="Mangal" panose="02040503050203030202" pitchFamily="18" charset="0"/>
              </a:rPr>
              <a:t>Standards prescribe the performance and safety requirements to ensure that product is of robust and durable nature. </a:t>
            </a:r>
          </a:p>
          <a:p>
            <a:pPr algn="just">
              <a:lnSpc>
                <a:spcPct val="107000"/>
              </a:lnSpc>
              <a:spcAft>
                <a:spcPts val="800"/>
              </a:spcAft>
            </a:pPr>
            <a:r>
              <a:rPr lang="en-IN" sz="1800" dirty="0">
                <a:effectLst/>
                <a:latin typeface="Times New Roman" panose="02020603050405020304" pitchFamily="18" charset="0"/>
                <a:ea typeface="Calibri" panose="020F0502020204030204" pitchFamily="34" charset="0"/>
                <a:cs typeface="Mangal" panose="02040503050203030202" pitchFamily="18" charset="0"/>
              </a:rPr>
              <a:t>Most importantly, these standards prescribe the permissible limits of heavy metals or toxic materials in the raw materials used in manufacturing of Utensils.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US" b="1" dirty="0"/>
          </a:p>
        </p:txBody>
      </p:sp>
    </p:spTree>
    <p:extLst>
      <p:ext uri="{BB962C8B-B14F-4D97-AF65-F5344CB8AC3E}">
        <p14:creationId xmlns:p14="http://schemas.microsoft.com/office/powerpoint/2010/main" val="86286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65" y="560943"/>
            <a:ext cx="10103072" cy="1106802"/>
          </a:xfrm>
        </p:spPr>
        <p:txBody>
          <a:bodyPr/>
          <a:lstStyle/>
          <a:p>
            <a:pPr algn="ctr"/>
            <a:r>
              <a:rPr lang="en-GB" sz="3200" b="1" dirty="0">
                <a:latin typeface="Times New Roman" panose="02020603050405020304" pitchFamily="18" charset="0"/>
                <a:cs typeface="Times New Roman" panose="02020603050405020304" pitchFamily="18" charset="0"/>
              </a:rPr>
              <a:t>IS 14756 : STAINLESS STEEL UTENSILS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8506" y="2428613"/>
            <a:ext cx="5872293" cy="4429387"/>
          </a:xfrm>
        </p:spPr>
        <p:txBody>
          <a:bodyPr>
            <a:normAutofit/>
          </a:bodyPr>
          <a:lstStyle/>
          <a:p>
            <a:pPr algn="just"/>
            <a:r>
              <a:rPr lang="en-GB" dirty="0">
                <a:latin typeface="Times New Roman" panose="02020603050405020304" pitchFamily="18" charset="0"/>
                <a:cs typeface="Times New Roman" panose="02020603050405020304" pitchFamily="18" charset="0"/>
              </a:rPr>
              <a:t>This standard lays down the minimum requirements for following types of stainless steel utensils:</a:t>
            </a:r>
          </a:p>
          <a:p>
            <a:pPr lvl="1" algn="just">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Cooking utensil; </a:t>
            </a:r>
          </a:p>
          <a:p>
            <a:pPr lvl="1" algn="just">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Serving utensils;</a:t>
            </a:r>
          </a:p>
          <a:p>
            <a:pPr lvl="1" algn="just">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Table utensils; and </a:t>
            </a:r>
          </a:p>
          <a:p>
            <a:pPr lvl="1" algn="just">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Storage utensils.</a:t>
            </a:r>
          </a:p>
          <a:p>
            <a:pPr marL="0" indent="0" algn="just">
              <a:buNone/>
            </a:pPr>
            <a:endParaRPr lang="en-GB"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591260" y="2557217"/>
            <a:ext cx="2912476" cy="1945273"/>
          </a:xfrm>
          <a:prstGeom prst="rect">
            <a:avLst/>
          </a:prstGeom>
        </p:spPr>
      </p:pic>
      <p:pic>
        <p:nvPicPr>
          <p:cNvPr id="7" name="Picture 6">
            <a:extLst>
              <a:ext uri="{FF2B5EF4-FFF2-40B4-BE49-F238E27FC236}">
                <a16:creationId xmlns:a16="http://schemas.microsoft.com/office/drawing/2014/main" id="{B26F840A-4989-43B9-C86D-C334CDF15E38}"/>
              </a:ext>
            </a:extLst>
          </p:cNvPr>
          <p:cNvPicPr>
            <a:picLocks noChangeAspect="1"/>
          </p:cNvPicPr>
          <p:nvPr/>
        </p:nvPicPr>
        <p:blipFill>
          <a:blip r:embed="rId3"/>
          <a:stretch>
            <a:fillRect/>
          </a:stretch>
        </p:blipFill>
        <p:spPr>
          <a:xfrm>
            <a:off x="9279524" y="2420669"/>
            <a:ext cx="2912476" cy="2218371"/>
          </a:xfrm>
          <a:prstGeom prst="rect">
            <a:avLst/>
          </a:prstGeom>
        </p:spPr>
      </p:pic>
      <p:pic>
        <p:nvPicPr>
          <p:cNvPr id="8" name="Picture 7">
            <a:extLst>
              <a:ext uri="{FF2B5EF4-FFF2-40B4-BE49-F238E27FC236}">
                <a16:creationId xmlns:a16="http://schemas.microsoft.com/office/drawing/2014/main" id="{8715FA2D-D2F9-CB8E-9BBA-F1B49962877F}"/>
              </a:ext>
            </a:extLst>
          </p:cNvPr>
          <p:cNvPicPr>
            <a:picLocks noChangeAspect="1"/>
          </p:cNvPicPr>
          <p:nvPr/>
        </p:nvPicPr>
        <p:blipFill>
          <a:blip r:embed="rId4"/>
          <a:stretch>
            <a:fillRect/>
          </a:stretch>
        </p:blipFill>
        <p:spPr>
          <a:xfrm>
            <a:off x="9292762" y="4775588"/>
            <a:ext cx="2370732" cy="1414131"/>
          </a:xfrm>
          <a:prstGeom prst="rect">
            <a:avLst/>
          </a:prstGeom>
        </p:spPr>
      </p:pic>
      <p:pic>
        <p:nvPicPr>
          <p:cNvPr id="9" name="Picture 8">
            <a:extLst>
              <a:ext uri="{FF2B5EF4-FFF2-40B4-BE49-F238E27FC236}">
                <a16:creationId xmlns:a16="http://schemas.microsoft.com/office/drawing/2014/main" id="{E1AFECD6-CA3E-1C96-23E2-9DDF6F2E405F}"/>
              </a:ext>
            </a:extLst>
          </p:cNvPr>
          <p:cNvPicPr>
            <a:picLocks noChangeAspect="1"/>
          </p:cNvPicPr>
          <p:nvPr/>
        </p:nvPicPr>
        <p:blipFill>
          <a:blip r:embed="rId5"/>
          <a:stretch>
            <a:fillRect/>
          </a:stretch>
        </p:blipFill>
        <p:spPr>
          <a:xfrm>
            <a:off x="6700705" y="4639038"/>
            <a:ext cx="2469374" cy="1490901"/>
          </a:xfrm>
          <a:prstGeom prst="rect">
            <a:avLst/>
          </a:prstGeom>
        </p:spPr>
      </p:pic>
    </p:spTree>
    <p:extLst>
      <p:ext uri="{BB962C8B-B14F-4D97-AF65-F5344CB8AC3E}">
        <p14:creationId xmlns:p14="http://schemas.microsoft.com/office/powerpoint/2010/main" val="69000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05" y="461939"/>
            <a:ext cx="10103072" cy="1106802"/>
          </a:xfrm>
        </p:spPr>
        <p:txBody>
          <a:bodyPr/>
          <a:lstStyle/>
          <a:p>
            <a:r>
              <a:rPr lang="en-GB" sz="3200" b="1" dirty="0">
                <a:latin typeface="Times New Roman" panose="02020603050405020304" pitchFamily="18" charset="0"/>
                <a:cs typeface="Times New Roman" panose="02020603050405020304" pitchFamily="18" charset="0"/>
              </a:rPr>
              <a:t>MATERIAL REQUIREMENTS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4341" y="2277612"/>
            <a:ext cx="10897299" cy="4580388"/>
          </a:xfrm>
        </p:spPr>
        <p:txBody>
          <a:bodyPr>
            <a:normAutofit/>
          </a:bodyPr>
          <a:lstStyle/>
          <a:p>
            <a:pPr algn="just"/>
            <a:r>
              <a:rPr lang="en-GB" sz="2000" dirty="0">
                <a:latin typeface="Times New Roman" panose="02020603050405020304" pitchFamily="18" charset="0"/>
                <a:cs typeface="Times New Roman" panose="02020603050405020304" pitchFamily="18" charset="0"/>
              </a:rPr>
              <a:t>The stainless steel used for manufacture of utensils shall conform to IS 5522 (Stainless steel sheets and strips for utensils) or IS 15997 (Low nickel austenitic stainless steel plate, sheet, and strip for utensils and kitchen appliances).</a:t>
            </a:r>
          </a:p>
          <a:p>
            <a:pPr algn="just"/>
            <a:r>
              <a:rPr lang="en-GB" sz="2000" dirty="0">
                <a:latin typeface="Times New Roman" panose="02020603050405020304" pitchFamily="18" charset="0"/>
                <a:cs typeface="Times New Roman" panose="02020603050405020304" pitchFamily="18" charset="0"/>
              </a:rPr>
              <a:t>The material used for composite bottom shall be as per IS 15960 (Composite bottom stainless steel cooking utensils).</a:t>
            </a:r>
          </a:p>
          <a:p>
            <a:pPr algn="just"/>
            <a:r>
              <a:rPr lang="en-GB" sz="2000" dirty="0">
                <a:latin typeface="Times New Roman" panose="02020603050405020304" pitchFamily="18" charset="0"/>
                <a:cs typeface="Times New Roman" panose="02020603050405020304" pitchFamily="18" charset="0"/>
              </a:rPr>
              <a:t>If the body of the utensil is made of a 3 ply construction, 3 ply material shall be made with inner layer – designation X04Cr19Ni9 (grade 304) of IS 5522, middle layer – aluminium as per IS 21 and outer layer – designation X07Cr17 (grade 430)/X02Cr18Ti (grade 439) of IS 6911 (Stainless steel plate, sheet and strip)</a:t>
            </a:r>
          </a:p>
          <a:p>
            <a:pPr algn="just"/>
            <a:r>
              <a:rPr lang="en-GB" sz="2000" dirty="0">
                <a:latin typeface="Times New Roman" panose="02020603050405020304" pitchFamily="18" charset="0"/>
                <a:cs typeface="Times New Roman" panose="02020603050405020304" pitchFamily="18" charset="0"/>
              </a:rPr>
              <a:t>If the utensil is provided with stainless steel lid, the material of lid shall be as per IS 5522 or IS 15997. The minimum thickness of the lid shall be 0.4 mm.</a:t>
            </a:r>
          </a:p>
          <a:p>
            <a:pPr algn="just"/>
            <a:r>
              <a:rPr lang="en-GB" sz="2000" dirty="0">
                <a:latin typeface="Times New Roman" panose="02020603050405020304" pitchFamily="18" charset="0"/>
                <a:cs typeface="Times New Roman" panose="02020603050405020304" pitchFamily="18" charset="0"/>
              </a:rPr>
              <a:t>If the utensil is provided with tempered glass lid; the minimum thickness of glass shall be 3.5 mm.</a:t>
            </a:r>
          </a:p>
        </p:txBody>
      </p:sp>
    </p:spTree>
    <p:extLst>
      <p:ext uri="{BB962C8B-B14F-4D97-AF65-F5344CB8AC3E}">
        <p14:creationId xmlns:p14="http://schemas.microsoft.com/office/powerpoint/2010/main" val="214986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05" y="822666"/>
            <a:ext cx="10103072" cy="1106802"/>
          </a:xfrm>
        </p:spPr>
        <p:txBody>
          <a:bodyPr/>
          <a:lstStyle/>
          <a:p>
            <a:r>
              <a:rPr lang="en-GB" sz="3200" b="1" dirty="0">
                <a:latin typeface="Times New Roman" panose="02020603050405020304" pitchFamily="18" charset="0"/>
                <a:cs typeface="Times New Roman" panose="02020603050405020304" pitchFamily="18" charset="0"/>
              </a:rPr>
              <a:t>MAJOR PERFROMANCE TESTS </a:t>
            </a:r>
            <a:br>
              <a:rPr lang="en-GB" sz="3200" b="1" dirty="0">
                <a:latin typeface="Times New Roman" panose="02020603050405020304" pitchFamily="18" charset="0"/>
                <a:cs typeface="Times New Roman" panose="02020603050405020304" pitchFamily="18" charset="0"/>
              </a:rPr>
            </a:b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1453" y="2416028"/>
            <a:ext cx="10737908" cy="4567806"/>
          </a:xfrm>
        </p:spPr>
        <p:txBody>
          <a:bodyPr>
            <a:noAutofit/>
          </a:bodyPr>
          <a:lstStyle/>
          <a:p>
            <a:pPr marL="400050" algn="just"/>
            <a:r>
              <a:rPr lang="en-GB" b="1" dirty="0">
                <a:latin typeface="Times New Roman" panose="02020603050405020304" pitchFamily="18" charset="0"/>
                <a:cs typeface="Times New Roman" panose="02020603050405020304" pitchFamily="18" charset="0"/>
              </a:rPr>
              <a:t>Staining Tests: </a:t>
            </a:r>
            <a:r>
              <a:rPr lang="en-GB" dirty="0">
                <a:latin typeface="Times New Roman" panose="02020603050405020304" pitchFamily="18" charset="0"/>
                <a:cs typeface="Times New Roman" panose="02020603050405020304" pitchFamily="18" charset="0"/>
              </a:rPr>
              <a:t>the utensil shall not show any sign of staining after removal from the test solutions/conditions.</a:t>
            </a:r>
          </a:p>
          <a:p>
            <a:pPr marL="400050" algn="just"/>
            <a:r>
              <a:rPr lang="en-GB" b="1" dirty="0">
                <a:latin typeface="Times New Roman" panose="02020603050405020304" pitchFamily="18" charset="0"/>
                <a:cs typeface="Times New Roman" panose="02020603050405020304" pitchFamily="18" charset="0"/>
              </a:rPr>
              <a:t>Mechanical and Thermal Shock Test (for cladded utensils only): </a:t>
            </a:r>
            <a:r>
              <a:rPr lang="en-GB" dirty="0">
                <a:latin typeface="Times New Roman" panose="02020603050405020304" pitchFamily="18" charset="0"/>
                <a:cs typeface="Times New Roman" panose="02020603050405020304" pitchFamily="18" charset="0"/>
              </a:rPr>
              <a:t>the cladded or deposited layer shall show no sign of peeling off or coming off.</a:t>
            </a:r>
          </a:p>
          <a:p>
            <a:pPr marL="400050" algn="just"/>
            <a:r>
              <a:rPr lang="en-GB" b="1" dirty="0">
                <a:latin typeface="Times New Roman" panose="02020603050405020304" pitchFamily="18" charset="0"/>
                <a:cs typeface="Times New Roman" panose="02020603050405020304" pitchFamily="18" charset="0"/>
              </a:rPr>
              <a:t>Dry Heat Test (for cladded utensils only): </a:t>
            </a:r>
            <a:r>
              <a:rPr lang="en-GB" dirty="0">
                <a:latin typeface="Times New Roman" panose="02020603050405020304" pitchFamily="18" charset="0"/>
                <a:cs typeface="Times New Roman" panose="02020603050405020304" pitchFamily="18" charset="0"/>
              </a:rPr>
              <a:t>There shall be no separation of cowl or disc from the utensil after cooling.</a:t>
            </a:r>
          </a:p>
          <a:p>
            <a:pPr marL="400050" algn="just"/>
            <a:r>
              <a:rPr lang="en-GB" b="1" dirty="0">
                <a:latin typeface="Times New Roman" panose="02020603050405020304" pitchFamily="18" charset="0"/>
                <a:cs typeface="Times New Roman" panose="02020603050405020304" pitchFamily="18" charset="0"/>
              </a:rPr>
              <a:t>Nominal Capacity Test: </a:t>
            </a:r>
            <a:r>
              <a:rPr lang="en-GB" dirty="0">
                <a:latin typeface="Times New Roman" panose="02020603050405020304" pitchFamily="18" charset="0"/>
                <a:cs typeface="Times New Roman" panose="02020603050405020304" pitchFamily="18" charset="0"/>
              </a:rPr>
              <a:t>The nominal capacity of cookware shall be expressed only in complete or 100 ml units. No negative tolerances shall be allowed on the nominal capacity. </a:t>
            </a:r>
          </a:p>
          <a:p>
            <a:pPr marL="400050" algn="just"/>
            <a:r>
              <a:rPr lang="en-GB" b="1" dirty="0">
                <a:latin typeface="Times New Roman" panose="02020603050405020304" pitchFamily="18" charset="0"/>
                <a:cs typeface="Times New Roman" panose="02020603050405020304" pitchFamily="18" charset="0"/>
              </a:rPr>
              <a:t>Tempered Glass Lid (Thermal Shock Test): </a:t>
            </a:r>
            <a:r>
              <a:rPr lang="en-GB" dirty="0">
                <a:latin typeface="Times New Roman" panose="02020603050405020304" pitchFamily="18" charset="0"/>
                <a:cs typeface="Times New Roman" panose="02020603050405020304" pitchFamily="18" charset="0"/>
              </a:rPr>
              <a:t>glass lid in air circulating oven (120 deg Celsius for 30 mins); after removal the glass lid shall not shatter when pouring one litre of water at ambient temperature.</a:t>
            </a:r>
          </a:p>
          <a:p>
            <a:pPr marL="400050" algn="just"/>
            <a:r>
              <a:rPr lang="en-GB" b="1" dirty="0">
                <a:latin typeface="Times New Roman" panose="02020603050405020304" pitchFamily="18" charset="0"/>
                <a:cs typeface="Times New Roman" panose="02020603050405020304" pitchFamily="18" charset="0"/>
              </a:rPr>
              <a:t>Tempered Glass Lid (Free Fall Test): </a:t>
            </a:r>
            <a:r>
              <a:rPr lang="en-GB" dirty="0">
                <a:latin typeface="Times New Roman" panose="02020603050405020304" pitchFamily="18" charset="0"/>
                <a:cs typeface="Times New Roman" panose="02020603050405020304" pitchFamily="18" charset="0"/>
              </a:rPr>
              <a:t>Drop the lid with/without rim facing down, from a height of 900 mm on a vitrified tile surface or a level smooth concrete surface. The glass shall not break/crack.</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55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71" y="534337"/>
            <a:ext cx="10345312" cy="1106802"/>
          </a:xfrm>
        </p:spPr>
        <p:txBody>
          <a:bodyPr/>
          <a:lstStyle/>
          <a:p>
            <a:r>
              <a:rPr lang="en-GB" sz="3200" b="1" dirty="0">
                <a:latin typeface="Times New Roman" panose="02020603050405020304" pitchFamily="18" charset="0"/>
                <a:cs typeface="Times New Roman" panose="02020603050405020304" pitchFamily="18" charset="0"/>
              </a:rPr>
              <a:t>IS 1660 : WROUGHT AND CAST ALUMINIUM</a:t>
            </a:r>
            <a:br>
              <a:rPr lang="en-GB" sz="3200" b="1" dirty="0">
                <a:latin typeface="Times New Roman" panose="02020603050405020304" pitchFamily="18" charset="0"/>
                <a:cs typeface="Times New Roman" panose="02020603050405020304" pitchFamily="18" charset="0"/>
              </a:rPr>
            </a:br>
            <a:r>
              <a:rPr lang="en-GB" sz="3200" b="1" dirty="0">
                <a:latin typeface="Times New Roman" panose="02020603050405020304" pitchFamily="18" charset="0"/>
                <a:cs typeface="Times New Roman" panose="02020603050405020304" pitchFamily="18" charset="0"/>
              </a:rPr>
              <a:t>UTENSILS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8506" y="2428613"/>
            <a:ext cx="7793373" cy="4429387"/>
          </a:xfrm>
        </p:spPr>
        <p:txBody>
          <a:bodyPr>
            <a:normAutofit/>
          </a:bodyPr>
          <a:lstStyle/>
          <a:p>
            <a:pPr algn="just"/>
            <a:r>
              <a:rPr lang="en-GB" sz="2000" dirty="0">
                <a:latin typeface="Times New Roman" panose="02020603050405020304" pitchFamily="18" charset="0"/>
                <a:cs typeface="Times New Roman" panose="02020603050405020304" pitchFamily="18" charset="0"/>
              </a:rPr>
              <a:t>This standard prescribes general requirements, material and thickness for commonly used wrought and cast aluminium utensils (or thick bottom utensils, compartmental trays, lunch boxes) up to 30 litres capacity.</a:t>
            </a:r>
          </a:p>
          <a:p>
            <a:pPr algn="just"/>
            <a:r>
              <a:rPr lang="en-GB" sz="2000" dirty="0">
                <a:latin typeface="Times New Roman" panose="02020603050405020304" pitchFamily="18" charset="0"/>
                <a:cs typeface="Times New Roman" panose="02020603050405020304" pitchFamily="18" charset="0"/>
              </a:rPr>
              <a:t>Aluminium utensils shall mean any utensils manufactured from aluminium or its alloys which can be used for cooking, boiling, baking, serving or storing of solid/semi-solid/liquid food, water and household provisions.</a:t>
            </a:r>
          </a:p>
          <a:p>
            <a:pPr marL="0" indent="0" algn="just">
              <a:buNone/>
            </a:pPr>
            <a:endParaRPr lang="en-GB"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Utensils are classified into heavy, medium and light</a:t>
            </a:r>
            <a:r>
              <a:rPr lang="en-GB" sz="2000" b="1" dirty="0">
                <a:latin typeface="Times New Roman" panose="02020603050405020304" pitchFamily="18" charset="0"/>
                <a:cs typeface="Times New Roman" panose="02020603050405020304" pitchFamily="18" charset="0"/>
              </a:rPr>
              <a:t>.</a:t>
            </a:r>
            <a:endParaRPr lang="en-GB" b="1" dirty="0"/>
          </a:p>
          <a:p>
            <a:pPr lvl="1"/>
            <a:endParaRPr lang="en-GB" dirty="0"/>
          </a:p>
        </p:txBody>
      </p:sp>
      <p:pic>
        <p:nvPicPr>
          <p:cNvPr id="4" name="Picture 3"/>
          <p:cNvPicPr>
            <a:picLocks noChangeAspect="1"/>
          </p:cNvPicPr>
          <p:nvPr/>
        </p:nvPicPr>
        <p:blipFill>
          <a:blip r:embed="rId2"/>
          <a:stretch>
            <a:fillRect/>
          </a:stretch>
        </p:blipFill>
        <p:spPr>
          <a:xfrm>
            <a:off x="8237990" y="2297869"/>
            <a:ext cx="2107322" cy="982226"/>
          </a:xfrm>
          <a:prstGeom prst="rect">
            <a:avLst/>
          </a:prstGeom>
        </p:spPr>
      </p:pic>
      <p:pic>
        <p:nvPicPr>
          <p:cNvPr id="8" name="Picture 7"/>
          <p:cNvPicPr>
            <a:picLocks noChangeAspect="1"/>
          </p:cNvPicPr>
          <p:nvPr/>
        </p:nvPicPr>
        <p:blipFill>
          <a:blip r:embed="rId3"/>
          <a:stretch>
            <a:fillRect/>
          </a:stretch>
        </p:blipFill>
        <p:spPr>
          <a:xfrm>
            <a:off x="10345312" y="2154711"/>
            <a:ext cx="1706927" cy="1368665"/>
          </a:xfrm>
          <a:prstGeom prst="rect">
            <a:avLst/>
          </a:prstGeom>
        </p:spPr>
      </p:pic>
      <p:pic>
        <p:nvPicPr>
          <p:cNvPr id="9" name="Picture 8"/>
          <p:cNvPicPr>
            <a:picLocks noChangeAspect="1"/>
          </p:cNvPicPr>
          <p:nvPr/>
        </p:nvPicPr>
        <p:blipFill>
          <a:blip r:embed="rId4"/>
          <a:stretch>
            <a:fillRect/>
          </a:stretch>
        </p:blipFill>
        <p:spPr>
          <a:xfrm>
            <a:off x="8397080" y="3788759"/>
            <a:ext cx="1948232" cy="917395"/>
          </a:xfrm>
          <a:prstGeom prst="rect">
            <a:avLst/>
          </a:prstGeom>
        </p:spPr>
      </p:pic>
      <p:pic>
        <p:nvPicPr>
          <p:cNvPr id="10" name="Picture 9"/>
          <p:cNvPicPr>
            <a:picLocks noChangeAspect="1"/>
          </p:cNvPicPr>
          <p:nvPr/>
        </p:nvPicPr>
        <p:blipFill>
          <a:blip r:embed="rId5"/>
          <a:stretch>
            <a:fillRect/>
          </a:stretch>
        </p:blipFill>
        <p:spPr>
          <a:xfrm>
            <a:off x="10345312" y="3788759"/>
            <a:ext cx="1499943" cy="1153802"/>
          </a:xfrm>
          <a:prstGeom prst="rect">
            <a:avLst/>
          </a:prstGeom>
        </p:spPr>
      </p:pic>
      <p:pic>
        <p:nvPicPr>
          <p:cNvPr id="11" name="Picture 10"/>
          <p:cNvPicPr>
            <a:picLocks noChangeAspect="1"/>
          </p:cNvPicPr>
          <p:nvPr/>
        </p:nvPicPr>
        <p:blipFill>
          <a:blip r:embed="rId6"/>
          <a:stretch>
            <a:fillRect/>
          </a:stretch>
        </p:blipFill>
        <p:spPr>
          <a:xfrm>
            <a:off x="8662187" y="4971537"/>
            <a:ext cx="934820" cy="1781864"/>
          </a:xfrm>
          <a:prstGeom prst="rect">
            <a:avLst/>
          </a:prstGeom>
        </p:spPr>
      </p:pic>
      <p:pic>
        <p:nvPicPr>
          <p:cNvPr id="13" name="Picture 12"/>
          <p:cNvPicPr>
            <a:picLocks noChangeAspect="1"/>
          </p:cNvPicPr>
          <p:nvPr/>
        </p:nvPicPr>
        <p:blipFill>
          <a:blip r:embed="rId7"/>
          <a:stretch>
            <a:fillRect/>
          </a:stretch>
        </p:blipFill>
        <p:spPr>
          <a:xfrm>
            <a:off x="10612130" y="5149220"/>
            <a:ext cx="1321478" cy="1545457"/>
          </a:xfrm>
          <a:prstGeom prst="rect">
            <a:avLst/>
          </a:prstGeom>
        </p:spPr>
      </p:pic>
    </p:spTree>
    <p:extLst>
      <p:ext uri="{BB962C8B-B14F-4D97-AF65-F5344CB8AC3E}">
        <p14:creationId xmlns:p14="http://schemas.microsoft.com/office/powerpoint/2010/main" val="15411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66" y="519996"/>
            <a:ext cx="8019250" cy="1106802"/>
          </a:xfrm>
        </p:spPr>
        <p:txBody>
          <a:bodyPr/>
          <a:lstStyle/>
          <a:p>
            <a:pPr algn="ctr"/>
            <a:r>
              <a:rPr lang="en-GB" sz="3200" b="1" dirty="0">
                <a:latin typeface="Times New Roman" panose="02020603050405020304" pitchFamily="18" charset="0"/>
                <a:cs typeface="Times New Roman" panose="02020603050405020304" pitchFamily="18" charset="0"/>
              </a:rPr>
              <a:t>MATERIAL REQUIREMENTS </a:t>
            </a: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0117" y="2277612"/>
            <a:ext cx="11459362" cy="4580388"/>
          </a:xfrm>
        </p:spPr>
        <p:txBody>
          <a:bodyPr/>
          <a:lstStyle/>
          <a:p>
            <a:pPr algn="just"/>
            <a:r>
              <a:rPr lang="en-GB" sz="2000" dirty="0">
                <a:solidFill>
                  <a:schemeClr val="tx1"/>
                </a:solidFill>
                <a:latin typeface="Times New Roman" panose="02020603050405020304" pitchFamily="18" charset="0"/>
                <a:cs typeface="Times New Roman" panose="02020603050405020304" pitchFamily="18" charset="0"/>
              </a:rPr>
              <a:t>The steel used in manufacture of utensils shall conform to following chemical composition analysis</a:t>
            </a:r>
            <a:r>
              <a:rPr lang="en-GB" sz="2000" dirty="0">
                <a:latin typeface="Times New Roman" panose="02020603050405020304" pitchFamily="18" charset="0"/>
                <a:cs typeface="Times New Roman" panose="02020603050405020304" pitchFamily="18" charset="0"/>
              </a:rPr>
              <a:t>:</a:t>
            </a:r>
          </a:p>
          <a:p>
            <a:pPr marL="0" indent="0" algn="just">
              <a:buNone/>
            </a:pPr>
            <a:endParaRPr lang="en-GB" sz="2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32538465"/>
              </p:ext>
            </p:extLst>
          </p:nvPr>
        </p:nvGraphicFramePr>
        <p:xfrm>
          <a:off x="1070994" y="2746438"/>
          <a:ext cx="10050011" cy="3857399"/>
        </p:xfrm>
        <a:graphic>
          <a:graphicData uri="http://schemas.openxmlformats.org/drawingml/2006/table">
            <a:tbl>
              <a:tblPr firstRow="1" bandRow="1">
                <a:tableStyleId>{5C22544A-7EE6-4342-B048-85BDC9FD1C3A}</a:tableStyleId>
              </a:tblPr>
              <a:tblGrid>
                <a:gridCol w="2639864">
                  <a:extLst>
                    <a:ext uri="{9D8B030D-6E8A-4147-A177-3AD203B41FA5}">
                      <a16:colId xmlns:a16="http://schemas.microsoft.com/office/drawing/2014/main" val="3433844924"/>
                    </a:ext>
                  </a:extLst>
                </a:gridCol>
                <a:gridCol w="4345742">
                  <a:extLst>
                    <a:ext uri="{9D8B030D-6E8A-4147-A177-3AD203B41FA5}">
                      <a16:colId xmlns:a16="http://schemas.microsoft.com/office/drawing/2014/main" val="3893770377"/>
                    </a:ext>
                  </a:extLst>
                </a:gridCol>
                <a:gridCol w="3064405">
                  <a:extLst>
                    <a:ext uri="{9D8B030D-6E8A-4147-A177-3AD203B41FA5}">
                      <a16:colId xmlns:a16="http://schemas.microsoft.com/office/drawing/2014/main" val="761425345"/>
                    </a:ext>
                  </a:extLst>
                </a:gridCol>
              </a:tblGrid>
              <a:tr h="503987">
                <a:tc>
                  <a:txBody>
                    <a:bodyPr/>
                    <a:lstStyle/>
                    <a:p>
                      <a:pPr algn="ctr"/>
                      <a:r>
                        <a:rPr lang="en-GB" sz="1400" dirty="0">
                          <a:latin typeface="Times New Roman" panose="02020603050405020304" pitchFamily="18" charset="0"/>
                          <a:cs typeface="Times New Roman" panose="02020603050405020304" pitchFamily="18" charset="0"/>
                        </a:rPr>
                        <a:t>Utensils</a:t>
                      </a:r>
                      <a:r>
                        <a:rPr lang="en-GB" sz="1400" baseline="0" dirty="0">
                          <a:latin typeface="Times New Roman" panose="02020603050405020304" pitchFamily="18" charset="0"/>
                          <a:cs typeface="Times New Roman" panose="02020603050405020304" pitchFamily="18" charset="0"/>
                        </a:rPr>
                        <a:t> and its various body parts</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Relevant Complying Indian Standard</a:t>
                      </a:r>
                    </a:p>
                    <a:p>
                      <a:pPr algn="ct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Additional Requirements</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813486"/>
                  </a:ext>
                </a:extLst>
              </a:tr>
              <a:tr h="503987">
                <a:tc>
                  <a:txBody>
                    <a:bodyPr/>
                    <a:lstStyle/>
                    <a:p>
                      <a:pPr algn="ctr"/>
                      <a:r>
                        <a:rPr lang="en-GB" sz="1400" dirty="0">
                          <a:latin typeface="Times New Roman" panose="02020603050405020304" pitchFamily="18" charset="0"/>
                          <a:cs typeface="Times New Roman" panose="02020603050405020304" pitchFamily="18" charset="0"/>
                        </a:rPr>
                        <a:t>Main body of utensil, strips</a:t>
                      </a:r>
                    </a:p>
                  </a:txBody>
                  <a:tcPr/>
                </a:tc>
                <a:tc>
                  <a:txBody>
                    <a:bodyPr/>
                    <a:lstStyle/>
                    <a:p>
                      <a:pPr algn="ctr"/>
                      <a:r>
                        <a:rPr lang="en-GB" sz="1400" dirty="0">
                          <a:latin typeface="Times New Roman" panose="02020603050405020304" pitchFamily="18" charset="0"/>
                          <a:cs typeface="Times New Roman" panose="02020603050405020304" pitchFamily="18" charset="0"/>
                        </a:rPr>
                        <a:t>IS 21 / IS 737</a:t>
                      </a:r>
                      <a:r>
                        <a:rPr lang="en-GB" sz="1400" baseline="0" dirty="0">
                          <a:latin typeface="Times New Roman" panose="02020603050405020304" pitchFamily="18" charset="0"/>
                          <a:cs typeface="Times New Roman" panose="02020603050405020304" pitchFamily="18" charset="0"/>
                        </a:rPr>
                        <a:t> : Wrought aluminium and aluminium alloy sheet and strip for general engg. purposes</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Toxic</a:t>
                      </a:r>
                      <a:r>
                        <a:rPr lang="en-GB" sz="1400" baseline="0" dirty="0">
                          <a:latin typeface="Times New Roman" panose="02020603050405020304" pitchFamily="18" charset="0"/>
                          <a:cs typeface="Times New Roman" panose="02020603050405020304" pitchFamily="18" charset="0"/>
                        </a:rPr>
                        <a:t> metals (Pb, Cd, Hg, Cr(VI)) – 0.05% (max)</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02967"/>
                  </a:ext>
                </a:extLst>
              </a:tr>
              <a:tr h="503987">
                <a:tc>
                  <a:txBody>
                    <a:bodyPr/>
                    <a:lstStyle/>
                    <a:p>
                      <a:pPr algn="ctr"/>
                      <a:r>
                        <a:rPr lang="en-GB" sz="1400" dirty="0">
                          <a:latin typeface="Times New Roman" panose="02020603050405020304" pitchFamily="18" charset="0"/>
                          <a:cs typeface="Times New Roman" panose="02020603050405020304" pitchFamily="18" charset="0"/>
                        </a:rPr>
                        <a:t>Cast Cookware</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IS 617 : Aluminium</a:t>
                      </a:r>
                      <a:r>
                        <a:rPr lang="en-GB" sz="1400" baseline="0" dirty="0">
                          <a:latin typeface="Times New Roman" panose="02020603050405020304" pitchFamily="18" charset="0"/>
                          <a:cs typeface="Times New Roman" panose="02020603050405020304" pitchFamily="18" charset="0"/>
                        </a:rPr>
                        <a:t> and aluminium alloy ingots for remelting &amp; castings(general engg. Purposes)</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IN" sz="1400" dirty="0">
                          <a:latin typeface="Times New Roman" panose="02020603050405020304" pitchFamily="18" charset="0"/>
                          <a:cs typeface="Times New Roman" panose="02020603050405020304" pitchFamily="18" charset="0"/>
                        </a:rPr>
                        <a:t>_</a:t>
                      </a:r>
                    </a:p>
                  </a:txBody>
                  <a:tcPr/>
                </a:tc>
                <a:extLst>
                  <a:ext uri="{0D108BD9-81ED-4DB2-BD59-A6C34878D82A}">
                    <a16:rowId xmlns:a16="http://schemas.microsoft.com/office/drawing/2014/main" val="4208189642"/>
                  </a:ext>
                </a:extLst>
              </a:tr>
              <a:tr h="711511">
                <a:tc>
                  <a:txBody>
                    <a:bodyPr/>
                    <a:lstStyle/>
                    <a:p>
                      <a:pPr algn="ctr"/>
                      <a:r>
                        <a:rPr lang="en-GB" sz="1400" dirty="0">
                          <a:latin typeface="Times New Roman" panose="02020603050405020304" pitchFamily="18" charset="0"/>
                          <a:cs typeface="Times New Roman" panose="02020603050405020304" pitchFamily="18" charset="0"/>
                        </a:rPr>
                        <a:t>Other</a:t>
                      </a:r>
                      <a:r>
                        <a:rPr lang="en-GB" sz="1400" baseline="0" dirty="0">
                          <a:latin typeface="Times New Roman" panose="02020603050405020304" pitchFamily="18" charset="0"/>
                          <a:cs typeface="Times New Roman" panose="02020603050405020304" pitchFamily="18" charset="0"/>
                        </a:rPr>
                        <a:t> aluminium components and parts</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IS 737 / IS 617 / IS 734 (Specification</a:t>
                      </a:r>
                      <a:r>
                        <a:rPr lang="en-GB" sz="1400" baseline="0" dirty="0">
                          <a:latin typeface="Times New Roman" panose="02020603050405020304" pitchFamily="18" charset="0"/>
                          <a:cs typeface="Times New Roman" panose="02020603050405020304" pitchFamily="18" charset="0"/>
                        </a:rPr>
                        <a:t> for wrought aluminium and aluminium alloy forging stock and forgings)</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IN" sz="1400" dirty="0">
                          <a:latin typeface="Times New Roman" panose="02020603050405020304" pitchFamily="18" charset="0"/>
                          <a:cs typeface="Times New Roman" panose="02020603050405020304" pitchFamily="18" charset="0"/>
                        </a:rPr>
                        <a:t>_</a:t>
                      </a:r>
                    </a:p>
                  </a:txBody>
                  <a:tcPr/>
                </a:tc>
                <a:extLst>
                  <a:ext uri="{0D108BD9-81ED-4DB2-BD59-A6C34878D82A}">
                    <a16:rowId xmlns:a16="http://schemas.microsoft.com/office/drawing/2014/main" val="1890182127"/>
                  </a:ext>
                </a:extLst>
              </a:tr>
              <a:tr h="711511">
                <a:tc>
                  <a:txBody>
                    <a:bodyPr/>
                    <a:lstStyle/>
                    <a:p>
                      <a:pPr algn="ctr"/>
                      <a:r>
                        <a:rPr lang="en-GB" sz="1400" dirty="0">
                          <a:latin typeface="Times New Roman" panose="02020603050405020304" pitchFamily="18" charset="0"/>
                          <a:cs typeface="Times New Roman" panose="02020603050405020304" pitchFamily="18" charset="0"/>
                        </a:rPr>
                        <a:t>Lids (if provided), SS handles</a:t>
                      </a:r>
                      <a:r>
                        <a:rPr lang="en-GB" sz="1400" baseline="0" dirty="0">
                          <a:latin typeface="Times New Roman" panose="02020603050405020304" pitchFamily="18" charset="0"/>
                          <a:cs typeface="Times New Roman" panose="02020603050405020304" pitchFamily="18" charset="0"/>
                        </a:rPr>
                        <a:t>, rivets and fittings</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IS 21 / 737 (Aluminium),</a:t>
                      </a:r>
                      <a:r>
                        <a:rPr lang="en-GB" sz="1400" baseline="0" dirty="0">
                          <a:latin typeface="Times New Roman" panose="02020603050405020304" pitchFamily="18" charset="0"/>
                          <a:cs typeface="Times New Roman" panose="02020603050405020304" pitchFamily="18" charset="0"/>
                        </a:rPr>
                        <a:t> IS 6911 / IS 5522 (SS)</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Minimum</a:t>
                      </a:r>
                      <a:r>
                        <a:rPr lang="en-GB" sz="1400" baseline="0" dirty="0">
                          <a:latin typeface="Times New Roman" panose="02020603050405020304" pitchFamily="18" charset="0"/>
                          <a:cs typeface="Times New Roman" panose="02020603050405020304" pitchFamily="18" charset="0"/>
                        </a:rPr>
                        <a:t> thickness of SS lid is 0.4 mm; if tempered glass lid 3.5mm (min thickness)</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880328"/>
                  </a:ext>
                </a:extLst>
              </a:tr>
              <a:tr h="321719">
                <a:tc>
                  <a:txBody>
                    <a:bodyPr/>
                    <a:lstStyle/>
                    <a:p>
                      <a:pPr algn="ctr"/>
                      <a:r>
                        <a:rPr lang="en-GB" sz="1400" dirty="0">
                          <a:latin typeface="Times New Roman" panose="02020603050405020304" pitchFamily="18" charset="0"/>
                          <a:cs typeface="Times New Roman" panose="02020603050405020304" pitchFamily="18" charset="0"/>
                        </a:rPr>
                        <a:t>Gasket (if used)</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Made from</a:t>
                      </a:r>
                      <a:r>
                        <a:rPr lang="en-GB" sz="1400" baseline="0" dirty="0">
                          <a:latin typeface="Times New Roman" panose="02020603050405020304" pitchFamily="18" charset="0"/>
                          <a:cs typeface="Times New Roman" panose="02020603050405020304" pitchFamily="18" charset="0"/>
                        </a:rPr>
                        <a:t> food grade silicon/nitrile</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0522125"/>
                  </a:ext>
                </a:extLst>
              </a:tr>
              <a:tr h="503987">
                <a:tc>
                  <a:txBody>
                    <a:bodyPr/>
                    <a:lstStyle/>
                    <a:p>
                      <a:pPr algn="ctr"/>
                      <a:r>
                        <a:rPr lang="en-GB" sz="1400" dirty="0">
                          <a:latin typeface="Times New Roman" panose="02020603050405020304" pitchFamily="18" charset="0"/>
                          <a:cs typeface="Times New Roman" panose="02020603050405020304" pitchFamily="18" charset="0"/>
                        </a:rPr>
                        <a:t>Lunch box clips</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GB" sz="1400" dirty="0">
                          <a:latin typeface="Times New Roman" panose="02020603050405020304" pitchFamily="18" charset="0"/>
                          <a:cs typeface="Times New Roman" panose="02020603050405020304" pitchFamily="18" charset="0"/>
                        </a:rPr>
                        <a:t>Aluminium</a:t>
                      </a:r>
                      <a:r>
                        <a:rPr lang="en-GB" sz="1400" baseline="0" dirty="0">
                          <a:latin typeface="Times New Roman" panose="02020603050405020304" pitchFamily="18" charset="0"/>
                          <a:cs typeface="Times New Roman" panose="02020603050405020304" pitchFamily="18" charset="0"/>
                        </a:rPr>
                        <a:t> alloy wire – IS 739 (19000 Designation)</a:t>
                      </a:r>
                      <a:endParaRPr lang="en-IN"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1400" dirty="0">
                          <a:latin typeface="Times New Roman" panose="02020603050405020304" pitchFamily="18" charset="0"/>
                          <a:cs typeface="Times New Roman" panose="02020603050405020304" pitchFamily="18" charset="0"/>
                        </a:rPr>
                        <a:t>_</a:t>
                      </a:r>
                    </a:p>
                    <a:p>
                      <a:pPr algn="ct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6280869"/>
                  </a:ext>
                </a:extLst>
              </a:tr>
            </a:tbl>
          </a:graphicData>
        </a:graphic>
      </p:graphicFrame>
    </p:spTree>
    <p:extLst>
      <p:ext uri="{BB962C8B-B14F-4D97-AF65-F5344CB8AC3E}">
        <p14:creationId xmlns:p14="http://schemas.microsoft.com/office/powerpoint/2010/main" val="198472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3989</TotalTime>
  <Words>2369</Words>
  <Application>Microsoft Macintosh PowerPoint</Application>
  <PresentationFormat>Widescreen</PresentationFormat>
  <Paragraphs>153</Paragraphs>
  <Slides>22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Century Gothic</vt:lpstr>
      <vt:lpstr>Courier New</vt:lpstr>
      <vt:lpstr>Symbol</vt:lpstr>
      <vt:lpstr>Times</vt:lpstr>
      <vt:lpstr>Times New Roman</vt:lpstr>
      <vt:lpstr>Times New Roman</vt:lpstr>
      <vt:lpstr>Wingdings</vt:lpstr>
      <vt:lpstr>Wingdings 3</vt:lpstr>
      <vt:lpstr>Ion Boardroom</vt:lpstr>
      <vt:lpstr>COOKING UTENSILS</vt:lpstr>
      <vt:lpstr>INDIAN STANDARDS ON COOKING UTENSILS, COOKERS AND MITTI-COOL REFRIGERATOR</vt:lpstr>
      <vt:lpstr>EXISTING REGULATIONS</vt:lpstr>
      <vt:lpstr>HEALTH HAZARDS </vt:lpstr>
      <vt:lpstr>IS 14756 : STAINLESS STEEL UTENSILS</vt:lpstr>
      <vt:lpstr>MATERIAL REQUIREMENTS</vt:lpstr>
      <vt:lpstr>MAJOR PERFROMANCE TESTS  </vt:lpstr>
      <vt:lpstr>IS 1660 : WROUGHT AND CAST ALUMINIUM UTENSILS</vt:lpstr>
      <vt:lpstr>MATERIAL REQUIREMENTS </vt:lpstr>
      <vt:lpstr>MAJOR PERFORMANCE TESTS  </vt:lpstr>
      <vt:lpstr>IS 2347: 2023 - DOMESTIC PRESSURE COOKER </vt:lpstr>
      <vt:lpstr> MATERIAL REQUIREMENTS  </vt:lpstr>
      <vt:lpstr>PowerPoint Presentation</vt:lpstr>
      <vt:lpstr>MAJOR PERFORMANCE TESTS (Cont..)</vt:lpstr>
      <vt:lpstr>MAJOR PERFORMANCE TESTS (Cont..)</vt:lpstr>
      <vt:lpstr>MAJOR PERFORMANCE TESTS</vt:lpstr>
      <vt:lpstr>IS 17870: 2022 – COMMERCIAL PRESSURE COOKER </vt:lpstr>
      <vt:lpstr>IS 17693 –  Non-electric Cooling Cabinet Made of Clay (Mitti-cool Refrigerator) </vt:lpstr>
      <vt:lpstr>IS 17693 –  Non-electric Cooling Cabinet Made of Clay (Mitticool Refrigerator) (contd.) </vt:lpstr>
      <vt:lpstr>CONSUMER GOODS FOR HOUSEHOLDS - NEW STANDARDS ON THE ITEMS OF HOUSEHOLD USE.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Manak manthan</dc:title>
  <dc:creator>TUSHAR</dc:creator>
  <cp:lastModifiedBy>Microsoft Office User</cp:lastModifiedBy>
  <cp:revision>245</cp:revision>
  <dcterms:created xsi:type="dcterms:W3CDTF">2024-07-13T06:32:27Z</dcterms:created>
  <dcterms:modified xsi:type="dcterms:W3CDTF">2025-01-19T16:51:35Z</dcterms:modified>
</cp:coreProperties>
</file>