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1"/>
  </p:sldMasterIdLst>
  <p:notesMasterIdLst>
    <p:notesMasterId r:id="rId25"/>
  </p:notesMasterIdLst>
  <p:sldIdLst>
    <p:sldId id="256" r:id="rId2"/>
    <p:sldId id="303" r:id="rId3"/>
    <p:sldId id="258" r:id="rId4"/>
    <p:sldId id="708" r:id="rId5"/>
    <p:sldId id="259" r:id="rId6"/>
    <p:sldId id="596" r:id="rId7"/>
    <p:sldId id="714" r:id="rId8"/>
    <p:sldId id="715" r:id="rId9"/>
    <p:sldId id="716" r:id="rId10"/>
    <p:sldId id="712" r:id="rId11"/>
    <p:sldId id="711" r:id="rId12"/>
    <p:sldId id="570" r:id="rId13"/>
    <p:sldId id="717" r:id="rId14"/>
    <p:sldId id="718" r:id="rId15"/>
    <p:sldId id="719" r:id="rId16"/>
    <p:sldId id="721" r:id="rId17"/>
    <p:sldId id="722" r:id="rId18"/>
    <p:sldId id="723" r:id="rId19"/>
    <p:sldId id="724" r:id="rId20"/>
    <p:sldId id="359" r:id="rId21"/>
    <p:sldId id="278" r:id="rId22"/>
    <p:sldId id="280" r:id="rId23"/>
    <p:sldId id="528"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85" d="100"/>
          <a:sy n="85" d="100"/>
        </p:scale>
        <p:origin x="59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E6E098-2E24-4B72-B16C-F2B2EB94E1E1}" type="datetimeFigureOut">
              <a:rPr lang="en-IN" smtClean="0"/>
              <a:t>20-01-2025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694BC4-38E4-4E95-BE43-4A9D383F3B4F}" type="slidenum">
              <a:rPr lang="en-IN" smtClean="0"/>
              <a:t>‹#›</a:t>
            </a:fld>
            <a:endParaRPr lang="en-IN"/>
          </a:p>
        </p:txBody>
      </p:sp>
    </p:spTree>
    <p:extLst>
      <p:ext uri="{BB962C8B-B14F-4D97-AF65-F5344CB8AC3E}">
        <p14:creationId xmlns:p14="http://schemas.microsoft.com/office/powerpoint/2010/main" val="16100874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C573EA9-DBF7-458B-AD6A-74D1D69349E4}" type="datetimeFigureOut">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6F3E1C-0B04-45EE-8242-5C716377776B}" type="slidenum">
              <a:rPr lang="en-US" smtClean="0"/>
              <a:t>‹#›</a:t>
            </a:fld>
            <a:endParaRPr lang="en-US"/>
          </a:p>
        </p:txBody>
      </p:sp>
    </p:spTree>
    <p:extLst>
      <p:ext uri="{BB962C8B-B14F-4D97-AF65-F5344CB8AC3E}">
        <p14:creationId xmlns:p14="http://schemas.microsoft.com/office/powerpoint/2010/main" val="1966480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C573EA9-DBF7-458B-AD6A-74D1D69349E4}" type="datetimeFigureOut">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6F3E1C-0B04-45EE-8242-5C716377776B}" type="slidenum">
              <a:rPr lang="en-US" smtClean="0"/>
              <a:t>‹#›</a:t>
            </a:fld>
            <a:endParaRPr lang="en-US"/>
          </a:p>
        </p:txBody>
      </p:sp>
    </p:spTree>
    <p:extLst>
      <p:ext uri="{BB962C8B-B14F-4D97-AF65-F5344CB8AC3E}">
        <p14:creationId xmlns:p14="http://schemas.microsoft.com/office/powerpoint/2010/main" val="26314050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C573EA9-DBF7-458B-AD6A-74D1D69349E4}" type="datetimeFigureOut">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6F3E1C-0B04-45EE-8242-5C716377776B}"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702471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C573EA9-DBF7-458B-AD6A-74D1D69349E4}" type="datetimeFigureOut">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6F3E1C-0B04-45EE-8242-5C716377776B}" type="slidenum">
              <a:rPr lang="en-US" smtClean="0"/>
              <a:t>‹#›</a:t>
            </a:fld>
            <a:endParaRPr lang="en-US"/>
          </a:p>
        </p:txBody>
      </p:sp>
    </p:spTree>
    <p:extLst>
      <p:ext uri="{BB962C8B-B14F-4D97-AF65-F5344CB8AC3E}">
        <p14:creationId xmlns:p14="http://schemas.microsoft.com/office/powerpoint/2010/main" val="27430644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C573EA9-DBF7-458B-AD6A-74D1D69349E4}" type="datetimeFigureOut">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6F3E1C-0B04-45EE-8242-5C716377776B}"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186546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C573EA9-DBF7-458B-AD6A-74D1D69349E4}" type="datetimeFigureOut">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6F3E1C-0B04-45EE-8242-5C716377776B}" type="slidenum">
              <a:rPr lang="en-US" smtClean="0"/>
              <a:t>‹#›</a:t>
            </a:fld>
            <a:endParaRPr lang="en-US"/>
          </a:p>
        </p:txBody>
      </p:sp>
    </p:spTree>
    <p:extLst>
      <p:ext uri="{BB962C8B-B14F-4D97-AF65-F5344CB8AC3E}">
        <p14:creationId xmlns:p14="http://schemas.microsoft.com/office/powerpoint/2010/main" val="27894738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573EA9-DBF7-458B-AD6A-74D1D69349E4}" type="datetimeFigureOut">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6F3E1C-0B04-45EE-8242-5C716377776B}" type="slidenum">
              <a:rPr lang="en-US" smtClean="0"/>
              <a:t>‹#›</a:t>
            </a:fld>
            <a:endParaRPr lang="en-US"/>
          </a:p>
        </p:txBody>
      </p:sp>
    </p:spTree>
    <p:extLst>
      <p:ext uri="{BB962C8B-B14F-4D97-AF65-F5344CB8AC3E}">
        <p14:creationId xmlns:p14="http://schemas.microsoft.com/office/powerpoint/2010/main" val="32510513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573EA9-DBF7-458B-AD6A-74D1D69349E4}" type="datetimeFigureOut">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6F3E1C-0B04-45EE-8242-5C716377776B}" type="slidenum">
              <a:rPr lang="en-US" smtClean="0"/>
              <a:t>‹#›</a:t>
            </a:fld>
            <a:endParaRPr lang="en-US"/>
          </a:p>
        </p:txBody>
      </p:sp>
    </p:spTree>
    <p:extLst>
      <p:ext uri="{BB962C8B-B14F-4D97-AF65-F5344CB8AC3E}">
        <p14:creationId xmlns:p14="http://schemas.microsoft.com/office/powerpoint/2010/main" val="35444032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仅标题页">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dt" sz="half" idx="10"/>
          </p:nvPr>
        </p:nvSpPr>
        <p:spPr>
          <a:xfrm>
            <a:off x="5401732" y="6240463"/>
            <a:ext cx="1388536" cy="206381"/>
          </a:xfrm>
        </p:spPr>
        <p:txBody>
          <a:bodyPr vert="horz" lIns="91440" tIns="45720" rIns="91440" bIns="45720" anchor="ctr">
            <a:normAutofit/>
          </a:bodyPr>
          <a:lstStyle/>
          <a:p>
            <a:pPr marL="0" algn="ctr"/>
            <a:r>
              <a:rPr lang="zh-CN" altLang="en-US" sz="1000" b="0" i="0" u="none" baseline="0">
                <a:solidFill>
                  <a:srgbClr val="000000">
                    <a:lumMod val="50000"/>
                    <a:lumOff val="50000"/>
                  </a:srgbClr>
                </a:solidFill>
                <a:latin typeface="Arial"/>
                <a:ea typeface="Arial"/>
              </a:rPr>
              <a:t>2024/8/12</a:t>
            </a:r>
          </a:p>
        </p:txBody>
      </p:sp>
      <p:sp>
        <p:nvSpPr>
          <p:cNvPr id="3" name="AutoShape 3"/>
          <p:cNvSpPr>
            <a:spLocks noGrp="1"/>
          </p:cNvSpPr>
          <p:nvPr>
            <p:ph type="sldNum" sz="quarter" idx="12"/>
          </p:nvPr>
        </p:nvSpPr>
        <p:spPr>
          <a:xfrm>
            <a:off x="8610599" y="6240463"/>
            <a:ext cx="2909888" cy="206381"/>
          </a:xfrm>
        </p:spPr>
        <p:txBody>
          <a:bodyPr vert="horz" lIns="91440" tIns="45720" rIns="91440" bIns="45720" anchor="ctr">
            <a:normAutofit/>
          </a:bodyPr>
          <a:lstStyle/>
          <a:p>
            <a:pPr marL="0" algn="r"/>
            <a:fld id="{3386411A-70EE-422D-B97C-F56BEE3FF077}" type="slidenum">
              <a:rPr lang="zh-CN" altLang="en-US" sz="1000" b="0" i="0" u="none" baseline="0">
                <a:solidFill>
                  <a:srgbClr val="000000">
                    <a:lumMod val="50000"/>
                    <a:lumOff val="50000"/>
                  </a:srgbClr>
                </a:solidFill>
                <a:latin typeface="Arial"/>
                <a:ea typeface="Arial"/>
              </a:rPr>
              <a:t>‹#›</a:t>
            </a:fld>
            <a:endParaRPr lang="zh-CN" altLang="en-US" sz="1000" b="0" i="0" u="none" baseline="0">
              <a:solidFill>
                <a:srgbClr val="000000">
                  <a:lumMod val="50000"/>
                  <a:lumOff val="50000"/>
                </a:srgbClr>
              </a:solidFill>
              <a:latin typeface="Arial"/>
              <a:ea typeface="Arial"/>
            </a:endParaRPr>
          </a:p>
        </p:txBody>
      </p:sp>
    </p:spTree>
    <p:extLst>
      <p:ext uri="{BB962C8B-B14F-4D97-AF65-F5344CB8AC3E}">
        <p14:creationId xmlns:p14="http://schemas.microsoft.com/office/powerpoint/2010/main" val="3300894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573EA9-DBF7-458B-AD6A-74D1D69349E4}" type="datetimeFigureOut">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6F3E1C-0B04-45EE-8242-5C716377776B}" type="slidenum">
              <a:rPr lang="en-US" smtClean="0"/>
              <a:t>‹#›</a:t>
            </a:fld>
            <a:endParaRPr lang="en-US"/>
          </a:p>
        </p:txBody>
      </p:sp>
    </p:spTree>
    <p:extLst>
      <p:ext uri="{BB962C8B-B14F-4D97-AF65-F5344CB8AC3E}">
        <p14:creationId xmlns:p14="http://schemas.microsoft.com/office/powerpoint/2010/main" val="3473007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C573EA9-DBF7-458B-AD6A-74D1D69349E4}" type="datetimeFigureOut">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6F3E1C-0B04-45EE-8242-5C716377776B}" type="slidenum">
              <a:rPr lang="en-US" smtClean="0"/>
              <a:t>‹#›</a:t>
            </a:fld>
            <a:endParaRPr lang="en-US"/>
          </a:p>
        </p:txBody>
      </p:sp>
    </p:spTree>
    <p:extLst>
      <p:ext uri="{BB962C8B-B14F-4D97-AF65-F5344CB8AC3E}">
        <p14:creationId xmlns:p14="http://schemas.microsoft.com/office/powerpoint/2010/main" val="21861802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C573EA9-DBF7-458B-AD6A-74D1D69349E4}" type="datetimeFigureOut">
              <a:rPr lang="en-US" smtClean="0"/>
              <a:t>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6F3E1C-0B04-45EE-8242-5C716377776B}" type="slidenum">
              <a:rPr lang="en-US" smtClean="0"/>
              <a:t>‹#›</a:t>
            </a:fld>
            <a:endParaRPr lang="en-US"/>
          </a:p>
        </p:txBody>
      </p:sp>
    </p:spTree>
    <p:extLst>
      <p:ext uri="{BB962C8B-B14F-4D97-AF65-F5344CB8AC3E}">
        <p14:creationId xmlns:p14="http://schemas.microsoft.com/office/powerpoint/2010/main" val="2072322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C573EA9-DBF7-458B-AD6A-74D1D69349E4}" type="datetimeFigureOut">
              <a:rPr lang="en-US" smtClean="0"/>
              <a:t>1/20/2025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6F3E1C-0B04-45EE-8242-5C716377776B}" type="slidenum">
              <a:rPr lang="en-US" smtClean="0"/>
              <a:t>‹#›</a:t>
            </a:fld>
            <a:endParaRPr lang="en-US"/>
          </a:p>
        </p:txBody>
      </p:sp>
    </p:spTree>
    <p:extLst>
      <p:ext uri="{BB962C8B-B14F-4D97-AF65-F5344CB8AC3E}">
        <p14:creationId xmlns:p14="http://schemas.microsoft.com/office/powerpoint/2010/main" val="1651806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C573EA9-DBF7-458B-AD6A-74D1D69349E4}" type="datetimeFigureOut">
              <a:rPr lang="en-US" smtClean="0"/>
              <a:t>1/20/2025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6F3E1C-0B04-45EE-8242-5C716377776B}" type="slidenum">
              <a:rPr lang="en-US" smtClean="0"/>
              <a:t>‹#›</a:t>
            </a:fld>
            <a:endParaRPr lang="en-US"/>
          </a:p>
        </p:txBody>
      </p:sp>
    </p:spTree>
    <p:extLst>
      <p:ext uri="{BB962C8B-B14F-4D97-AF65-F5344CB8AC3E}">
        <p14:creationId xmlns:p14="http://schemas.microsoft.com/office/powerpoint/2010/main" val="16991402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573EA9-DBF7-458B-AD6A-74D1D69349E4}" type="datetimeFigureOut">
              <a:rPr lang="en-US" smtClean="0"/>
              <a:t>1/20/2025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6F3E1C-0B04-45EE-8242-5C716377776B}" type="slidenum">
              <a:rPr lang="en-US" smtClean="0"/>
              <a:t>‹#›</a:t>
            </a:fld>
            <a:endParaRPr lang="en-US"/>
          </a:p>
        </p:txBody>
      </p:sp>
    </p:spTree>
    <p:extLst>
      <p:ext uri="{BB962C8B-B14F-4D97-AF65-F5344CB8AC3E}">
        <p14:creationId xmlns:p14="http://schemas.microsoft.com/office/powerpoint/2010/main" val="21342870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C573EA9-DBF7-458B-AD6A-74D1D69349E4}" type="datetimeFigureOut">
              <a:rPr lang="en-US" smtClean="0"/>
              <a:t>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6F3E1C-0B04-45EE-8242-5C716377776B}" type="slidenum">
              <a:rPr lang="en-US" smtClean="0"/>
              <a:t>‹#›</a:t>
            </a:fld>
            <a:endParaRPr lang="en-US"/>
          </a:p>
        </p:txBody>
      </p:sp>
    </p:spTree>
    <p:extLst>
      <p:ext uri="{BB962C8B-B14F-4D97-AF65-F5344CB8AC3E}">
        <p14:creationId xmlns:p14="http://schemas.microsoft.com/office/powerpoint/2010/main" val="1050771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FC573EA9-DBF7-458B-AD6A-74D1D69349E4}" type="datetimeFigureOut">
              <a:rPr lang="en-US" smtClean="0"/>
              <a:t>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6F3E1C-0B04-45EE-8242-5C716377776B}" type="slidenum">
              <a:rPr lang="en-US" smtClean="0"/>
              <a:t>‹#›</a:t>
            </a:fld>
            <a:endParaRPr lang="en-US"/>
          </a:p>
        </p:txBody>
      </p:sp>
    </p:spTree>
    <p:extLst>
      <p:ext uri="{BB962C8B-B14F-4D97-AF65-F5344CB8AC3E}">
        <p14:creationId xmlns:p14="http://schemas.microsoft.com/office/powerpoint/2010/main" val="17228341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C573EA9-DBF7-458B-AD6A-74D1D69349E4}" type="datetimeFigureOut">
              <a:rPr lang="en-US" smtClean="0"/>
              <a:t>1/20/2025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B6F3E1C-0B04-45EE-8242-5C716377776B}" type="slidenum">
              <a:rPr lang="en-US" smtClean="0"/>
              <a:t>‹#›</a:t>
            </a:fld>
            <a:endParaRPr lang="en-US"/>
          </a:p>
        </p:txBody>
      </p:sp>
    </p:spTree>
    <p:extLst>
      <p:ext uri="{BB962C8B-B14F-4D97-AF65-F5344CB8AC3E}">
        <p14:creationId xmlns:p14="http://schemas.microsoft.com/office/powerpoint/2010/main" val="1268977076"/>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 id="2147483750" r:id="rId13"/>
    <p:sldLayoutId id="2147483751" r:id="rId14"/>
    <p:sldLayoutId id="2147483752" r:id="rId15"/>
    <p:sldLayoutId id="2147483753" r:id="rId16"/>
    <p:sldLayoutId id="2147483754" r:id="rId17"/>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16.jpeg"/></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14.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www.grandviewresearch.com/industry-analysis/medical-textiles-market" TargetMode="Externa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image" Target="../media/image7.jpeg"/><Relationship Id="rId7" Type="http://schemas.openxmlformats.org/officeDocument/2006/relationships/image" Target="../media/image11.jpeg"/><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9.jpeg"/><Relationship Id="rId10" Type="http://schemas.openxmlformats.org/officeDocument/2006/relationships/image" Target="../media/image5.jpeg"/><Relationship Id="rId4" Type="http://schemas.openxmlformats.org/officeDocument/2006/relationships/image" Target="../media/image8.jpeg"/><Relationship Id="rId9" Type="http://schemas.openxmlformats.org/officeDocument/2006/relationships/image" Target="../media/image13.jpeg"/></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1822" y="1830753"/>
            <a:ext cx="11346611" cy="1883343"/>
          </a:xfrm>
        </p:spPr>
        <p:txBody>
          <a:bodyPr>
            <a:normAutofit/>
          </a:bodyPr>
          <a:lstStyle/>
          <a:p>
            <a:pPr algn="ctr"/>
            <a:br>
              <a:rPr lang="en-US" sz="3600" b="1" dirty="0">
                <a:solidFill>
                  <a:srgbClr val="002060"/>
                </a:solidFill>
                <a:latin typeface="Times New Roman" panose="02020603050405020304" pitchFamily="18" charset="0"/>
                <a:cs typeface="Times New Roman" panose="02020603050405020304" pitchFamily="18" charset="0"/>
              </a:rPr>
            </a:br>
            <a:r>
              <a:rPr lang="en-US" sz="3200" b="1" dirty="0">
                <a:solidFill>
                  <a:srgbClr val="002060"/>
                </a:solidFill>
                <a:highlight>
                  <a:srgbClr val="FFFFFF"/>
                </a:highlight>
                <a:latin typeface="Times New Roman" panose="02020603050405020304" pitchFamily="18" charset="0"/>
                <a:cs typeface="Times New Roman" panose="02020603050405020304" pitchFamily="18" charset="0"/>
              </a:rPr>
              <a:t>MEDICAL TEXTILES FOR WOMEN AND CHILD WELFARE</a:t>
            </a:r>
            <a:endParaRPr lang="en-US" sz="3200" dirty="0">
              <a:solidFill>
                <a:srgbClr val="002060"/>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521445" y="4159237"/>
            <a:ext cx="9144000" cy="1883343"/>
          </a:xfrm>
        </p:spPr>
        <p:txBody>
          <a:bodyPr>
            <a:normAutofit/>
          </a:bodyPr>
          <a:lstStyle/>
          <a:p>
            <a:pPr algn="ctr">
              <a:lnSpc>
                <a:spcPct val="100000"/>
              </a:lnSpc>
              <a:spcBef>
                <a:spcPts val="0"/>
              </a:spcBef>
            </a:pPr>
            <a:endParaRPr lang="en-IN" sz="2400" b="1" dirty="0">
              <a:solidFill>
                <a:srgbClr val="002060"/>
              </a:solidFill>
              <a:latin typeface="Times New Roman" panose="02020603050405020304" pitchFamily="18" charset="0"/>
              <a:cs typeface="Times New Roman" panose="02020603050405020304" pitchFamily="18" charset="0"/>
            </a:endParaRPr>
          </a:p>
          <a:p>
            <a:pPr algn="ctr">
              <a:lnSpc>
                <a:spcPct val="100000"/>
              </a:lnSpc>
              <a:spcBef>
                <a:spcPts val="0"/>
              </a:spcBef>
            </a:pPr>
            <a:r>
              <a:rPr lang="en-IN" sz="2800" b="1" dirty="0">
                <a:solidFill>
                  <a:srgbClr val="002060"/>
                </a:solidFill>
                <a:latin typeface="Times New Roman" panose="02020603050405020304" pitchFamily="18" charset="0"/>
                <a:cs typeface="Times New Roman" panose="02020603050405020304" pitchFamily="18" charset="0"/>
              </a:rPr>
              <a:t>BUREAU OF INDIAN STANDARDS </a:t>
            </a:r>
          </a:p>
          <a:p>
            <a:pPr algn="ctr">
              <a:lnSpc>
                <a:spcPct val="100000"/>
              </a:lnSpc>
              <a:spcBef>
                <a:spcPts val="0"/>
              </a:spcBef>
            </a:pPr>
            <a:r>
              <a:rPr lang="en-IN" sz="2800" b="1" dirty="0">
                <a:solidFill>
                  <a:srgbClr val="002060"/>
                </a:solidFill>
                <a:latin typeface="Times New Roman" panose="02020603050405020304" pitchFamily="18" charset="0"/>
                <a:cs typeface="Times New Roman" panose="02020603050405020304" pitchFamily="18" charset="0"/>
              </a:rPr>
              <a:t>NEW DELHI</a:t>
            </a:r>
          </a:p>
        </p:txBody>
      </p:sp>
      <p:pic>
        <p:nvPicPr>
          <p:cNvPr id="4" name="Picture 8" descr="National Emblem - Presentation Gov">
            <a:extLst>
              <a:ext uri="{FF2B5EF4-FFF2-40B4-BE49-F238E27FC236}">
                <a16:creationId xmlns:a16="http://schemas.microsoft.com/office/drawing/2014/main" id="{032AC999-7BFF-66FF-847C-1BE70753B932}"/>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31423" t="13034" r="33633" b="13708"/>
          <a:stretch/>
        </p:blipFill>
        <p:spPr bwMode="auto">
          <a:xfrm>
            <a:off x="10730753" y="99542"/>
            <a:ext cx="1377703" cy="143239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D72AE4DA-C8DF-974B-B80A-BEA31A16B4DC}"/>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3082" y="-46786"/>
            <a:ext cx="1703294" cy="1432398"/>
          </a:xfrm>
          <a:prstGeom prst="rect">
            <a:avLst/>
          </a:prstGeom>
          <a:noFill/>
          <a:ln>
            <a:noFill/>
          </a:ln>
        </p:spPr>
      </p:pic>
    </p:spTree>
    <p:extLst>
      <p:ext uri="{BB962C8B-B14F-4D97-AF65-F5344CB8AC3E}">
        <p14:creationId xmlns:p14="http://schemas.microsoft.com/office/powerpoint/2010/main" val="19054729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1F02D1-4028-FCA2-2D0D-6AED0BEAD1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320E54-AB62-1B42-92DA-5D13B3CB960B}"/>
              </a:ext>
            </a:extLst>
          </p:cNvPr>
          <p:cNvSpPr>
            <a:spLocks noGrp="1"/>
          </p:cNvSpPr>
          <p:nvPr>
            <p:ph type="title"/>
          </p:nvPr>
        </p:nvSpPr>
        <p:spPr>
          <a:xfrm>
            <a:off x="1776335" y="178520"/>
            <a:ext cx="9647878" cy="1320800"/>
          </a:xfrm>
        </p:spPr>
        <p:txBody>
          <a:bodyPr anchor="ctr">
            <a:normAutofit/>
          </a:bodyPr>
          <a:lstStyle/>
          <a:p>
            <a:pPr>
              <a:lnSpc>
                <a:spcPct val="90000"/>
              </a:lnSpc>
            </a:pPr>
            <a:r>
              <a:rPr lang="en-US" sz="2800" b="1" dirty="0">
                <a:solidFill>
                  <a:srgbClr val="002060"/>
                </a:solidFill>
                <a:latin typeface="Times New Roman" panose="02020603050405020304" pitchFamily="18" charset="0"/>
                <a:cs typeface="Times New Roman" panose="02020603050405020304" pitchFamily="18" charset="0"/>
              </a:rPr>
              <a:t>Important standards for </a:t>
            </a:r>
            <a:r>
              <a:rPr lang="en-US" sz="2800" b="1" dirty="0">
                <a:solidFill>
                  <a:srgbClr val="002060"/>
                </a:solidFill>
                <a:latin typeface="Times New Roman" panose="02020603050405020304" pitchFamily="18" charset="0"/>
                <a:ea typeface="Calibri" panose="020F0502020204030204" pitchFamily="34" charset="0"/>
              </a:rPr>
              <a:t>menstrual hygiene management</a:t>
            </a:r>
            <a:endParaRPr lang="en-US" sz="2800" b="1" dirty="0">
              <a:solidFill>
                <a:srgbClr val="00206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25BFAFA3-C53B-EF76-AB85-106787C86047}"/>
              </a:ext>
            </a:extLst>
          </p:cNvPr>
          <p:cNvSpPr>
            <a:spLocks noGrp="1"/>
          </p:cNvSpPr>
          <p:nvPr>
            <p:ph idx="1"/>
          </p:nvPr>
        </p:nvSpPr>
        <p:spPr>
          <a:xfrm>
            <a:off x="2745908" y="1156447"/>
            <a:ext cx="9066341" cy="5441577"/>
          </a:xfrm>
        </p:spPr>
        <p:txBody>
          <a:bodyPr>
            <a:noAutofit/>
          </a:bodyPr>
          <a:lstStyle/>
          <a:p>
            <a:pPr>
              <a:lnSpc>
                <a:spcPct val="150000"/>
              </a:lnSpc>
            </a:pPr>
            <a:r>
              <a:rPr lang="en-US" sz="1800" b="1" dirty="0">
                <a:solidFill>
                  <a:srgbClr val="002060"/>
                </a:solidFill>
                <a:effectLst/>
                <a:latin typeface="Times New Roman" panose="02020603050405020304" pitchFamily="18" charset="0"/>
                <a:ea typeface="Calibri" panose="020F0502020204030204" pitchFamily="34" charset="0"/>
              </a:rPr>
              <a:t>IS 17454:2020 - Guidelines and General Requirement of Sanitary Napkin Vending Machine</a:t>
            </a:r>
          </a:p>
          <a:p>
            <a:pPr>
              <a:lnSpc>
                <a:spcPct val="150000"/>
              </a:lnSpc>
            </a:pPr>
            <a:r>
              <a:rPr lang="en-US"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Sanitary napkin vending machine is a self-service vending machine used for dispensing sanitary napkins against acceptance of coins, paper currency, token card, digital mode, biometric system, radio-frequency identification (RFID) or through mechanical operation. It can be easily installed at different work places like schools, colleges, community centers and public places like airports, hospitals, shopping malls, railway stations, and bus stops etc. </a:t>
            </a:r>
          </a:p>
          <a:p>
            <a:pPr>
              <a:lnSpc>
                <a:spcPct val="150000"/>
              </a:lnSpc>
            </a:pPr>
            <a:r>
              <a:rPr lang="en-US"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Standard establishes guidelines for the design, construction, and operation of sanitary napkin vending machines to ensure they are safe, reliable, and accessible in public spaces. </a:t>
            </a:r>
          </a:p>
          <a:p>
            <a:pPr>
              <a:lnSpc>
                <a:spcPct val="150000"/>
              </a:lnSpc>
            </a:pPr>
            <a:r>
              <a:rPr lang="en-US" sz="16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Important Requirement </a:t>
            </a:r>
            <a:endParaRPr lang="en-IN"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en-US" sz="16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Resistance to Temperature and Humidity Changes                                    Vending Mechanism</a:t>
            </a:r>
            <a:endParaRPr lang="en-IN"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en-US" sz="16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Cyclic Calibration Test</a:t>
            </a:r>
            <a:r>
              <a:rPr lang="en-IN" sz="16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16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Battery/Power Back-up</a:t>
            </a:r>
            <a:endParaRPr lang="en-IN" sz="1600" dirty="0">
              <a:solidFill>
                <a:srgbClr val="002060"/>
              </a:solidFill>
              <a:effectLst/>
              <a:latin typeface="Calibri" panose="020F0502020204030204" pitchFamily="34" charset="0"/>
              <a:ea typeface="Calibri" panose="020F0502020204030204" pitchFamily="34" charset="0"/>
            </a:endParaRPr>
          </a:p>
        </p:txBody>
      </p:sp>
      <p:pic>
        <p:nvPicPr>
          <p:cNvPr id="5" name="Picture 4">
            <a:extLst>
              <a:ext uri="{FF2B5EF4-FFF2-40B4-BE49-F238E27FC236}">
                <a16:creationId xmlns:a16="http://schemas.microsoft.com/office/drawing/2014/main" id="{6C402766-AF4D-0D91-78AE-34E4CB1173B2}"/>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3082" y="-46786"/>
            <a:ext cx="1506071" cy="1203233"/>
          </a:xfrm>
          <a:prstGeom prst="rect">
            <a:avLst/>
          </a:prstGeom>
          <a:noFill/>
          <a:ln>
            <a:noFill/>
          </a:ln>
        </p:spPr>
      </p:pic>
      <p:pic>
        <p:nvPicPr>
          <p:cNvPr id="4" name="Picture 3" descr="Top Sanitary Napkin Vending Machine Dealers in Beed - सेनेटरी नैपकिन  वेंडिंग मशीन डीलर्स, बीड - Best Sanitary Napkin Dispenser Dealers - Justdial">
            <a:extLst>
              <a:ext uri="{FF2B5EF4-FFF2-40B4-BE49-F238E27FC236}">
                <a16:creationId xmlns:a16="http://schemas.microsoft.com/office/drawing/2014/main" id="{838C69AC-2F90-8CFC-0222-B8610E1251C7}"/>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9751" y="1451287"/>
            <a:ext cx="1941531" cy="1977713"/>
          </a:xfrm>
          <a:prstGeom prst="rect">
            <a:avLst/>
          </a:prstGeom>
          <a:noFill/>
          <a:ln>
            <a:noFill/>
          </a:ln>
        </p:spPr>
      </p:pic>
      <p:pic>
        <p:nvPicPr>
          <p:cNvPr id="8" name="Picture 7" descr="Image preview">
            <a:extLst>
              <a:ext uri="{FF2B5EF4-FFF2-40B4-BE49-F238E27FC236}">
                <a16:creationId xmlns:a16="http://schemas.microsoft.com/office/drawing/2014/main" id="{569F0944-F26D-514C-9951-9135187109EE}"/>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43080" y="3723840"/>
            <a:ext cx="1941531" cy="1861172"/>
          </a:xfrm>
          <a:prstGeom prst="rect">
            <a:avLst/>
          </a:prstGeom>
          <a:noFill/>
          <a:ln>
            <a:noFill/>
          </a:ln>
        </p:spPr>
      </p:pic>
    </p:spTree>
    <p:extLst>
      <p:ext uri="{BB962C8B-B14F-4D97-AF65-F5344CB8AC3E}">
        <p14:creationId xmlns:p14="http://schemas.microsoft.com/office/powerpoint/2010/main" val="21528397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08267989-D8AE-74CC-B859-E9F8B0D11A3C}"/>
            </a:ext>
          </a:extLst>
        </p:cNvPr>
        <p:cNvGrpSpPr/>
        <p:nvPr/>
      </p:nvGrpSpPr>
      <p:grpSpPr>
        <a:xfrm>
          <a:off x="0" y="0"/>
          <a:ext cx="0" cy="0"/>
          <a:chOff x="0" y="0"/>
          <a:chExt cx="0" cy="0"/>
        </a:xfrm>
      </p:grpSpPr>
      <p:sp>
        <p:nvSpPr>
          <p:cNvPr id="307202" name="Rectangle 2">
            <a:extLst>
              <a:ext uri="{FF2B5EF4-FFF2-40B4-BE49-F238E27FC236}">
                <a16:creationId xmlns:a16="http://schemas.microsoft.com/office/drawing/2014/main" id="{DAF8BD76-9646-D2A4-1E71-69318E46449C}"/>
              </a:ext>
            </a:extLst>
          </p:cNvPr>
          <p:cNvSpPr>
            <a:spLocks noGrp="1" noChangeArrowheads="1"/>
          </p:cNvSpPr>
          <p:nvPr>
            <p:ph type="title"/>
          </p:nvPr>
        </p:nvSpPr>
        <p:spPr>
          <a:xfrm>
            <a:off x="2259106" y="152401"/>
            <a:ext cx="9206753" cy="911225"/>
          </a:xfrm>
        </p:spPr>
        <p:txBody>
          <a:bodyPr>
            <a:normAutofit/>
          </a:bodyPr>
          <a:lstStyle/>
          <a:p>
            <a:pPr algn="ctr"/>
            <a:r>
              <a:rPr lang="en-US" sz="2800" b="1" dirty="0">
                <a:solidFill>
                  <a:srgbClr val="002060"/>
                </a:solidFill>
                <a:latin typeface="Times New Roman" panose="02020603050405020304" pitchFamily="18" charset="0"/>
                <a:cs typeface="Times New Roman" panose="02020603050405020304" pitchFamily="18" charset="0"/>
              </a:rPr>
              <a:t>IMPORTANCE OF </a:t>
            </a:r>
            <a:r>
              <a:rPr lang="en-US" sz="2800" b="1" dirty="0">
                <a:solidFill>
                  <a:srgbClr val="002060"/>
                </a:solidFill>
                <a:latin typeface="Times New Roman" panose="02020603050405020304" pitchFamily="18" charset="0"/>
                <a:ea typeface="Calibri" panose="020F0502020204030204" pitchFamily="34" charset="0"/>
              </a:rPr>
              <a:t>CHILD CARE PRODUCTS</a:t>
            </a:r>
            <a:br>
              <a:rPr lang="en-US" altLang="en-US" sz="2800" b="1" dirty="0">
                <a:latin typeface="Arial" panose="020B0604020202020204" pitchFamily="34" charset="0"/>
                <a:cs typeface="Arial" panose="020B0604020202020204" pitchFamily="34" charset="0"/>
              </a:rPr>
            </a:br>
            <a:r>
              <a:rPr lang="en-US" altLang="en-US" sz="2200" dirty="0">
                <a:solidFill>
                  <a:srgbClr val="FF0000"/>
                </a:solidFill>
              </a:rPr>
              <a:t> 					</a:t>
            </a:r>
            <a:endParaRPr lang="en-US" altLang="en-US" sz="2000" b="1" dirty="0">
              <a:solidFill>
                <a:srgbClr val="FF0000"/>
              </a:solidFill>
            </a:endParaRPr>
          </a:p>
        </p:txBody>
      </p:sp>
      <p:pic>
        <p:nvPicPr>
          <p:cNvPr id="2" name="Picture 1">
            <a:extLst>
              <a:ext uri="{FF2B5EF4-FFF2-40B4-BE49-F238E27FC236}">
                <a16:creationId xmlns:a16="http://schemas.microsoft.com/office/drawing/2014/main" id="{2F0ED07B-86D7-82B7-3F7B-E25267F2FE09}"/>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3082" y="-46786"/>
            <a:ext cx="1506071" cy="1203233"/>
          </a:xfrm>
          <a:prstGeom prst="rect">
            <a:avLst/>
          </a:prstGeom>
          <a:noFill/>
          <a:ln>
            <a:noFill/>
          </a:ln>
        </p:spPr>
      </p:pic>
      <p:sp>
        <p:nvSpPr>
          <p:cNvPr id="3" name="Rectangle 1">
            <a:extLst>
              <a:ext uri="{FF2B5EF4-FFF2-40B4-BE49-F238E27FC236}">
                <a16:creationId xmlns:a16="http://schemas.microsoft.com/office/drawing/2014/main" id="{1F246F35-4131-2F26-BEEE-94451C37A725}"/>
              </a:ext>
            </a:extLst>
          </p:cNvPr>
          <p:cNvSpPr>
            <a:spLocks noGrp="1" noChangeArrowheads="1"/>
          </p:cNvSpPr>
          <p:nvPr>
            <p:ph idx="1"/>
          </p:nvPr>
        </p:nvSpPr>
        <p:spPr bwMode="auto">
          <a:xfrm>
            <a:off x="523316" y="984722"/>
            <a:ext cx="9409578" cy="4924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endParaRPr lang="en-IN" sz="2000" b="1" dirty="0">
              <a:solidFill>
                <a:srgbClr val="002060"/>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None/>
              <a:tabLst/>
            </a:pPr>
            <a:r>
              <a:rPr lang="en-US"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Child care products such as baby diapers and wipes are indispensable in ensuring the well-being and comfort of infants while significantly easing the responsibilities of caregivers. </a:t>
            </a:r>
          </a:p>
          <a:p>
            <a:pPr marL="0" marR="0" lvl="0" indent="0" algn="l" defTabSz="914400" rtl="0" eaLnBrk="0" fontAlgn="base" latinLnBrk="0" hangingPunct="0">
              <a:lnSpc>
                <a:spcPct val="100000"/>
              </a:lnSpc>
              <a:spcBef>
                <a:spcPct val="0"/>
              </a:spcBef>
              <a:spcAft>
                <a:spcPct val="0"/>
              </a:spcAft>
              <a:buClrTx/>
              <a:buSzTx/>
              <a:buNone/>
              <a:tabLst/>
            </a:pPr>
            <a:endParaRPr kumimoji="0" lang="en-IN" altLang="en-US"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None/>
              <a:tabLst/>
            </a:pPr>
            <a:r>
              <a:rPr lang="en-IN" altLang="en-US" b="1" dirty="0">
                <a:solidFill>
                  <a:srgbClr val="002060"/>
                </a:solidFill>
                <a:latin typeface="Times New Roman" panose="02020603050405020304" pitchFamily="18" charset="0"/>
                <a:cs typeface="Times New Roman" panose="02020603050405020304" pitchFamily="18" charset="0"/>
              </a:rPr>
              <a:t>Benefits</a:t>
            </a:r>
            <a:endParaRPr kumimoji="0" lang="en-IN" altLang="en-US"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None/>
              <a:tabLst/>
            </a:pPr>
            <a:r>
              <a:rPr lang="en-IN" b="1" dirty="0">
                <a:solidFill>
                  <a:srgbClr val="002060"/>
                </a:solidFill>
                <a:latin typeface="Times New Roman" panose="02020603050405020304" pitchFamily="18" charset="0"/>
                <a:cs typeface="Times New Roman" panose="02020603050405020304" pitchFamily="18" charset="0"/>
              </a:rPr>
              <a:t>Hygiene Maintenance </a:t>
            </a:r>
            <a:r>
              <a:rPr kumimoji="0" lang="en-US" altLang="en-US"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a:t>
            </a:r>
            <a:r>
              <a:rPr kumimoji="0" lang="en-US" altLang="en-US"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 K</a:t>
            </a:r>
            <a:r>
              <a:rPr lang="en-US" dirty="0">
                <a:solidFill>
                  <a:srgbClr val="002060"/>
                </a:solidFill>
                <a:latin typeface="Times New Roman" panose="02020603050405020304" pitchFamily="18" charset="0"/>
                <a:cs typeface="Times New Roman" panose="02020603050405020304" pitchFamily="18" charset="0"/>
              </a:rPr>
              <a:t>eeps babies dry, preventing prolonged exposure to moisture that can cause rashes or infections.</a:t>
            </a:r>
            <a:r>
              <a:rPr kumimoji="0" lang="en-US" altLang="en-US"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None/>
              <a:tabLst/>
            </a:pPr>
            <a:r>
              <a:rPr lang="en-IN" b="1" dirty="0">
                <a:solidFill>
                  <a:srgbClr val="002060"/>
                </a:solidFill>
                <a:latin typeface="Times New Roman" panose="02020603050405020304" pitchFamily="18" charset="0"/>
                <a:cs typeface="Times New Roman" panose="02020603050405020304" pitchFamily="18" charset="0"/>
              </a:rPr>
              <a:t>Safety and Health :</a:t>
            </a:r>
            <a:r>
              <a:rPr kumimoji="0" lang="en-US" altLang="en-US"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 P</a:t>
            </a:r>
            <a:r>
              <a:rPr lang="en-US" dirty="0">
                <a:solidFill>
                  <a:srgbClr val="002060"/>
                </a:solidFill>
                <a:latin typeface="Times New Roman" panose="02020603050405020304" pitchFamily="18" charset="0"/>
                <a:cs typeface="Times New Roman" panose="02020603050405020304" pitchFamily="18" charset="0"/>
              </a:rPr>
              <a:t>revent skin irritation and reduce the risk of conditions like diaper dermatitis</a:t>
            </a:r>
            <a:r>
              <a:rPr kumimoji="0" lang="en-US" altLang="en-US"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None/>
              <a:tabLst/>
            </a:pPr>
            <a:r>
              <a:rPr lang="en-IN" b="1" dirty="0">
                <a:solidFill>
                  <a:srgbClr val="002060"/>
                </a:solidFill>
                <a:latin typeface="Times New Roman" panose="02020603050405020304" pitchFamily="18" charset="0"/>
                <a:cs typeface="Times New Roman" panose="02020603050405020304" pitchFamily="18" charset="0"/>
              </a:rPr>
              <a:t>Convenience for Parents/Caregivers</a:t>
            </a:r>
            <a:r>
              <a:rPr kumimoji="0" lang="en-US" altLang="en-US"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a:t>
            </a:r>
            <a:r>
              <a:rPr kumimoji="0" lang="en-US" altLang="en-US"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 S</a:t>
            </a:r>
            <a:r>
              <a:rPr lang="en-US" dirty="0">
                <a:solidFill>
                  <a:srgbClr val="002060"/>
                </a:solidFill>
                <a:latin typeface="Times New Roman" panose="02020603050405020304" pitchFamily="18" charset="0"/>
                <a:cs typeface="Times New Roman" panose="02020603050405020304" pitchFamily="18" charset="0"/>
              </a:rPr>
              <a:t>ave time and effort for parents and caregivers by offering easy and efficient hygiene solutions.</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None/>
              <a:tabLst/>
            </a:pPr>
            <a:r>
              <a:rPr lang="en-IN" b="1" dirty="0">
                <a:solidFill>
                  <a:srgbClr val="002060"/>
                </a:solidFill>
                <a:latin typeface="Times New Roman" panose="02020603050405020304" pitchFamily="18" charset="0"/>
                <a:cs typeface="Times New Roman" panose="02020603050405020304" pitchFamily="18" charset="0"/>
              </a:rPr>
              <a:t>Support in Development</a:t>
            </a:r>
            <a:r>
              <a:rPr lang="en-US" b="1" dirty="0">
                <a:solidFill>
                  <a:srgbClr val="002060"/>
                </a:solidFill>
                <a:latin typeface="Times New Roman" panose="02020603050405020304" pitchFamily="18" charset="0"/>
                <a:cs typeface="Times New Roman" panose="02020603050405020304" pitchFamily="18" charset="0"/>
              </a:rPr>
              <a:t> </a:t>
            </a:r>
            <a:r>
              <a:rPr lang="en-US" dirty="0">
                <a:solidFill>
                  <a:srgbClr val="002060"/>
                </a:solidFill>
                <a:latin typeface="Times New Roman" panose="02020603050405020304" pitchFamily="18" charset="0"/>
                <a:cs typeface="Times New Roman" panose="02020603050405020304" pitchFamily="18" charset="0"/>
              </a:rPr>
              <a:t>: Comfortable and well-fitted diapers allow babies to move freely, aiding their physical development and mobility without discomfort</a:t>
            </a:r>
            <a:endParaRPr kumimoji="0" lang="en-US" altLang="en-US"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4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37443449"/>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fill="hold" nodeType="withEffect">
                                  <p:stCondLst>
                                    <p:cond delay="0"/>
                                  </p:stCondLst>
                                  <p:iterate type="lt">
                                    <p:tmPct val="10000"/>
                                  </p:iterate>
                                  <p:childTnLst>
                                    <p:set>
                                      <p:cBhvr>
                                        <p:cTn id="6" dur="1" fill="hold">
                                          <p:stCondLst>
                                            <p:cond delay="0"/>
                                          </p:stCondLst>
                                        </p:cTn>
                                        <p:tgtEl>
                                          <p:spTgt spid="307202"/>
                                        </p:tgtEl>
                                        <p:attrNameLst>
                                          <p:attrName>style.visibility</p:attrName>
                                        </p:attrNameLst>
                                      </p:cBhvr>
                                      <p:to>
                                        <p:strVal val="visible"/>
                                      </p:to>
                                    </p:set>
                                    <p:animEffect transition="in" filter="fade">
                                      <p:cBhvr>
                                        <p:cTn id="7" dur="600">
                                          <p:stCondLst>
                                            <p:cond delay="0"/>
                                          </p:stCondLst>
                                        </p:cTn>
                                        <p:tgtEl>
                                          <p:spTgt spid="307202"/>
                                        </p:tgtEl>
                                      </p:cBhvr>
                                    </p:animEffect>
                                    <p:anim calcmode="lin" valueType="num">
                                      <p:cBhvr>
                                        <p:cTn id="8" dur="600" fill="hold">
                                          <p:stCondLst>
                                            <p:cond delay="0"/>
                                          </p:stCondLst>
                                        </p:cTn>
                                        <p:tgtEl>
                                          <p:spTgt spid="307202"/>
                                        </p:tgtEl>
                                        <p:attrNameLst>
                                          <p:attrName>style.rotation</p:attrName>
                                        </p:attrNameLst>
                                      </p:cBhvr>
                                      <p:tavLst>
                                        <p:tav tm="0">
                                          <p:val>
                                            <p:fltVal val="720"/>
                                          </p:val>
                                        </p:tav>
                                        <p:tav tm="100000">
                                          <p:val>
                                            <p:fltVal val="0"/>
                                          </p:val>
                                        </p:tav>
                                      </p:tavLst>
                                    </p:anim>
                                    <p:anim calcmode="lin" valueType="num">
                                      <p:cBhvr>
                                        <p:cTn id="9" dur="600" fill="hold">
                                          <p:stCondLst>
                                            <p:cond delay="0"/>
                                          </p:stCondLst>
                                        </p:cTn>
                                        <p:tgtEl>
                                          <p:spTgt spid="307202"/>
                                        </p:tgtEl>
                                        <p:attrNameLst>
                                          <p:attrName>ppt_h</p:attrName>
                                        </p:attrNameLst>
                                      </p:cBhvr>
                                      <p:tavLst>
                                        <p:tav tm="0">
                                          <p:val>
                                            <p:fltVal val="0"/>
                                          </p:val>
                                        </p:tav>
                                        <p:tav tm="100000">
                                          <p:val>
                                            <p:strVal val="#ppt_h"/>
                                          </p:val>
                                        </p:tav>
                                      </p:tavLst>
                                    </p:anim>
                                    <p:anim calcmode="lin" valueType="num">
                                      <p:cBhvr>
                                        <p:cTn id="10" dur="600" fill="hold">
                                          <p:stCondLst>
                                            <p:cond delay="0"/>
                                          </p:stCondLst>
                                        </p:cTn>
                                        <p:tgtEl>
                                          <p:spTgt spid="307202"/>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39AA1F-9FBE-5E11-D63C-4575D866D590}"/>
              </a:ext>
            </a:extLst>
          </p:cNvPr>
          <p:cNvSpPr>
            <a:spLocks noGrp="1"/>
          </p:cNvSpPr>
          <p:nvPr>
            <p:ph type="title"/>
          </p:nvPr>
        </p:nvSpPr>
        <p:spPr>
          <a:xfrm>
            <a:off x="1776335" y="178520"/>
            <a:ext cx="9647878" cy="1320800"/>
          </a:xfrm>
        </p:spPr>
        <p:txBody>
          <a:bodyPr anchor="ctr">
            <a:normAutofit/>
          </a:bodyPr>
          <a:lstStyle/>
          <a:p>
            <a:pPr>
              <a:lnSpc>
                <a:spcPct val="90000"/>
              </a:lnSpc>
            </a:pPr>
            <a:r>
              <a:rPr lang="en-US" sz="2800" b="1" dirty="0">
                <a:solidFill>
                  <a:srgbClr val="002060"/>
                </a:solidFill>
                <a:latin typeface="Times New Roman" panose="02020603050405020304" pitchFamily="18" charset="0"/>
                <a:cs typeface="Times New Roman" panose="02020603050405020304" pitchFamily="18" charset="0"/>
              </a:rPr>
              <a:t>Important standards for </a:t>
            </a:r>
            <a:r>
              <a:rPr lang="en-US" sz="2800" b="1" dirty="0">
                <a:solidFill>
                  <a:srgbClr val="002060"/>
                </a:solidFill>
                <a:latin typeface="Times New Roman" panose="02020603050405020304" pitchFamily="18" charset="0"/>
                <a:ea typeface="Calibri" panose="020F0502020204030204" pitchFamily="34" charset="0"/>
              </a:rPr>
              <a:t>Child Care Products</a:t>
            </a:r>
            <a:endParaRPr lang="en-US" sz="2800" b="1" dirty="0">
              <a:solidFill>
                <a:srgbClr val="00206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9C3F3976-170F-4E7B-2A01-A42A79BBE7DD}"/>
              </a:ext>
            </a:extLst>
          </p:cNvPr>
          <p:cNvSpPr>
            <a:spLocks noGrp="1"/>
          </p:cNvSpPr>
          <p:nvPr>
            <p:ph idx="1"/>
          </p:nvPr>
        </p:nvSpPr>
        <p:spPr>
          <a:xfrm>
            <a:off x="2745908" y="1237130"/>
            <a:ext cx="9066341" cy="4948518"/>
          </a:xfrm>
        </p:spPr>
        <p:txBody>
          <a:bodyPr>
            <a:noAutofit/>
          </a:bodyPr>
          <a:lstStyle/>
          <a:p>
            <a:pPr>
              <a:lnSpc>
                <a:spcPct val="90000"/>
              </a:lnSpc>
            </a:pPr>
            <a:r>
              <a:rPr lang="en-IN" b="1" dirty="0">
                <a:solidFill>
                  <a:srgbClr val="002060"/>
                </a:solidFill>
                <a:effectLst/>
                <a:latin typeface="Times New Roman" panose="02020603050405020304" pitchFamily="18" charset="0"/>
                <a:cs typeface="Times New Roman" panose="02020603050405020304" pitchFamily="18" charset="0"/>
              </a:rPr>
              <a:t>IS 17509 : 2021 Disposabl</a:t>
            </a:r>
            <a:r>
              <a:rPr lang="en-IN" b="1" dirty="0">
                <a:solidFill>
                  <a:srgbClr val="002060"/>
                </a:solidFill>
                <a:latin typeface="Times New Roman" panose="02020603050405020304" pitchFamily="18" charset="0"/>
                <a:cs typeface="Times New Roman" panose="02020603050405020304" pitchFamily="18" charset="0"/>
              </a:rPr>
              <a:t>e Baby Diaper</a:t>
            </a:r>
          </a:p>
          <a:p>
            <a:pPr marL="0" indent="0" algn="just">
              <a:lnSpc>
                <a:spcPct val="90000"/>
              </a:lnSpc>
              <a:buNone/>
            </a:pPr>
            <a:endParaRPr lang="en-GB" sz="1800" dirty="0">
              <a:solidFill>
                <a:srgbClr val="002060"/>
              </a:solidFill>
              <a:effectLst/>
              <a:latin typeface="Times New Roman" panose="02020603050405020304" pitchFamily="18" charset="0"/>
              <a:ea typeface="Times New Roman" panose="02020603050405020304" pitchFamily="18" charset="0"/>
            </a:endParaRPr>
          </a:p>
          <a:p>
            <a:pPr marL="0" indent="0" algn="just">
              <a:lnSpc>
                <a:spcPct val="90000"/>
              </a:lnSpc>
              <a:buNone/>
            </a:pPr>
            <a:r>
              <a:rPr lang="en-GB" dirty="0">
                <a:solidFill>
                  <a:srgbClr val="002060"/>
                </a:solidFill>
                <a:effectLst/>
                <a:latin typeface="Times New Roman" panose="02020603050405020304" pitchFamily="18" charset="0"/>
                <a:ea typeface="Times New Roman" panose="02020603050405020304" pitchFamily="18" charset="0"/>
              </a:rPr>
              <a:t>Baby diapers are personal hygiene products that allows the baby to defecate or urinate without the use of a toilet, by absorbing or containing waste products to prevent soiling of outer clothing or the external environment</a:t>
            </a:r>
          </a:p>
          <a:p>
            <a:pPr marL="114300" indent="0" algn="just">
              <a:lnSpc>
                <a:spcPct val="150000"/>
              </a:lnSpc>
              <a:spcAft>
                <a:spcPts val="1000"/>
              </a:spcAft>
              <a:buNone/>
            </a:pPr>
            <a:r>
              <a:rPr lang="en-US"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This standard specifies quality requirements such as </a:t>
            </a:r>
            <a:r>
              <a:rPr lang="en-US"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p</a:t>
            </a:r>
            <a:r>
              <a:rPr lang="en-US"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H value, </a:t>
            </a:r>
            <a:r>
              <a:rPr lang="en-GB"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rate of absorption, rewet under load, minimum absorption capacity</a:t>
            </a:r>
            <a:r>
              <a:rPr lang="en-US"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hygiene testing requirement, b</a:t>
            </a:r>
            <a:r>
              <a:rPr lang="en-GB"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iocompatibility</a:t>
            </a:r>
            <a:r>
              <a:rPr lang="en-GB"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evaluation, phthalate test, and optional requirement for </a:t>
            </a:r>
            <a:r>
              <a:rPr lang="en-US"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biodegradability and </a:t>
            </a:r>
            <a:r>
              <a:rPr lang="en-US"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compostability</a:t>
            </a:r>
            <a:r>
              <a:rPr lang="en-US"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etc.</a:t>
            </a:r>
            <a:endParaRPr lang="en-IN"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gn="just">
              <a:lnSpc>
                <a:spcPct val="115000"/>
              </a:lnSpc>
              <a:buNone/>
            </a:pPr>
            <a:r>
              <a:rPr lang="en-GB" dirty="0">
                <a:solidFill>
                  <a:srgbClr val="002060"/>
                </a:solidFill>
                <a:effectLst/>
                <a:latin typeface="Times New Roman" panose="02020603050405020304" pitchFamily="18" charset="0"/>
                <a:ea typeface="Times New Roman" panose="02020603050405020304" pitchFamily="18" charset="0"/>
              </a:rPr>
              <a:t>The above performance parameters  for baby diapers are crucial to ensure safety, quality, and performance. It ensures that diapers are made from non-toxic materials to protect babies' sensitive skin, provide adequate absorbency to prevent discomfort and rashes, and fit properly to avoid leaks.</a:t>
            </a:r>
            <a:endParaRPr lang="en-IN" dirty="0">
              <a:solidFill>
                <a:srgbClr val="002060"/>
              </a:solidFill>
              <a:effectLst/>
              <a:latin typeface="Times New Roman" panose="02020603050405020304" pitchFamily="18" charset="0"/>
              <a:ea typeface="Times New Roman" panose="02020603050405020304" pitchFamily="18" charset="0"/>
            </a:endParaRPr>
          </a:p>
          <a:p>
            <a:pPr>
              <a:lnSpc>
                <a:spcPct val="90000"/>
              </a:lnSpc>
            </a:pPr>
            <a:endParaRPr lang="en-IN" b="1" dirty="0">
              <a:solidFill>
                <a:srgbClr val="002060"/>
              </a:solidFill>
              <a:latin typeface="Times New Roman" panose="02020603050405020304" pitchFamily="18" charset="0"/>
              <a:cs typeface="Times New Roman" panose="02020603050405020304" pitchFamily="18" charset="0"/>
            </a:endParaRPr>
          </a:p>
          <a:p>
            <a:pPr>
              <a:lnSpc>
                <a:spcPct val="90000"/>
              </a:lnSpc>
            </a:pPr>
            <a:endParaRPr lang="en-IN" b="1" dirty="0">
              <a:solidFill>
                <a:srgbClr val="002060"/>
              </a:solidFill>
              <a:effectLst/>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594A3DAF-F622-0529-8E2C-2F758127C29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3082" y="-46786"/>
            <a:ext cx="1506071" cy="1203233"/>
          </a:xfrm>
          <a:prstGeom prst="rect">
            <a:avLst/>
          </a:prstGeom>
          <a:noFill/>
          <a:ln>
            <a:noFill/>
          </a:ln>
        </p:spPr>
      </p:pic>
      <p:pic>
        <p:nvPicPr>
          <p:cNvPr id="9" name="Picture 8">
            <a:extLst>
              <a:ext uri="{FF2B5EF4-FFF2-40B4-BE49-F238E27FC236}">
                <a16:creationId xmlns:a16="http://schemas.microsoft.com/office/drawing/2014/main" id="{A5105FDA-3664-F688-5619-DEB5E4190EF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47918" y="1904328"/>
            <a:ext cx="2286000" cy="1668780"/>
          </a:xfrm>
          <a:prstGeom prst="rect">
            <a:avLst/>
          </a:prstGeom>
          <a:noFill/>
          <a:ln>
            <a:noFill/>
          </a:ln>
        </p:spPr>
      </p:pic>
    </p:spTree>
    <p:extLst>
      <p:ext uri="{BB962C8B-B14F-4D97-AF65-F5344CB8AC3E}">
        <p14:creationId xmlns:p14="http://schemas.microsoft.com/office/powerpoint/2010/main" val="20676011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DADCD8-821D-EE7B-4F06-D4C5FBB7C8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0D3243-B610-6AF3-5B5D-25C5EF2E33A8}"/>
              </a:ext>
            </a:extLst>
          </p:cNvPr>
          <p:cNvSpPr>
            <a:spLocks noGrp="1"/>
          </p:cNvSpPr>
          <p:nvPr>
            <p:ph type="title"/>
          </p:nvPr>
        </p:nvSpPr>
        <p:spPr>
          <a:xfrm>
            <a:off x="1776335" y="178520"/>
            <a:ext cx="9647878" cy="1320800"/>
          </a:xfrm>
        </p:spPr>
        <p:txBody>
          <a:bodyPr anchor="ctr">
            <a:normAutofit/>
          </a:bodyPr>
          <a:lstStyle/>
          <a:p>
            <a:pPr>
              <a:lnSpc>
                <a:spcPct val="90000"/>
              </a:lnSpc>
            </a:pPr>
            <a:r>
              <a:rPr lang="en-US" sz="2800" b="1" dirty="0">
                <a:solidFill>
                  <a:srgbClr val="002060"/>
                </a:solidFill>
                <a:latin typeface="Times New Roman" panose="02020603050405020304" pitchFamily="18" charset="0"/>
                <a:cs typeface="Times New Roman" panose="02020603050405020304" pitchFamily="18" charset="0"/>
              </a:rPr>
              <a:t>Important standards for </a:t>
            </a:r>
            <a:r>
              <a:rPr lang="en-US" sz="2800" b="1" dirty="0">
                <a:solidFill>
                  <a:srgbClr val="002060"/>
                </a:solidFill>
                <a:latin typeface="Times New Roman" panose="02020603050405020304" pitchFamily="18" charset="0"/>
                <a:ea typeface="Calibri" panose="020F0502020204030204" pitchFamily="34" charset="0"/>
              </a:rPr>
              <a:t>Child Care Products</a:t>
            </a:r>
            <a:endParaRPr lang="en-US" sz="2800" b="1" dirty="0">
              <a:solidFill>
                <a:srgbClr val="00206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D962E83-1460-BED9-325A-F4F13898643C}"/>
              </a:ext>
            </a:extLst>
          </p:cNvPr>
          <p:cNvSpPr>
            <a:spLocks noGrp="1"/>
          </p:cNvSpPr>
          <p:nvPr>
            <p:ph idx="1"/>
          </p:nvPr>
        </p:nvSpPr>
        <p:spPr>
          <a:xfrm>
            <a:off x="2745908" y="1237130"/>
            <a:ext cx="9066341" cy="4948518"/>
          </a:xfrm>
        </p:spPr>
        <p:txBody>
          <a:bodyPr>
            <a:noAutofit/>
          </a:bodyPr>
          <a:lstStyle/>
          <a:p>
            <a:pPr>
              <a:lnSpc>
                <a:spcPct val="90000"/>
              </a:lnSpc>
            </a:pPr>
            <a:r>
              <a:rPr lang="en-IN" b="1" dirty="0">
                <a:solidFill>
                  <a:srgbClr val="002060"/>
                </a:solidFill>
                <a:effectLst/>
                <a:latin typeface="Times New Roman" panose="02020603050405020304" pitchFamily="18" charset="0"/>
                <a:cs typeface="Times New Roman" panose="02020603050405020304" pitchFamily="18" charset="0"/>
              </a:rPr>
              <a:t>IS 17509 : 2021 Disposabl</a:t>
            </a:r>
            <a:r>
              <a:rPr lang="en-IN" b="1" dirty="0">
                <a:solidFill>
                  <a:srgbClr val="002060"/>
                </a:solidFill>
                <a:latin typeface="Times New Roman" panose="02020603050405020304" pitchFamily="18" charset="0"/>
                <a:cs typeface="Times New Roman" panose="02020603050405020304" pitchFamily="18" charset="0"/>
              </a:rPr>
              <a:t>e Baby Diaper</a:t>
            </a:r>
          </a:p>
          <a:p>
            <a:pPr marL="0" indent="0" algn="just">
              <a:lnSpc>
                <a:spcPct val="90000"/>
              </a:lnSpc>
              <a:buNone/>
            </a:pPr>
            <a:endParaRPr lang="en-GB" sz="1800" dirty="0">
              <a:solidFill>
                <a:srgbClr val="002060"/>
              </a:solidFill>
              <a:effectLst/>
              <a:latin typeface="Times New Roman" panose="02020603050405020304" pitchFamily="18" charset="0"/>
              <a:ea typeface="Times New Roman" panose="02020603050405020304" pitchFamily="18" charset="0"/>
            </a:endParaRPr>
          </a:p>
          <a:p>
            <a:pPr>
              <a:lnSpc>
                <a:spcPct val="90000"/>
              </a:lnSpc>
            </a:pPr>
            <a:endParaRPr lang="en-IN" b="1" dirty="0">
              <a:solidFill>
                <a:srgbClr val="002060"/>
              </a:solidFill>
              <a:latin typeface="Times New Roman" panose="02020603050405020304" pitchFamily="18" charset="0"/>
              <a:cs typeface="Times New Roman" panose="02020603050405020304" pitchFamily="18" charset="0"/>
            </a:endParaRPr>
          </a:p>
          <a:p>
            <a:pPr>
              <a:lnSpc>
                <a:spcPct val="90000"/>
              </a:lnSpc>
            </a:pPr>
            <a:endParaRPr lang="en-IN" b="1" dirty="0">
              <a:solidFill>
                <a:srgbClr val="002060"/>
              </a:solidFill>
              <a:effectLst/>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5377F3FC-C3A0-1EDC-DE15-FDD85D64709D}"/>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3082" y="-46786"/>
            <a:ext cx="1506071" cy="1203233"/>
          </a:xfrm>
          <a:prstGeom prst="rect">
            <a:avLst/>
          </a:prstGeom>
          <a:noFill/>
          <a:ln>
            <a:noFill/>
          </a:ln>
        </p:spPr>
      </p:pic>
      <p:pic>
        <p:nvPicPr>
          <p:cNvPr id="4" name="Picture 3">
            <a:extLst>
              <a:ext uri="{FF2B5EF4-FFF2-40B4-BE49-F238E27FC236}">
                <a16:creationId xmlns:a16="http://schemas.microsoft.com/office/drawing/2014/main" id="{7361B6D0-F650-05DC-F9E0-B6D3F6AD06E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79751" y="2059622"/>
            <a:ext cx="6038978" cy="3426778"/>
          </a:xfrm>
          <a:prstGeom prst="rect">
            <a:avLst/>
          </a:prstGeom>
          <a:noFill/>
          <a:ln>
            <a:noFill/>
          </a:ln>
        </p:spPr>
      </p:pic>
      <p:pic>
        <p:nvPicPr>
          <p:cNvPr id="6" name="Picture 5">
            <a:extLst>
              <a:ext uri="{FF2B5EF4-FFF2-40B4-BE49-F238E27FC236}">
                <a16:creationId xmlns:a16="http://schemas.microsoft.com/office/drawing/2014/main" id="{5C055AF3-45A6-F999-A736-A1C6D359CB96}"/>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490447" y="1903412"/>
            <a:ext cx="5321802" cy="3717458"/>
          </a:xfrm>
          <a:prstGeom prst="rect">
            <a:avLst/>
          </a:prstGeom>
          <a:noFill/>
          <a:ln>
            <a:noFill/>
          </a:ln>
        </p:spPr>
      </p:pic>
    </p:spTree>
    <p:extLst>
      <p:ext uri="{BB962C8B-B14F-4D97-AF65-F5344CB8AC3E}">
        <p14:creationId xmlns:p14="http://schemas.microsoft.com/office/powerpoint/2010/main" val="39277478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DDF223-7295-3607-A73D-0FD59D719C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7636A0-F196-7F5A-2874-6D51367F7FB2}"/>
              </a:ext>
            </a:extLst>
          </p:cNvPr>
          <p:cNvSpPr>
            <a:spLocks noGrp="1"/>
          </p:cNvSpPr>
          <p:nvPr>
            <p:ph type="title"/>
          </p:nvPr>
        </p:nvSpPr>
        <p:spPr>
          <a:xfrm>
            <a:off x="1776335" y="178520"/>
            <a:ext cx="9647878" cy="1320800"/>
          </a:xfrm>
        </p:spPr>
        <p:txBody>
          <a:bodyPr anchor="ctr">
            <a:normAutofit/>
          </a:bodyPr>
          <a:lstStyle/>
          <a:p>
            <a:pPr>
              <a:lnSpc>
                <a:spcPct val="90000"/>
              </a:lnSpc>
            </a:pPr>
            <a:r>
              <a:rPr lang="en-US" sz="2800" b="1" dirty="0">
                <a:solidFill>
                  <a:srgbClr val="002060"/>
                </a:solidFill>
                <a:latin typeface="Times New Roman" panose="02020603050405020304" pitchFamily="18" charset="0"/>
                <a:cs typeface="Times New Roman" panose="02020603050405020304" pitchFamily="18" charset="0"/>
              </a:rPr>
              <a:t>Important standards for </a:t>
            </a:r>
            <a:r>
              <a:rPr lang="en-US" sz="2800" b="1" dirty="0">
                <a:solidFill>
                  <a:srgbClr val="002060"/>
                </a:solidFill>
                <a:latin typeface="Times New Roman" panose="02020603050405020304" pitchFamily="18" charset="0"/>
                <a:ea typeface="Calibri" panose="020F0502020204030204" pitchFamily="34" charset="0"/>
              </a:rPr>
              <a:t>Child Care Products</a:t>
            </a:r>
            <a:endParaRPr lang="en-US" sz="2800" b="1" dirty="0">
              <a:solidFill>
                <a:srgbClr val="00206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5AA32C4-56E7-E346-74C1-F82D624EE89D}"/>
              </a:ext>
            </a:extLst>
          </p:cNvPr>
          <p:cNvSpPr>
            <a:spLocks noGrp="1"/>
          </p:cNvSpPr>
          <p:nvPr>
            <p:ph idx="1"/>
          </p:nvPr>
        </p:nvSpPr>
        <p:spPr>
          <a:xfrm>
            <a:off x="2745908" y="1237130"/>
            <a:ext cx="9066341" cy="4948518"/>
          </a:xfrm>
        </p:spPr>
        <p:txBody>
          <a:bodyPr>
            <a:noAutofit/>
          </a:bodyPr>
          <a:lstStyle/>
          <a:p>
            <a:pPr>
              <a:lnSpc>
                <a:spcPct val="90000"/>
              </a:lnSpc>
            </a:pPr>
            <a:r>
              <a:rPr lang="en-US" sz="1800" b="1" dirty="0">
                <a:solidFill>
                  <a:srgbClr val="002060"/>
                </a:solidFill>
                <a:effectLst/>
                <a:latin typeface="Times New Roman" panose="02020603050405020304" pitchFamily="18" charset="0"/>
                <a:ea typeface="Calibri" panose="020F0502020204030204" pitchFamily="34" charset="0"/>
              </a:rPr>
              <a:t>IS 17787 : 2021, Nonwoven Wipes</a:t>
            </a:r>
            <a:endParaRPr lang="en-IN" sz="1800" dirty="0">
              <a:solidFill>
                <a:srgbClr val="002060"/>
              </a:solidFill>
              <a:effectLst/>
              <a:latin typeface="Calibri" panose="020F0502020204030204" pitchFamily="34" charset="0"/>
              <a:ea typeface="Calibri" panose="020F0502020204030204" pitchFamily="34" charset="0"/>
            </a:endParaRPr>
          </a:p>
          <a:p>
            <a:pPr>
              <a:lnSpc>
                <a:spcPct val="90000"/>
              </a:lnSpc>
            </a:pPr>
            <a:endParaRPr lang="en-IN" b="1" dirty="0">
              <a:solidFill>
                <a:srgbClr val="002060"/>
              </a:solidFill>
              <a:latin typeface="Times New Roman" panose="02020603050405020304" pitchFamily="18" charset="0"/>
              <a:cs typeface="Times New Roman" panose="02020603050405020304" pitchFamily="18" charset="0"/>
            </a:endParaRPr>
          </a:p>
          <a:p>
            <a:pPr algn="just"/>
            <a:r>
              <a:rPr lang="en-US" sz="20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Nonwovens are structures of textile materials, such as </a:t>
            </a:r>
            <a:r>
              <a:rPr lang="en-US" sz="2000"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fibres</a:t>
            </a:r>
            <a:r>
              <a:rPr lang="en-US" sz="20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continuous filaments, or chopped yarns of any nature or origin, that have been formed into webs by any means, and bonded together by chemical, mechanical, heat or solvent treatment etc., excluding the interlacing of yarns as in woven fabric, knitted fabric, laces, braided fabric or tufted fabric.</a:t>
            </a:r>
            <a:endParaRPr lang="en-IN" sz="20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US" sz="20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IS 17787: 2021 defines the minimum performance requirements for single-use, dry or wet, nonwoven wipes used for various hygiene purposes, excluding wipes impregnated with alcohol or claiming germicidal properties. The standard aims to ensure product consistency, safety, and efficacy. It doesn't cover the chemical composition of cleaning agents, moisturizers, fragrances or preservatives used in the wipes, but it mandates compliance with permissible limits set by the Food and Drugs Authority of India or other relevant regulatory bodies.</a:t>
            </a:r>
            <a:endParaRPr lang="en-IN" sz="20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90000"/>
              </a:lnSpc>
            </a:pPr>
            <a:endParaRPr lang="en-IN" b="1" dirty="0">
              <a:solidFill>
                <a:srgbClr val="002060"/>
              </a:solidFill>
              <a:latin typeface="Times New Roman" panose="02020603050405020304" pitchFamily="18" charset="0"/>
              <a:cs typeface="Times New Roman" panose="02020603050405020304" pitchFamily="18" charset="0"/>
            </a:endParaRPr>
          </a:p>
          <a:p>
            <a:pPr>
              <a:lnSpc>
                <a:spcPct val="90000"/>
              </a:lnSpc>
            </a:pPr>
            <a:endParaRPr lang="en-IN" b="1" dirty="0">
              <a:solidFill>
                <a:srgbClr val="002060"/>
              </a:solidFill>
              <a:effectLst/>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D3E8E4C8-5E62-0C27-BBB7-5F8AC6E4CF5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3082" y="-46786"/>
            <a:ext cx="1506071" cy="1203233"/>
          </a:xfrm>
          <a:prstGeom prst="rect">
            <a:avLst/>
          </a:prstGeom>
          <a:noFill/>
          <a:ln>
            <a:noFill/>
          </a:ln>
        </p:spPr>
      </p:pic>
      <p:pic>
        <p:nvPicPr>
          <p:cNvPr id="4" name="Picture 3" descr="What Makes Wet Wipes A Home Essential">
            <a:extLst>
              <a:ext uri="{FF2B5EF4-FFF2-40B4-BE49-F238E27FC236}">
                <a16:creationId xmlns:a16="http://schemas.microsoft.com/office/drawing/2014/main" id="{36725342-B9B6-F95C-EA51-D43E98FB924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33082" y="2136238"/>
            <a:ext cx="1851660" cy="1706245"/>
          </a:xfrm>
          <a:prstGeom prst="rect">
            <a:avLst/>
          </a:prstGeom>
          <a:noFill/>
          <a:ln>
            <a:noFill/>
          </a:ln>
        </p:spPr>
      </p:pic>
    </p:spTree>
    <p:extLst>
      <p:ext uri="{BB962C8B-B14F-4D97-AF65-F5344CB8AC3E}">
        <p14:creationId xmlns:p14="http://schemas.microsoft.com/office/powerpoint/2010/main" val="9658250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82F470-D2AD-327F-0742-7844626D6E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DCDBE5-5199-F489-5E57-4E128FC6C92E}"/>
              </a:ext>
            </a:extLst>
          </p:cNvPr>
          <p:cNvSpPr>
            <a:spLocks noGrp="1"/>
          </p:cNvSpPr>
          <p:nvPr>
            <p:ph type="title"/>
          </p:nvPr>
        </p:nvSpPr>
        <p:spPr>
          <a:xfrm>
            <a:off x="1776335" y="178520"/>
            <a:ext cx="9647878" cy="1320800"/>
          </a:xfrm>
        </p:spPr>
        <p:txBody>
          <a:bodyPr anchor="ctr">
            <a:normAutofit/>
          </a:bodyPr>
          <a:lstStyle/>
          <a:p>
            <a:pPr>
              <a:lnSpc>
                <a:spcPct val="90000"/>
              </a:lnSpc>
            </a:pPr>
            <a:r>
              <a:rPr lang="en-US" sz="2800" b="1" dirty="0">
                <a:solidFill>
                  <a:srgbClr val="002060"/>
                </a:solidFill>
                <a:latin typeface="Times New Roman" panose="02020603050405020304" pitchFamily="18" charset="0"/>
                <a:cs typeface="Times New Roman" panose="02020603050405020304" pitchFamily="18" charset="0"/>
              </a:rPr>
              <a:t>Important standards for </a:t>
            </a:r>
            <a:r>
              <a:rPr lang="en-US" sz="2800" b="1" dirty="0">
                <a:solidFill>
                  <a:srgbClr val="002060"/>
                </a:solidFill>
                <a:latin typeface="Times New Roman" panose="02020603050405020304" pitchFamily="18" charset="0"/>
                <a:ea typeface="Calibri" panose="020F0502020204030204" pitchFamily="34" charset="0"/>
              </a:rPr>
              <a:t>Child Care Products</a:t>
            </a:r>
            <a:endParaRPr lang="en-US" sz="2800" b="1" dirty="0">
              <a:solidFill>
                <a:srgbClr val="00206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49FB324-0A27-2CC4-F32F-9DCB82C274A6}"/>
              </a:ext>
            </a:extLst>
          </p:cNvPr>
          <p:cNvSpPr>
            <a:spLocks noGrp="1"/>
          </p:cNvSpPr>
          <p:nvPr>
            <p:ph idx="1"/>
          </p:nvPr>
        </p:nvSpPr>
        <p:spPr>
          <a:xfrm>
            <a:off x="2745908" y="1237130"/>
            <a:ext cx="9066341" cy="4948518"/>
          </a:xfrm>
        </p:spPr>
        <p:txBody>
          <a:bodyPr>
            <a:noAutofit/>
          </a:bodyPr>
          <a:lstStyle/>
          <a:p>
            <a:pPr>
              <a:lnSpc>
                <a:spcPct val="90000"/>
              </a:lnSpc>
            </a:pPr>
            <a:r>
              <a:rPr lang="en-US" sz="1800" b="1" dirty="0">
                <a:solidFill>
                  <a:srgbClr val="002060"/>
                </a:solidFill>
                <a:effectLst/>
                <a:latin typeface="Times New Roman" panose="02020603050405020304" pitchFamily="18" charset="0"/>
                <a:ea typeface="Calibri" panose="020F0502020204030204" pitchFamily="34" charset="0"/>
              </a:rPr>
              <a:t>IS 17787 : 2021, Nonwoven Wipes</a:t>
            </a:r>
            <a:endParaRPr lang="en-IN" sz="1800" dirty="0">
              <a:solidFill>
                <a:srgbClr val="002060"/>
              </a:solidFill>
              <a:effectLst/>
              <a:latin typeface="Calibri" panose="020F0502020204030204" pitchFamily="34" charset="0"/>
              <a:ea typeface="Calibri" panose="020F0502020204030204" pitchFamily="34" charset="0"/>
            </a:endParaRPr>
          </a:p>
          <a:p>
            <a:pPr>
              <a:lnSpc>
                <a:spcPct val="90000"/>
              </a:lnSpc>
            </a:pPr>
            <a:endParaRPr lang="en-IN" b="1" dirty="0">
              <a:solidFill>
                <a:srgbClr val="002060"/>
              </a:solidFill>
              <a:latin typeface="Times New Roman" panose="02020603050405020304" pitchFamily="18" charset="0"/>
              <a:cs typeface="Times New Roman" panose="02020603050405020304" pitchFamily="18" charset="0"/>
            </a:endParaRPr>
          </a:p>
          <a:p>
            <a:pPr algn="just"/>
            <a:r>
              <a:rPr lang="en-US" sz="1800" dirty="0">
                <a:solidFill>
                  <a:srgbClr val="002060"/>
                </a:solidFill>
                <a:effectLst/>
                <a:latin typeface="Times New Roman" panose="02020603050405020304" pitchFamily="18" charset="0"/>
                <a:ea typeface="Calibri" panose="020F0502020204030204" pitchFamily="34" charset="0"/>
              </a:rPr>
              <a:t> </a:t>
            </a:r>
            <a:r>
              <a:rPr lang="en-US" sz="1800" b="1" dirty="0">
                <a:solidFill>
                  <a:srgbClr val="002060"/>
                </a:solidFill>
                <a:effectLst/>
                <a:latin typeface="Times New Roman" panose="02020603050405020304" pitchFamily="18" charset="0"/>
                <a:ea typeface="Calibri" panose="020F0502020204030204" pitchFamily="34" charset="0"/>
              </a:rPr>
              <a:t>Performance Standards:</a:t>
            </a:r>
            <a:r>
              <a:rPr lang="en-US" sz="1800" dirty="0">
                <a:solidFill>
                  <a:srgbClr val="002060"/>
                </a:solidFill>
                <a:effectLst/>
                <a:latin typeface="Times New Roman" panose="02020603050405020304" pitchFamily="18" charset="0"/>
                <a:ea typeface="Calibri" panose="020F0502020204030204" pitchFamily="34" charset="0"/>
              </a:rPr>
              <a:t> Consumers expect wipes to meet certain performance standards. The standard defines requirements for pH levels, microbial limits, and optional antibacterial activity, ensuring the wipes are fit for their intended purpose. </a:t>
            </a:r>
            <a:endParaRPr lang="en-IN" sz="1800" dirty="0">
              <a:solidFill>
                <a:srgbClr val="002060"/>
              </a:solidFill>
              <a:effectLst/>
              <a:latin typeface="Calibri" panose="020F0502020204030204" pitchFamily="34" charset="0"/>
              <a:ea typeface="Calibri" panose="020F0502020204030204" pitchFamily="34" charset="0"/>
            </a:endParaRPr>
          </a:p>
          <a:p>
            <a:pPr>
              <a:lnSpc>
                <a:spcPct val="90000"/>
              </a:lnSpc>
            </a:pPr>
            <a:endParaRPr lang="en-IN" b="1" dirty="0">
              <a:solidFill>
                <a:srgbClr val="002060"/>
              </a:solidFill>
              <a:latin typeface="Times New Roman" panose="02020603050405020304" pitchFamily="18" charset="0"/>
              <a:cs typeface="Times New Roman" panose="02020603050405020304" pitchFamily="18" charset="0"/>
            </a:endParaRPr>
          </a:p>
          <a:p>
            <a:pPr>
              <a:lnSpc>
                <a:spcPct val="90000"/>
              </a:lnSpc>
            </a:pPr>
            <a:r>
              <a:rPr lang="en-US" sz="1800" b="1" dirty="0">
                <a:solidFill>
                  <a:srgbClr val="002060"/>
                </a:solidFill>
                <a:effectLst/>
                <a:latin typeface="Times New Roman" panose="02020603050405020304" pitchFamily="18" charset="0"/>
                <a:ea typeface="Calibri" panose="020F0502020204030204" pitchFamily="34" charset="0"/>
              </a:rPr>
              <a:t>Accurate Product Information:</a:t>
            </a:r>
            <a:r>
              <a:rPr lang="en-US" sz="1800" dirty="0">
                <a:solidFill>
                  <a:srgbClr val="002060"/>
                </a:solidFill>
                <a:effectLst/>
                <a:latin typeface="Times New Roman" panose="02020603050405020304" pitchFamily="18" charset="0"/>
                <a:ea typeface="Calibri" panose="020F0502020204030204" pitchFamily="34" charset="0"/>
              </a:rPr>
              <a:t> The standard mandates detailed labelling on each pack, including product name, dimensions, quantity, manufacturer details, date of manufacture, intended use, country of origin, ingredients, usage instructions, disposal instructions, shelf life and any antibacterial claims. </a:t>
            </a:r>
          </a:p>
          <a:p>
            <a:pPr>
              <a:lnSpc>
                <a:spcPct val="90000"/>
              </a:lnSpc>
            </a:pPr>
            <a:endParaRPr lang="en-IN" sz="1800" dirty="0">
              <a:solidFill>
                <a:srgbClr val="002060"/>
              </a:solidFill>
              <a:effectLst/>
              <a:latin typeface="Calibri" panose="020F0502020204030204" pitchFamily="34" charset="0"/>
              <a:ea typeface="Calibri" panose="020F0502020204030204" pitchFamily="34" charset="0"/>
            </a:endParaRPr>
          </a:p>
          <a:p>
            <a:pPr>
              <a:lnSpc>
                <a:spcPct val="90000"/>
              </a:lnSpc>
            </a:pPr>
            <a:r>
              <a:rPr lang="en-US" sz="1800" dirty="0">
                <a:solidFill>
                  <a:srgbClr val="002060"/>
                </a:solidFill>
                <a:effectLst/>
                <a:latin typeface="Times New Roman" panose="02020603050405020304" pitchFamily="18" charset="0"/>
                <a:ea typeface="Calibri" panose="020F0502020204030204" pitchFamily="34" charset="0"/>
              </a:rPr>
              <a:t> </a:t>
            </a:r>
            <a:r>
              <a:rPr lang="en-US" sz="1800" b="1" dirty="0">
                <a:solidFill>
                  <a:srgbClr val="002060"/>
                </a:solidFill>
                <a:effectLst/>
                <a:latin typeface="Times New Roman" panose="02020603050405020304" pitchFamily="18" charset="0"/>
                <a:ea typeface="Calibri" panose="020F0502020204030204" pitchFamily="34" charset="0"/>
              </a:rPr>
              <a:t>Compliance with Regulations:</a:t>
            </a:r>
            <a:r>
              <a:rPr lang="en-US" sz="1800" dirty="0">
                <a:solidFill>
                  <a:srgbClr val="002060"/>
                </a:solidFill>
                <a:effectLst/>
                <a:latin typeface="Times New Roman" panose="02020603050405020304" pitchFamily="18" charset="0"/>
                <a:ea typeface="Calibri" panose="020F0502020204030204" pitchFamily="34" charset="0"/>
              </a:rPr>
              <a:t> Consumers need assurance that the products comply with relevant safety and quality regulations. The standard explicitly states that wipes may be certified with the Standard Mark under the Bureau of Indian Standards Act, 2016, providing a mark of quality and compliance.</a:t>
            </a:r>
            <a:endParaRPr lang="en-IN" sz="1800" dirty="0">
              <a:solidFill>
                <a:srgbClr val="002060"/>
              </a:solidFill>
              <a:effectLst/>
              <a:latin typeface="Calibri" panose="020F0502020204030204" pitchFamily="34" charset="0"/>
              <a:ea typeface="Calibri" panose="020F0502020204030204" pitchFamily="34" charset="0"/>
            </a:endParaRPr>
          </a:p>
          <a:p>
            <a:pPr>
              <a:lnSpc>
                <a:spcPct val="90000"/>
              </a:lnSpc>
            </a:pPr>
            <a:endParaRPr lang="en-IN" b="1" dirty="0">
              <a:solidFill>
                <a:srgbClr val="002060"/>
              </a:solidFill>
              <a:effectLst/>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0C1936E0-4E33-B586-C50F-8CAA2C84DD7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3082" y="-46786"/>
            <a:ext cx="1506071" cy="1203233"/>
          </a:xfrm>
          <a:prstGeom prst="rect">
            <a:avLst/>
          </a:prstGeom>
          <a:noFill/>
          <a:ln>
            <a:noFill/>
          </a:ln>
        </p:spPr>
      </p:pic>
      <p:pic>
        <p:nvPicPr>
          <p:cNvPr id="4" name="Picture 3" descr="What Makes Wet Wipes A Home Essential">
            <a:extLst>
              <a:ext uri="{FF2B5EF4-FFF2-40B4-BE49-F238E27FC236}">
                <a16:creationId xmlns:a16="http://schemas.microsoft.com/office/drawing/2014/main" id="{4F38484C-65FD-63A1-0A15-906F3D58FF6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33082" y="2136238"/>
            <a:ext cx="1851660" cy="1706245"/>
          </a:xfrm>
          <a:prstGeom prst="rect">
            <a:avLst/>
          </a:prstGeom>
          <a:noFill/>
          <a:ln>
            <a:noFill/>
          </a:ln>
        </p:spPr>
      </p:pic>
    </p:spTree>
    <p:extLst>
      <p:ext uri="{BB962C8B-B14F-4D97-AF65-F5344CB8AC3E}">
        <p14:creationId xmlns:p14="http://schemas.microsoft.com/office/powerpoint/2010/main" val="41046722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6D4DCE-4EB6-ACA9-426C-64D4808007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6E0CD1-E6FB-AC6C-6654-CB49E5D2C5CB}"/>
              </a:ext>
            </a:extLst>
          </p:cNvPr>
          <p:cNvSpPr>
            <a:spLocks noGrp="1"/>
          </p:cNvSpPr>
          <p:nvPr>
            <p:ph type="title"/>
          </p:nvPr>
        </p:nvSpPr>
        <p:spPr>
          <a:xfrm>
            <a:off x="1776335" y="178520"/>
            <a:ext cx="9647878" cy="1320800"/>
          </a:xfrm>
        </p:spPr>
        <p:txBody>
          <a:bodyPr anchor="ctr">
            <a:normAutofit/>
          </a:bodyPr>
          <a:lstStyle/>
          <a:p>
            <a:pPr>
              <a:lnSpc>
                <a:spcPct val="90000"/>
              </a:lnSpc>
            </a:pPr>
            <a:r>
              <a:rPr lang="en-US" sz="2800" b="1" dirty="0">
                <a:solidFill>
                  <a:srgbClr val="002060"/>
                </a:solidFill>
                <a:latin typeface="Times New Roman" panose="02020603050405020304" pitchFamily="18" charset="0"/>
                <a:cs typeface="Times New Roman" panose="02020603050405020304" pitchFamily="18" charset="0"/>
              </a:rPr>
              <a:t>Important standards for </a:t>
            </a:r>
            <a:r>
              <a:rPr lang="en-US" sz="2800" b="1" dirty="0">
                <a:solidFill>
                  <a:srgbClr val="002060"/>
                </a:solidFill>
                <a:latin typeface="Times New Roman" panose="02020603050405020304" pitchFamily="18" charset="0"/>
                <a:ea typeface="Calibri" panose="020F0502020204030204" pitchFamily="34" charset="0"/>
              </a:rPr>
              <a:t>Child Care Products</a:t>
            </a:r>
            <a:endParaRPr lang="en-US" sz="2800" b="1" dirty="0">
              <a:solidFill>
                <a:srgbClr val="00206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32E51AB-B003-E471-84C4-A17D07FA1FBF}"/>
              </a:ext>
            </a:extLst>
          </p:cNvPr>
          <p:cNvSpPr>
            <a:spLocks noGrp="1"/>
          </p:cNvSpPr>
          <p:nvPr>
            <p:ph idx="1"/>
          </p:nvPr>
        </p:nvSpPr>
        <p:spPr>
          <a:xfrm>
            <a:off x="2745908" y="1237130"/>
            <a:ext cx="9066341" cy="4948518"/>
          </a:xfrm>
        </p:spPr>
        <p:txBody>
          <a:bodyPr>
            <a:noAutofit/>
          </a:bodyPr>
          <a:lstStyle/>
          <a:p>
            <a:pPr algn="just"/>
            <a:r>
              <a:rPr lang="en-US"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IS 17788 : 2021, NONWOVEN FABRIC FOR WIPES</a:t>
            </a:r>
            <a:endParaRPr lang="en-IN"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90000"/>
              </a:lnSpc>
            </a:pPr>
            <a:r>
              <a:rPr lang="en-US"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IS 17788 specifies minimum performance requirements for non-woven fabric for single use dry or wet wipes for baby care and personal hygiene. </a:t>
            </a:r>
            <a:endParaRPr lang="en-IN"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IN"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Construction requirement</a:t>
            </a:r>
          </a:p>
          <a:p>
            <a:pPr algn="just"/>
            <a:r>
              <a:rPr lang="en-US"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sym typeface="Symbol" panose="05050102010706020507" pitchFamily="18" charset="2"/>
              </a:rPr>
              <a:t></a:t>
            </a:r>
            <a:r>
              <a:rPr lang="en-US"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Fibre</a:t>
            </a:r>
            <a:r>
              <a:rPr lang="en-US"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identification </a:t>
            </a:r>
            <a:endParaRPr lang="en-IN"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US"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sym typeface="Symbol" panose="05050102010706020507" pitchFamily="18" charset="2"/>
              </a:rPr>
              <a:t></a:t>
            </a:r>
            <a:r>
              <a:rPr lang="en-US"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Weight per sq. mm. </a:t>
            </a:r>
          </a:p>
          <a:p>
            <a:pPr algn="just"/>
            <a:r>
              <a:rPr lang="en-US"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Performance Parameter</a:t>
            </a:r>
            <a:endParaRPr lang="en-IN"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US"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sym typeface="Symbol" panose="05050102010706020507" pitchFamily="18" charset="2"/>
              </a:rPr>
              <a:t></a:t>
            </a:r>
            <a:r>
              <a:rPr lang="en-US"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Sinking time - </a:t>
            </a:r>
            <a:r>
              <a:rPr lang="en-IN"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H</a:t>
            </a:r>
            <a:r>
              <a:rPr lang="en-IN"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ow quickly the fabric absorbs liquid, which is essential for wipes that need to efficiently pick up dirt, oil, or moisture</a:t>
            </a:r>
          </a:p>
          <a:p>
            <a:pPr algn="just"/>
            <a:r>
              <a:rPr lang="en-US"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sym typeface="Symbol" panose="05050102010706020507" pitchFamily="18" charset="2"/>
              </a:rPr>
              <a:t></a:t>
            </a:r>
            <a:r>
              <a:rPr lang="en-US"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Water holding capacity - </a:t>
            </a:r>
            <a:r>
              <a:rPr lang="en-IN"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crucial for wipes that need to hold moisture for effective use</a:t>
            </a:r>
          </a:p>
          <a:p>
            <a:pPr algn="just"/>
            <a:r>
              <a:rPr lang="en-US"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sym typeface="Symbol" panose="05050102010706020507" pitchFamily="18" charset="2"/>
              </a:rPr>
              <a:t></a:t>
            </a:r>
            <a:r>
              <a:rPr lang="en-US"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Breaking strength (dry/wet) -</a:t>
            </a:r>
            <a:r>
              <a:rPr lang="en-IN"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D</a:t>
            </a:r>
            <a:r>
              <a:rPr lang="en-IN"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urability, reliability, and usability of the product</a:t>
            </a:r>
          </a:p>
          <a:p>
            <a:pPr algn="just"/>
            <a:r>
              <a:rPr lang="en-US"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sym typeface="Symbol" panose="05050102010706020507" pitchFamily="18" charset="2"/>
              </a:rPr>
              <a:t></a:t>
            </a:r>
            <a:r>
              <a:rPr lang="en-US"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pH -</a:t>
            </a:r>
            <a:r>
              <a:rPr lang="en-IN"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Wipes come into direct contact with the skin, making it essential that their pH aligns with the skin's natural pH</a:t>
            </a:r>
          </a:p>
          <a:p>
            <a:pPr>
              <a:lnSpc>
                <a:spcPct val="90000"/>
              </a:lnSpc>
            </a:pPr>
            <a:endParaRPr lang="en-IN" b="1" dirty="0">
              <a:solidFill>
                <a:srgbClr val="002060"/>
              </a:solidFill>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BAFECDA0-DFD2-533F-F1F8-2231DC0547A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3082" y="-46786"/>
            <a:ext cx="1506071" cy="1203233"/>
          </a:xfrm>
          <a:prstGeom prst="rect">
            <a:avLst/>
          </a:prstGeom>
          <a:noFill/>
          <a:ln>
            <a:noFill/>
          </a:ln>
        </p:spPr>
      </p:pic>
      <p:pic>
        <p:nvPicPr>
          <p:cNvPr id="6" name="Picture 5" descr="Spunlace Nonwoven Fabric For Wet Wipes In Nonwoven Fabric at ₹ 180/kg |  Spunlace Nonwoven Fabric in New Delhi | ID: 23554651112">
            <a:extLst>
              <a:ext uri="{FF2B5EF4-FFF2-40B4-BE49-F238E27FC236}">
                <a16:creationId xmlns:a16="http://schemas.microsoft.com/office/drawing/2014/main" id="{6E582AB6-3C31-0B94-8FC1-40C37598047D}"/>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3082" y="2195008"/>
            <a:ext cx="2187389" cy="1740497"/>
          </a:xfrm>
          <a:prstGeom prst="rect">
            <a:avLst/>
          </a:prstGeom>
          <a:noFill/>
          <a:ln>
            <a:noFill/>
          </a:ln>
        </p:spPr>
      </p:pic>
    </p:spTree>
    <p:extLst>
      <p:ext uri="{BB962C8B-B14F-4D97-AF65-F5344CB8AC3E}">
        <p14:creationId xmlns:p14="http://schemas.microsoft.com/office/powerpoint/2010/main" val="22426098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10C963C1-23E9-833D-4F5A-B58EE3A36AD1}"/>
            </a:ext>
          </a:extLst>
        </p:cNvPr>
        <p:cNvGrpSpPr/>
        <p:nvPr/>
      </p:nvGrpSpPr>
      <p:grpSpPr>
        <a:xfrm>
          <a:off x="0" y="0"/>
          <a:ext cx="0" cy="0"/>
          <a:chOff x="0" y="0"/>
          <a:chExt cx="0" cy="0"/>
        </a:xfrm>
      </p:grpSpPr>
      <p:sp>
        <p:nvSpPr>
          <p:cNvPr id="307202" name="Rectangle 2">
            <a:extLst>
              <a:ext uri="{FF2B5EF4-FFF2-40B4-BE49-F238E27FC236}">
                <a16:creationId xmlns:a16="http://schemas.microsoft.com/office/drawing/2014/main" id="{8CA9102C-1F19-8072-A4E2-379C6EC7BDB8}"/>
              </a:ext>
            </a:extLst>
          </p:cNvPr>
          <p:cNvSpPr>
            <a:spLocks noGrp="1" noChangeArrowheads="1"/>
          </p:cNvSpPr>
          <p:nvPr>
            <p:ph type="title"/>
          </p:nvPr>
        </p:nvSpPr>
        <p:spPr>
          <a:xfrm>
            <a:off x="2259106" y="152401"/>
            <a:ext cx="9206753" cy="911225"/>
          </a:xfrm>
        </p:spPr>
        <p:txBody>
          <a:bodyPr>
            <a:normAutofit fontScale="90000"/>
          </a:bodyPr>
          <a:lstStyle/>
          <a:p>
            <a:pPr algn="ctr"/>
            <a:r>
              <a:rPr lang="en-US" sz="2800" b="1" dirty="0">
                <a:solidFill>
                  <a:srgbClr val="002060"/>
                </a:solidFill>
                <a:latin typeface="Times New Roman" panose="02020603050405020304" pitchFamily="18" charset="0"/>
                <a:cs typeface="Times New Roman" panose="02020603050405020304" pitchFamily="18" charset="0"/>
              </a:rPr>
              <a:t>IMPORTANCE OF </a:t>
            </a:r>
            <a:r>
              <a:rPr lang="en-US" sz="2800" b="1" dirty="0">
                <a:solidFill>
                  <a:srgbClr val="002060"/>
                </a:solidFill>
                <a:latin typeface="Times New Roman" panose="02020603050405020304" pitchFamily="18" charset="0"/>
                <a:ea typeface="Calibri" panose="020F0502020204030204" pitchFamily="34" charset="0"/>
              </a:rPr>
              <a:t>INCONTINENACE MANAGEMENT PRODUCTS</a:t>
            </a:r>
            <a:br>
              <a:rPr lang="en-US" altLang="en-US" sz="2800" b="1" dirty="0">
                <a:latin typeface="Arial" panose="020B0604020202020204" pitchFamily="34" charset="0"/>
                <a:cs typeface="Arial" panose="020B0604020202020204" pitchFamily="34" charset="0"/>
              </a:rPr>
            </a:br>
            <a:r>
              <a:rPr lang="en-US" altLang="en-US" sz="2200" dirty="0">
                <a:solidFill>
                  <a:srgbClr val="FF0000"/>
                </a:solidFill>
              </a:rPr>
              <a:t> 					</a:t>
            </a:r>
            <a:endParaRPr lang="en-US" altLang="en-US" sz="2000" b="1" dirty="0">
              <a:solidFill>
                <a:srgbClr val="FF0000"/>
              </a:solidFill>
            </a:endParaRPr>
          </a:p>
        </p:txBody>
      </p:sp>
      <p:pic>
        <p:nvPicPr>
          <p:cNvPr id="2" name="Picture 1">
            <a:extLst>
              <a:ext uri="{FF2B5EF4-FFF2-40B4-BE49-F238E27FC236}">
                <a16:creationId xmlns:a16="http://schemas.microsoft.com/office/drawing/2014/main" id="{B764F938-FDBB-D6A8-7DAD-FE4CFDA504A2}"/>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3082" y="-46786"/>
            <a:ext cx="1506071" cy="1203233"/>
          </a:xfrm>
          <a:prstGeom prst="rect">
            <a:avLst/>
          </a:prstGeom>
          <a:noFill/>
          <a:ln>
            <a:noFill/>
          </a:ln>
        </p:spPr>
      </p:pic>
      <p:sp>
        <p:nvSpPr>
          <p:cNvPr id="3" name="Rectangle 1">
            <a:extLst>
              <a:ext uri="{FF2B5EF4-FFF2-40B4-BE49-F238E27FC236}">
                <a16:creationId xmlns:a16="http://schemas.microsoft.com/office/drawing/2014/main" id="{806E8DA0-8946-699F-5F94-B5BD1F826A64}"/>
              </a:ext>
            </a:extLst>
          </p:cNvPr>
          <p:cNvSpPr>
            <a:spLocks noGrp="1" noChangeArrowheads="1"/>
          </p:cNvSpPr>
          <p:nvPr>
            <p:ph idx="1"/>
          </p:nvPr>
        </p:nvSpPr>
        <p:spPr bwMode="auto">
          <a:xfrm>
            <a:off x="523316" y="261454"/>
            <a:ext cx="9409578" cy="6370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endParaRPr lang="en-IN" b="1" dirty="0">
              <a:solidFill>
                <a:srgbClr val="002060"/>
              </a:solidFill>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None/>
              <a:tabLst/>
            </a:pPr>
            <a:endParaRPr lang="en-US" sz="1200" dirty="0">
              <a:solidFill>
                <a:srgbClr val="002060"/>
              </a:solidFill>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None/>
              <a:tabLst/>
            </a:pPr>
            <a:endParaRPr lang="en-US" sz="1600" dirty="0">
              <a:solidFill>
                <a:srgbClr val="002060"/>
              </a:solidFill>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None/>
              <a:tabLst/>
            </a:pPr>
            <a:endParaRPr lang="en-US" sz="1600" dirty="0">
              <a:solidFill>
                <a:srgbClr val="002060"/>
              </a:solidFill>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None/>
              <a:tabLst/>
            </a:pPr>
            <a:endParaRPr lang="en-US" sz="1600" dirty="0">
              <a:solidFill>
                <a:srgbClr val="002060"/>
              </a:solidFill>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None/>
              <a:tabLst/>
            </a:pPr>
            <a:r>
              <a:rPr lang="en-US" sz="1600" dirty="0">
                <a:solidFill>
                  <a:srgbClr val="002060"/>
                </a:solidFill>
                <a:latin typeface="Times New Roman" panose="02020603050405020304" pitchFamily="18" charset="0"/>
                <a:cs typeface="Times New Roman" panose="02020603050405020304" pitchFamily="18" charset="0"/>
              </a:rPr>
              <a:t>Incontinence medical textile products, such as adult incontinence diapers and </a:t>
            </a:r>
            <a:r>
              <a:rPr lang="en-US" sz="1600" dirty="0" err="1">
                <a:solidFill>
                  <a:srgbClr val="002060"/>
                </a:solidFill>
                <a:latin typeface="Times New Roman" panose="02020603050405020304" pitchFamily="18" charset="0"/>
                <a:cs typeface="Times New Roman" panose="02020603050405020304" pitchFamily="18" charset="0"/>
              </a:rPr>
              <a:t>underpads</a:t>
            </a:r>
            <a:r>
              <a:rPr lang="en-US" sz="1600" dirty="0">
                <a:solidFill>
                  <a:srgbClr val="002060"/>
                </a:solidFill>
                <a:latin typeface="Times New Roman" panose="02020603050405020304" pitchFamily="18" charset="0"/>
                <a:cs typeface="Times New Roman" panose="02020603050405020304" pitchFamily="18" charset="0"/>
              </a:rPr>
              <a:t>, play a vital role in managing incontinence and improving the quality of life for individuals affected by urinary or fecal incontinence</a:t>
            </a:r>
            <a:r>
              <a:rPr lang="en-US"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p>
          <a:p>
            <a:pPr marL="0" marR="0" lvl="0" indent="0" algn="just" defTabSz="914400" rtl="0" eaLnBrk="0" fontAlgn="base" latinLnBrk="0" hangingPunct="0">
              <a:lnSpc>
                <a:spcPct val="100000"/>
              </a:lnSpc>
              <a:spcBef>
                <a:spcPct val="0"/>
              </a:spcBef>
              <a:spcAft>
                <a:spcPct val="0"/>
              </a:spcAft>
              <a:buClrTx/>
              <a:buSzTx/>
              <a:buNone/>
              <a:tabLst/>
            </a:pPr>
            <a:endParaRPr lang="en-US"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None/>
              <a:tabLst/>
            </a:pPr>
            <a:r>
              <a:rPr lang="en-IN" altLang="en-US" sz="1600" b="1" dirty="0">
                <a:solidFill>
                  <a:srgbClr val="002060"/>
                </a:solidFill>
                <a:latin typeface="Times New Roman" panose="02020603050405020304" pitchFamily="18" charset="0"/>
                <a:cs typeface="Times New Roman" panose="02020603050405020304" pitchFamily="18" charset="0"/>
              </a:rPr>
              <a:t>Benefits</a:t>
            </a:r>
            <a:endParaRPr kumimoji="0" lang="en-IN" altLang="en-US" sz="16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16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None/>
              <a:tabLst/>
            </a:pPr>
            <a:r>
              <a:rPr lang="en-US" sz="1600" b="1" dirty="0">
                <a:solidFill>
                  <a:srgbClr val="002060"/>
                </a:solidFill>
                <a:latin typeface="Times New Roman" panose="02020603050405020304" pitchFamily="18" charset="0"/>
                <a:cs typeface="Times New Roman" panose="02020603050405020304" pitchFamily="18" charset="0"/>
              </a:rPr>
              <a:t>Health and Hygiene</a:t>
            </a:r>
            <a:r>
              <a:rPr lang="en-US" sz="1600" dirty="0">
                <a:solidFill>
                  <a:srgbClr val="002060"/>
                </a:solidFill>
                <a:latin typeface="Times New Roman" panose="02020603050405020304" pitchFamily="18" charset="0"/>
                <a:cs typeface="Times New Roman" panose="02020603050405020304" pitchFamily="18" charset="0"/>
              </a:rPr>
              <a:t>: Prevents skin irritation, rashes, and infections; promotes cleanliness.</a:t>
            </a:r>
          </a:p>
          <a:p>
            <a:pPr marL="0" marR="0" lvl="0" indent="0" algn="l" defTabSz="914400" rtl="0" eaLnBrk="0" fontAlgn="base" latinLnBrk="0" hangingPunct="0">
              <a:lnSpc>
                <a:spcPct val="100000"/>
              </a:lnSpc>
              <a:spcBef>
                <a:spcPct val="0"/>
              </a:spcBef>
              <a:spcAft>
                <a:spcPct val="0"/>
              </a:spcAft>
              <a:buClrTx/>
              <a:buSzTx/>
              <a:buNone/>
              <a:tabLst/>
            </a:pPr>
            <a:endParaRPr lang="en-US" sz="1600" dirty="0">
              <a:solidFill>
                <a:srgbClr val="002060"/>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None/>
              <a:tabLst/>
            </a:pPr>
            <a:r>
              <a:rPr lang="en-US" sz="1600" b="1" dirty="0">
                <a:solidFill>
                  <a:srgbClr val="002060"/>
                </a:solidFill>
                <a:latin typeface="Times New Roman" panose="02020603050405020304" pitchFamily="18" charset="0"/>
                <a:cs typeface="Times New Roman" panose="02020603050405020304" pitchFamily="18" charset="0"/>
              </a:rPr>
              <a:t>Comfort and Dignity</a:t>
            </a:r>
            <a:r>
              <a:rPr lang="en-US" sz="1600" dirty="0">
                <a:solidFill>
                  <a:srgbClr val="002060"/>
                </a:solidFill>
                <a:latin typeface="Times New Roman" panose="02020603050405020304" pitchFamily="18" charset="0"/>
                <a:cs typeface="Times New Roman" panose="02020603050405020304" pitchFamily="18" charset="0"/>
              </a:rPr>
              <a:t>: Provides comfort, absorbs moisture, and helps maintain dignity</a:t>
            </a:r>
          </a:p>
          <a:p>
            <a:pPr marL="0" marR="0" lvl="0" indent="0" algn="l" defTabSz="914400" rtl="0" eaLnBrk="0" fontAlgn="base" latinLnBrk="0" hangingPunct="0">
              <a:lnSpc>
                <a:spcPct val="100000"/>
              </a:lnSpc>
              <a:spcBef>
                <a:spcPct val="0"/>
              </a:spcBef>
              <a:spcAft>
                <a:spcPct val="0"/>
              </a:spcAft>
              <a:buClrTx/>
              <a:buSzTx/>
              <a:buNone/>
              <a:tabLst/>
            </a:pPr>
            <a:endParaRPr lang="en-US" sz="1600" dirty="0">
              <a:solidFill>
                <a:srgbClr val="002060"/>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None/>
              <a:tabLst/>
            </a:pPr>
            <a:r>
              <a:rPr lang="en-US" sz="1600" b="1" dirty="0">
                <a:solidFill>
                  <a:srgbClr val="002060"/>
                </a:solidFill>
                <a:latin typeface="Times New Roman" panose="02020603050405020304" pitchFamily="18" charset="0"/>
                <a:cs typeface="Times New Roman" panose="02020603050405020304" pitchFamily="18" charset="0"/>
              </a:rPr>
              <a:t>Improved Mobility and Independence</a:t>
            </a:r>
            <a:r>
              <a:rPr lang="en-US" sz="1600" dirty="0">
                <a:solidFill>
                  <a:srgbClr val="002060"/>
                </a:solidFill>
                <a:latin typeface="Times New Roman" panose="02020603050405020304" pitchFamily="18" charset="0"/>
                <a:cs typeface="Times New Roman" panose="02020603050405020304" pitchFamily="18" charset="0"/>
              </a:rPr>
              <a:t>: Supports independence and allows an active lifestyle.</a:t>
            </a:r>
          </a:p>
          <a:p>
            <a:pPr marL="0" marR="0" lvl="0" indent="0" algn="l" defTabSz="914400" rtl="0" eaLnBrk="0" fontAlgn="base" latinLnBrk="0" hangingPunct="0">
              <a:lnSpc>
                <a:spcPct val="100000"/>
              </a:lnSpc>
              <a:spcBef>
                <a:spcPct val="0"/>
              </a:spcBef>
              <a:spcAft>
                <a:spcPct val="0"/>
              </a:spcAft>
              <a:buClrTx/>
              <a:buSzTx/>
              <a:buNone/>
              <a:tabLst/>
            </a:pPr>
            <a:endParaRPr lang="en-US" sz="1600" dirty="0">
              <a:solidFill>
                <a:srgbClr val="002060"/>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None/>
              <a:tabLst/>
            </a:pPr>
            <a:r>
              <a:rPr lang="en-US" sz="1600" b="1" dirty="0">
                <a:solidFill>
                  <a:srgbClr val="002060"/>
                </a:solidFill>
                <a:latin typeface="Times New Roman" panose="02020603050405020304" pitchFamily="18" charset="0"/>
                <a:cs typeface="Times New Roman" panose="02020603050405020304" pitchFamily="18" charset="0"/>
              </a:rPr>
              <a:t>Quality of Life</a:t>
            </a:r>
            <a:r>
              <a:rPr lang="en-US" sz="1600" dirty="0">
                <a:solidFill>
                  <a:srgbClr val="002060"/>
                </a:solidFill>
                <a:latin typeface="Times New Roman" panose="02020603050405020304" pitchFamily="18" charset="0"/>
                <a:cs typeface="Times New Roman" panose="02020603050405020304" pitchFamily="18" charset="0"/>
              </a:rPr>
              <a:t>: Boosts emotional well-being, confidence, and reduces caregiver burden.</a:t>
            </a:r>
            <a:r>
              <a:rPr lang="en-US" sz="1600" b="1" dirty="0">
                <a:solidFill>
                  <a:srgbClr val="002060"/>
                </a:solidFill>
                <a:latin typeface="Times New Roman" panose="02020603050405020304" pitchFamily="18" charset="0"/>
                <a:cs typeface="Times New Roman" panose="02020603050405020304" pitchFamily="18" charset="0"/>
              </a:rPr>
              <a:t> </a:t>
            </a:r>
          </a:p>
          <a:p>
            <a:pPr marL="0" marR="0" lvl="0" indent="0" algn="l" defTabSz="914400" rtl="0" eaLnBrk="0" fontAlgn="base" latinLnBrk="0" hangingPunct="0">
              <a:lnSpc>
                <a:spcPct val="100000"/>
              </a:lnSpc>
              <a:spcBef>
                <a:spcPct val="0"/>
              </a:spcBef>
              <a:spcAft>
                <a:spcPct val="0"/>
              </a:spcAft>
              <a:buClrTx/>
              <a:buSzTx/>
              <a:buNone/>
              <a:tabLst/>
            </a:pPr>
            <a:endParaRPr lang="en-US" sz="1600" b="1" dirty="0">
              <a:solidFill>
                <a:srgbClr val="002060"/>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None/>
              <a:tabLst/>
            </a:pPr>
            <a:r>
              <a:rPr lang="en-US" sz="1600" b="1" dirty="0">
                <a:solidFill>
                  <a:srgbClr val="002060"/>
                </a:solidFill>
                <a:latin typeface="Times New Roman" panose="02020603050405020304" pitchFamily="18" charset="0"/>
                <a:cs typeface="Times New Roman" panose="02020603050405020304" pitchFamily="18" charset="0"/>
              </a:rPr>
              <a:t>Environmental and Technological Advancements</a:t>
            </a:r>
            <a:r>
              <a:rPr lang="en-US" sz="1600" dirty="0">
                <a:solidFill>
                  <a:srgbClr val="002060"/>
                </a:solidFill>
                <a:latin typeface="Times New Roman" panose="02020603050405020304" pitchFamily="18" charset="0"/>
                <a:cs typeface="Times New Roman" panose="02020603050405020304" pitchFamily="18" charset="0"/>
              </a:rPr>
              <a:t>: Features advanced materials for better absorption and eco-friendly options.</a:t>
            </a:r>
            <a:r>
              <a:rPr lang="en-US" sz="1600" b="1" dirty="0">
                <a:solidFill>
                  <a:srgbClr val="002060"/>
                </a:solidFill>
                <a:latin typeface="Times New Roman" panose="02020603050405020304" pitchFamily="18" charset="0"/>
                <a:cs typeface="Times New Roman" panose="02020603050405020304" pitchFamily="18" charset="0"/>
              </a:rPr>
              <a:t> </a:t>
            </a:r>
          </a:p>
          <a:p>
            <a:pPr marL="0" marR="0" lvl="0" indent="0" algn="l" defTabSz="914400" rtl="0" eaLnBrk="0" fontAlgn="base" latinLnBrk="0" hangingPunct="0">
              <a:lnSpc>
                <a:spcPct val="100000"/>
              </a:lnSpc>
              <a:spcBef>
                <a:spcPct val="0"/>
              </a:spcBef>
              <a:spcAft>
                <a:spcPct val="0"/>
              </a:spcAft>
              <a:buClrTx/>
              <a:buSzTx/>
              <a:buNone/>
              <a:tabLst/>
            </a:pPr>
            <a:endParaRPr lang="en-US" sz="1600" b="1" dirty="0">
              <a:solidFill>
                <a:srgbClr val="002060"/>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None/>
              <a:tabLst/>
            </a:pPr>
            <a:r>
              <a:rPr lang="en-US" sz="1600" b="1" dirty="0">
                <a:solidFill>
                  <a:srgbClr val="002060"/>
                </a:solidFill>
                <a:latin typeface="Times New Roman" panose="02020603050405020304" pitchFamily="18" charset="0"/>
                <a:cs typeface="Times New Roman" panose="02020603050405020304" pitchFamily="18" charset="0"/>
              </a:rPr>
              <a:t>Social Inclusion</a:t>
            </a:r>
            <a:r>
              <a:rPr lang="en-US" sz="1600" dirty="0">
                <a:solidFill>
                  <a:srgbClr val="002060"/>
                </a:solidFill>
                <a:latin typeface="Times New Roman" panose="02020603050405020304" pitchFamily="18" charset="0"/>
                <a:cs typeface="Times New Roman" panose="02020603050405020304" pitchFamily="18" charset="0"/>
              </a:rPr>
              <a:t>: Enables participation in social activities without fear of leaks or embarrassment</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4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03191275"/>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fill="hold" nodeType="withEffect">
                                  <p:stCondLst>
                                    <p:cond delay="0"/>
                                  </p:stCondLst>
                                  <p:iterate type="lt">
                                    <p:tmPct val="10000"/>
                                  </p:iterate>
                                  <p:childTnLst>
                                    <p:set>
                                      <p:cBhvr>
                                        <p:cTn id="6" dur="1" fill="hold">
                                          <p:stCondLst>
                                            <p:cond delay="0"/>
                                          </p:stCondLst>
                                        </p:cTn>
                                        <p:tgtEl>
                                          <p:spTgt spid="307202"/>
                                        </p:tgtEl>
                                        <p:attrNameLst>
                                          <p:attrName>style.visibility</p:attrName>
                                        </p:attrNameLst>
                                      </p:cBhvr>
                                      <p:to>
                                        <p:strVal val="visible"/>
                                      </p:to>
                                    </p:set>
                                    <p:animEffect transition="in" filter="fade">
                                      <p:cBhvr>
                                        <p:cTn id="7" dur="600">
                                          <p:stCondLst>
                                            <p:cond delay="0"/>
                                          </p:stCondLst>
                                        </p:cTn>
                                        <p:tgtEl>
                                          <p:spTgt spid="307202"/>
                                        </p:tgtEl>
                                      </p:cBhvr>
                                    </p:animEffect>
                                    <p:anim calcmode="lin" valueType="num">
                                      <p:cBhvr>
                                        <p:cTn id="8" dur="600" fill="hold">
                                          <p:stCondLst>
                                            <p:cond delay="0"/>
                                          </p:stCondLst>
                                        </p:cTn>
                                        <p:tgtEl>
                                          <p:spTgt spid="307202"/>
                                        </p:tgtEl>
                                        <p:attrNameLst>
                                          <p:attrName>style.rotation</p:attrName>
                                        </p:attrNameLst>
                                      </p:cBhvr>
                                      <p:tavLst>
                                        <p:tav tm="0">
                                          <p:val>
                                            <p:fltVal val="720"/>
                                          </p:val>
                                        </p:tav>
                                        <p:tav tm="100000">
                                          <p:val>
                                            <p:fltVal val="0"/>
                                          </p:val>
                                        </p:tav>
                                      </p:tavLst>
                                    </p:anim>
                                    <p:anim calcmode="lin" valueType="num">
                                      <p:cBhvr>
                                        <p:cTn id="9" dur="600" fill="hold">
                                          <p:stCondLst>
                                            <p:cond delay="0"/>
                                          </p:stCondLst>
                                        </p:cTn>
                                        <p:tgtEl>
                                          <p:spTgt spid="307202"/>
                                        </p:tgtEl>
                                        <p:attrNameLst>
                                          <p:attrName>ppt_h</p:attrName>
                                        </p:attrNameLst>
                                      </p:cBhvr>
                                      <p:tavLst>
                                        <p:tav tm="0">
                                          <p:val>
                                            <p:fltVal val="0"/>
                                          </p:val>
                                        </p:tav>
                                        <p:tav tm="100000">
                                          <p:val>
                                            <p:strVal val="#ppt_h"/>
                                          </p:val>
                                        </p:tav>
                                      </p:tavLst>
                                    </p:anim>
                                    <p:anim calcmode="lin" valueType="num">
                                      <p:cBhvr>
                                        <p:cTn id="10" dur="600" fill="hold">
                                          <p:stCondLst>
                                            <p:cond delay="0"/>
                                          </p:stCondLst>
                                        </p:cTn>
                                        <p:tgtEl>
                                          <p:spTgt spid="307202"/>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FF066A-53FA-DF91-8278-52D9ACCE9A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38DFAF-EBDC-3AA3-E647-5FE441B47F40}"/>
              </a:ext>
            </a:extLst>
          </p:cNvPr>
          <p:cNvSpPr>
            <a:spLocks noGrp="1"/>
          </p:cNvSpPr>
          <p:nvPr>
            <p:ph type="title"/>
          </p:nvPr>
        </p:nvSpPr>
        <p:spPr>
          <a:xfrm>
            <a:off x="1776335" y="178520"/>
            <a:ext cx="9647878" cy="1320800"/>
          </a:xfrm>
        </p:spPr>
        <p:txBody>
          <a:bodyPr anchor="ctr">
            <a:normAutofit/>
          </a:bodyPr>
          <a:lstStyle/>
          <a:p>
            <a:pPr>
              <a:lnSpc>
                <a:spcPct val="90000"/>
              </a:lnSpc>
            </a:pPr>
            <a:r>
              <a:rPr lang="en-US" sz="2800" b="1" dirty="0">
                <a:solidFill>
                  <a:srgbClr val="002060"/>
                </a:solidFill>
                <a:latin typeface="Times New Roman" panose="02020603050405020304" pitchFamily="18" charset="0"/>
                <a:cs typeface="Times New Roman" panose="02020603050405020304" pitchFamily="18" charset="0"/>
              </a:rPr>
              <a:t>Important standards for </a:t>
            </a:r>
            <a:r>
              <a:rPr lang="en-US" sz="2800" b="1" dirty="0">
                <a:solidFill>
                  <a:srgbClr val="002060"/>
                </a:solidFill>
                <a:latin typeface="Times New Roman" panose="02020603050405020304" pitchFamily="18" charset="0"/>
                <a:ea typeface="Calibri" panose="020F0502020204030204" pitchFamily="34" charset="0"/>
              </a:rPr>
              <a:t>Incontinence Management Products</a:t>
            </a:r>
            <a:endParaRPr lang="en-US" sz="2800" b="1" dirty="0">
              <a:solidFill>
                <a:srgbClr val="00206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1C72352-5F09-69AF-D95B-2B9448E46783}"/>
              </a:ext>
            </a:extLst>
          </p:cNvPr>
          <p:cNvSpPr>
            <a:spLocks noGrp="1"/>
          </p:cNvSpPr>
          <p:nvPr>
            <p:ph idx="1"/>
          </p:nvPr>
        </p:nvSpPr>
        <p:spPr>
          <a:xfrm>
            <a:off x="2520406" y="1237130"/>
            <a:ext cx="9438512" cy="5360894"/>
          </a:xfrm>
        </p:spPr>
        <p:txBody>
          <a:bodyPr>
            <a:noAutofit/>
          </a:bodyPr>
          <a:lstStyle/>
          <a:p>
            <a:pPr>
              <a:lnSpc>
                <a:spcPct val="115000"/>
              </a:lnSpc>
            </a:pPr>
            <a:r>
              <a:rPr lang="en-IN" sz="1600" b="1" dirty="0">
                <a:solidFill>
                  <a:srgbClr val="002060"/>
                </a:solidFill>
                <a:latin typeface="Times New Roman" panose="02020603050405020304" pitchFamily="18" charset="0"/>
                <a:cs typeface="Times New Roman" panose="02020603050405020304" pitchFamily="18" charset="0"/>
              </a:rPr>
              <a:t>IS 17508: 2020, Disposable Adult Incontinence Diapers</a:t>
            </a:r>
          </a:p>
          <a:p>
            <a:pPr>
              <a:lnSpc>
                <a:spcPct val="115000"/>
              </a:lnSpc>
            </a:pPr>
            <a:r>
              <a:rPr lang="en-US" dirty="0">
                <a:solidFill>
                  <a:srgbClr val="002060"/>
                </a:solidFill>
                <a:latin typeface="Times New Roman" panose="02020603050405020304" pitchFamily="18" charset="0"/>
                <a:cs typeface="Times New Roman" panose="02020603050405020304" pitchFamily="18" charset="0"/>
              </a:rPr>
              <a:t>This standard specifies provides guidelines and specifications for disposable adult incontinence diapers, which are designed to manage urinary incontinence in adults. These diapers are commonly used in healthcare settings, particularly for elderly patients, individuals with physical disabilities, or those recovering from surgery. The standard ensures that the products meet safety, performance, and comfort criteria, offering a high-quality solution for the management of incontinence.</a:t>
            </a:r>
          </a:p>
          <a:p>
            <a:pPr>
              <a:lnSpc>
                <a:spcPct val="115000"/>
              </a:lnSpc>
            </a:pPr>
            <a:r>
              <a:rPr lang="en-US" dirty="0">
                <a:solidFill>
                  <a:srgbClr val="002060"/>
                </a:solidFill>
                <a:latin typeface="Times New Roman" panose="02020603050405020304" pitchFamily="18" charset="0"/>
                <a:cs typeface="Times New Roman" panose="02020603050405020304" pitchFamily="18" charset="0"/>
              </a:rPr>
              <a:t>To meet these quality expectations, the standard provides detailed specifications and testing requirements for each component of the diaper, including the top cover, absorbent core, and protective back sheet. It outlines the necessary properties such as minimum absorption rates, rewet under load, and pH range, ensuring performance and comfort. It also mandates hygiene testing, biocompatibility evaluation, and optional biodegradability standards to ensure consumer safety. Guidelines on Good Manufacturing Practices (GMP) are included to maintain product cleanliness.</a:t>
            </a:r>
            <a:endParaRPr lang="en-US"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sym typeface="Symbol" panose="05050102010706020507" pitchFamily="18" charset="2"/>
            </a:endParaRPr>
          </a:p>
          <a:p>
            <a:pPr marL="0" indent="0">
              <a:lnSpc>
                <a:spcPct val="115000"/>
              </a:lnSpc>
              <a:buNone/>
            </a:pPr>
            <a:endParaRPr lang="en-IN" b="1" dirty="0">
              <a:solidFill>
                <a:srgbClr val="002060"/>
              </a:solidFill>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FBF21D04-3CFC-9DD4-A18D-6CED150BDE01}"/>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3082" y="-46786"/>
            <a:ext cx="1506071" cy="1203233"/>
          </a:xfrm>
          <a:prstGeom prst="rect">
            <a:avLst/>
          </a:prstGeom>
          <a:noFill/>
          <a:ln>
            <a:noFill/>
          </a:ln>
        </p:spPr>
      </p:pic>
      <p:pic>
        <p:nvPicPr>
          <p:cNvPr id="9" name="Picture 8" descr="Adult Diaper Pull Ups - Adult ...">
            <a:extLst>
              <a:ext uri="{FF2B5EF4-FFF2-40B4-BE49-F238E27FC236}">
                <a16:creationId xmlns:a16="http://schemas.microsoft.com/office/drawing/2014/main" id="{49F16245-2B95-BC90-11C2-BA3FF763631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33082" y="2136079"/>
            <a:ext cx="2133600" cy="1569720"/>
          </a:xfrm>
          <a:prstGeom prst="rect">
            <a:avLst/>
          </a:prstGeom>
          <a:noFill/>
          <a:ln>
            <a:noFill/>
          </a:ln>
        </p:spPr>
      </p:pic>
    </p:spTree>
    <p:extLst>
      <p:ext uri="{BB962C8B-B14F-4D97-AF65-F5344CB8AC3E}">
        <p14:creationId xmlns:p14="http://schemas.microsoft.com/office/powerpoint/2010/main" val="22143486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A73C60-325D-C9A4-A8EB-4D5CDA207E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FD3407-5C4F-4289-C19F-03067668BA50}"/>
              </a:ext>
            </a:extLst>
          </p:cNvPr>
          <p:cNvSpPr>
            <a:spLocks noGrp="1"/>
          </p:cNvSpPr>
          <p:nvPr>
            <p:ph type="title"/>
          </p:nvPr>
        </p:nvSpPr>
        <p:spPr>
          <a:xfrm>
            <a:off x="1776335" y="178520"/>
            <a:ext cx="9647878" cy="1320800"/>
          </a:xfrm>
        </p:spPr>
        <p:txBody>
          <a:bodyPr anchor="ctr">
            <a:normAutofit/>
          </a:bodyPr>
          <a:lstStyle/>
          <a:p>
            <a:pPr>
              <a:lnSpc>
                <a:spcPct val="90000"/>
              </a:lnSpc>
            </a:pPr>
            <a:r>
              <a:rPr lang="en-US" sz="2800" b="1" dirty="0">
                <a:solidFill>
                  <a:srgbClr val="002060"/>
                </a:solidFill>
                <a:latin typeface="Times New Roman" panose="02020603050405020304" pitchFamily="18" charset="0"/>
                <a:cs typeface="Times New Roman" panose="02020603050405020304" pitchFamily="18" charset="0"/>
              </a:rPr>
              <a:t>Important standards for </a:t>
            </a:r>
            <a:r>
              <a:rPr lang="en-US" sz="2800" b="1" dirty="0">
                <a:solidFill>
                  <a:srgbClr val="002060"/>
                </a:solidFill>
                <a:latin typeface="Times New Roman" panose="02020603050405020304" pitchFamily="18" charset="0"/>
                <a:ea typeface="Calibri" panose="020F0502020204030204" pitchFamily="34" charset="0"/>
              </a:rPr>
              <a:t>Incontinence Management Products</a:t>
            </a:r>
            <a:endParaRPr lang="en-US" sz="2800" b="1" dirty="0">
              <a:solidFill>
                <a:srgbClr val="00206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F1AF9F4-002C-2F4F-FABA-6937CD17068F}"/>
              </a:ext>
            </a:extLst>
          </p:cNvPr>
          <p:cNvSpPr>
            <a:spLocks noGrp="1"/>
          </p:cNvSpPr>
          <p:nvPr>
            <p:ph idx="1"/>
          </p:nvPr>
        </p:nvSpPr>
        <p:spPr>
          <a:xfrm>
            <a:off x="2520406" y="1237130"/>
            <a:ext cx="9438512" cy="5360894"/>
          </a:xfrm>
        </p:spPr>
        <p:txBody>
          <a:bodyPr>
            <a:noAutofit/>
          </a:bodyPr>
          <a:lstStyle/>
          <a:p>
            <a:pPr>
              <a:lnSpc>
                <a:spcPct val="115000"/>
              </a:lnSpc>
            </a:pPr>
            <a:r>
              <a:rPr lang="en-US" sz="1800" b="1" dirty="0">
                <a:solidFill>
                  <a:srgbClr val="002060"/>
                </a:solidFill>
                <a:effectLst/>
                <a:latin typeface="Times New Roman" panose="02020603050405020304" pitchFamily="18" charset="0"/>
                <a:ea typeface="Calibri" panose="020F0502020204030204" pitchFamily="34" charset="0"/>
              </a:rPr>
              <a:t>IS 17786 : 2022, </a:t>
            </a:r>
            <a:r>
              <a:rPr lang="en-US" sz="1800" b="1" dirty="0" err="1">
                <a:solidFill>
                  <a:srgbClr val="002060"/>
                </a:solidFill>
                <a:effectLst/>
                <a:latin typeface="Times New Roman" panose="02020603050405020304" pitchFamily="18" charset="0"/>
                <a:ea typeface="Calibri" panose="020F0502020204030204" pitchFamily="34" charset="0"/>
              </a:rPr>
              <a:t>Underpad</a:t>
            </a:r>
            <a:r>
              <a:rPr lang="en-US" sz="1800" b="1" dirty="0">
                <a:solidFill>
                  <a:srgbClr val="002060"/>
                </a:solidFill>
                <a:effectLst/>
                <a:latin typeface="Times New Roman" panose="02020603050405020304" pitchFamily="18" charset="0"/>
                <a:ea typeface="Calibri" panose="020F0502020204030204" pitchFamily="34" charset="0"/>
              </a:rPr>
              <a:t> </a:t>
            </a:r>
          </a:p>
          <a:p>
            <a:pPr>
              <a:lnSpc>
                <a:spcPct val="115000"/>
              </a:lnSpc>
            </a:pPr>
            <a:r>
              <a:rPr lang="en-US" dirty="0">
                <a:solidFill>
                  <a:srgbClr val="002060"/>
                </a:solidFill>
                <a:latin typeface="Times New Roman" panose="02020603050405020304" pitchFamily="18" charset="0"/>
                <a:cs typeface="Times New Roman" panose="02020603050405020304" pitchFamily="18" charset="0"/>
              </a:rPr>
              <a:t>This standard specifies the requirements and testing methods for </a:t>
            </a:r>
            <a:r>
              <a:rPr lang="en-US" dirty="0" err="1">
                <a:solidFill>
                  <a:srgbClr val="002060"/>
                </a:solidFill>
                <a:latin typeface="Times New Roman" panose="02020603050405020304" pitchFamily="18" charset="0"/>
                <a:cs typeface="Times New Roman" panose="02020603050405020304" pitchFamily="18" charset="0"/>
              </a:rPr>
              <a:t>underpads</a:t>
            </a:r>
            <a:r>
              <a:rPr lang="en-US" dirty="0">
                <a:solidFill>
                  <a:srgbClr val="002060"/>
                </a:solidFill>
                <a:latin typeface="Times New Roman" panose="02020603050405020304" pitchFamily="18" charset="0"/>
                <a:cs typeface="Times New Roman" panose="02020603050405020304" pitchFamily="18" charset="0"/>
              </a:rPr>
              <a:t> (also known as bed pads, absorbent </a:t>
            </a:r>
            <a:r>
              <a:rPr lang="en-US" dirty="0" err="1">
                <a:solidFill>
                  <a:srgbClr val="002060"/>
                </a:solidFill>
                <a:latin typeface="Times New Roman" panose="02020603050405020304" pitchFamily="18" charset="0"/>
                <a:cs typeface="Times New Roman" panose="02020603050405020304" pitchFamily="18" charset="0"/>
              </a:rPr>
              <a:t>underpads</a:t>
            </a:r>
            <a:r>
              <a:rPr lang="en-US" dirty="0">
                <a:solidFill>
                  <a:srgbClr val="002060"/>
                </a:solidFill>
                <a:latin typeface="Times New Roman" panose="02020603050405020304" pitchFamily="18" charset="0"/>
                <a:cs typeface="Times New Roman" panose="02020603050405020304" pitchFamily="18" charset="0"/>
              </a:rPr>
              <a:t>, or incontinence pads) primarily used in healthcare, personal care, and hygiene applications. </a:t>
            </a:r>
            <a:r>
              <a:rPr lang="en-US" dirty="0" err="1">
                <a:solidFill>
                  <a:srgbClr val="002060"/>
                </a:solidFill>
                <a:latin typeface="Times New Roman" panose="02020603050405020304" pitchFamily="18" charset="0"/>
                <a:cs typeface="Times New Roman" panose="02020603050405020304" pitchFamily="18" charset="0"/>
              </a:rPr>
              <a:t>Underpads</a:t>
            </a:r>
            <a:r>
              <a:rPr lang="en-US" dirty="0">
                <a:solidFill>
                  <a:srgbClr val="002060"/>
                </a:solidFill>
                <a:latin typeface="Times New Roman" panose="02020603050405020304" pitchFamily="18" charset="0"/>
                <a:cs typeface="Times New Roman" panose="02020603050405020304" pitchFamily="18" charset="0"/>
              </a:rPr>
              <a:t> are essential for individuals who require protection against incontinence, wound care, or post-surgery recovery.</a:t>
            </a:r>
            <a:r>
              <a:rPr lang="en-US" b="1" dirty="0">
                <a:solidFill>
                  <a:srgbClr val="002060"/>
                </a:solidFill>
                <a:latin typeface="Times New Roman" panose="02020603050405020304" pitchFamily="18" charset="0"/>
                <a:cs typeface="Times New Roman" panose="02020603050405020304" pitchFamily="18" charset="0"/>
              </a:rPr>
              <a:t> </a:t>
            </a:r>
          </a:p>
          <a:p>
            <a:pPr>
              <a:lnSpc>
                <a:spcPct val="115000"/>
              </a:lnSpc>
            </a:pPr>
            <a:r>
              <a:rPr lang="en-US" b="1" dirty="0">
                <a:solidFill>
                  <a:srgbClr val="002060"/>
                </a:solidFill>
                <a:latin typeface="Times New Roman" panose="02020603050405020304" pitchFamily="18" charset="0"/>
                <a:cs typeface="Times New Roman" panose="02020603050405020304" pitchFamily="18" charset="0"/>
              </a:rPr>
              <a:t>Absorbency Capacity:</a:t>
            </a:r>
            <a:r>
              <a:rPr lang="en-US" dirty="0">
                <a:solidFill>
                  <a:srgbClr val="002060"/>
                </a:solidFill>
                <a:latin typeface="Times New Roman" panose="02020603050405020304" pitchFamily="18" charset="0"/>
                <a:cs typeface="Times New Roman" panose="02020603050405020304" pitchFamily="18" charset="0"/>
              </a:rPr>
              <a:t> The </a:t>
            </a:r>
            <a:r>
              <a:rPr lang="en-US" dirty="0" err="1">
                <a:solidFill>
                  <a:srgbClr val="002060"/>
                </a:solidFill>
                <a:latin typeface="Times New Roman" panose="02020603050405020304" pitchFamily="18" charset="0"/>
                <a:cs typeface="Times New Roman" panose="02020603050405020304" pitchFamily="18" charset="0"/>
              </a:rPr>
              <a:t>underpad</a:t>
            </a:r>
            <a:r>
              <a:rPr lang="en-US" dirty="0">
                <a:solidFill>
                  <a:srgbClr val="002060"/>
                </a:solidFill>
                <a:latin typeface="Times New Roman" panose="02020603050405020304" pitchFamily="18" charset="0"/>
                <a:cs typeface="Times New Roman" panose="02020603050405020304" pitchFamily="18" charset="0"/>
              </a:rPr>
              <a:t> must be able to absorb a specified amount of liquid without leakage, maintaining comfort and hygiene for the user. </a:t>
            </a:r>
          </a:p>
          <a:p>
            <a:pPr>
              <a:lnSpc>
                <a:spcPct val="115000"/>
              </a:lnSpc>
            </a:pPr>
            <a:r>
              <a:rPr lang="en-US" b="1" dirty="0">
                <a:solidFill>
                  <a:srgbClr val="002060"/>
                </a:solidFill>
                <a:latin typeface="Times New Roman" panose="02020603050405020304" pitchFamily="18" charset="0"/>
                <a:cs typeface="Times New Roman" panose="02020603050405020304" pitchFamily="18" charset="0"/>
              </a:rPr>
              <a:t>Fluid Retention (</a:t>
            </a:r>
            <a:r>
              <a:rPr lang="en-US" dirty="0">
                <a:solidFill>
                  <a:srgbClr val="002060"/>
                </a:solidFill>
                <a:latin typeface="Times New Roman" panose="02020603050405020304" pitchFamily="18" charset="0"/>
                <a:cs typeface="Times New Roman" panose="02020603050405020304" pitchFamily="18" charset="0"/>
              </a:rPr>
              <a:t>7.5 times of initial weight)</a:t>
            </a:r>
            <a:r>
              <a:rPr lang="en-US" b="1" dirty="0">
                <a:solidFill>
                  <a:srgbClr val="002060"/>
                </a:solidFill>
                <a:latin typeface="Times New Roman" panose="02020603050405020304" pitchFamily="18" charset="0"/>
                <a:cs typeface="Times New Roman" panose="02020603050405020304" pitchFamily="18" charset="0"/>
              </a:rPr>
              <a:t>:</a:t>
            </a:r>
            <a:r>
              <a:rPr lang="en-US" dirty="0">
                <a:solidFill>
                  <a:srgbClr val="002060"/>
                </a:solidFill>
                <a:latin typeface="Times New Roman" panose="02020603050405020304" pitchFamily="18" charset="0"/>
                <a:cs typeface="Times New Roman" panose="02020603050405020304" pitchFamily="18" charset="0"/>
              </a:rPr>
              <a:t> The </a:t>
            </a:r>
            <a:r>
              <a:rPr lang="en-US" dirty="0" err="1">
                <a:solidFill>
                  <a:srgbClr val="002060"/>
                </a:solidFill>
                <a:latin typeface="Times New Roman" panose="02020603050405020304" pitchFamily="18" charset="0"/>
                <a:cs typeface="Times New Roman" panose="02020603050405020304" pitchFamily="18" charset="0"/>
              </a:rPr>
              <a:t>underpad</a:t>
            </a:r>
            <a:r>
              <a:rPr lang="en-US" dirty="0">
                <a:solidFill>
                  <a:srgbClr val="002060"/>
                </a:solidFill>
                <a:latin typeface="Times New Roman" panose="02020603050405020304" pitchFamily="18" charset="0"/>
                <a:cs typeface="Times New Roman" panose="02020603050405020304" pitchFamily="18" charset="0"/>
              </a:rPr>
              <a:t> should retain absorbed liquid without allowing it to escape, ensuring that the surrounding environment (e.g., bed, chair) remains dry.</a:t>
            </a:r>
          </a:p>
          <a:p>
            <a:pPr>
              <a:lnSpc>
                <a:spcPct val="115000"/>
              </a:lnSpc>
            </a:pPr>
            <a:r>
              <a:rPr lang="en-US" b="1" dirty="0">
                <a:solidFill>
                  <a:srgbClr val="002060"/>
                </a:solidFill>
                <a:latin typeface="Times New Roman" panose="02020603050405020304" pitchFamily="18" charset="0"/>
                <a:cs typeface="Times New Roman" panose="02020603050405020304" pitchFamily="18" charset="0"/>
              </a:rPr>
              <a:t>Size and Fit:</a:t>
            </a:r>
            <a:r>
              <a:rPr lang="en-US" dirty="0">
                <a:solidFill>
                  <a:srgbClr val="002060"/>
                </a:solidFill>
                <a:latin typeface="Times New Roman" panose="02020603050405020304" pitchFamily="18" charset="0"/>
                <a:cs typeface="Times New Roman" panose="02020603050405020304" pitchFamily="18" charset="0"/>
              </a:rPr>
              <a:t> The </a:t>
            </a:r>
            <a:r>
              <a:rPr lang="en-US" dirty="0" err="1">
                <a:solidFill>
                  <a:srgbClr val="002060"/>
                </a:solidFill>
                <a:latin typeface="Times New Roman" panose="02020603050405020304" pitchFamily="18" charset="0"/>
                <a:cs typeface="Times New Roman" panose="02020603050405020304" pitchFamily="18" charset="0"/>
              </a:rPr>
              <a:t>underpad</a:t>
            </a:r>
            <a:r>
              <a:rPr lang="en-US" dirty="0">
                <a:solidFill>
                  <a:srgbClr val="002060"/>
                </a:solidFill>
                <a:latin typeface="Times New Roman" panose="02020603050405020304" pitchFamily="18" charset="0"/>
                <a:cs typeface="Times New Roman" panose="02020603050405020304" pitchFamily="18" charset="0"/>
              </a:rPr>
              <a:t> must be available in various sizes to ensure proper coverage and fit for different user needs.</a:t>
            </a:r>
          </a:p>
          <a:p>
            <a:pPr>
              <a:lnSpc>
                <a:spcPct val="115000"/>
              </a:lnSpc>
            </a:pPr>
            <a:r>
              <a:rPr lang="en-US" b="1" dirty="0">
                <a:solidFill>
                  <a:srgbClr val="002060"/>
                </a:solidFill>
                <a:latin typeface="Times New Roman" panose="02020603050405020304" pitchFamily="18" charset="0"/>
                <a:cs typeface="Times New Roman" panose="02020603050405020304" pitchFamily="18" charset="0"/>
              </a:rPr>
              <a:t>Non-Irritant:</a:t>
            </a:r>
            <a:r>
              <a:rPr lang="en-US" dirty="0">
                <a:solidFill>
                  <a:srgbClr val="002060"/>
                </a:solidFill>
                <a:latin typeface="Times New Roman" panose="02020603050405020304" pitchFamily="18" charset="0"/>
                <a:cs typeface="Times New Roman" panose="02020603050405020304" pitchFamily="18" charset="0"/>
              </a:rPr>
              <a:t> The materials used must not cause irritation to the skin, making it safe for prolonged use.</a:t>
            </a:r>
          </a:p>
          <a:p>
            <a:pPr>
              <a:lnSpc>
                <a:spcPct val="115000"/>
              </a:lnSpc>
            </a:pPr>
            <a:endParaRPr lang="en-US"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sym typeface="Symbol" panose="05050102010706020507" pitchFamily="18" charset="2"/>
            </a:endParaRPr>
          </a:p>
          <a:p>
            <a:pPr marL="0" indent="0">
              <a:lnSpc>
                <a:spcPct val="115000"/>
              </a:lnSpc>
              <a:buNone/>
            </a:pPr>
            <a:endParaRPr lang="en-IN" b="1" dirty="0">
              <a:solidFill>
                <a:srgbClr val="002060"/>
              </a:solidFill>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CA2FF276-5604-413B-3FF8-8DCFB45C5B8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3082" y="-46786"/>
            <a:ext cx="1506071" cy="1203233"/>
          </a:xfrm>
          <a:prstGeom prst="rect">
            <a:avLst/>
          </a:prstGeom>
          <a:noFill/>
          <a:ln>
            <a:noFill/>
          </a:ln>
        </p:spPr>
      </p:pic>
      <p:pic>
        <p:nvPicPr>
          <p:cNvPr id="4" name="Picture 3">
            <a:extLst>
              <a:ext uri="{FF2B5EF4-FFF2-40B4-BE49-F238E27FC236}">
                <a16:creationId xmlns:a16="http://schemas.microsoft.com/office/drawing/2014/main" id="{5F6B2FB3-A98D-85F4-628E-CF60C90C452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33082" y="2004509"/>
            <a:ext cx="2250142" cy="1706880"/>
          </a:xfrm>
          <a:prstGeom prst="rect">
            <a:avLst/>
          </a:prstGeom>
          <a:noFill/>
          <a:ln>
            <a:noFill/>
          </a:ln>
        </p:spPr>
      </p:pic>
    </p:spTree>
    <p:extLst>
      <p:ext uri="{BB962C8B-B14F-4D97-AF65-F5344CB8AC3E}">
        <p14:creationId xmlns:p14="http://schemas.microsoft.com/office/powerpoint/2010/main" val="1083354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4406002" y="407701"/>
            <a:ext cx="3041716" cy="766917"/>
          </a:xfrm>
          <a:prstGeom prst="roundRect">
            <a:avLst>
              <a:gd name="adj" fmla="val 50000"/>
            </a:avLst>
          </a:prstGeom>
          <a:solidFill>
            <a:schemeClr val="accent1"/>
          </a:solidFill>
          <a:ln cap="flat" cmpd="sng">
            <a:solidFill>
              <a:srgbClr val="7030A0"/>
            </a:solidFill>
            <a:prstDash val="solid"/>
          </a:ln>
        </p:spPr>
        <p:txBody>
          <a:bodyPr vert="horz" wrap="square" lIns="91440" tIns="45720" rIns="91440" bIns="45720" anchor="ctr">
            <a:norm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300" normalizeH="0" baseline="0" noProof="0" dirty="0">
                <a:ln>
                  <a:noFill/>
                </a:ln>
                <a:solidFill>
                  <a:srgbClr val="FFFFFF"/>
                </a:solidFill>
                <a:effectLst/>
                <a:uLnTx/>
                <a:uFillTx/>
                <a:latin typeface="Arial"/>
                <a:ea typeface="Arial"/>
                <a:cs typeface="+mn-cs"/>
              </a:rPr>
              <a:t>Contents</a:t>
            </a:r>
          </a:p>
        </p:txBody>
      </p:sp>
      <p:sp>
        <p:nvSpPr>
          <p:cNvPr id="3" name="AutoShape 3"/>
          <p:cNvSpPr/>
          <p:nvPr/>
        </p:nvSpPr>
        <p:spPr>
          <a:xfrm>
            <a:off x="1134805" y="3513844"/>
            <a:ext cx="805186" cy="803582"/>
          </a:xfrm>
          <a:prstGeom prst="octagon">
            <a:avLst>
              <a:gd name="adj" fmla="val 24733"/>
            </a:avLst>
          </a:prstGeom>
          <a:solidFill>
            <a:srgbClr val="FFFFFF"/>
          </a:solidFill>
          <a:ln w="28575">
            <a:solidFill>
              <a:schemeClr val="accent1"/>
            </a:solidFill>
            <a:prstDash val="solid"/>
          </a:ln>
        </p:spPr>
        <p:txBody>
          <a:bodyPr vert="horz" wrap="square" lIns="91440" tIns="45720" rIns="91440" bIns="45720" anchor="ctr">
            <a:prstTxWarp prst="textNoShape">
              <a:avLst/>
            </a:prstTxWarp>
            <a:norm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a:ln>
                  <a:noFill/>
                </a:ln>
                <a:solidFill>
                  <a:srgbClr val="000000"/>
                </a:solidFill>
                <a:effectLst/>
                <a:uLnTx/>
                <a:uFillTx/>
                <a:latin typeface="Arial"/>
                <a:ea typeface="Arial"/>
                <a:cs typeface="+mn-cs"/>
              </a:rPr>
              <a:t>01</a:t>
            </a:r>
          </a:p>
        </p:txBody>
      </p:sp>
      <p:sp>
        <p:nvSpPr>
          <p:cNvPr id="4" name="AutoShape 4"/>
          <p:cNvSpPr/>
          <p:nvPr/>
        </p:nvSpPr>
        <p:spPr>
          <a:xfrm>
            <a:off x="2958246" y="2891446"/>
            <a:ext cx="805186" cy="803582"/>
          </a:xfrm>
          <a:prstGeom prst="octagon">
            <a:avLst>
              <a:gd name="adj" fmla="val 24733"/>
            </a:avLst>
          </a:prstGeom>
          <a:solidFill>
            <a:srgbClr val="FFFFFF"/>
          </a:solidFill>
          <a:ln w="28575">
            <a:solidFill>
              <a:schemeClr val="accent1"/>
            </a:solidFill>
            <a:prstDash val="solid"/>
          </a:ln>
        </p:spPr>
        <p:txBody>
          <a:bodyPr vert="horz" wrap="square" lIns="91440" tIns="45720" rIns="91440" bIns="45720" anchor="ctr">
            <a:prstTxWarp prst="textNoShape">
              <a:avLst/>
            </a:prstTxWarp>
            <a:norm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a:ln>
                  <a:noFill/>
                </a:ln>
                <a:solidFill>
                  <a:srgbClr val="000000"/>
                </a:solidFill>
                <a:effectLst/>
                <a:uLnTx/>
                <a:uFillTx/>
                <a:latin typeface="Arial"/>
                <a:ea typeface="Arial"/>
                <a:cs typeface="+mn-cs"/>
              </a:rPr>
              <a:t>02</a:t>
            </a:r>
          </a:p>
        </p:txBody>
      </p:sp>
      <p:sp>
        <p:nvSpPr>
          <p:cNvPr id="5" name="AutoShape 5"/>
          <p:cNvSpPr/>
          <p:nvPr/>
        </p:nvSpPr>
        <p:spPr>
          <a:xfrm>
            <a:off x="4781687" y="3513844"/>
            <a:ext cx="805186" cy="803582"/>
          </a:xfrm>
          <a:prstGeom prst="octagon">
            <a:avLst>
              <a:gd name="adj" fmla="val 24733"/>
            </a:avLst>
          </a:prstGeom>
          <a:solidFill>
            <a:srgbClr val="FFFFFF"/>
          </a:solidFill>
          <a:ln w="28575">
            <a:solidFill>
              <a:schemeClr val="accent1"/>
            </a:solidFill>
            <a:prstDash val="solid"/>
          </a:ln>
        </p:spPr>
        <p:txBody>
          <a:bodyPr vert="horz" wrap="square" lIns="91440" tIns="45720" rIns="91440" bIns="45720" anchor="ctr">
            <a:prstTxWarp prst="textNoShape">
              <a:avLst/>
            </a:prstTxWarp>
            <a:norm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a:ln>
                  <a:noFill/>
                </a:ln>
                <a:solidFill>
                  <a:srgbClr val="000000"/>
                </a:solidFill>
                <a:effectLst/>
                <a:uLnTx/>
                <a:uFillTx/>
                <a:latin typeface="Arial"/>
                <a:ea typeface="Arial"/>
                <a:cs typeface="+mn-cs"/>
              </a:rPr>
              <a:t>03</a:t>
            </a:r>
          </a:p>
        </p:txBody>
      </p:sp>
      <p:sp>
        <p:nvSpPr>
          <p:cNvPr id="6" name="AutoShape 6"/>
          <p:cNvSpPr/>
          <p:nvPr/>
        </p:nvSpPr>
        <p:spPr>
          <a:xfrm>
            <a:off x="6605129" y="2891446"/>
            <a:ext cx="805186" cy="803582"/>
          </a:xfrm>
          <a:prstGeom prst="octagon">
            <a:avLst>
              <a:gd name="adj" fmla="val 24733"/>
            </a:avLst>
          </a:prstGeom>
          <a:solidFill>
            <a:srgbClr val="FFFFFF"/>
          </a:solidFill>
          <a:ln w="28575">
            <a:solidFill>
              <a:schemeClr val="accent1"/>
            </a:solidFill>
            <a:prstDash val="solid"/>
          </a:ln>
        </p:spPr>
        <p:txBody>
          <a:bodyPr vert="horz" wrap="square" lIns="91440" tIns="45720" rIns="91440" bIns="45720" anchor="ctr">
            <a:prstTxWarp prst="textNoShape">
              <a:avLst/>
            </a:prstTxWarp>
            <a:norm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a:ln>
                  <a:noFill/>
                </a:ln>
                <a:solidFill>
                  <a:srgbClr val="000000"/>
                </a:solidFill>
                <a:effectLst/>
                <a:uLnTx/>
                <a:uFillTx/>
                <a:latin typeface="Arial"/>
                <a:ea typeface="Arial"/>
                <a:cs typeface="+mn-cs"/>
              </a:rPr>
              <a:t>04</a:t>
            </a:r>
          </a:p>
        </p:txBody>
      </p:sp>
      <p:sp>
        <p:nvSpPr>
          <p:cNvPr id="7" name="AutoShape 7"/>
          <p:cNvSpPr/>
          <p:nvPr/>
        </p:nvSpPr>
        <p:spPr>
          <a:xfrm>
            <a:off x="8428570" y="3455842"/>
            <a:ext cx="1252640" cy="861584"/>
          </a:xfrm>
          <a:prstGeom prst="octagon">
            <a:avLst>
              <a:gd name="adj" fmla="val 24733"/>
            </a:avLst>
          </a:prstGeom>
          <a:solidFill>
            <a:srgbClr val="FFFFFF"/>
          </a:solidFill>
          <a:ln w="28575">
            <a:solidFill>
              <a:schemeClr val="accent1"/>
            </a:solidFill>
            <a:prstDash val="solid"/>
          </a:ln>
        </p:spPr>
        <p:txBody>
          <a:bodyPr vert="horz" wrap="square" lIns="91440" tIns="45720" rIns="91440" bIns="45720" anchor="ctr">
            <a:prstTxWarp prst="textNoShape">
              <a:avLst/>
            </a:prstTxWarp>
            <a:norm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a:ln>
                  <a:noFill/>
                </a:ln>
                <a:solidFill>
                  <a:srgbClr val="000000"/>
                </a:solidFill>
                <a:effectLst/>
                <a:uLnTx/>
                <a:uFillTx/>
                <a:latin typeface="Arial"/>
                <a:ea typeface="Arial"/>
                <a:cs typeface="+mn-cs"/>
              </a:rPr>
              <a:t>05</a:t>
            </a:r>
          </a:p>
        </p:txBody>
      </p:sp>
      <p:cxnSp>
        <p:nvCxnSpPr>
          <p:cNvPr id="9" name="Connector 9"/>
          <p:cNvCxnSpPr/>
          <p:nvPr/>
        </p:nvCxnSpPr>
        <p:spPr>
          <a:xfrm flipV="1">
            <a:off x="1939991" y="3496278"/>
            <a:ext cx="1018255" cy="216316"/>
          </a:xfrm>
          <a:prstGeom prst="line">
            <a:avLst/>
          </a:prstGeom>
          <a:ln w="3175" cap="flat" cmpd="sng">
            <a:solidFill>
              <a:srgbClr val="FFFFFF">
                <a:lumMod val="75000"/>
              </a:srgbClr>
            </a:solidFill>
            <a:prstDash val="dash"/>
          </a:ln>
        </p:spPr>
      </p:cxnSp>
      <p:cxnSp>
        <p:nvCxnSpPr>
          <p:cNvPr id="10" name="Connector 10"/>
          <p:cNvCxnSpPr/>
          <p:nvPr/>
        </p:nvCxnSpPr>
        <p:spPr>
          <a:xfrm>
            <a:off x="3763432" y="3496278"/>
            <a:ext cx="1018255" cy="216316"/>
          </a:xfrm>
          <a:prstGeom prst="line">
            <a:avLst/>
          </a:prstGeom>
          <a:ln w="3175" cap="flat" cmpd="sng">
            <a:solidFill>
              <a:srgbClr val="FFFFFF">
                <a:lumMod val="75000"/>
              </a:srgbClr>
            </a:solidFill>
            <a:prstDash val="dash"/>
          </a:ln>
        </p:spPr>
      </p:cxnSp>
      <p:cxnSp>
        <p:nvCxnSpPr>
          <p:cNvPr id="11" name="Connector 11"/>
          <p:cNvCxnSpPr/>
          <p:nvPr/>
        </p:nvCxnSpPr>
        <p:spPr>
          <a:xfrm flipV="1">
            <a:off x="5586873" y="3496278"/>
            <a:ext cx="1018255" cy="216316"/>
          </a:xfrm>
          <a:prstGeom prst="line">
            <a:avLst/>
          </a:prstGeom>
          <a:ln w="3175" cap="flat" cmpd="sng">
            <a:solidFill>
              <a:srgbClr val="FFFFFF">
                <a:lumMod val="75000"/>
              </a:srgbClr>
            </a:solidFill>
            <a:prstDash val="dash"/>
          </a:ln>
        </p:spPr>
      </p:cxnSp>
      <p:cxnSp>
        <p:nvCxnSpPr>
          <p:cNvPr id="12" name="Connector 12"/>
          <p:cNvCxnSpPr/>
          <p:nvPr/>
        </p:nvCxnSpPr>
        <p:spPr>
          <a:xfrm>
            <a:off x="7410315" y="3496278"/>
            <a:ext cx="1018255" cy="216316"/>
          </a:xfrm>
          <a:prstGeom prst="line">
            <a:avLst/>
          </a:prstGeom>
          <a:ln w="3175" cap="flat" cmpd="sng">
            <a:solidFill>
              <a:srgbClr val="FFFFFF">
                <a:lumMod val="75000"/>
              </a:srgbClr>
            </a:solidFill>
            <a:prstDash val="dash"/>
          </a:ln>
        </p:spPr>
      </p:cxnSp>
      <p:sp>
        <p:nvSpPr>
          <p:cNvPr id="14" name="TextBox 14"/>
          <p:cNvSpPr txBox="1"/>
          <p:nvPr/>
        </p:nvSpPr>
        <p:spPr>
          <a:xfrm>
            <a:off x="298208" y="4290304"/>
            <a:ext cx="2453494" cy="707886"/>
          </a:xfrm>
          <a:prstGeom prst="rect">
            <a:avLst/>
          </a:prstGeom>
          <a:noFill/>
        </p:spPr>
        <p:txBody>
          <a:bodyPr vert="horz" wrap="square" lIns="91440" tIns="45720" rIns="91440" bIns="45720" rtlCol="0" anchor="ctr">
            <a:sp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a:ln>
                  <a:noFill/>
                </a:ln>
                <a:solidFill>
                  <a:srgbClr val="000000"/>
                </a:solidFill>
                <a:effectLst/>
                <a:uLnTx/>
                <a:uFillTx/>
                <a:latin typeface="Arial"/>
                <a:ea typeface="Arial"/>
                <a:cs typeface="+mn-cs"/>
              </a:rPr>
              <a:t>Overview of </a:t>
            </a:r>
            <a:r>
              <a:rPr lang="en-US" sz="2000" b="1" dirty="0">
                <a:solidFill>
                  <a:srgbClr val="000000"/>
                </a:solidFill>
                <a:latin typeface="Arial"/>
                <a:ea typeface="Arial"/>
              </a:rPr>
              <a:t>Medical T</a:t>
            </a:r>
            <a:r>
              <a:rPr kumimoji="0" lang="en-US" sz="2000" b="1" i="0" u="none" strike="noStrike" kern="1200" cap="none" spc="0" normalizeH="0" baseline="0" noProof="0" dirty="0" err="1">
                <a:ln>
                  <a:noFill/>
                </a:ln>
                <a:solidFill>
                  <a:srgbClr val="000000"/>
                </a:solidFill>
                <a:effectLst/>
                <a:uLnTx/>
                <a:uFillTx/>
                <a:latin typeface="Arial"/>
                <a:ea typeface="Arial"/>
                <a:cs typeface="+mn-cs"/>
              </a:rPr>
              <a:t>extiles</a:t>
            </a:r>
            <a:endParaRPr kumimoji="0" lang="en-US" sz="2000" b="0" i="0" u="none" strike="noStrike" kern="1200" cap="none" spc="0" normalizeH="0" baseline="0" noProof="0" dirty="0">
              <a:ln>
                <a:noFill/>
              </a:ln>
              <a:solidFill>
                <a:srgbClr val="000000"/>
              </a:solidFill>
              <a:effectLst/>
              <a:uLnTx/>
              <a:uFillTx/>
              <a:latin typeface="Calibri"/>
              <a:ea typeface="+mn-ea"/>
              <a:cs typeface="+mn-cs"/>
            </a:endParaRPr>
          </a:p>
        </p:txBody>
      </p:sp>
      <p:sp>
        <p:nvSpPr>
          <p:cNvPr id="16" name="TextBox 16"/>
          <p:cNvSpPr txBox="1"/>
          <p:nvPr/>
        </p:nvSpPr>
        <p:spPr>
          <a:xfrm>
            <a:off x="5930819" y="2066290"/>
            <a:ext cx="2453494" cy="707886"/>
          </a:xfrm>
          <a:prstGeom prst="rect">
            <a:avLst/>
          </a:prstGeom>
          <a:noFill/>
        </p:spPr>
        <p:txBody>
          <a:bodyPr vert="horz" wrap="square" lIns="91440" tIns="45720" rIns="91440" bIns="45720" rtlCol="0" anchor="ctr">
            <a:sp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2000" b="1" dirty="0">
                <a:solidFill>
                  <a:srgbClr val="000000"/>
                </a:solidFill>
                <a:latin typeface="Arial"/>
              </a:rPr>
              <a:t>Incontinence Management</a:t>
            </a:r>
            <a:endParaRPr kumimoji="0" lang="en-US" sz="2000" b="0" i="0" u="none" strike="noStrike" kern="1200" cap="none" spc="0" normalizeH="0" baseline="0" noProof="0" dirty="0">
              <a:ln>
                <a:noFill/>
              </a:ln>
              <a:solidFill>
                <a:srgbClr val="000000"/>
              </a:solidFill>
              <a:effectLst/>
              <a:uLnTx/>
              <a:uFillTx/>
              <a:latin typeface="Calibri"/>
              <a:ea typeface="+mn-ea"/>
              <a:cs typeface="+mn-cs"/>
            </a:endParaRPr>
          </a:p>
        </p:txBody>
      </p:sp>
      <p:sp>
        <p:nvSpPr>
          <p:cNvPr id="17" name="TextBox 17"/>
          <p:cNvSpPr txBox="1"/>
          <p:nvPr/>
        </p:nvSpPr>
        <p:spPr>
          <a:xfrm>
            <a:off x="2121648" y="2124258"/>
            <a:ext cx="2453494" cy="707886"/>
          </a:xfrm>
          <a:prstGeom prst="rect">
            <a:avLst/>
          </a:prstGeom>
          <a:noFill/>
        </p:spPr>
        <p:txBody>
          <a:bodyPr vert="horz" wrap="square" lIns="91440" tIns="45720" rIns="91440" bIns="45720" rtlCol="0" anchor="ctr">
            <a:sp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2000" b="1" dirty="0">
                <a:solidFill>
                  <a:srgbClr val="000000"/>
                </a:solidFill>
                <a:latin typeface="Arial"/>
                <a:ea typeface="Arial"/>
              </a:rPr>
              <a:t>Menstrual Hygiene Management</a:t>
            </a:r>
            <a:endParaRPr kumimoji="0" lang="en-US" sz="2000" b="0" i="0" u="none" strike="noStrike" kern="1200" cap="none" spc="0" normalizeH="0" baseline="0" noProof="0" dirty="0">
              <a:ln>
                <a:noFill/>
              </a:ln>
              <a:solidFill>
                <a:srgbClr val="000000"/>
              </a:solidFill>
              <a:effectLst/>
              <a:uLnTx/>
              <a:uFillTx/>
              <a:latin typeface="Calibri"/>
              <a:ea typeface="+mn-ea"/>
              <a:cs typeface="+mn-cs"/>
            </a:endParaRPr>
          </a:p>
        </p:txBody>
      </p:sp>
      <p:sp>
        <p:nvSpPr>
          <p:cNvPr id="18" name="TextBox 18"/>
          <p:cNvSpPr txBox="1"/>
          <p:nvPr/>
        </p:nvSpPr>
        <p:spPr>
          <a:xfrm>
            <a:off x="3724289" y="4552783"/>
            <a:ext cx="2453494" cy="707886"/>
          </a:xfrm>
          <a:prstGeom prst="rect">
            <a:avLst/>
          </a:prstGeom>
          <a:noFill/>
        </p:spPr>
        <p:txBody>
          <a:bodyPr vert="horz" wrap="square" lIns="91440" tIns="45720" rIns="91440" bIns="45720" rtlCol="0" anchor="ctr">
            <a:sp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a:ln>
                  <a:noFill/>
                </a:ln>
                <a:solidFill>
                  <a:srgbClr val="000000"/>
                </a:solidFill>
                <a:effectLst/>
                <a:uLnTx/>
                <a:uFillTx/>
                <a:latin typeface="Arial"/>
                <a:ea typeface="Arial"/>
                <a:cs typeface="+mn-cs"/>
              </a:rPr>
              <a:t>Child Care and Safety</a:t>
            </a:r>
            <a:endParaRPr kumimoji="0" lang="en-US" sz="2000" b="0" i="0" u="none" strike="noStrike" kern="1200" cap="none" spc="0" normalizeH="0" baseline="0" noProof="0" dirty="0">
              <a:ln>
                <a:noFill/>
              </a:ln>
              <a:solidFill>
                <a:srgbClr val="000000"/>
              </a:solidFill>
              <a:effectLst/>
              <a:uLnTx/>
              <a:uFillTx/>
              <a:latin typeface="Calibri"/>
              <a:ea typeface="+mn-ea"/>
              <a:cs typeface="+mn-cs"/>
            </a:endParaRPr>
          </a:p>
        </p:txBody>
      </p:sp>
      <p:sp>
        <p:nvSpPr>
          <p:cNvPr id="19" name="TextBox 19"/>
          <p:cNvSpPr txBox="1"/>
          <p:nvPr/>
        </p:nvSpPr>
        <p:spPr>
          <a:xfrm>
            <a:off x="7591972" y="4444192"/>
            <a:ext cx="2453494" cy="400110"/>
          </a:xfrm>
          <a:prstGeom prst="rect">
            <a:avLst/>
          </a:prstGeom>
          <a:noFill/>
        </p:spPr>
        <p:txBody>
          <a:bodyPr vert="horz" wrap="square" lIns="91440" tIns="45720" rIns="91440" bIns="45720" rtlCol="0" anchor="ctr">
            <a:sp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1600" b="1" i="0" u="none" strike="noStrike" kern="1200" cap="none" spc="0" normalizeH="0" baseline="0" noProof="0" dirty="0">
                <a:ln>
                  <a:noFill/>
                </a:ln>
                <a:solidFill>
                  <a:srgbClr val="000000"/>
                </a:solidFill>
                <a:effectLst/>
                <a:uLnTx/>
                <a:uFillTx/>
                <a:latin typeface="Arial"/>
                <a:ea typeface="Arial"/>
                <a:cs typeface="+mn-cs"/>
              </a:rPr>
              <a:t>        </a:t>
            </a:r>
            <a:r>
              <a:rPr kumimoji="0" lang="en-US" sz="2000" b="1" i="0" u="none" strike="noStrike" kern="1200" cap="none" spc="0" normalizeH="0" baseline="0" noProof="0" dirty="0">
                <a:ln>
                  <a:noFill/>
                </a:ln>
                <a:solidFill>
                  <a:srgbClr val="000000"/>
                </a:solidFill>
                <a:effectLst/>
                <a:uLnTx/>
                <a:uFillTx/>
                <a:latin typeface="Arial"/>
                <a:ea typeface="Arial"/>
                <a:cs typeface="+mn-cs"/>
              </a:rPr>
              <a:t>Conclusion</a:t>
            </a:r>
            <a:endParaRPr kumimoji="0" lang="en-US" sz="2000" b="0" i="0" u="none" strike="noStrike" kern="1200" cap="none" spc="0" normalizeH="0" baseline="0" noProof="0" dirty="0">
              <a:ln>
                <a:noFill/>
              </a:ln>
              <a:solidFill>
                <a:srgbClr val="000000"/>
              </a:solidFill>
              <a:effectLst/>
              <a:uLnTx/>
              <a:uFillTx/>
              <a:latin typeface="Calibri"/>
              <a:ea typeface="+mn-ea"/>
              <a:cs typeface="+mn-cs"/>
            </a:endParaRPr>
          </a:p>
        </p:txBody>
      </p:sp>
      <p:sp>
        <p:nvSpPr>
          <p:cNvPr id="20" name="AutoShape 20"/>
          <p:cNvSpPr/>
          <p:nvPr/>
        </p:nvSpPr>
        <p:spPr>
          <a:xfrm>
            <a:off x="1909612" y="3675276"/>
            <a:ext cx="74636" cy="74636"/>
          </a:xfrm>
          <a:prstGeom prst="ellipse">
            <a:avLst/>
          </a:prstGeom>
          <a:solidFill>
            <a:srgbClr val="FFFFFF">
              <a:lumMod val="75000"/>
            </a:srgbClr>
          </a:solidFill>
          <a:ln w="19050" cap="flat" cmpd="sng">
            <a:solidFill>
              <a:srgbClr val="FFFFFF"/>
            </a:solidFill>
            <a:prstDash val="solid"/>
          </a:ln>
        </p:spPr>
        <p:txBody>
          <a:bodyPr vert="horz" wrap="square" lIns="91440" tIns="45720" rIns="91440" bIns="45720" anchor="ctr">
            <a:normAutofit fontScale="25000" lnSpcReduction="20000"/>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sp>
        <p:nvSpPr>
          <p:cNvPr id="21" name="AutoShape 21"/>
          <p:cNvSpPr/>
          <p:nvPr/>
        </p:nvSpPr>
        <p:spPr>
          <a:xfrm>
            <a:off x="2925393" y="3455842"/>
            <a:ext cx="74636" cy="74636"/>
          </a:xfrm>
          <a:prstGeom prst="ellipse">
            <a:avLst/>
          </a:prstGeom>
          <a:solidFill>
            <a:srgbClr val="FFFFFF">
              <a:lumMod val="75000"/>
            </a:srgbClr>
          </a:solidFill>
          <a:ln w="19050" cap="flat" cmpd="sng">
            <a:solidFill>
              <a:srgbClr val="FFFFFF"/>
            </a:solidFill>
            <a:prstDash val="solid"/>
          </a:ln>
        </p:spPr>
        <p:txBody>
          <a:bodyPr vert="horz" wrap="square" lIns="91440" tIns="45720" rIns="91440" bIns="45720" anchor="ctr">
            <a:normAutofit fontScale="25000" lnSpcReduction="20000"/>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sp>
        <p:nvSpPr>
          <p:cNvPr id="22" name="AutoShape 22"/>
          <p:cNvSpPr/>
          <p:nvPr/>
        </p:nvSpPr>
        <p:spPr>
          <a:xfrm>
            <a:off x="3728762" y="3455842"/>
            <a:ext cx="74636" cy="74636"/>
          </a:xfrm>
          <a:prstGeom prst="ellipse">
            <a:avLst/>
          </a:prstGeom>
          <a:solidFill>
            <a:srgbClr val="FFFFFF">
              <a:lumMod val="75000"/>
            </a:srgbClr>
          </a:solidFill>
          <a:ln w="19050" cap="flat" cmpd="sng">
            <a:solidFill>
              <a:srgbClr val="FFFFFF"/>
            </a:solidFill>
            <a:prstDash val="solid"/>
          </a:ln>
        </p:spPr>
        <p:txBody>
          <a:bodyPr vert="horz" wrap="square" lIns="91440" tIns="45720" rIns="91440" bIns="45720" anchor="ctr">
            <a:normAutofit fontScale="25000" lnSpcReduction="20000"/>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sp>
        <p:nvSpPr>
          <p:cNvPr id="23" name="AutoShape 23"/>
          <p:cNvSpPr/>
          <p:nvPr/>
        </p:nvSpPr>
        <p:spPr>
          <a:xfrm>
            <a:off x="6562100" y="3455842"/>
            <a:ext cx="74636" cy="74636"/>
          </a:xfrm>
          <a:prstGeom prst="ellipse">
            <a:avLst/>
          </a:prstGeom>
          <a:solidFill>
            <a:srgbClr val="FFFFFF">
              <a:lumMod val="75000"/>
            </a:srgbClr>
          </a:solidFill>
          <a:ln w="19050" cap="flat" cmpd="sng">
            <a:solidFill>
              <a:srgbClr val="FFFFFF"/>
            </a:solidFill>
            <a:prstDash val="solid"/>
          </a:ln>
        </p:spPr>
        <p:txBody>
          <a:bodyPr vert="horz" wrap="square" lIns="91440" tIns="45720" rIns="91440" bIns="45720" anchor="ctr">
            <a:normAutofit fontScale="25000" lnSpcReduction="20000"/>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sp>
        <p:nvSpPr>
          <p:cNvPr id="24" name="AutoShape 24"/>
          <p:cNvSpPr/>
          <p:nvPr/>
        </p:nvSpPr>
        <p:spPr>
          <a:xfrm>
            <a:off x="7375299" y="3455842"/>
            <a:ext cx="74636" cy="74636"/>
          </a:xfrm>
          <a:prstGeom prst="ellipse">
            <a:avLst/>
          </a:prstGeom>
          <a:solidFill>
            <a:srgbClr val="FFFFFF">
              <a:lumMod val="75000"/>
            </a:srgbClr>
          </a:solidFill>
          <a:ln w="19050" cap="flat" cmpd="sng">
            <a:solidFill>
              <a:srgbClr val="FFFFFF"/>
            </a:solidFill>
            <a:prstDash val="solid"/>
          </a:ln>
        </p:spPr>
        <p:txBody>
          <a:bodyPr vert="horz" wrap="square" lIns="91440" tIns="45720" rIns="91440" bIns="45720" anchor="ctr">
            <a:normAutofit fontScale="25000" lnSpcReduction="20000"/>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sp>
        <p:nvSpPr>
          <p:cNvPr id="25" name="AutoShape 25"/>
          <p:cNvSpPr/>
          <p:nvPr/>
        </p:nvSpPr>
        <p:spPr>
          <a:xfrm>
            <a:off x="10212045" y="3455842"/>
            <a:ext cx="74636" cy="74636"/>
          </a:xfrm>
          <a:prstGeom prst="ellipse">
            <a:avLst/>
          </a:prstGeom>
          <a:solidFill>
            <a:srgbClr val="FFFFFF">
              <a:lumMod val="75000"/>
            </a:srgbClr>
          </a:solidFill>
          <a:ln w="19050" cap="flat" cmpd="sng">
            <a:solidFill>
              <a:srgbClr val="FFFFFF"/>
            </a:solidFill>
            <a:prstDash val="solid"/>
          </a:ln>
        </p:spPr>
        <p:txBody>
          <a:bodyPr vert="horz" wrap="square" lIns="91440" tIns="45720" rIns="91440" bIns="45720" anchor="ctr">
            <a:normAutofit fontScale="25000" lnSpcReduction="20000"/>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sp>
        <p:nvSpPr>
          <p:cNvPr id="26" name="AutoShape 26"/>
          <p:cNvSpPr/>
          <p:nvPr/>
        </p:nvSpPr>
        <p:spPr>
          <a:xfrm>
            <a:off x="4744367" y="3675276"/>
            <a:ext cx="74636" cy="74636"/>
          </a:xfrm>
          <a:prstGeom prst="ellipse">
            <a:avLst/>
          </a:prstGeom>
          <a:solidFill>
            <a:srgbClr val="FFFFFF">
              <a:lumMod val="75000"/>
            </a:srgbClr>
          </a:solidFill>
          <a:ln w="19050" cap="flat" cmpd="sng">
            <a:solidFill>
              <a:srgbClr val="FFFFFF"/>
            </a:solidFill>
            <a:prstDash val="solid"/>
          </a:ln>
        </p:spPr>
        <p:txBody>
          <a:bodyPr vert="horz" wrap="square" lIns="91440" tIns="45720" rIns="91440" bIns="45720" anchor="ctr">
            <a:normAutofit fontScale="25000" lnSpcReduction="20000"/>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sp>
        <p:nvSpPr>
          <p:cNvPr id="27" name="AutoShape 27"/>
          <p:cNvSpPr/>
          <p:nvPr/>
        </p:nvSpPr>
        <p:spPr>
          <a:xfrm>
            <a:off x="5549555" y="3675276"/>
            <a:ext cx="74636" cy="74636"/>
          </a:xfrm>
          <a:prstGeom prst="ellipse">
            <a:avLst/>
          </a:prstGeom>
          <a:solidFill>
            <a:srgbClr val="FFFFFF">
              <a:lumMod val="75000"/>
            </a:srgbClr>
          </a:solidFill>
          <a:ln w="19050" cap="flat" cmpd="sng">
            <a:solidFill>
              <a:srgbClr val="FFFFFF"/>
            </a:solidFill>
            <a:prstDash val="solid"/>
          </a:ln>
        </p:spPr>
        <p:txBody>
          <a:bodyPr vert="horz" wrap="square" lIns="91440" tIns="45720" rIns="91440" bIns="45720" anchor="ctr">
            <a:normAutofit fontScale="25000" lnSpcReduction="20000"/>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sp>
        <p:nvSpPr>
          <p:cNvPr id="28" name="AutoShape 28"/>
          <p:cNvSpPr/>
          <p:nvPr/>
        </p:nvSpPr>
        <p:spPr>
          <a:xfrm>
            <a:off x="8384313" y="3675276"/>
            <a:ext cx="74636" cy="74636"/>
          </a:xfrm>
          <a:prstGeom prst="ellipse">
            <a:avLst/>
          </a:prstGeom>
          <a:solidFill>
            <a:srgbClr val="FFFFFF">
              <a:lumMod val="75000"/>
            </a:srgbClr>
          </a:solidFill>
          <a:ln w="19050" cap="flat" cmpd="sng">
            <a:solidFill>
              <a:srgbClr val="FFFFFF"/>
            </a:solidFill>
            <a:prstDash val="solid"/>
          </a:ln>
        </p:spPr>
        <p:txBody>
          <a:bodyPr vert="horz" wrap="square" lIns="91440" tIns="45720" rIns="91440" bIns="45720" anchor="ctr">
            <a:normAutofit fontScale="25000" lnSpcReduction="20000"/>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sp>
        <p:nvSpPr>
          <p:cNvPr id="29" name="AutoShape 29"/>
          <p:cNvSpPr/>
          <p:nvPr/>
        </p:nvSpPr>
        <p:spPr>
          <a:xfrm>
            <a:off x="9213780" y="3675276"/>
            <a:ext cx="74636" cy="74636"/>
          </a:xfrm>
          <a:prstGeom prst="ellipse">
            <a:avLst/>
          </a:prstGeom>
          <a:solidFill>
            <a:srgbClr val="FFFFFF">
              <a:lumMod val="75000"/>
            </a:srgbClr>
          </a:solidFill>
          <a:ln w="19050" cap="flat" cmpd="sng">
            <a:solidFill>
              <a:srgbClr val="FFFFFF"/>
            </a:solidFill>
            <a:prstDash val="solid"/>
          </a:ln>
        </p:spPr>
        <p:txBody>
          <a:bodyPr vert="horz" wrap="square" lIns="91440" tIns="45720" rIns="91440" bIns="45720" anchor="ctr">
            <a:normAutofit fontScale="25000" lnSpcReduction="20000"/>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sp>
        <p:nvSpPr>
          <p:cNvPr id="30" name="Freeform 30"/>
          <p:cNvSpPr/>
          <p:nvPr/>
        </p:nvSpPr>
        <p:spPr>
          <a:xfrm>
            <a:off x="1029289" y="4735352"/>
            <a:ext cx="5806429" cy="1854290"/>
          </a:xfrm>
          <a:custGeom>
            <a:avLst/>
            <a:gdLst/>
            <a:ahLst/>
            <a:cxnLst/>
            <a:rect l="l" t="t" r="r" b="b"/>
            <a:pathLst>
              <a:path w="1478" h="473">
                <a:moveTo>
                  <a:pt x="1010" y="471"/>
                </a:moveTo>
                <a:lnTo>
                  <a:pt x="1027" y="471"/>
                </a:lnTo>
                <a:lnTo>
                  <a:pt x="1027" y="473"/>
                </a:lnTo>
                <a:lnTo>
                  <a:pt x="972" y="473"/>
                </a:lnTo>
                <a:lnTo>
                  <a:pt x="972" y="473"/>
                </a:lnTo>
                <a:lnTo>
                  <a:pt x="970" y="473"/>
                </a:lnTo>
                <a:lnTo>
                  <a:pt x="970" y="117"/>
                </a:lnTo>
                <a:lnTo>
                  <a:pt x="995" y="117"/>
                </a:lnTo>
                <a:lnTo>
                  <a:pt x="996" y="75"/>
                </a:lnTo>
                <a:lnTo>
                  <a:pt x="996" y="105"/>
                </a:lnTo>
                <a:lnTo>
                  <a:pt x="1002" y="105"/>
                </a:lnTo>
                <a:lnTo>
                  <a:pt x="1006" y="117"/>
                </a:lnTo>
                <a:lnTo>
                  <a:pt x="1010" y="117"/>
                </a:lnTo>
                <a:lnTo>
                  <a:pt x="1010" y="471"/>
                </a:lnTo>
                <a:lnTo>
                  <a:pt x="1010" y="471"/>
                </a:lnTo>
                <a:close/>
                <a:moveTo>
                  <a:pt x="1461" y="105"/>
                </a:moveTo>
                <a:lnTo>
                  <a:pt x="1463" y="0"/>
                </a:lnTo>
                <a:lnTo>
                  <a:pt x="1465" y="105"/>
                </a:lnTo>
                <a:lnTo>
                  <a:pt x="1475" y="105"/>
                </a:lnTo>
                <a:lnTo>
                  <a:pt x="1475" y="155"/>
                </a:lnTo>
                <a:lnTo>
                  <a:pt x="1478" y="155"/>
                </a:lnTo>
                <a:lnTo>
                  <a:pt x="1478" y="473"/>
                </a:lnTo>
                <a:lnTo>
                  <a:pt x="1475" y="473"/>
                </a:lnTo>
                <a:lnTo>
                  <a:pt x="1465" y="473"/>
                </a:lnTo>
                <a:lnTo>
                  <a:pt x="1427" y="473"/>
                </a:lnTo>
                <a:lnTo>
                  <a:pt x="1423" y="473"/>
                </a:lnTo>
                <a:lnTo>
                  <a:pt x="1415" y="473"/>
                </a:lnTo>
                <a:lnTo>
                  <a:pt x="1415" y="207"/>
                </a:lnTo>
                <a:lnTo>
                  <a:pt x="1423" y="207"/>
                </a:lnTo>
                <a:lnTo>
                  <a:pt x="1423" y="155"/>
                </a:lnTo>
                <a:lnTo>
                  <a:pt x="1427" y="155"/>
                </a:lnTo>
                <a:lnTo>
                  <a:pt x="1427" y="105"/>
                </a:lnTo>
                <a:lnTo>
                  <a:pt x="1440" y="105"/>
                </a:lnTo>
                <a:lnTo>
                  <a:pt x="1442" y="23"/>
                </a:lnTo>
                <a:lnTo>
                  <a:pt x="1444" y="105"/>
                </a:lnTo>
                <a:lnTo>
                  <a:pt x="1461" y="105"/>
                </a:lnTo>
                <a:lnTo>
                  <a:pt x="1461" y="105"/>
                </a:lnTo>
                <a:close/>
                <a:moveTo>
                  <a:pt x="1285" y="190"/>
                </a:moveTo>
                <a:lnTo>
                  <a:pt x="1335" y="190"/>
                </a:lnTo>
                <a:lnTo>
                  <a:pt x="1335" y="473"/>
                </a:lnTo>
                <a:lnTo>
                  <a:pt x="1285" y="473"/>
                </a:lnTo>
                <a:lnTo>
                  <a:pt x="1285" y="190"/>
                </a:lnTo>
                <a:lnTo>
                  <a:pt x="1285" y="190"/>
                </a:lnTo>
                <a:close/>
                <a:moveTo>
                  <a:pt x="1176" y="243"/>
                </a:moveTo>
                <a:lnTo>
                  <a:pt x="1216" y="243"/>
                </a:lnTo>
                <a:lnTo>
                  <a:pt x="1216" y="473"/>
                </a:lnTo>
                <a:lnTo>
                  <a:pt x="1176" y="473"/>
                </a:lnTo>
                <a:lnTo>
                  <a:pt x="1176" y="243"/>
                </a:lnTo>
                <a:lnTo>
                  <a:pt x="1176" y="243"/>
                </a:lnTo>
                <a:close/>
                <a:moveTo>
                  <a:pt x="1083" y="167"/>
                </a:moveTo>
                <a:lnTo>
                  <a:pt x="1125" y="167"/>
                </a:lnTo>
                <a:lnTo>
                  <a:pt x="1125" y="473"/>
                </a:lnTo>
                <a:lnTo>
                  <a:pt x="1083" y="473"/>
                </a:lnTo>
                <a:lnTo>
                  <a:pt x="1083" y="167"/>
                </a:lnTo>
                <a:lnTo>
                  <a:pt x="1083" y="167"/>
                </a:lnTo>
                <a:close/>
                <a:moveTo>
                  <a:pt x="849" y="295"/>
                </a:moveTo>
                <a:lnTo>
                  <a:pt x="884" y="295"/>
                </a:lnTo>
                <a:lnTo>
                  <a:pt x="884" y="473"/>
                </a:lnTo>
                <a:lnTo>
                  <a:pt x="849" y="473"/>
                </a:lnTo>
                <a:lnTo>
                  <a:pt x="849" y="295"/>
                </a:lnTo>
                <a:lnTo>
                  <a:pt x="849" y="295"/>
                </a:lnTo>
                <a:close/>
                <a:moveTo>
                  <a:pt x="631" y="373"/>
                </a:moveTo>
                <a:lnTo>
                  <a:pt x="643" y="373"/>
                </a:lnTo>
                <a:lnTo>
                  <a:pt x="643" y="318"/>
                </a:lnTo>
                <a:lnTo>
                  <a:pt x="667" y="318"/>
                </a:lnTo>
                <a:lnTo>
                  <a:pt x="667" y="306"/>
                </a:lnTo>
                <a:lnTo>
                  <a:pt x="667" y="234"/>
                </a:lnTo>
                <a:lnTo>
                  <a:pt x="702" y="234"/>
                </a:lnTo>
                <a:lnTo>
                  <a:pt x="702" y="306"/>
                </a:lnTo>
                <a:lnTo>
                  <a:pt x="723" y="306"/>
                </a:lnTo>
                <a:lnTo>
                  <a:pt x="723" y="473"/>
                </a:lnTo>
                <a:lnTo>
                  <a:pt x="702" y="473"/>
                </a:lnTo>
                <a:lnTo>
                  <a:pt x="698" y="473"/>
                </a:lnTo>
                <a:lnTo>
                  <a:pt x="687" y="473"/>
                </a:lnTo>
                <a:lnTo>
                  <a:pt x="667" y="473"/>
                </a:lnTo>
                <a:lnTo>
                  <a:pt x="643" y="473"/>
                </a:lnTo>
                <a:lnTo>
                  <a:pt x="631" y="473"/>
                </a:lnTo>
                <a:lnTo>
                  <a:pt x="631" y="373"/>
                </a:lnTo>
                <a:lnTo>
                  <a:pt x="631" y="373"/>
                </a:lnTo>
                <a:close/>
                <a:moveTo>
                  <a:pt x="581" y="255"/>
                </a:moveTo>
                <a:lnTo>
                  <a:pt x="623" y="255"/>
                </a:lnTo>
                <a:lnTo>
                  <a:pt x="623" y="473"/>
                </a:lnTo>
                <a:lnTo>
                  <a:pt x="581" y="473"/>
                </a:lnTo>
                <a:lnTo>
                  <a:pt x="581" y="255"/>
                </a:lnTo>
                <a:lnTo>
                  <a:pt x="581" y="255"/>
                </a:lnTo>
                <a:close/>
                <a:moveTo>
                  <a:pt x="532" y="314"/>
                </a:moveTo>
                <a:lnTo>
                  <a:pt x="557" y="314"/>
                </a:lnTo>
                <a:lnTo>
                  <a:pt x="557" y="356"/>
                </a:lnTo>
                <a:lnTo>
                  <a:pt x="557" y="473"/>
                </a:lnTo>
                <a:lnTo>
                  <a:pt x="532" y="473"/>
                </a:lnTo>
                <a:lnTo>
                  <a:pt x="488" y="473"/>
                </a:lnTo>
                <a:lnTo>
                  <a:pt x="455" y="473"/>
                </a:lnTo>
                <a:lnTo>
                  <a:pt x="455" y="356"/>
                </a:lnTo>
                <a:lnTo>
                  <a:pt x="455" y="302"/>
                </a:lnTo>
                <a:lnTo>
                  <a:pt x="488" y="302"/>
                </a:lnTo>
                <a:lnTo>
                  <a:pt x="488" y="356"/>
                </a:lnTo>
                <a:lnTo>
                  <a:pt x="532" y="356"/>
                </a:lnTo>
                <a:lnTo>
                  <a:pt x="532" y="314"/>
                </a:lnTo>
                <a:lnTo>
                  <a:pt x="532" y="314"/>
                </a:lnTo>
                <a:close/>
                <a:moveTo>
                  <a:pt x="360" y="293"/>
                </a:moveTo>
                <a:lnTo>
                  <a:pt x="426" y="293"/>
                </a:lnTo>
                <a:lnTo>
                  <a:pt x="426" y="473"/>
                </a:lnTo>
                <a:lnTo>
                  <a:pt x="360" y="473"/>
                </a:lnTo>
                <a:lnTo>
                  <a:pt x="360" y="293"/>
                </a:lnTo>
                <a:lnTo>
                  <a:pt x="360" y="293"/>
                </a:lnTo>
                <a:close/>
                <a:moveTo>
                  <a:pt x="287" y="209"/>
                </a:moveTo>
                <a:lnTo>
                  <a:pt x="350" y="209"/>
                </a:lnTo>
                <a:lnTo>
                  <a:pt x="350" y="473"/>
                </a:lnTo>
                <a:lnTo>
                  <a:pt x="287" y="473"/>
                </a:lnTo>
                <a:lnTo>
                  <a:pt x="287" y="209"/>
                </a:lnTo>
                <a:lnTo>
                  <a:pt x="287" y="209"/>
                </a:lnTo>
                <a:close/>
                <a:moveTo>
                  <a:pt x="195" y="184"/>
                </a:moveTo>
                <a:lnTo>
                  <a:pt x="241" y="184"/>
                </a:lnTo>
                <a:lnTo>
                  <a:pt x="241" y="473"/>
                </a:lnTo>
                <a:lnTo>
                  <a:pt x="195" y="473"/>
                </a:lnTo>
                <a:lnTo>
                  <a:pt x="195" y="184"/>
                </a:lnTo>
                <a:lnTo>
                  <a:pt x="195" y="184"/>
                </a:lnTo>
                <a:close/>
                <a:moveTo>
                  <a:pt x="31" y="264"/>
                </a:moveTo>
                <a:lnTo>
                  <a:pt x="92" y="264"/>
                </a:lnTo>
                <a:lnTo>
                  <a:pt x="92" y="473"/>
                </a:lnTo>
                <a:lnTo>
                  <a:pt x="61" y="473"/>
                </a:lnTo>
                <a:lnTo>
                  <a:pt x="31" y="473"/>
                </a:lnTo>
                <a:lnTo>
                  <a:pt x="0" y="473"/>
                </a:lnTo>
                <a:lnTo>
                  <a:pt x="0" y="331"/>
                </a:lnTo>
                <a:lnTo>
                  <a:pt x="31" y="331"/>
                </a:lnTo>
                <a:lnTo>
                  <a:pt x="31" y="264"/>
                </a:lnTo>
                <a:lnTo>
                  <a:pt x="31" y="264"/>
                </a:lnTo>
                <a:close/>
              </a:path>
            </a:pathLst>
          </a:custGeom>
          <a:solidFill>
            <a:srgbClr val="FFFFFF">
              <a:alpha val="19000"/>
              <a:lumMod val="85000"/>
            </a:srgbClr>
          </a:solidFill>
        </p:spPr>
        <p:txBody>
          <a:bodyPr vert="horz" wrap="square" lIns="91440" tIns="45720" rIns="91440" bIns="45720" anchor="t">
            <a:prstTxWarp prst="textNoShape">
              <a:avLst/>
            </a:prstTxWarp>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sp>
        <p:nvSpPr>
          <p:cNvPr id="31" name="Freeform 31"/>
          <p:cNvSpPr/>
          <p:nvPr/>
        </p:nvSpPr>
        <p:spPr>
          <a:xfrm>
            <a:off x="157143" y="5590702"/>
            <a:ext cx="7982863" cy="998946"/>
          </a:xfrm>
          <a:custGeom>
            <a:avLst/>
            <a:gdLst/>
            <a:ahLst/>
            <a:cxnLst/>
            <a:rect l="l" t="t" r="r" b="b"/>
            <a:pathLst>
              <a:path w="2031" h="347">
                <a:moveTo>
                  <a:pt x="1972" y="347"/>
                </a:moveTo>
                <a:lnTo>
                  <a:pt x="2001" y="347"/>
                </a:lnTo>
                <a:lnTo>
                  <a:pt x="2006" y="347"/>
                </a:lnTo>
                <a:lnTo>
                  <a:pt x="2018" y="347"/>
                </a:lnTo>
                <a:lnTo>
                  <a:pt x="2022" y="347"/>
                </a:lnTo>
                <a:lnTo>
                  <a:pt x="2031" y="347"/>
                </a:lnTo>
                <a:lnTo>
                  <a:pt x="2031" y="314"/>
                </a:lnTo>
                <a:lnTo>
                  <a:pt x="2018" y="314"/>
                </a:lnTo>
                <a:lnTo>
                  <a:pt x="2018" y="306"/>
                </a:lnTo>
                <a:lnTo>
                  <a:pt x="2006" y="306"/>
                </a:lnTo>
                <a:lnTo>
                  <a:pt x="2006" y="314"/>
                </a:lnTo>
                <a:lnTo>
                  <a:pt x="2006" y="324"/>
                </a:lnTo>
                <a:lnTo>
                  <a:pt x="2001" y="324"/>
                </a:lnTo>
                <a:lnTo>
                  <a:pt x="2001" y="293"/>
                </a:lnTo>
                <a:lnTo>
                  <a:pt x="1972" y="293"/>
                </a:lnTo>
                <a:lnTo>
                  <a:pt x="1972" y="324"/>
                </a:lnTo>
                <a:lnTo>
                  <a:pt x="1972" y="347"/>
                </a:lnTo>
                <a:lnTo>
                  <a:pt x="1972" y="347"/>
                </a:lnTo>
                <a:close/>
                <a:moveTo>
                  <a:pt x="8" y="159"/>
                </a:moveTo>
                <a:lnTo>
                  <a:pt x="13" y="159"/>
                </a:lnTo>
                <a:lnTo>
                  <a:pt x="13" y="176"/>
                </a:lnTo>
                <a:lnTo>
                  <a:pt x="0" y="176"/>
                </a:lnTo>
                <a:lnTo>
                  <a:pt x="0" y="347"/>
                </a:lnTo>
                <a:lnTo>
                  <a:pt x="13" y="347"/>
                </a:lnTo>
                <a:lnTo>
                  <a:pt x="59" y="347"/>
                </a:lnTo>
                <a:lnTo>
                  <a:pt x="73" y="347"/>
                </a:lnTo>
                <a:lnTo>
                  <a:pt x="73" y="176"/>
                </a:lnTo>
                <a:lnTo>
                  <a:pt x="59" y="176"/>
                </a:lnTo>
                <a:lnTo>
                  <a:pt x="59" y="159"/>
                </a:lnTo>
                <a:lnTo>
                  <a:pt x="65" y="159"/>
                </a:lnTo>
                <a:lnTo>
                  <a:pt x="65" y="153"/>
                </a:lnTo>
                <a:lnTo>
                  <a:pt x="8" y="153"/>
                </a:lnTo>
                <a:lnTo>
                  <a:pt x="8" y="159"/>
                </a:lnTo>
                <a:lnTo>
                  <a:pt x="8" y="159"/>
                </a:lnTo>
                <a:close/>
                <a:moveTo>
                  <a:pt x="174" y="347"/>
                </a:moveTo>
                <a:lnTo>
                  <a:pt x="235" y="347"/>
                </a:lnTo>
                <a:lnTo>
                  <a:pt x="235" y="79"/>
                </a:lnTo>
                <a:lnTo>
                  <a:pt x="174" y="79"/>
                </a:lnTo>
                <a:lnTo>
                  <a:pt x="174" y="347"/>
                </a:lnTo>
                <a:lnTo>
                  <a:pt x="174" y="347"/>
                </a:lnTo>
                <a:close/>
                <a:moveTo>
                  <a:pt x="413" y="134"/>
                </a:moveTo>
                <a:lnTo>
                  <a:pt x="413" y="129"/>
                </a:lnTo>
                <a:lnTo>
                  <a:pt x="406" y="129"/>
                </a:lnTo>
                <a:lnTo>
                  <a:pt x="406" y="134"/>
                </a:lnTo>
                <a:lnTo>
                  <a:pt x="388" y="134"/>
                </a:lnTo>
                <a:lnTo>
                  <a:pt x="388" y="150"/>
                </a:lnTo>
                <a:lnTo>
                  <a:pt x="362" y="150"/>
                </a:lnTo>
                <a:lnTo>
                  <a:pt x="362" y="347"/>
                </a:lnTo>
                <a:lnTo>
                  <a:pt x="367" y="347"/>
                </a:lnTo>
                <a:lnTo>
                  <a:pt x="438" y="347"/>
                </a:lnTo>
                <a:lnTo>
                  <a:pt x="442" y="347"/>
                </a:lnTo>
                <a:lnTo>
                  <a:pt x="442" y="167"/>
                </a:lnTo>
                <a:lnTo>
                  <a:pt x="438" y="167"/>
                </a:lnTo>
                <a:lnTo>
                  <a:pt x="438" y="150"/>
                </a:lnTo>
                <a:lnTo>
                  <a:pt x="413" y="150"/>
                </a:lnTo>
                <a:lnTo>
                  <a:pt x="413" y="134"/>
                </a:lnTo>
                <a:lnTo>
                  <a:pt x="413" y="134"/>
                </a:lnTo>
                <a:close/>
                <a:moveTo>
                  <a:pt x="484" y="347"/>
                </a:moveTo>
                <a:lnTo>
                  <a:pt x="547" y="347"/>
                </a:lnTo>
                <a:lnTo>
                  <a:pt x="547" y="138"/>
                </a:lnTo>
                <a:lnTo>
                  <a:pt x="484" y="138"/>
                </a:lnTo>
                <a:lnTo>
                  <a:pt x="484" y="347"/>
                </a:lnTo>
                <a:lnTo>
                  <a:pt x="484" y="347"/>
                </a:lnTo>
                <a:close/>
                <a:moveTo>
                  <a:pt x="583" y="347"/>
                </a:moveTo>
                <a:lnTo>
                  <a:pt x="601" y="347"/>
                </a:lnTo>
                <a:lnTo>
                  <a:pt x="601" y="220"/>
                </a:lnTo>
                <a:lnTo>
                  <a:pt x="583" y="220"/>
                </a:lnTo>
                <a:lnTo>
                  <a:pt x="583" y="205"/>
                </a:lnTo>
                <a:lnTo>
                  <a:pt x="559" y="205"/>
                </a:lnTo>
                <a:lnTo>
                  <a:pt x="559" y="220"/>
                </a:lnTo>
                <a:lnTo>
                  <a:pt x="559" y="347"/>
                </a:lnTo>
                <a:lnTo>
                  <a:pt x="583" y="347"/>
                </a:lnTo>
                <a:lnTo>
                  <a:pt x="583" y="347"/>
                </a:lnTo>
                <a:close/>
                <a:moveTo>
                  <a:pt x="641" y="347"/>
                </a:moveTo>
                <a:lnTo>
                  <a:pt x="666" y="347"/>
                </a:lnTo>
                <a:lnTo>
                  <a:pt x="666" y="236"/>
                </a:lnTo>
                <a:lnTo>
                  <a:pt x="641" y="236"/>
                </a:lnTo>
                <a:lnTo>
                  <a:pt x="641" y="347"/>
                </a:lnTo>
                <a:lnTo>
                  <a:pt x="641" y="347"/>
                </a:lnTo>
                <a:close/>
                <a:moveTo>
                  <a:pt x="694" y="347"/>
                </a:moveTo>
                <a:lnTo>
                  <a:pt x="719" y="347"/>
                </a:lnTo>
                <a:lnTo>
                  <a:pt x="719" y="280"/>
                </a:lnTo>
                <a:lnTo>
                  <a:pt x="694" y="280"/>
                </a:lnTo>
                <a:lnTo>
                  <a:pt x="694" y="347"/>
                </a:lnTo>
                <a:lnTo>
                  <a:pt x="694" y="347"/>
                </a:lnTo>
                <a:close/>
                <a:moveTo>
                  <a:pt x="725" y="347"/>
                </a:moveTo>
                <a:lnTo>
                  <a:pt x="763" y="347"/>
                </a:lnTo>
                <a:lnTo>
                  <a:pt x="763" y="92"/>
                </a:lnTo>
                <a:lnTo>
                  <a:pt x="725" y="92"/>
                </a:lnTo>
                <a:lnTo>
                  <a:pt x="725" y="347"/>
                </a:lnTo>
                <a:lnTo>
                  <a:pt x="725" y="347"/>
                </a:lnTo>
                <a:close/>
                <a:moveTo>
                  <a:pt x="838" y="347"/>
                </a:moveTo>
                <a:lnTo>
                  <a:pt x="876" y="347"/>
                </a:lnTo>
                <a:lnTo>
                  <a:pt x="876" y="257"/>
                </a:lnTo>
                <a:lnTo>
                  <a:pt x="838" y="257"/>
                </a:lnTo>
                <a:lnTo>
                  <a:pt x="838" y="347"/>
                </a:lnTo>
                <a:lnTo>
                  <a:pt x="838" y="347"/>
                </a:lnTo>
                <a:close/>
                <a:moveTo>
                  <a:pt x="939" y="347"/>
                </a:moveTo>
                <a:lnTo>
                  <a:pt x="972" y="347"/>
                </a:lnTo>
                <a:lnTo>
                  <a:pt x="972" y="236"/>
                </a:lnTo>
                <a:lnTo>
                  <a:pt x="939" y="236"/>
                </a:lnTo>
                <a:lnTo>
                  <a:pt x="939" y="347"/>
                </a:lnTo>
                <a:lnTo>
                  <a:pt x="939" y="347"/>
                </a:lnTo>
                <a:close/>
                <a:moveTo>
                  <a:pt x="1012" y="347"/>
                </a:moveTo>
                <a:lnTo>
                  <a:pt x="1086" y="347"/>
                </a:lnTo>
                <a:lnTo>
                  <a:pt x="1086" y="0"/>
                </a:lnTo>
                <a:lnTo>
                  <a:pt x="1012" y="0"/>
                </a:lnTo>
                <a:lnTo>
                  <a:pt x="1012" y="347"/>
                </a:lnTo>
                <a:lnTo>
                  <a:pt x="1012" y="347"/>
                </a:lnTo>
                <a:close/>
                <a:moveTo>
                  <a:pt x="1199" y="347"/>
                </a:moveTo>
                <a:lnTo>
                  <a:pt x="1217" y="347"/>
                </a:lnTo>
                <a:lnTo>
                  <a:pt x="1217" y="276"/>
                </a:lnTo>
                <a:lnTo>
                  <a:pt x="1199" y="276"/>
                </a:lnTo>
                <a:lnTo>
                  <a:pt x="1199" y="6"/>
                </a:lnTo>
                <a:lnTo>
                  <a:pt x="1125" y="6"/>
                </a:lnTo>
                <a:lnTo>
                  <a:pt x="1125" y="347"/>
                </a:lnTo>
                <a:lnTo>
                  <a:pt x="1142" y="347"/>
                </a:lnTo>
                <a:lnTo>
                  <a:pt x="1199" y="347"/>
                </a:lnTo>
                <a:lnTo>
                  <a:pt x="1199" y="347"/>
                </a:lnTo>
                <a:close/>
                <a:moveTo>
                  <a:pt x="1477" y="289"/>
                </a:moveTo>
                <a:lnTo>
                  <a:pt x="1477" y="146"/>
                </a:lnTo>
                <a:lnTo>
                  <a:pt x="1431" y="146"/>
                </a:lnTo>
                <a:lnTo>
                  <a:pt x="1431" y="289"/>
                </a:lnTo>
                <a:lnTo>
                  <a:pt x="1417" y="289"/>
                </a:lnTo>
                <a:lnTo>
                  <a:pt x="1417" y="347"/>
                </a:lnTo>
                <a:lnTo>
                  <a:pt x="1480" y="347"/>
                </a:lnTo>
                <a:lnTo>
                  <a:pt x="1480" y="289"/>
                </a:lnTo>
                <a:lnTo>
                  <a:pt x="1477" y="289"/>
                </a:lnTo>
                <a:lnTo>
                  <a:pt x="1477" y="289"/>
                </a:lnTo>
                <a:close/>
                <a:moveTo>
                  <a:pt x="1565" y="285"/>
                </a:moveTo>
                <a:lnTo>
                  <a:pt x="1565" y="253"/>
                </a:lnTo>
                <a:lnTo>
                  <a:pt x="1528" y="253"/>
                </a:lnTo>
                <a:lnTo>
                  <a:pt x="1528" y="285"/>
                </a:lnTo>
                <a:lnTo>
                  <a:pt x="1502" y="285"/>
                </a:lnTo>
                <a:lnTo>
                  <a:pt x="1502" y="347"/>
                </a:lnTo>
                <a:lnTo>
                  <a:pt x="1565" y="347"/>
                </a:lnTo>
                <a:lnTo>
                  <a:pt x="1565" y="314"/>
                </a:lnTo>
                <a:lnTo>
                  <a:pt x="1565" y="285"/>
                </a:lnTo>
                <a:lnTo>
                  <a:pt x="1565" y="285"/>
                </a:lnTo>
                <a:close/>
                <a:moveTo>
                  <a:pt x="1568" y="347"/>
                </a:moveTo>
                <a:lnTo>
                  <a:pt x="1632" y="347"/>
                </a:lnTo>
                <a:lnTo>
                  <a:pt x="1632" y="163"/>
                </a:lnTo>
                <a:lnTo>
                  <a:pt x="1628" y="163"/>
                </a:lnTo>
                <a:lnTo>
                  <a:pt x="1628" y="155"/>
                </a:lnTo>
                <a:lnTo>
                  <a:pt x="1626" y="155"/>
                </a:lnTo>
                <a:lnTo>
                  <a:pt x="1622" y="153"/>
                </a:lnTo>
                <a:lnTo>
                  <a:pt x="1618" y="155"/>
                </a:lnTo>
                <a:lnTo>
                  <a:pt x="1616" y="155"/>
                </a:lnTo>
                <a:lnTo>
                  <a:pt x="1616" y="163"/>
                </a:lnTo>
                <a:lnTo>
                  <a:pt x="1607" y="163"/>
                </a:lnTo>
                <a:lnTo>
                  <a:pt x="1607" y="155"/>
                </a:lnTo>
                <a:lnTo>
                  <a:pt x="1605" y="155"/>
                </a:lnTo>
                <a:lnTo>
                  <a:pt x="1601" y="153"/>
                </a:lnTo>
                <a:lnTo>
                  <a:pt x="1597" y="155"/>
                </a:lnTo>
                <a:lnTo>
                  <a:pt x="1595" y="155"/>
                </a:lnTo>
                <a:lnTo>
                  <a:pt x="1595" y="163"/>
                </a:lnTo>
                <a:lnTo>
                  <a:pt x="1586" y="163"/>
                </a:lnTo>
                <a:lnTo>
                  <a:pt x="1586" y="155"/>
                </a:lnTo>
                <a:lnTo>
                  <a:pt x="1584" y="155"/>
                </a:lnTo>
                <a:lnTo>
                  <a:pt x="1580" y="153"/>
                </a:lnTo>
                <a:lnTo>
                  <a:pt x="1576" y="155"/>
                </a:lnTo>
                <a:lnTo>
                  <a:pt x="1574" y="155"/>
                </a:lnTo>
                <a:lnTo>
                  <a:pt x="1574" y="163"/>
                </a:lnTo>
                <a:lnTo>
                  <a:pt x="1568" y="163"/>
                </a:lnTo>
                <a:lnTo>
                  <a:pt x="1568" y="347"/>
                </a:lnTo>
                <a:lnTo>
                  <a:pt x="1568" y="347"/>
                </a:lnTo>
                <a:close/>
                <a:moveTo>
                  <a:pt x="1750" y="180"/>
                </a:moveTo>
                <a:lnTo>
                  <a:pt x="1750" y="129"/>
                </a:lnTo>
                <a:lnTo>
                  <a:pt x="1704" y="129"/>
                </a:lnTo>
                <a:lnTo>
                  <a:pt x="1704" y="180"/>
                </a:lnTo>
                <a:lnTo>
                  <a:pt x="1683" y="180"/>
                </a:lnTo>
                <a:lnTo>
                  <a:pt x="1683" y="347"/>
                </a:lnTo>
                <a:lnTo>
                  <a:pt x="1756" y="347"/>
                </a:lnTo>
                <a:lnTo>
                  <a:pt x="1756" y="180"/>
                </a:lnTo>
                <a:lnTo>
                  <a:pt x="1750" y="180"/>
                </a:lnTo>
                <a:lnTo>
                  <a:pt x="1750" y="180"/>
                </a:lnTo>
                <a:close/>
                <a:moveTo>
                  <a:pt x="1894" y="308"/>
                </a:moveTo>
                <a:lnTo>
                  <a:pt x="1894" y="278"/>
                </a:lnTo>
                <a:lnTo>
                  <a:pt x="1873" y="278"/>
                </a:lnTo>
                <a:lnTo>
                  <a:pt x="1873" y="308"/>
                </a:lnTo>
                <a:lnTo>
                  <a:pt x="1869" y="308"/>
                </a:lnTo>
                <a:lnTo>
                  <a:pt x="1869" y="285"/>
                </a:lnTo>
                <a:lnTo>
                  <a:pt x="1848" y="285"/>
                </a:lnTo>
                <a:lnTo>
                  <a:pt x="1848" y="308"/>
                </a:lnTo>
                <a:lnTo>
                  <a:pt x="1840" y="308"/>
                </a:lnTo>
                <a:lnTo>
                  <a:pt x="1840" y="335"/>
                </a:lnTo>
                <a:lnTo>
                  <a:pt x="1911" y="335"/>
                </a:lnTo>
                <a:lnTo>
                  <a:pt x="1911" y="308"/>
                </a:lnTo>
                <a:lnTo>
                  <a:pt x="1894" y="308"/>
                </a:lnTo>
                <a:lnTo>
                  <a:pt x="1894" y="308"/>
                </a:lnTo>
                <a:close/>
              </a:path>
            </a:pathLst>
          </a:custGeom>
          <a:solidFill>
            <a:srgbClr val="FFFFFF">
              <a:alpha val="19000"/>
              <a:lumMod val="85000"/>
            </a:srgbClr>
          </a:solidFill>
        </p:spPr>
        <p:txBody>
          <a:bodyPr vert="horz" wrap="square" lIns="91440" tIns="45720" rIns="91440" bIns="45720" anchor="t">
            <a:prstTxWarp prst="textNoShape">
              <a:avLst/>
            </a:prstTxWarp>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sp>
        <p:nvSpPr>
          <p:cNvPr id="32" name="Freeform 32"/>
          <p:cNvSpPr/>
          <p:nvPr/>
        </p:nvSpPr>
        <p:spPr>
          <a:xfrm>
            <a:off x="573573" y="5018211"/>
            <a:ext cx="408571" cy="1547862"/>
          </a:xfrm>
          <a:custGeom>
            <a:avLst/>
            <a:gdLst/>
            <a:ahLst/>
            <a:cxnLst/>
            <a:rect l="l" t="t" r="r" b="b"/>
            <a:pathLst>
              <a:path w="105" h="394">
                <a:moveTo>
                  <a:pt x="42" y="17"/>
                </a:moveTo>
                <a:lnTo>
                  <a:pt x="92" y="0"/>
                </a:lnTo>
                <a:lnTo>
                  <a:pt x="102" y="0"/>
                </a:lnTo>
                <a:lnTo>
                  <a:pt x="102" y="29"/>
                </a:lnTo>
                <a:lnTo>
                  <a:pt x="105" y="29"/>
                </a:lnTo>
                <a:lnTo>
                  <a:pt x="105" y="122"/>
                </a:lnTo>
                <a:lnTo>
                  <a:pt x="105" y="155"/>
                </a:lnTo>
                <a:lnTo>
                  <a:pt x="105" y="205"/>
                </a:lnTo>
                <a:lnTo>
                  <a:pt x="105" y="218"/>
                </a:lnTo>
                <a:lnTo>
                  <a:pt x="105" y="298"/>
                </a:lnTo>
                <a:lnTo>
                  <a:pt x="105" y="331"/>
                </a:lnTo>
                <a:lnTo>
                  <a:pt x="105" y="394"/>
                </a:lnTo>
                <a:lnTo>
                  <a:pt x="0" y="394"/>
                </a:lnTo>
                <a:lnTo>
                  <a:pt x="0" y="218"/>
                </a:lnTo>
                <a:lnTo>
                  <a:pt x="10" y="218"/>
                </a:lnTo>
                <a:lnTo>
                  <a:pt x="10" y="155"/>
                </a:lnTo>
                <a:lnTo>
                  <a:pt x="21" y="155"/>
                </a:lnTo>
                <a:lnTo>
                  <a:pt x="21" y="122"/>
                </a:lnTo>
                <a:lnTo>
                  <a:pt x="39" y="122"/>
                </a:lnTo>
                <a:lnTo>
                  <a:pt x="39" y="29"/>
                </a:lnTo>
                <a:lnTo>
                  <a:pt x="42" y="29"/>
                </a:lnTo>
                <a:lnTo>
                  <a:pt x="42" y="17"/>
                </a:lnTo>
                <a:lnTo>
                  <a:pt x="42" y="17"/>
                </a:lnTo>
                <a:close/>
              </a:path>
            </a:pathLst>
          </a:custGeom>
          <a:solidFill>
            <a:srgbClr val="FFFFFF">
              <a:alpha val="19000"/>
              <a:lumMod val="85000"/>
            </a:srgbClr>
          </a:solidFill>
        </p:spPr>
        <p:txBody>
          <a:bodyPr vert="horz" wrap="square" lIns="91440" tIns="45720" rIns="91440" bIns="45720" anchor="t">
            <a:prstTxWarp prst="textNoShape">
              <a:avLst/>
            </a:prstTxWarp>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sp>
        <p:nvSpPr>
          <p:cNvPr id="33" name="Freeform 33"/>
          <p:cNvSpPr/>
          <p:nvPr/>
        </p:nvSpPr>
        <p:spPr>
          <a:xfrm>
            <a:off x="1210001" y="5497499"/>
            <a:ext cx="1469285" cy="1068573"/>
          </a:xfrm>
          <a:custGeom>
            <a:avLst/>
            <a:gdLst/>
            <a:ahLst/>
            <a:cxnLst/>
            <a:rect l="l" t="t" r="r" b="b"/>
            <a:pathLst>
              <a:path w="375" h="272">
                <a:moveTo>
                  <a:pt x="109" y="163"/>
                </a:moveTo>
                <a:lnTo>
                  <a:pt x="138" y="151"/>
                </a:lnTo>
                <a:lnTo>
                  <a:pt x="145" y="140"/>
                </a:lnTo>
                <a:lnTo>
                  <a:pt x="147" y="140"/>
                </a:lnTo>
                <a:lnTo>
                  <a:pt x="155" y="151"/>
                </a:lnTo>
                <a:lnTo>
                  <a:pt x="183" y="163"/>
                </a:lnTo>
                <a:lnTo>
                  <a:pt x="183" y="169"/>
                </a:lnTo>
                <a:lnTo>
                  <a:pt x="178" y="169"/>
                </a:lnTo>
                <a:lnTo>
                  <a:pt x="178" y="190"/>
                </a:lnTo>
                <a:lnTo>
                  <a:pt x="358" y="190"/>
                </a:lnTo>
                <a:lnTo>
                  <a:pt x="358" y="199"/>
                </a:lnTo>
                <a:lnTo>
                  <a:pt x="375" y="199"/>
                </a:lnTo>
                <a:lnTo>
                  <a:pt x="375" y="272"/>
                </a:lnTo>
                <a:lnTo>
                  <a:pt x="0" y="272"/>
                </a:lnTo>
                <a:lnTo>
                  <a:pt x="0" y="199"/>
                </a:lnTo>
                <a:lnTo>
                  <a:pt x="17" y="199"/>
                </a:lnTo>
                <a:lnTo>
                  <a:pt x="17" y="190"/>
                </a:lnTo>
                <a:lnTo>
                  <a:pt x="27" y="190"/>
                </a:lnTo>
                <a:lnTo>
                  <a:pt x="27" y="71"/>
                </a:lnTo>
                <a:lnTo>
                  <a:pt x="30" y="71"/>
                </a:lnTo>
                <a:lnTo>
                  <a:pt x="30" y="50"/>
                </a:lnTo>
                <a:lnTo>
                  <a:pt x="34" y="50"/>
                </a:lnTo>
                <a:lnTo>
                  <a:pt x="34" y="27"/>
                </a:lnTo>
                <a:lnTo>
                  <a:pt x="38" y="27"/>
                </a:lnTo>
                <a:lnTo>
                  <a:pt x="38" y="18"/>
                </a:lnTo>
                <a:lnTo>
                  <a:pt x="42" y="18"/>
                </a:lnTo>
                <a:lnTo>
                  <a:pt x="51" y="0"/>
                </a:lnTo>
                <a:lnTo>
                  <a:pt x="55" y="0"/>
                </a:lnTo>
                <a:lnTo>
                  <a:pt x="65" y="18"/>
                </a:lnTo>
                <a:lnTo>
                  <a:pt x="69" y="18"/>
                </a:lnTo>
                <a:lnTo>
                  <a:pt x="69" y="27"/>
                </a:lnTo>
                <a:lnTo>
                  <a:pt x="73" y="27"/>
                </a:lnTo>
                <a:lnTo>
                  <a:pt x="73" y="50"/>
                </a:lnTo>
                <a:lnTo>
                  <a:pt x="76" y="50"/>
                </a:lnTo>
                <a:lnTo>
                  <a:pt x="76" y="71"/>
                </a:lnTo>
                <a:lnTo>
                  <a:pt x="80" y="71"/>
                </a:lnTo>
                <a:lnTo>
                  <a:pt x="80" y="190"/>
                </a:lnTo>
                <a:lnTo>
                  <a:pt x="115" y="190"/>
                </a:lnTo>
                <a:lnTo>
                  <a:pt x="115" y="169"/>
                </a:lnTo>
                <a:lnTo>
                  <a:pt x="109" y="169"/>
                </a:lnTo>
                <a:lnTo>
                  <a:pt x="109" y="163"/>
                </a:lnTo>
                <a:lnTo>
                  <a:pt x="109" y="163"/>
                </a:lnTo>
                <a:close/>
              </a:path>
            </a:pathLst>
          </a:custGeom>
          <a:solidFill>
            <a:srgbClr val="FFFFFF">
              <a:alpha val="19000"/>
              <a:lumMod val="85000"/>
            </a:srgbClr>
          </a:solidFill>
        </p:spPr>
        <p:txBody>
          <a:bodyPr vert="horz" wrap="square" lIns="91440" tIns="45720" rIns="91440" bIns="45720" anchor="t">
            <a:prstTxWarp prst="textNoShape">
              <a:avLst/>
            </a:prstTxWarp>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sp>
        <p:nvSpPr>
          <p:cNvPr id="34" name="Freeform 34"/>
          <p:cNvSpPr/>
          <p:nvPr/>
        </p:nvSpPr>
        <p:spPr>
          <a:xfrm>
            <a:off x="2718573" y="6298928"/>
            <a:ext cx="141428" cy="267143"/>
          </a:xfrm>
          <a:custGeom>
            <a:avLst/>
            <a:gdLst/>
            <a:ahLst/>
            <a:cxnLst/>
            <a:rect l="l" t="t" r="r" b="b"/>
            <a:pathLst>
              <a:path w="37" h="67">
                <a:moveTo>
                  <a:pt x="0" y="0"/>
                </a:moveTo>
                <a:lnTo>
                  <a:pt x="37" y="0"/>
                </a:lnTo>
                <a:lnTo>
                  <a:pt x="37" y="67"/>
                </a:lnTo>
                <a:lnTo>
                  <a:pt x="0" y="67"/>
                </a:lnTo>
                <a:lnTo>
                  <a:pt x="0" y="0"/>
                </a:lnTo>
                <a:lnTo>
                  <a:pt x="0" y="0"/>
                </a:lnTo>
                <a:close/>
              </a:path>
            </a:pathLst>
          </a:custGeom>
          <a:solidFill>
            <a:srgbClr val="FFFFFF">
              <a:alpha val="19000"/>
              <a:lumMod val="85000"/>
            </a:srgbClr>
          </a:solidFill>
        </p:spPr>
        <p:txBody>
          <a:bodyPr vert="horz" wrap="square" lIns="91440" tIns="45720" rIns="91440" bIns="45720" anchor="t">
            <a:prstTxWarp prst="textNoShape">
              <a:avLst/>
            </a:prstTxWarp>
            <a:normAutofit fontScale="775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sp>
        <p:nvSpPr>
          <p:cNvPr id="35" name="Freeform 35"/>
          <p:cNvSpPr/>
          <p:nvPr/>
        </p:nvSpPr>
        <p:spPr>
          <a:xfrm>
            <a:off x="2820720" y="6369641"/>
            <a:ext cx="424286" cy="196430"/>
          </a:xfrm>
          <a:custGeom>
            <a:avLst/>
            <a:gdLst/>
            <a:ahLst/>
            <a:cxnLst/>
            <a:rect l="l" t="t" r="r" b="b"/>
            <a:pathLst>
              <a:path w="109" h="50">
                <a:moveTo>
                  <a:pt x="63" y="0"/>
                </a:moveTo>
                <a:lnTo>
                  <a:pt x="109" y="0"/>
                </a:lnTo>
                <a:lnTo>
                  <a:pt x="109" y="25"/>
                </a:lnTo>
                <a:lnTo>
                  <a:pt x="109" y="50"/>
                </a:lnTo>
                <a:lnTo>
                  <a:pt x="63" y="50"/>
                </a:lnTo>
                <a:lnTo>
                  <a:pt x="0" y="50"/>
                </a:lnTo>
                <a:lnTo>
                  <a:pt x="0" y="25"/>
                </a:lnTo>
                <a:lnTo>
                  <a:pt x="63" y="25"/>
                </a:lnTo>
                <a:lnTo>
                  <a:pt x="63" y="0"/>
                </a:lnTo>
                <a:lnTo>
                  <a:pt x="63" y="0"/>
                </a:lnTo>
                <a:close/>
              </a:path>
            </a:pathLst>
          </a:custGeom>
          <a:solidFill>
            <a:srgbClr val="FFFFFF">
              <a:alpha val="19000"/>
              <a:lumMod val="85000"/>
            </a:srgbClr>
          </a:solidFill>
        </p:spPr>
        <p:txBody>
          <a:bodyPr vert="horz" wrap="square" lIns="91440" tIns="45720" rIns="91440" bIns="45720" anchor="t">
            <a:prstTxWarp prst="textNoShape">
              <a:avLst/>
            </a:prstTxWarp>
            <a:normAutofit fontScale="400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sp>
        <p:nvSpPr>
          <p:cNvPr id="36" name="Freeform 36"/>
          <p:cNvSpPr/>
          <p:nvPr/>
        </p:nvSpPr>
        <p:spPr>
          <a:xfrm>
            <a:off x="3127145" y="5858928"/>
            <a:ext cx="369283" cy="707143"/>
          </a:xfrm>
          <a:custGeom>
            <a:avLst/>
            <a:gdLst/>
            <a:ahLst/>
            <a:cxnLst/>
            <a:rect l="l" t="t" r="r" b="b"/>
            <a:pathLst>
              <a:path w="93" h="180">
                <a:moveTo>
                  <a:pt x="30" y="27"/>
                </a:moveTo>
                <a:lnTo>
                  <a:pt x="44" y="0"/>
                </a:lnTo>
                <a:lnTo>
                  <a:pt x="49" y="0"/>
                </a:lnTo>
                <a:lnTo>
                  <a:pt x="63" y="27"/>
                </a:lnTo>
                <a:lnTo>
                  <a:pt x="68" y="27"/>
                </a:lnTo>
                <a:lnTo>
                  <a:pt x="68" y="59"/>
                </a:lnTo>
                <a:lnTo>
                  <a:pt x="93" y="59"/>
                </a:lnTo>
                <a:lnTo>
                  <a:pt x="93" y="180"/>
                </a:lnTo>
                <a:lnTo>
                  <a:pt x="0" y="180"/>
                </a:lnTo>
                <a:lnTo>
                  <a:pt x="0" y="59"/>
                </a:lnTo>
                <a:lnTo>
                  <a:pt x="24" y="59"/>
                </a:lnTo>
                <a:lnTo>
                  <a:pt x="24" y="27"/>
                </a:lnTo>
                <a:lnTo>
                  <a:pt x="30" y="27"/>
                </a:lnTo>
                <a:lnTo>
                  <a:pt x="30" y="27"/>
                </a:lnTo>
                <a:close/>
              </a:path>
            </a:pathLst>
          </a:custGeom>
          <a:solidFill>
            <a:srgbClr val="FFFFFF">
              <a:alpha val="19000"/>
              <a:lumMod val="85000"/>
            </a:srgbClr>
          </a:solidFill>
        </p:spPr>
        <p:txBody>
          <a:bodyPr vert="horz" wrap="square" lIns="91440" tIns="45720" rIns="91440" bIns="45720" anchor="t">
            <a:prstTxWarp prst="textNoShape">
              <a:avLst/>
            </a:prstTxWarp>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sp>
        <p:nvSpPr>
          <p:cNvPr id="37" name="Freeform 37"/>
          <p:cNvSpPr/>
          <p:nvPr/>
        </p:nvSpPr>
        <p:spPr>
          <a:xfrm>
            <a:off x="3543576" y="6338213"/>
            <a:ext cx="157142" cy="227860"/>
          </a:xfrm>
          <a:custGeom>
            <a:avLst/>
            <a:gdLst/>
            <a:ahLst/>
            <a:cxnLst/>
            <a:rect l="l" t="t" r="r" b="b"/>
            <a:pathLst>
              <a:path w="40" h="58">
                <a:moveTo>
                  <a:pt x="0" y="0"/>
                </a:moveTo>
                <a:lnTo>
                  <a:pt x="40" y="0"/>
                </a:lnTo>
                <a:lnTo>
                  <a:pt x="40" y="58"/>
                </a:lnTo>
                <a:lnTo>
                  <a:pt x="0" y="58"/>
                </a:lnTo>
                <a:lnTo>
                  <a:pt x="0" y="0"/>
                </a:lnTo>
                <a:lnTo>
                  <a:pt x="0" y="0"/>
                </a:lnTo>
                <a:close/>
              </a:path>
            </a:pathLst>
          </a:custGeom>
          <a:solidFill>
            <a:srgbClr val="FFFFFF">
              <a:alpha val="19000"/>
              <a:lumMod val="85000"/>
            </a:srgbClr>
          </a:solidFill>
        </p:spPr>
        <p:txBody>
          <a:bodyPr vert="horz" wrap="square" lIns="91440" tIns="45720" rIns="91440" bIns="45720" anchor="t">
            <a:prstTxWarp prst="textNoShape">
              <a:avLst/>
            </a:prstTxWarp>
            <a:normAutofit fontScale="550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sp>
        <p:nvSpPr>
          <p:cNvPr id="38" name="Freeform 38"/>
          <p:cNvSpPr/>
          <p:nvPr/>
        </p:nvSpPr>
        <p:spPr>
          <a:xfrm>
            <a:off x="3724289" y="6259641"/>
            <a:ext cx="149283" cy="306432"/>
          </a:xfrm>
          <a:custGeom>
            <a:avLst/>
            <a:gdLst/>
            <a:ahLst/>
            <a:cxnLst/>
            <a:rect l="l" t="t" r="r" b="b"/>
            <a:pathLst>
              <a:path w="38" h="79">
                <a:moveTo>
                  <a:pt x="0" y="0"/>
                </a:moveTo>
                <a:lnTo>
                  <a:pt x="38" y="0"/>
                </a:lnTo>
                <a:lnTo>
                  <a:pt x="38" y="79"/>
                </a:lnTo>
                <a:lnTo>
                  <a:pt x="0" y="79"/>
                </a:lnTo>
                <a:lnTo>
                  <a:pt x="0" y="0"/>
                </a:lnTo>
                <a:lnTo>
                  <a:pt x="0" y="0"/>
                </a:lnTo>
                <a:close/>
              </a:path>
            </a:pathLst>
          </a:custGeom>
          <a:solidFill>
            <a:srgbClr val="FFFFFF">
              <a:alpha val="19000"/>
              <a:lumMod val="85000"/>
            </a:srgbClr>
          </a:solidFill>
        </p:spPr>
        <p:txBody>
          <a:bodyPr vert="horz" wrap="square" lIns="91440" tIns="45720" rIns="91440" bIns="45720" anchor="t">
            <a:prstTxWarp prst="textNoShape">
              <a:avLst/>
            </a:prstTxWarp>
            <a:normAutofit fontScale="925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sp>
        <p:nvSpPr>
          <p:cNvPr id="39" name="Freeform 39"/>
          <p:cNvSpPr/>
          <p:nvPr/>
        </p:nvSpPr>
        <p:spPr>
          <a:xfrm>
            <a:off x="4557147" y="5976783"/>
            <a:ext cx="196428" cy="589289"/>
          </a:xfrm>
          <a:custGeom>
            <a:avLst/>
            <a:gdLst/>
            <a:ahLst/>
            <a:cxnLst/>
            <a:rect l="l" t="t" r="r" b="b"/>
            <a:pathLst>
              <a:path w="50" h="149">
                <a:moveTo>
                  <a:pt x="9" y="23"/>
                </a:moveTo>
                <a:lnTo>
                  <a:pt x="13" y="23"/>
                </a:lnTo>
                <a:lnTo>
                  <a:pt x="23" y="0"/>
                </a:lnTo>
                <a:lnTo>
                  <a:pt x="29" y="0"/>
                </a:lnTo>
                <a:lnTo>
                  <a:pt x="36" y="23"/>
                </a:lnTo>
                <a:lnTo>
                  <a:pt x="42" y="23"/>
                </a:lnTo>
                <a:lnTo>
                  <a:pt x="42" y="36"/>
                </a:lnTo>
                <a:lnTo>
                  <a:pt x="44" y="42"/>
                </a:lnTo>
                <a:lnTo>
                  <a:pt x="50" y="42"/>
                </a:lnTo>
                <a:lnTo>
                  <a:pt x="50" y="149"/>
                </a:lnTo>
                <a:lnTo>
                  <a:pt x="0" y="149"/>
                </a:lnTo>
                <a:lnTo>
                  <a:pt x="0" y="42"/>
                </a:lnTo>
                <a:lnTo>
                  <a:pt x="8" y="42"/>
                </a:lnTo>
                <a:lnTo>
                  <a:pt x="9" y="36"/>
                </a:lnTo>
                <a:lnTo>
                  <a:pt x="9" y="23"/>
                </a:lnTo>
                <a:lnTo>
                  <a:pt x="9" y="23"/>
                </a:lnTo>
                <a:close/>
              </a:path>
            </a:pathLst>
          </a:custGeom>
          <a:solidFill>
            <a:srgbClr val="FFFFFF">
              <a:alpha val="19000"/>
              <a:lumMod val="85000"/>
            </a:srgbClr>
          </a:solidFill>
        </p:spPr>
        <p:txBody>
          <a:bodyPr vert="horz" wrap="square" lIns="91440" tIns="45720" rIns="91440" bIns="45720" anchor="t">
            <a:prstTxWarp prst="textNoShape">
              <a:avLst/>
            </a:prstTxWarp>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sp>
        <p:nvSpPr>
          <p:cNvPr id="40" name="Freeform 40"/>
          <p:cNvSpPr/>
          <p:nvPr/>
        </p:nvSpPr>
        <p:spPr>
          <a:xfrm>
            <a:off x="4855717" y="6448213"/>
            <a:ext cx="110000" cy="117859"/>
          </a:xfrm>
          <a:custGeom>
            <a:avLst/>
            <a:gdLst/>
            <a:ahLst/>
            <a:cxnLst/>
            <a:rect l="l" t="t" r="r" b="b"/>
            <a:pathLst>
              <a:path w="28" h="31">
                <a:moveTo>
                  <a:pt x="0" y="0"/>
                </a:moveTo>
                <a:lnTo>
                  <a:pt x="28" y="0"/>
                </a:lnTo>
                <a:lnTo>
                  <a:pt x="28" y="31"/>
                </a:lnTo>
                <a:lnTo>
                  <a:pt x="0" y="31"/>
                </a:lnTo>
                <a:lnTo>
                  <a:pt x="0" y="0"/>
                </a:lnTo>
                <a:lnTo>
                  <a:pt x="0" y="0"/>
                </a:lnTo>
                <a:close/>
              </a:path>
            </a:pathLst>
          </a:custGeom>
          <a:solidFill>
            <a:srgbClr val="FFFFFF">
              <a:alpha val="19000"/>
              <a:lumMod val="85000"/>
            </a:srgbClr>
          </a:solidFill>
        </p:spPr>
        <p:txBody>
          <a:bodyPr vert="horz" wrap="square" lIns="91440" tIns="45720" rIns="91440" bIns="45720" anchor="t">
            <a:prstTxWarp prst="textNoShape">
              <a:avLst/>
            </a:prstTxWarp>
            <a:normAutofit fontScale="250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sp>
        <p:nvSpPr>
          <p:cNvPr id="41" name="Freeform 41"/>
          <p:cNvSpPr/>
          <p:nvPr/>
        </p:nvSpPr>
        <p:spPr>
          <a:xfrm>
            <a:off x="4895005" y="5191803"/>
            <a:ext cx="1037144" cy="1374268"/>
          </a:xfrm>
          <a:custGeom>
            <a:avLst/>
            <a:gdLst/>
            <a:ahLst/>
            <a:cxnLst/>
            <a:rect l="l" t="t" r="r" b="b"/>
            <a:pathLst>
              <a:path w="266" h="476">
                <a:moveTo>
                  <a:pt x="124" y="0"/>
                </a:moveTo>
                <a:lnTo>
                  <a:pt x="203" y="0"/>
                </a:lnTo>
                <a:lnTo>
                  <a:pt x="203" y="5"/>
                </a:lnTo>
                <a:lnTo>
                  <a:pt x="209" y="5"/>
                </a:lnTo>
                <a:lnTo>
                  <a:pt x="209" y="9"/>
                </a:lnTo>
                <a:lnTo>
                  <a:pt x="214" y="9"/>
                </a:lnTo>
                <a:lnTo>
                  <a:pt x="214" y="17"/>
                </a:lnTo>
                <a:lnTo>
                  <a:pt x="222" y="17"/>
                </a:lnTo>
                <a:lnTo>
                  <a:pt x="222" y="430"/>
                </a:lnTo>
                <a:lnTo>
                  <a:pt x="230" y="430"/>
                </a:lnTo>
                <a:lnTo>
                  <a:pt x="230" y="453"/>
                </a:lnTo>
                <a:lnTo>
                  <a:pt x="230" y="462"/>
                </a:lnTo>
                <a:lnTo>
                  <a:pt x="266" y="462"/>
                </a:lnTo>
                <a:lnTo>
                  <a:pt x="266" y="476"/>
                </a:lnTo>
                <a:lnTo>
                  <a:pt x="230" y="476"/>
                </a:lnTo>
                <a:lnTo>
                  <a:pt x="222" y="476"/>
                </a:lnTo>
                <a:lnTo>
                  <a:pt x="199" y="476"/>
                </a:lnTo>
                <a:lnTo>
                  <a:pt x="124" y="476"/>
                </a:lnTo>
                <a:lnTo>
                  <a:pt x="48" y="476"/>
                </a:lnTo>
                <a:lnTo>
                  <a:pt x="0" y="476"/>
                </a:lnTo>
                <a:lnTo>
                  <a:pt x="0" y="453"/>
                </a:lnTo>
                <a:lnTo>
                  <a:pt x="0" y="411"/>
                </a:lnTo>
                <a:lnTo>
                  <a:pt x="10" y="411"/>
                </a:lnTo>
                <a:lnTo>
                  <a:pt x="10" y="166"/>
                </a:lnTo>
                <a:lnTo>
                  <a:pt x="17" y="166"/>
                </a:lnTo>
                <a:lnTo>
                  <a:pt x="17" y="155"/>
                </a:lnTo>
                <a:lnTo>
                  <a:pt x="23" y="155"/>
                </a:lnTo>
                <a:lnTo>
                  <a:pt x="23" y="143"/>
                </a:lnTo>
                <a:lnTo>
                  <a:pt x="25" y="143"/>
                </a:lnTo>
                <a:lnTo>
                  <a:pt x="44" y="111"/>
                </a:lnTo>
                <a:lnTo>
                  <a:pt x="46" y="111"/>
                </a:lnTo>
                <a:lnTo>
                  <a:pt x="48" y="111"/>
                </a:lnTo>
                <a:lnTo>
                  <a:pt x="48" y="76"/>
                </a:lnTo>
                <a:lnTo>
                  <a:pt x="50" y="76"/>
                </a:lnTo>
                <a:lnTo>
                  <a:pt x="50" y="113"/>
                </a:lnTo>
                <a:lnTo>
                  <a:pt x="69" y="143"/>
                </a:lnTo>
                <a:lnTo>
                  <a:pt x="71" y="143"/>
                </a:lnTo>
                <a:lnTo>
                  <a:pt x="71" y="155"/>
                </a:lnTo>
                <a:lnTo>
                  <a:pt x="75" y="155"/>
                </a:lnTo>
                <a:lnTo>
                  <a:pt x="75" y="166"/>
                </a:lnTo>
                <a:lnTo>
                  <a:pt x="82" y="166"/>
                </a:lnTo>
                <a:lnTo>
                  <a:pt x="82" y="453"/>
                </a:lnTo>
                <a:lnTo>
                  <a:pt x="124" y="453"/>
                </a:lnTo>
                <a:lnTo>
                  <a:pt x="124" y="23"/>
                </a:lnTo>
                <a:lnTo>
                  <a:pt x="124" y="17"/>
                </a:lnTo>
                <a:lnTo>
                  <a:pt x="124" y="17"/>
                </a:lnTo>
                <a:lnTo>
                  <a:pt x="124" y="11"/>
                </a:lnTo>
                <a:lnTo>
                  <a:pt x="124" y="9"/>
                </a:lnTo>
                <a:lnTo>
                  <a:pt x="124" y="5"/>
                </a:lnTo>
                <a:lnTo>
                  <a:pt x="124" y="0"/>
                </a:lnTo>
                <a:lnTo>
                  <a:pt x="124" y="0"/>
                </a:lnTo>
                <a:close/>
              </a:path>
            </a:pathLst>
          </a:custGeom>
          <a:solidFill>
            <a:srgbClr val="FFFFFF">
              <a:alpha val="19000"/>
              <a:lumMod val="85000"/>
            </a:srgbClr>
          </a:solidFill>
        </p:spPr>
        <p:txBody>
          <a:bodyPr vert="horz" wrap="square" lIns="91440" tIns="45720" rIns="91440" bIns="45720" anchor="t">
            <a:prstTxWarp prst="textNoShape">
              <a:avLst/>
            </a:prstTxWarp>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sp>
        <p:nvSpPr>
          <p:cNvPr id="42" name="Freeform 42"/>
          <p:cNvSpPr/>
          <p:nvPr/>
        </p:nvSpPr>
        <p:spPr>
          <a:xfrm>
            <a:off x="5837864" y="5992497"/>
            <a:ext cx="408571" cy="573575"/>
          </a:xfrm>
          <a:custGeom>
            <a:avLst/>
            <a:gdLst/>
            <a:ahLst/>
            <a:cxnLst/>
            <a:rect l="l" t="t" r="r" b="b"/>
            <a:pathLst>
              <a:path w="103" h="145">
                <a:moveTo>
                  <a:pt x="48" y="112"/>
                </a:moveTo>
                <a:lnTo>
                  <a:pt x="103" y="112"/>
                </a:lnTo>
                <a:lnTo>
                  <a:pt x="103" y="145"/>
                </a:lnTo>
                <a:lnTo>
                  <a:pt x="48" y="145"/>
                </a:lnTo>
                <a:lnTo>
                  <a:pt x="23" y="145"/>
                </a:lnTo>
                <a:lnTo>
                  <a:pt x="0" y="145"/>
                </a:lnTo>
                <a:lnTo>
                  <a:pt x="0" y="11"/>
                </a:lnTo>
                <a:lnTo>
                  <a:pt x="6" y="11"/>
                </a:lnTo>
                <a:lnTo>
                  <a:pt x="6" y="0"/>
                </a:lnTo>
                <a:lnTo>
                  <a:pt x="34" y="0"/>
                </a:lnTo>
                <a:lnTo>
                  <a:pt x="34" y="11"/>
                </a:lnTo>
                <a:lnTo>
                  <a:pt x="48" y="11"/>
                </a:lnTo>
                <a:lnTo>
                  <a:pt x="48" y="112"/>
                </a:lnTo>
                <a:lnTo>
                  <a:pt x="48" y="112"/>
                </a:lnTo>
                <a:close/>
              </a:path>
            </a:pathLst>
          </a:custGeom>
          <a:solidFill>
            <a:srgbClr val="FFFFFF">
              <a:alpha val="19000"/>
              <a:lumMod val="85000"/>
            </a:srgbClr>
          </a:solidFill>
        </p:spPr>
        <p:txBody>
          <a:bodyPr vert="horz" wrap="square" lIns="91440" tIns="45720" rIns="91440" bIns="45720" anchor="t">
            <a:prstTxWarp prst="textNoShape">
              <a:avLst/>
            </a:prstTxWarp>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sp>
        <p:nvSpPr>
          <p:cNvPr id="43" name="Freeform 43"/>
          <p:cNvSpPr/>
          <p:nvPr/>
        </p:nvSpPr>
        <p:spPr>
          <a:xfrm>
            <a:off x="6537147" y="6008211"/>
            <a:ext cx="487144" cy="557862"/>
          </a:xfrm>
          <a:custGeom>
            <a:avLst/>
            <a:gdLst/>
            <a:ahLst/>
            <a:cxnLst/>
            <a:rect l="l" t="t" r="r" b="b"/>
            <a:pathLst>
              <a:path w="124" h="142">
                <a:moveTo>
                  <a:pt x="0" y="0"/>
                </a:moveTo>
                <a:lnTo>
                  <a:pt x="124" y="0"/>
                </a:lnTo>
                <a:lnTo>
                  <a:pt x="124" y="142"/>
                </a:lnTo>
                <a:lnTo>
                  <a:pt x="0" y="142"/>
                </a:lnTo>
                <a:lnTo>
                  <a:pt x="0" y="0"/>
                </a:lnTo>
                <a:lnTo>
                  <a:pt x="0" y="0"/>
                </a:lnTo>
                <a:close/>
              </a:path>
            </a:pathLst>
          </a:custGeom>
          <a:solidFill>
            <a:srgbClr val="FFFFFF">
              <a:alpha val="19000"/>
              <a:lumMod val="85000"/>
            </a:srgbClr>
          </a:solidFill>
        </p:spPr>
        <p:txBody>
          <a:bodyPr vert="horz" wrap="square" lIns="91440" tIns="45720" rIns="91440" bIns="45720" anchor="t">
            <a:prstTxWarp prst="textNoShape">
              <a:avLst/>
            </a:prstTxWarp>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sp>
        <p:nvSpPr>
          <p:cNvPr id="44" name="Freeform 44"/>
          <p:cNvSpPr/>
          <p:nvPr/>
        </p:nvSpPr>
        <p:spPr>
          <a:xfrm>
            <a:off x="7063579" y="5709641"/>
            <a:ext cx="1162859" cy="856433"/>
          </a:xfrm>
          <a:custGeom>
            <a:avLst/>
            <a:gdLst/>
            <a:ahLst/>
            <a:cxnLst/>
            <a:rect l="l" t="t" r="r" b="b"/>
            <a:pathLst>
              <a:path w="296" h="218">
                <a:moveTo>
                  <a:pt x="84" y="193"/>
                </a:moveTo>
                <a:lnTo>
                  <a:pt x="94" y="193"/>
                </a:lnTo>
                <a:lnTo>
                  <a:pt x="94" y="199"/>
                </a:lnTo>
                <a:lnTo>
                  <a:pt x="113" y="199"/>
                </a:lnTo>
                <a:lnTo>
                  <a:pt x="113" y="206"/>
                </a:lnTo>
                <a:lnTo>
                  <a:pt x="160" y="206"/>
                </a:lnTo>
                <a:lnTo>
                  <a:pt x="160" y="9"/>
                </a:lnTo>
                <a:lnTo>
                  <a:pt x="178" y="9"/>
                </a:lnTo>
                <a:lnTo>
                  <a:pt x="178" y="0"/>
                </a:lnTo>
                <a:lnTo>
                  <a:pt x="218" y="0"/>
                </a:lnTo>
                <a:lnTo>
                  <a:pt x="218" y="9"/>
                </a:lnTo>
                <a:lnTo>
                  <a:pt x="231" y="9"/>
                </a:lnTo>
                <a:lnTo>
                  <a:pt x="231" y="206"/>
                </a:lnTo>
                <a:lnTo>
                  <a:pt x="245" y="206"/>
                </a:lnTo>
                <a:lnTo>
                  <a:pt x="245" y="214"/>
                </a:lnTo>
                <a:lnTo>
                  <a:pt x="296" y="214"/>
                </a:lnTo>
                <a:lnTo>
                  <a:pt x="296" y="218"/>
                </a:lnTo>
                <a:lnTo>
                  <a:pt x="245" y="218"/>
                </a:lnTo>
                <a:lnTo>
                  <a:pt x="231" y="218"/>
                </a:lnTo>
                <a:lnTo>
                  <a:pt x="160" y="218"/>
                </a:lnTo>
                <a:lnTo>
                  <a:pt x="130" y="218"/>
                </a:lnTo>
                <a:lnTo>
                  <a:pt x="84" y="218"/>
                </a:lnTo>
                <a:lnTo>
                  <a:pt x="80" y="218"/>
                </a:lnTo>
                <a:lnTo>
                  <a:pt x="50" y="218"/>
                </a:lnTo>
                <a:lnTo>
                  <a:pt x="0" y="218"/>
                </a:lnTo>
                <a:lnTo>
                  <a:pt x="0" y="4"/>
                </a:lnTo>
                <a:lnTo>
                  <a:pt x="50" y="4"/>
                </a:lnTo>
                <a:lnTo>
                  <a:pt x="50" y="25"/>
                </a:lnTo>
                <a:lnTo>
                  <a:pt x="84" y="25"/>
                </a:lnTo>
                <a:lnTo>
                  <a:pt x="84" y="193"/>
                </a:lnTo>
                <a:lnTo>
                  <a:pt x="84" y="193"/>
                </a:lnTo>
                <a:close/>
              </a:path>
            </a:pathLst>
          </a:custGeom>
          <a:solidFill>
            <a:srgbClr val="FFFFFF">
              <a:alpha val="19000"/>
              <a:lumMod val="85000"/>
            </a:srgbClr>
          </a:solidFill>
        </p:spPr>
        <p:txBody>
          <a:bodyPr vert="horz" wrap="square" lIns="91440" tIns="45720" rIns="91440" bIns="45720" anchor="t">
            <a:prstTxWarp prst="textNoShape">
              <a:avLst/>
            </a:prstTxWarp>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sp>
        <p:nvSpPr>
          <p:cNvPr id="45" name="Freeform 45"/>
          <p:cNvSpPr/>
          <p:nvPr/>
        </p:nvSpPr>
        <p:spPr>
          <a:xfrm>
            <a:off x="47143" y="6338213"/>
            <a:ext cx="502858" cy="227860"/>
          </a:xfrm>
          <a:custGeom>
            <a:avLst/>
            <a:gdLst/>
            <a:ahLst/>
            <a:cxnLst/>
            <a:rect l="l" t="t" r="r" b="b"/>
            <a:pathLst>
              <a:path w="129" h="58">
                <a:moveTo>
                  <a:pt x="0" y="0"/>
                </a:moveTo>
                <a:lnTo>
                  <a:pt x="129" y="0"/>
                </a:lnTo>
                <a:lnTo>
                  <a:pt x="129" y="58"/>
                </a:lnTo>
                <a:lnTo>
                  <a:pt x="0" y="58"/>
                </a:lnTo>
                <a:lnTo>
                  <a:pt x="0" y="0"/>
                </a:lnTo>
                <a:lnTo>
                  <a:pt x="0" y="0"/>
                </a:lnTo>
                <a:close/>
              </a:path>
            </a:pathLst>
          </a:custGeom>
          <a:solidFill>
            <a:srgbClr val="FFFFFF">
              <a:alpha val="19000"/>
              <a:lumMod val="85000"/>
            </a:srgbClr>
          </a:solidFill>
        </p:spPr>
        <p:txBody>
          <a:bodyPr vert="horz" wrap="square" lIns="91440" tIns="45720" rIns="91440" bIns="45720" anchor="t">
            <a:prstTxWarp prst="textNoShape">
              <a:avLst/>
            </a:prstTxWarp>
            <a:normAutofit fontScale="550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sp>
        <p:nvSpPr>
          <p:cNvPr id="46" name="Freeform 46"/>
          <p:cNvSpPr/>
          <p:nvPr/>
        </p:nvSpPr>
        <p:spPr>
          <a:xfrm>
            <a:off x="3700718" y="5012800"/>
            <a:ext cx="793569" cy="1553271"/>
          </a:xfrm>
          <a:custGeom>
            <a:avLst/>
            <a:gdLst/>
            <a:ahLst/>
            <a:cxnLst/>
            <a:rect l="l" t="t" r="r" b="b"/>
            <a:pathLst>
              <a:path w="200" h="538">
                <a:moveTo>
                  <a:pt x="145" y="446"/>
                </a:moveTo>
                <a:lnTo>
                  <a:pt x="195" y="446"/>
                </a:lnTo>
                <a:lnTo>
                  <a:pt x="195" y="456"/>
                </a:lnTo>
                <a:lnTo>
                  <a:pt x="200" y="456"/>
                </a:lnTo>
                <a:lnTo>
                  <a:pt x="200" y="538"/>
                </a:lnTo>
                <a:lnTo>
                  <a:pt x="145" y="538"/>
                </a:lnTo>
                <a:lnTo>
                  <a:pt x="95" y="538"/>
                </a:lnTo>
                <a:lnTo>
                  <a:pt x="46" y="538"/>
                </a:lnTo>
                <a:lnTo>
                  <a:pt x="34" y="538"/>
                </a:lnTo>
                <a:lnTo>
                  <a:pt x="0" y="538"/>
                </a:lnTo>
                <a:lnTo>
                  <a:pt x="0" y="482"/>
                </a:lnTo>
                <a:lnTo>
                  <a:pt x="34" y="482"/>
                </a:lnTo>
                <a:lnTo>
                  <a:pt x="34" y="287"/>
                </a:lnTo>
                <a:lnTo>
                  <a:pt x="55" y="287"/>
                </a:lnTo>
                <a:lnTo>
                  <a:pt x="55" y="152"/>
                </a:lnTo>
                <a:lnTo>
                  <a:pt x="55" y="146"/>
                </a:lnTo>
                <a:lnTo>
                  <a:pt x="67" y="146"/>
                </a:lnTo>
                <a:lnTo>
                  <a:pt x="67" y="64"/>
                </a:lnTo>
                <a:lnTo>
                  <a:pt x="72" y="64"/>
                </a:lnTo>
                <a:lnTo>
                  <a:pt x="74" y="31"/>
                </a:lnTo>
                <a:lnTo>
                  <a:pt x="76" y="64"/>
                </a:lnTo>
                <a:lnTo>
                  <a:pt x="84" y="64"/>
                </a:lnTo>
                <a:lnTo>
                  <a:pt x="86" y="0"/>
                </a:lnTo>
                <a:lnTo>
                  <a:pt x="88" y="64"/>
                </a:lnTo>
                <a:lnTo>
                  <a:pt x="99" y="64"/>
                </a:lnTo>
                <a:lnTo>
                  <a:pt x="99" y="64"/>
                </a:lnTo>
                <a:lnTo>
                  <a:pt x="95" y="64"/>
                </a:lnTo>
                <a:lnTo>
                  <a:pt x="97" y="23"/>
                </a:lnTo>
                <a:lnTo>
                  <a:pt x="99" y="60"/>
                </a:lnTo>
                <a:lnTo>
                  <a:pt x="109" y="60"/>
                </a:lnTo>
                <a:lnTo>
                  <a:pt x="109" y="52"/>
                </a:lnTo>
                <a:lnTo>
                  <a:pt x="111" y="64"/>
                </a:lnTo>
                <a:lnTo>
                  <a:pt x="109" y="64"/>
                </a:lnTo>
                <a:lnTo>
                  <a:pt x="109" y="64"/>
                </a:lnTo>
                <a:lnTo>
                  <a:pt x="111" y="64"/>
                </a:lnTo>
                <a:lnTo>
                  <a:pt x="111" y="146"/>
                </a:lnTo>
                <a:lnTo>
                  <a:pt x="120" y="146"/>
                </a:lnTo>
                <a:lnTo>
                  <a:pt x="120" y="152"/>
                </a:lnTo>
                <a:lnTo>
                  <a:pt x="128" y="152"/>
                </a:lnTo>
                <a:lnTo>
                  <a:pt x="128" y="287"/>
                </a:lnTo>
                <a:lnTo>
                  <a:pt x="145" y="287"/>
                </a:lnTo>
                <a:lnTo>
                  <a:pt x="145" y="446"/>
                </a:lnTo>
                <a:lnTo>
                  <a:pt x="145" y="446"/>
                </a:lnTo>
                <a:close/>
              </a:path>
            </a:pathLst>
          </a:custGeom>
          <a:solidFill>
            <a:srgbClr val="FFFFFF">
              <a:alpha val="19000"/>
              <a:lumMod val="85000"/>
            </a:srgbClr>
          </a:solidFill>
        </p:spPr>
        <p:txBody>
          <a:bodyPr vert="horz" wrap="square" lIns="91440" tIns="45720" rIns="91440" bIns="45720" anchor="t">
            <a:prstTxWarp prst="textNoShape">
              <a:avLst/>
            </a:prstTxWarp>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sp>
        <p:nvSpPr>
          <p:cNvPr id="47" name="Freeform 47"/>
          <p:cNvSpPr/>
          <p:nvPr/>
        </p:nvSpPr>
        <p:spPr>
          <a:xfrm>
            <a:off x="6270004" y="6503215"/>
            <a:ext cx="840713" cy="62858"/>
          </a:xfrm>
          <a:custGeom>
            <a:avLst/>
            <a:gdLst/>
            <a:ahLst/>
            <a:cxnLst/>
            <a:rect l="l" t="t" r="r" b="b"/>
            <a:pathLst>
              <a:path w="212" h="15">
                <a:moveTo>
                  <a:pt x="0" y="0"/>
                </a:moveTo>
                <a:lnTo>
                  <a:pt x="212" y="0"/>
                </a:lnTo>
                <a:lnTo>
                  <a:pt x="212" y="15"/>
                </a:lnTo>
                <a:lnTo>
                  <a:pt x="0" y="15"/>
                </a:lnTo>
                <a:lnTo>
                  <a:pt x="0" y="0"/>
                </a:lnTo>
                <a:lnTo>
                  <a:pt x="0" y="0"/>
                </a:lnTo>
                <a:close/>
              </a:path>
            </a:pathLst>
          </a:custGeom>
          <a:solidFill>
            <a:srgbClr val="FFFFFF">
              <a:alpha val="19000"/>
              <a:lumMod val="85000"/>
            </a:srgbClr>
          </a:solidFill>
        </p:spPr>
        <p:txBody>
          <a:bodyPr vert="horz" wrap="square" lIns="91440" tIns="45720" rIns="91440" bIns="45720" anchor="t">
            <a:prstTxWarp prst="textNoShape">
              <a:avLst/>
            </a:prstTxWarp>
            <a:normAutofit fontScale="250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sp>
        <p:nvSpPr>
          <p:cNvPr id="48" name="Freeform 48"/>
          <p:cNvSpPr/>
          <p:nvPr/>
        </p:nvSpPr>
        <p:spPr>
          <a:xfrm>
            <a:off x="0" y="6471785"/>
            <a:ext cx="12177677" cy="421538"/>
          </a:xfrm>
          <a:custGeom>
            <a:avLst/>
            <a:gdLst/>
            <a:ahLst/>
            <a:cxnLst/>
            <a:rect l="l" t="t" r="r" b="b"/>
            <a:pathLst>
              <a:path w="2098" h="101">
                <a:moveTo>
                  <a:pt x="132" y="0"/>
                </a:moveTo>
                <a:lnTo>
                  <a:pt x="132" y="21"/>
                </a:lnTo>
                <a:lnTo>
                  <a:pt x="138" y="21"/>
                </a:lnTo>
                <a:lnTo>
                  <a:pt x="138" y="0"/>
                </a:lnTo>
                <a:lnTo>
                  <a:pt x="281" y="0"/>
                </a:lnTo>
                <a:lnTo>
                  <a:pt x="281" y="21"/>
                </a:lnTo>
                <a:lnTo>
                  <a:pt x="289" y="21"/>
                </a:lnTo>
                <a:lnTo>
                  <a:pt x="289" y="0"/>
                </a:lnTo>
                <a:lnTo>
                  <a:pt x="675" y="0"/>
                </a:lnTo>
                <a:lnTo>
                  <a:pt x="675" y="21"/>
                </a:lnTo>
                <a:lnTo>
                  <a:pt x="685" y="21"/>
                </a:lnTo>
                <a:lnTo>
                  <a:pt x="685" y="0"/>
                </a:lnTo>
                <a:lnTo>
                  <a:pt x="706" y="0"/>
                </a:lnTo>
                <a:lnTo>
                  <a:pt x="706" y="21"/>
                </a:lnTo>
                <a:lnTo>
                  <a:pt x="710" y="21"/>
                </a:lnTo>
                <a:lnTo>
                  <a:pt x="710" y="0"/>
                </a:lnTo>
                <a:lnTo>
                  <a:pt x="819" y="0"/>
                </a:lnTo>
                <a:lnTo>
                  <a:pt x="819" y="21"/>
                </a:lnTo>
                <a:lnTo>
                  <a:pt x="824" y="21"/>
                </a:lnTo>
                <a:lnTo>
                  <a:pt x="824" y="0"/>
                </a:lnTo>
                <a:lnTo>
                  <a:pt x="889" y="0"/>
                </a:lnTo>
                <a:lnTo>
                  <a:pt x="889" y="21"/>
                </a:lnTo>
                <a:lnTo>
                  <a:pt x="895" y="21"/>
                </a:lnTo>
                <a:lnTo>
                  <a:pt x="895" y="0"/>
                </a:lnTo>
                <a:lnTo>
                  <a:pt x="979" y="0"/>
                </a:lnTo>
                <a:lnTo>
                  <a:pt x="979" y="21"/>
                </a:lnTo>
                <a:lnTo>
                  <a:pt x="987" y="21"/>
                </a:lnTo>
                <a:lnTo>
                  <a:pt x="987" y="0"/>
                </a:lnTo>
                <a:lnTo>
                  <a:pt x="1222" y="0"/>
                </a:lnTo>
                <a:lnTo>
                  <a:pt x="1222" y="21"/>
                </a:lnTo>
                <a:lnTo>
                  <a:pt x="1228" y="21"/>
                </a:lnTo>
                <a:lnTo>
                  <a:pt x="1228" y="0"/>
                </a:lnTo>
                <a:lnTo>
                  <a:pt x="1257" y="0"/>
                </a:lnTo>
                <a:lnTo>
                  <a:pt x="1257" y="21"/>
                </a:lnTo>
                <a:lnTo>
                  <a:pt x="1260" y="21"/>
                </a:lnTo>
                <a:lnTo>
                  <a:pt x="1260" y="4"/>
                </a:lnTo>
                <a:lnTo>
                  <a:pt x="1260" y="0"/>
                </a:lnTo>
                <a:lnTo>
                  <a:pt x="1352" y="0"/>
                </a:lnTo>
                <a:lnTo>
                  <a:pt x="1352" y="4"/>
                </a:lnTo>
                <a:lnTo>
                  <a:pt x="1362" y="4"/>
                </a:lnTo>
                <a:lnTo>
                  <a:pt x="1362" y="0"/>
                </a:lnTo>
                <a:lnTo>
                  <a:pt x="1446" y="0"/>
                </a:lnTo>
                <a:lnTo>
                  <a:pt x="1446" y="4"/>
                </a:lnTo>
                <a:lnTo>
                  <a:pt x="1446" y="11"/>
                </a:lnTo>
                <a:lnTo>
                  <a:pt x="1477" y="11"/>
                </a:lnTo>
                <a:lnTo>
                  <a:pt x="1477" y="21"/>
                </a:lnTo>
                <a:lnTo>
                  <a:pt x="1478" y="21"/>
                </a:lnTo>
                <a:lnTo>
                  <a:pt x="1478" y="0"/>
                </a:lnTo>
                <a:lnTo>
                  <a:pt x="1582" y="0"/>
                </a:lnTo>
                <a:lnTo>
                  <a:pt x="1582" y="21"/>
                </a:lnTo>
                <a:lnTo>
                  <a:pt x="1610" y="21"/>
                </a:lnTo>
                <a:lnTo>
                  <a:pt x="1610" y="0"/>
                </a:lnTo>
                <a:lnTo>
                  <a:pt x="1783" y="0"/>
                </a:lnTo>
                <a:lnTo>
                  <a:pt x="1783" y="21"/>
                </a:lnTo>
                <a:lnTo>
                  <a:pt x="1792" y="21"/>
                </a:lnTo>
                <a:lnTo>
                  <a:pt x="1792" y="0"/>
                </a:lnTo>
                <a:lnTo>
                  <a:pt x="1884" y="0"/>
                </a:lnTo>
                <a:lnTo>
                  <a:pt x="1884" y="4"/>
                </a:lnTo>
                <a:lnTo>
                  <a:pt x="1903" y="4"/>
                </a:lnTo>
                <a:lnTo>
                  <a:pt x="1903" y="11"/>
                </a:lnTo>
                <a:lnTo>
                  <a:pt x="1928" y="11"/>
                </a:lnTo>
                <a:lnTo>
                  <a:pt x="1928" y="0"/>
                </a:lnTo>
                <a:lnTo>
                  <a:pt x="2029" y="0"/>
                </a:lnTo>
                <a:lnTo>
                  <a:pt x="2029" y="11"/>
                </a:lnTo>
                <a:lnTo>
                  <a:pt x="2037" y="11"/>
                </a:lnTo>
                <a:lnTo>
                  <a:pt x="2037" y="19"/>
                </a:lnTo>
                <a:lnTo>
                  <a:pt x="2046" y="19"/>
                </a:lnTo>
                <a:lnTo>
                  <a:pt x="2046" y="4"/>
                </a:lnTo>
                <a:lnTo>
                  <a:pt x="2081" y="4"/>
                </a:lnTo>
                <a:lnTo>
                  <a:pt x="2081" y="19"/>
                </a:lnTo>
                <a:lnTo>
                  <a:pt x="2087" y="19"/>
                </a:lnTo>
                <a:lnTo>
                  <a:pt x="2087" y="21"/>
                </a:lnTo>
                <a:lnTo>
                  <a:pt x="2098" y="21"/>
                </a:lnTo>
                <a:lnTo>
                  <a:pt x="2098" y="57"/>
                </a:lnTo>
                <a:lnTo>
                  <a:pt x="2098" y="57"/>
                </a:lnTo>
                <a:lnTo>
                  <a:pt x="2098" y="101"/>
                </a:lnTo>
                <a:lnTo>
                  <a:pt x="2098" y="101"/>
                </a:lnTo>
                <a:lnTo>
                  <a:pt x="0" y="101"/>
                </a:lnTo>
                <a:lnTo>
                  <a:pt x="0" y="57"/>
                </a:lnTo>
                <a:lnTo>
                  <a:pt x="0" y="57"/>
                </a:lnTo>
                <a:lnTo>
                  <a:pt x="0" y="21"/>
                </a:lnTo>
                <a:lnTo>
                  <a:pt x="4" y="21"/>
                </a:lnTo>
                <a:lnTo>
                  <a:pt x="4" y="0"/>
                </a:lnTo>
                <a:lnTo>
                  <a:pt x="132" y="0"/>
                </a:lnTo>
                <a:lnTo>
                  <a:pt x="132" y="0"/>
                </a:lnTo>
                <a:close/>
              </a:path>
            </a:pathLst>
          </a:custGeom>
          <a:solidFill>
            <a:srgbClr val="FFFFFF">
              <a:alpha val="19000"/>
              <a:lumMod val="85000"/>
            </a:srgbClr>
          </a:solidFill>
        </p:spPr>
        <p:txBody>
          <a:bodyPr vert="horz" wrap="square" lIns="91440" tIns="45720" rIns="91440" bIns="45720" anchor="t">
            <a:prstTxWarp prst="textNoShape">
              <a:avLst/>
            </a:prstTxWarp>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sp>
        <p:nvSpPr>
          <p:cNvPr id="49" name="Freeform 49"/>
          <p:cNvSpPr/>
          <p:nvPr/>
        </p:nvSpPr>
        <p:spPr>
          <a:xfrm>
            <a:off x="8660772" y="5018211"/>
            <a:ext cx="408571" cy="1547862"/>
          </a:xfrm>
          <a:custGeom>
            <a:avLst/>
            <a:gdLst/>
            <a:ahLst/>
            <a:cxnLst/>
            <a:rect l="l" t="t" r="r" b="b"/>
            <a:pathLst>
              <a:path w="105" h="394">
                <a:moveTo>
                  <a:pt x="42" y="17"/>
                </a:moveTo>
                <a:lnTo>
                  <a:pt x="92" y="0"/>
                </a:lnTo>
                <a:lnTo>
                  <a:pt x="102" y="0"/>
                </a:lnTo>
                <a:lnTo>
                  <a:pt x="102" y="29"/>
                </a:lnTo>
                <a:lnTo>
                  <a:pt x="105" y="29"/>
                </a:lnTo>
                <a:lnTo>
                  <a:pt x="105" y="122"/>
                </a:lnTo>
                <a:lnTo>
                  <a:pt x="105" y="155"/>
                </a:lnTo>
                <a:lnTo>
                  <a:pt x="105" y="205"/>
                </a:lnTo>
                <a:lnTo>
                  <a:pt x="105" y="218"/>
                </a:lnTo>
                <a:lnTo>
                  <a:pt x="105" y="298"/>
                </a:lnTo>
                <a:lnTo>
                  <a:pt x="105" y="331"/>
                </a:lnTo>
                <a:lnTo>
                  <a:pt x="105" y="394"/>
                </a:lnTo>
                <a:lnTo>
                  <a:pt x="0" y="394"/>
                </a:lnTo>
                <a:lnTo>
                  <a:pt x="0" y="218"/>
                </a:lnTo>
                <a:lnTo>
                  <a:pt x="10" y="218"/>
                </a:lnTo>
                <a:lnTo>
                  <a:pt x="10" y="155"/>
                </a:lnTo>
                <a:lnTo>
                  <a:pt x="21" y="155"/>
                </a:lnTo>
                <a:lnTo>
                  <a:pt x="21" y="122"/>
                </a:lnTo>
                <a:lnTo>
                  <a:pt x="39" y="122"/>
                </a:lnTo>
                <a:lnTo>
                  <a:pt x="39" y="29"/>
                </a:lnTo>
                <a:lnTo>
                  <a:pt x="42" y="29"/>
                </a:lnTo>
                <a:lnTo>
                  <a:pt x="42" y="17"/>
                </a:lnTo>
                <a:lnTo>
                  <a:pt x="42" y="17"/>
                </a:lnTo>
                <a:close/>
              </a:path>
            </a:pathLst>
          </a:custGeom>
          <a:solidFill>
            <a:srgbClr val="FFFFFF">
              <a:alpha val="19000"/>
              <a:lumMod val="85000"/>
            </a:srgbClr>
          </a:solidFill>
        </p:spPr>
        <p:txBody>
          <a:bodyPr vert="horz" wrap="square" lIns="91440" tIns="45720" rIns="91440" bIns="45720" anchor="t">
            <a:prstTxWarp prst="textNoShape">
              <a:avLst/>
            </a:prstTxWarp>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sp>
        <p:nvSpPr>
          <p:cNvPr id="50" name="Freeform 50"/>
          <p:cNvSpPr/>
          <p:nvPr/>
        </p:nvSpPr>
        <p:spPr>
          <a:xfrm>
            <a:off x="9297200" y="5497499"/>
            <a:ext cx="1469285" cy="1068573"/>
          </a:xfrm>
          <a:custGeom>
            <a:avLst/>
            <a:gdLst/>
            <a:ahLst/>
            <a:cxnLst/>
            <a:rect l="l" t="t" r="r" b="b"/>
            <a:pathLst>
              <a:path w="375" h="272">
                <a:moveTo>
                  <a:pt x="109" y="163"/>
                </a:moveTo>
                <a:lnTo>
                  <a:pt x="138" y="151"/>
                </a:lnTo>
                <a:lnTo>
                  <a:pt x="145" y="140"/>
                </a:lnTo>
                <a:lnTo>
                  <a:pt x="147" y="140"/>
                </a:lnTo>
                <a:lnTo>
                  <a:pt x="155" y="151"/>
                </a:lnTo>
                <a:lnTo>
                  <a:pt x="183" y="163"/>
                </a:lnTo>
                <a:lnTo>
                  <a:pt x="183" y="169"/>
                </a:lnTo>
                <a:lnTo>
                  <a:pt x="178" y="169"/>
                </a:lnTo>
                <a:lnTo>
                  <a:pt x="178" y="190"/>
                </a:lnTo>
                <a:lnTo>
                  <a:pt x="358" y="190"/>
                </a:lnTo>
                <a:lnTo>
                  <a:pt x="358" y="199"/>
                </a:lnTo>
                <a:lnTo>
                  <a:pt x="375" y="199"/>
                </a:lnTo>
                <a:lnTo>
                  <a:pt x="375" y="272"/>
                </a:lnTo>
                <a:lnTo>
                  <a:pt x="0" y="272"/>
                </a:lnTo>
                <a:lnTo>
                  <a:pt x="0" y="199"/>
                </a:lnTo>
                <a:lnTo>
                  <a:pt x="17" y="199"/>
                </a:lnTo>
                <a:lnTo>
                  <a:pt x="17" y="190"/>
                </a:lnTo>
                <a:lnTo>
                  <a:pt x="27" y="190"/>
                </a:lnTo>
                <a:lnTo>
                  <a:pt x="27" y="71"/>
                </a:lnTo>
                <a:lnTo>
                  <a:pt x="30" y="71"/>
                </a:lnTo>
                <a:lnTo>
                  <a:pt x="30" y="50"/>
                </a:lnTo>
                <a:lnTo>
                  <a:pt x="34" y="50"/>
                </a:lnTo>
                <a:lnTo>
                  <a:pt x="34" y="27"/>
                </a:lnTo>
                <a:lnTo>
                  <a:pt x="38" y="27"/>
                </a:lnTo>
                <a:lnTo>
                  <a:pt x="38" y="18"/>
                </a:lnTo>
                <a:lnTo>
                  <a:pt x="42" y="18"/>
                </a:lnTo>
                <a:lnTo>
                  <a:pt x="51" y="0"/>
                </a:lnTo>
                <a:lnTo>
                  <a:pt x="55" y="0"/>
                </a:lnTo>
                <a:lnTo>
                  <a:pt x="65" y="18"/>
                </a:lnTo>
                <a:lnTo>
                  <a:pt x="69" y="18"/>
                </a:lnTo>
                <a:lnTo>
                  <a:pt x="69" y="27"/>
                </a:lnTo>
                <a:lnTo>
                  <a:pt x="73" y="27"/>
                </a:lnTo>
                <a:lnTo>
                  <a:pt x="73" y="50"/>
                </a:lnTo>
                <a:lnTo>
                  <a:pt x="76" y="50"/>
                </a:lnTo>
                <a:lnTo>
                  <a:pt x="76" y="71"/>
                </a:lnTo>
                <a:lnTo>
                  <a:pt x="80" y="71"/>
                </a:lnTo>
                <a:lnTo>
                  <a:pt x="80" y="190"/>
                </a:lnTo>
                <a:lnTo>
                  <a:pt x="115" y="190"/>
                </a:lnTo>
                <a:lnTo>
                  <a:pt x="115" y="169"/>
                </a:lnTo>
                <a:lnTo>
                  <a:pt x="109" y="169"/>
                </a:lnTo>
                <a:lnTo>
                  <a:pt x="109" y="163"/>
                </a:lnTo>
                <a:lnTo>
                  <a:pt x="109" y="163"/>
                </a:lnTo>
                <a:close/>
              </a:path>
            </a:pathLst>
          </a:custGeom>
          <a:solidFill>
            <a:srgbClr val="FFFFFF">
              <a:alpha val="19000"/>
              <a:lumMod val="85000"/>
            </a:srgbClr>
          </a:solidFill>
        </p:spPr>
        <p:txBody>
          <a:bodyPr vert="horz" wrap="square" lIns="91440" tIns="45720" rIns="91440" bIns="45720" anchor="t">
            <a:prstTxWarp prst="textNoShape">
              <a:avLst/>
            </a:prstTxWarp>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sp>
        <p:nvSpPr>
          <p:cNvPr id="51" name="Freeform 51"/>
          <p:cNvSpPr/>
          <p:nvPr/>
        </p:nvSpPr>
        <p:spPr>
          <a:xfrm>
            <a:off x="10805772" y="6298928"/>
            <a:ext cx="141428" cy="267143"/>
          </a:xfrm>
          <a:custGeom>
            <a:avLst/>
            <a:gdLst/>
            <a:ahLst/>
            <a:cxnLst/>
            <a:rect l="l" t="t" r="r" b="b"/>
            <a:pathLst>
              <a:path w="37" h="67">
                <a:moveTo>
                  <a:pt x="0" y="0"/>
                </a:moveTo>
                <a:lnTo>
                  <a:pt x="37" y="0"/>
                </a:lnTo>
                <a:lnTo>
                  <a:pt x="37" y="67"/>
                </a:lnTo>
                <a:lnTo>
                  <a:pt x="0" y="67"/>
                </a:lnTo>
                <a:lnTo>
                  <a:pt x="0" y="0"/>
                </a:lnTo>
                <a:lnTo>
                  <a:pt x="0" y="0"/>
                </a:lnTo>
                <a:close/>
              </a:path>
            </a:pathLst>
          </a:custGeom>
          <a:solidFill>
            <a:srgbClr val="FFFFFF">
              <a:alpha val="19000"/>
              <a:lumMod val="85000"/>
            </a:srgbClr>
          </a:solidFill>
        </p:spPr>
        <p:txBody>
          <a:bodyPr vert="horz" wrap="square" lIns="91440" tIns="45720" rIns="91440" bIns="45720" anchor="t">
            <a:prstTxWarp prst="textNoShape">
              <a:avLst/>
            </a:prstTxWarp>
            <a:normAutofit fontScale="775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sp>
        <p:nvSpPr>
          <p:cNvPr id="52" name="Freeform 52"/>
          <p:cNvSpPr/>
          <p:nvPr/>
        </p:nvSpPr>
        <p:spPr>
          <a:xfrm>
            <a:off x="10907918" y="6369641"/>
            <a:ext cx="424286" cy="196430"/>
          </a:xfrm>
          <a:custGeom>
            <a:avLst/>
            <a:gdLst/>
            <a:ahLst/>
            <a:cxnLst/>
            <a:rect l="l" t="t" r="r" b="b"/>
            <a:pathLst>
              <a:path w="109" h="50">
                <a:moveTo>
                  <a:pt x="63" y="0"/>
                </a:moveTo>
                <a:lnTo>
                  <a:pt x="109" y="0"/>
                </a:lnTo>
                <a:lnTo>
                  <a:pt x="109" y="25"/>
                </a:lnTo>
                <a:lnTo>
                  <a:pt x="109" y="50"/>
                </a:lnTo>
                <a:lnTo>
                  <a:pt x="63" y="50"/>
                </a:lnTo>
                <a:lnTo>
                  <a:pt x="0" y="50"/>
                </a:lnTo>
                <a:lnTo>
                  <a:pt x="0" y="25"/>
                </a:lnTo>
                <a:lnTo>
                  <a:pt x="63" y="25"/>
                </a:lnTo>
                <a:lnTo>
                  <a:pt x="63" y="0"/>
                </a:lnTo>
                <a:lnTo>
                  <a:pt x="63" y="0"/>
                </a:lnTo>
                <a:close/>
              </a:path>
            </a:pathLst>
          </a:custGeom>
          <a:solidFill>
            <a:srgbClr val="FFFFFF">
              <a:alpha val="19000"/>
              <a:lumMod val="85000"/>
            </a:srgbClr>
          </a:solidFill>
        </p:spPr>
        <p:txBody>
          <a:bodyPr vert="horz" wrap="square" lIns="91440" tIns="45720" rIns="91440" bIns="45720" anchor="t">
            <a:prstTxWarp prst="textNoShape">
              <a:avLst/>
            </a:prstTxWarp>
            <a:normAutofit fontScale="400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sp>
        <p:nvSpPr>
          <p:cNvPr id="53" name="Freeform 53"/>
          <p:cNvSpPr/>
          <p:nvPr/>
        </p:nvSpPr>
        <p:spPr>
          <a:xfrm>
            <a:off x="11214345" y="5858928"/>
            <a:ext cx="369283" cy="707143"/>
          </a:xfrm>
          <a:custGeom>
            <a:avLst/>
            <a:gdLst/>
            <a:ahLst/>
            <a:cxnLst/>
            <a:rect l="l" t="t" r="r" b="b"/>
            <a:pathLst>
              <a:path w="93" h="180">
                <a:moveTo>
                  <a:pt x="30" y="27"/>
                </a:moveTo>
                <a:lnTo>
                  <a:pt x="44" y="0"/>
                </a:lnTo>
                <a:lnTo>
                  <a:pt x="49" y="0"/>
                </a:lnTo>
                <a:lnTo>
                  <a:pt x="63" y="27"/>
                </a:lnTo>
                <a:lnTo>
                  <a:pt x="68" y="27"/>
                </a:lnTo>
                <a:lnTo>
                  <a:pt x="68" y="59"/>
                </a:lnTo>
                <a:lnTo>
                  <a:pt x="93" y="59"/>
                </a:lnTo>
                <a:lnTo>
                  <a:pt x="93" y="180"/>
                </a:lnTo>
                <a:lnTo>
                  <a:pt x="0" y="180"/>
                </a:lnTo>
                <a:lnTo>
                  <a:pt x="0" y="59"/>
                </a:lnTo>
                <a:lnTo>
                  <a:pt x="24" y="59"/>
                </a:lnTo>
                <a:lnTo>
                  <a:pt x="24" y="27"/>
                </a:lnTo>
                <a:lnTo>
                  <a:pt x="30" y="27"/>
                </a:lnTo>
                <a:lnTo>
                  <a:pt x="30" y="27"/>
                </a:lnTo>
                <a:close/>
              </a:path>
            </a:pathLst>
          </a:custGeom>
          <a:solidFill>
            <a:srgbClr val="FFFFFF">
              <a:alpha val="19000"/>
              <a:lumMod val="85000"/>
            </a:srgbClr>
          </a:solidFill>
        </p:spPr>
        <p:txBody>
          <a:bodyPr vert="horz" wrap="square" lIns="91440" tIns="45720" rIns="91440" bIns="45720" anchor="t">
            <a:prstTxWarp prst="textNoShape">
              <a:avLst/>
            </a:prstTxWarp>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sp>
        <p:nvSpPr>
          <p:cNvPr id="54" name="Freeform 54"/>
          <p:cNvSpPr/>
          <p:nvPr/>
        </p:nvSpPr>
        <p:spPr>
          <a:xfrm>
            <a:off x="11630775" y="6338213"/>
            <a:ext cx="157142" cy="227860"/>
          </a:xfrm>
          <a:custGeom>
            <a:avLst/>
            <a:gdLst/>
            <a:ahLst/>
            <a:cxnLst/>
            <a:rect l="l" t="t" r="r" b="b"/>
            <a:pathLst>
              <a:path w="40" h="58">
                <a:moveTo>
                  <a:pt x="0" y="0"/>
                </a:moveTo>
                <a:lnTo>
                  <a:pt x="40" y="0"/>
                </a:lnTo>
                <a:lnTo>
                  <a:pt x="40" y="58"/>
                </a:lnTo>
                <a:lnTo>
                  <a:pt x="0" y="58"/>
                </a:lnTo>
                <a:lnTo>
                  <a:pt x="0" y="0"/>
                </a:lnTo>
                <a:lnTo>
                  <a:pt x="0" y="0"/>
                </a:lnTo>
                <a:close/>
              </a:path>
            </a:pathLst>
          </a:custGeom>
          <a:solidFill>
            <a:srgbClr val="FFFFFF">
              <a:alpha val="19000"/>
              <a:lumMod val="85000"/>
            </a:srgbClr>
          </a:solidFill>
        </p:spPr>
        <p:txBody>
          <a:bodyPr vert="horz" wrap="square" lIns="91440" tIns="45720" rIns="91440" bIns="45720" anchor="t">
            <a:prstTxWarp prst="textNoShape">
              <a:avLst/>
            </a:prstTxWarp>
            <a:normAutofit fontScale="550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sp>
        <p:nvSpPr>
          <p:cNvPr id="55" name="Freeform 55"/>
          <p:cNvSpPr/>
          <p:nvPr/>
        </p:nvSpPr>
        <p:spPr>
          <a:xfrm>
            <a:off x="11811488" y="6259641"/>
            <a:ext cx="149283" cy="306432"/>
          </a:xfrm>
          <a:custGeom>
            <a:avLst/>
            <a:gdLst/>
            <a:ahLst/>
            <a:cxnLst/>
            <a:rect l="l" t="t" r="r" b="b"/>
            <a:pathLst>
              <a:path w="38" h="79">
                <a:moveTo>
                  <a:pt x="0" y="0"/>
                </a:moveTo>
                <a:lnTo>
                  <a:pt x="38" y="0"/>
                </a:lnTo>
                <a:lnTo>
                  <a:pt x="38" y="79"/>
                </a:lnTo>
                <a:lnTo>
                  <a:pt x="0" y="79"/>
                </a:lnTo>
                <a:lnTo>
                  <a:pt x="0" y="0"/>
                </a:lnTo>
                <a:lnTo>
                  <a:pt x="0" y="0"/>
                </a:lnTo>
                <a:close/>
              </a:path>
            </a:pathLst>
          </a:custGeom>
          <a:solidFill>
            <a:srgbClr val="FFFFFF">
              <a:alpha val="19000"/>
              <a:lumMod val="85000"/>
            </a:srgbClr>
          </a:solidFill>
        </p:spPr>
        <p:txBody>
          <a:bodyPr vert="horz" wrap="square" lIns="91440" tIns="45720" rIns="91440" bIns="45720" anchor="t">
            <a:prstTxWarp prst="textNoShape">
              <a:avLst/>
            </a:prstTxWarp>
            <a:normAutofit fontScale="925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sp>
        <p:nvSpPr>
          <p:cNvPr id="56" name="Freeform 56"/>
          <p:cNvSpPr/>
          <p:nvPr/>
        </p:nvSpPr>
        <p:spPr>
          <a:xfrm>
            <a:off x="8134342" y="6338213"/>
            <a:ext cx="502858" cy="227860"/>
          </a:xfrm>
          <a:custGeom>
            <a:avLst/>
            <a:gdLst/>
            <a:ahLst/>
            <a:cxnLst/>
            <a:rect l="l" t="t" r="r" b="b"/>
            <a:pathLst>
              <a:path w="129" h="58">
                <a:moveTo>
                  <a:pt x="0" y="0"/>
                </a:moveTo>
                <a:lnTo>
                  <a:pt x="129" y="0"/>
                </a:lnTo>
                <a:lnTo>
                  <a:pt x="129" y="58"/>
                </a:lnTo>
                <a:lnTo>
                  <a:pt x="0" y="58"/>
                </a:lnTo>
                <a:lnTo>
                  <a:pt x="0" y="0"/>
                </a:lnTo>
                <a:lnTo>
                  <a:pt x="0" y="0"/>
                </a:lnTo>
                <a:close/>
              </a:path>
            </a:pathLst>
          </a:custGeom>
          <a:solidFill>
            <a:srgbClr val="FFFFFF">
              <a:alpha val="19000"/>
              <a:lumMod val="85000"/>
            </a:srgbClr>
          </a:solidFill>
        </p:spPr>
        <p:txBody>
          <a:bodyPr vert="horz" wrap="square" lIns="91440" tIns="45720" rIns="91440" bIns="45720" anchor="t">
            <a:prstTxWarp prst="textNoShape">
              <a:avLst/>
            </a:prstTxWarp>
            <a:normAutofit fontScale="55000" lnSpcReduction="20000"/>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sp>
        <p:nvSpPr>
          <p:cNvPr id="57" name="Freeform 57"/>
          <p:cNvSpPr/>
          <p:nvPr/>
        </p:nvSpPr>
        <p:spPr>
          <a:xfrm>
            <a:off x="11259164" y="4452495"/>
            <a:ext cx="793569" cy="2113577"/>
          </a:xfrm>
          <a:custGeom>
            <a:avLst/>
            <a:gdLst/>
            <a:ahLst/>
            <a:cxnLst/>
            <a:rect l="l" t="t" r="r" b="b"/>
            <a:pathLst>
              <a:path w="200" h="538">
                <a:moveTo>
                  <a:pt x="145" y="446"/>
                </a:moveTo>
                <a:lnTo>
                  <a:pt x="195" y="446"/>
                </a:lnTo>
                <a:lnTo>
                  <a:pt x="195" y="456"/>
                </a:lnTo>
                <a:lnTo>
                  <a:pt x="200" y="456"/>
                </a:lnTo>
                <a:lnTo>
                  <a:pt x="200" y="538"/>
                </a:lnTo>
                <a:lnTo>
                  <a:pt x="145" y="538"/>
                </a:lnTo>
                <a:lnTo>
                  <a:pt x="95" y="538"/>
                </a:lnTo>
                <a:lnTo>
                  <a:pt x="46" y="538"/>
                </a:lnTo>
                <a:lnTo>
                  <a:pt x="34" y="538"/>
                </a:lnTo>
                <a:lnTo>
                  <a:pt x="0" y="538"/>
                </a:lnTo>
                <a:lnTo>
                  <a:pt x="0" y="482"/>
                </a:lnTo>
                <a:lnTo>
                  <a:pt x="34" y="482"/>
                </a:lnTo>
                <a:lnTo>
                  <a:pt x="34" y="287"/>
                </a:lnTo>
                <a:lnTo>
                  <a:pt x="55" y="287"/>
                </a:lnTo>
                <a:lnTo>
                  <a:pt x="55" y="152"/>
                </a:lnTo>
                <a:lnTo>
                  <a:pt x="55" y="146"/>
                </a:lnTo>
                <a:lnTo>
                  <a:pt x="67" y="146"/>
                </a:lnTo>
                <a:lnTo>
                  <a:pt x="67" y="64"/>
                </a:lnTo>
                <a:lnTo>
                  <a:pt x="72" y="64"/>
                </a:lnTo>
                <a:lnTo>
                  <a:pt x="74" y="31"/>
                </a:lnTo>
                <a:lnTo>
                  <a:pt x="76" y="64"/>
                </a:lnTo>
                <a:lnTo>
                  <a:pt x="84" y="64"/>
                </a:lnTo>
                <a:lnTo>
                  <a:pt x="86" y="0"/>
                </a:lnTo>
                <a:lnTo>
                  <a:pt x="88" y="64"/>
                </a:lnTo>
                <a:lnTo>
                  <a:pt x="99" y="64"/>
                </a:lnTo>
                <a:lnTo>
                  <a:pt x="99" y="64"/>
                </a:lnTo>
                <a:lnTo>
                  <a:pt x="95" y="64"/>
                </a:lnTo>
                <a:lnTo>
                  <a:pt x="97" y="23"/>
                </a:lnTo>
                <a:lnTo>
                  <a:pt x="99" y="60"/>
                </a:lnTo>
                <a:lnTo>
                  <a:pt x="109" y="60"/>
                </a:lnTo>
                <a:lnTo>
                  <a:pt x="109" y="52"/>
                </a:lnTo>
                <a:lnTo>
                  <a:pt x="111" y="64"/>
                </a:lnTo>
                <a:lnTo>
                  <a:pt x="109" y="64"/>
                </a:lnTo>
                <a:lnTo>
                  <a:pt x="109" y="64"/>
                </a:lnTo>
                <a:lnTo>
                  <a:pt x="111" y="64"/>
                </a:lnTo>
                <a:lnTo>
                  <a:pt x="111" y="146"/>
                </a:lnTo>
                <a:lnTo>
                  <a:pt x="120" y="146"/>
                </a:lnTo>
                <a:lnTo>
                  <a:pt x="120" y="152"/>
                </a:lnTo>
                <a:lnTo>
                  <a:pt x="128" y="152"/>
                </a:lnTo>
                <a:lnTo>
                  <a:pt x="128" y="287"/>
                </a:lnTo>
                <a:lnTo>
                  <a:pt x="145" y="287"/>
                </a:lnTo>
                <a:lnTo>
                  <a:pt x="145" y="446"/>
                </a:lnTo>
                <a:lnTo>
                  <a:pt x="145" y="446"/>
                </a:lnTo>
                <a:close/>
              </a:path>
            </a:pathLst>
          </a:custGeom>
          <a:solidFill>
            <a:srgbClr val="FFFFFF">
              <a:alpha val="19000"/>
              <a:lumMod val="85000"/>
            </a:srgbClr>
          </a:solidFill>
        </p:spPr>
        <p:txBody>
          <a:bodyPr vert="horz" wrap="square" lIns="91440" tIns="45720" rIns="91440" bIns="45720" anchor="t">
            <a:prstTxWarp prst="textNoShape">
              <a:avLst/>
            </a:prstTxWarp>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sp>
        <p:nvSpPr>
          <p:cNvPr id="58" name="Freeform 58"/>
          <p:cNvSpPr/>
          <p:nvPr/>
        </p:nvSpPr>
        <p:spPr>
          <a:xfrm>
            <a:off x="5078045" y="5230358"/>
            <a:ext cx="7099632" cy="1359290"/>
          </a:xfrm>
          <a:custGeom>
            <a:avLst/>
            <a:gdLst/>
            <a:ahLst/>
            <a:cxnLst/>
            <a:rect l="l" t="t" r="r" b="b"/>
            <a:pathLst>
              <a:path w="2031" h="347">
                <a:moveTo>
                  <a:pt x="1972" y="347"/>
                </a:moveTo>
                <a:lnTo>
                  <a:pt x="2001" y="347"/>
                </a:lnTo>
                <a:lnTo>
                  <a:pt x="2006" y="347"/>
                </a:lnTo>
                <a:lnTo>
                  <a:pt x="2018" y="347"/>
                </a:lnTo>
                <a:lnTo>
                  <a:pt x="2022" y="347"/>
                </a:lnTo>
                <a:lnTo>
                  <a:pt x="2031" y="347"/>
                </a:lnTo>
                <a:lnTo>
                  <a:pt x="2031" y="314"/>
                </a:lnTo>
                <a:lnTo>
                  <a:pt x="2018" y="314"/>
                </a:lnTo>
                <a:lnTo>
                  <a:pt x="2018" y="306"/>
                </a:lnTo>
                <a:lnTo>
                  <a:pt x="2006" y="306"/>
                </a:lnTo>
                <a:lnTo>
                  <a:pt x="2006" y="314"/>
                </a:lnTo>
                <a:lnTo>
                  <a:pt x="2006" y="324"/>
                </a:lnTo>
                <a:lnTo>
                  <a:pt x="2001" y="324"/>
                </a:lnTo>
                <a:lnTo>
                  <a:pt x="2001" y="293"/>
                </a:lnTo>
                <a:lnTo>
                  <a:pt x="1972" y="293"/>
                </a:lnTo>
                <a:lnTo>
                  <a:pt x="1972" y="324"/>
                </a:lnTo>
                <a:lnTo>
                  <a:pt x="1972" y="347"/>
                </a:lnTo>
                <a:lnTo>
                  <a:pt x="1972" y="347"/>
                </a:lnTo>
                <a:close/>
                <a:moveTo>
                  <a:pt x="8" y="159"/>
                </a:moveTo>
                <a:lnTo>
                  <a:pt x="13" y="159"/>
                </a:lnTo>
                <a:lnTo>
                  <a:pt x="13" y="176"/>
                </a:lnTo>
                <a:lnTo>
                  <a:pt x="0" y="176"/>
                </a:lnTo>
                <a:lnTo>
                  <a:pt x="0" y="347"/>
                </a:lnTo>
                <a:lnTo>
                  <a:pt x="13" y="347"/>
                </a:lnTo>
                <a:lnTo>
                  <a:pt x="59" y="347"/>
                </a:lnTo>
                <a:lnTo>
                  <a:pt x="73" y="347"/>
                </a:lnTo>
                <a:lnTo>
                  <a:pt x="73" y="176"/>
                </a:lnTo>
                <a:lnTo>
                  <a:pt x="59" y="176"/>
                </a:lnTo>
                <a:lnTo>
                  <a:pt x="59" y="159"/>
                </a:lnTo>
                <a:lnTo>
                  <a:pt x="65" y="159"/>
                </a:lnTo>
                <a:lnTo>
                  <a:pt x="65" y="153"/>
                </a:lnTo>
                <a:lnTo>
                  <a:pt x="8" y="153"/>
                </a:lnTo>
                <a:lnTo>
                  <a:pt x="8" y="159"/>
                </a:lnTo>
                <a:lnTo>
                  <a:pt x="8" y="159"/>
                </a:lnTo>
                <a:close/>
                <a:moveTo>
                  <a:pt x="174" y="347"/>
                </a:moveTo>
                <a:lnTo>
                  <a:pt x="235" y="347"/>
                </a:lnTo>
                <a:lnTo>
                  <a:pt x="235" y="79"/>
                </a:lnTo>
                <a:lnTo>
                  <a:pt x="174" y="79"/>
                </a:lnTo>
                <a:lnTo>
                  <a:pt x="174" y="347"/>
                </a:lnTo>
                <a:lnTo>
                  <a:pt x="174" y="347"/>
                </a:lnTo>
                <a:close/>
                <a:moveTo>
                  <a:pt x="413" y="134"/>
                </a:moveTo>
                <a:lnTo>
                  <a:pt x="413" y="129"/>
                </a:lnTo>
                <a:lnTo>
                  <a:pt x="406" y="129"/>
                </a:lnTo>
                <a:lnTo>
                  <a:pt x="406" y="134"/>
                </a:lnTo>
                <a:lnTo>
                  <a:pt x="388" y="134"/>
                </a:lnTo>
                <a:lnTo>
                  <a:pt x="388" y="150"/>
                </a:lnTo>
                <a:lnTo>
                  <a:pt x="362" y="150"/>
                </a:lnTo>
                <a:lnTo>
                  <a:pt x="362" y="347"/>
                </a:lnTo>
                <a:lnTo>
                  <a:pt x="367" y="347"/>
                </a:lnTo>
                <a:lnTo>
                  <a:pt x="438" y="347"/>
                </a:lnTo>
                <a:lnTo>
                  <a:pt x="442" y="347"/>
                </a:lnTo>
                <a:lnTo>
                  <a:pt x="442" y="167"/>
                </a:lnTo>
                <a:lnTo>
                  <a:pt x="438" y="167"/>
                </a:lnTo>
                <a:lnTo>
                  <a:pt x="438" y="150"/>
                </a:lnTo>
                <a:lnTo>
                  <a:pt x="413" y="150"/>
                </a:lnTo>
                <a:lnTo>
                  <a:pt x="413" y="134"/>
                </a:lnTo>
                <a:lnTo>
                  <a:pt x="413" y="134"/>
                </a:lnTo>
                <a:close/>
                <a:moveTo>
                  <a:pt x="484" y="347"/>
                </a:moveTo>
                <a:lnTo>
                  <a:pt x="547" y="347"/>
                </a:lnTo>
                <a:lnTo>
                  <a:pt x="547" y="138"/>
                </a:lnTo>
                <a:lnTo>
                  <a:pt x="484" y="138"/>
                </a:lnTo>
                <a:lnTo>
                  <a:pt x="484" y="347"/>
                </a:lnTo>
                <a:lnTo>
                  <a:pt x="484" y="347"/>
                </a:lnTo>
                <a:close/>
                <a:moveTo>
                  <a:pt x="583" y="347"/>
                </a:moveTo>
                <a:lnTo>
                  <a:pt x="601" y="347"/>
                </a:lnTo>
                <a:lnTo>
                  <a:pt x="601" y="220"/>
                </a:lnTo>
                <a:lnTo>
                  <a:pt x="583" y="220"/>
                </a:lnTo>
                <a:lnTo>
                  <a:pt x="583" y="205"/>
                </a:lnTo>
                <a:lnTo>
                  <a:pt x="559" y="205"/>
                </a:lnTo>
                <a:lnTo>
                  <a:pt x="559" y="220"/>
                </a:lnTo>
                <a:lnTo>
                  <a:pt x="559" y="347"/>
                </a:lnTo>
                <a:lnTo>
                  <a:pt x="583" y="347"/>
                </a:lnTo>
                <a:lnTo>
                  <a:pt x="583" y="347"/>
                </a:lnTo>
                <a:close/>
                <a:moveTo>
                  <a:pt x="641" y="347"/>
                </a:moveTo>
                <a:lnTo>
                  <a:pt x="666" y="347"/>
                </a:lnTo>
                <a:lnTo>
                  <a:pt x="666" y="236"/>
                </a:lnTo>
                <a:lnTo>
                  <a:pt x="641" y="236"/>
                </a:lnTo>
                <a:lnTo>
                  <a:pt x="641" y="347"/>
                </a:lnTo>
                <a:lnTo>
                  <a:pt x="641" y="347"/>
                </a:lnTo>
                <a:close/>
                <a:moveTo>
                  <a:pt x="694" y="347"/>
                </a:moveTo>
                <a:lnTo>
                  <a:pt x="719" y="347"/>
                </a:lnTo>
                <a:lnTo>
                  <a:pt x="719" y="280"/>
                </a:lnTo>
                <a:lnTo>
                  <a:pt x="694" y="280"/>
                </a:lnTo>
                <a:lnTo>
                  <a:pt x="694" y="347"/>
                </a:lnTo>
                <a:lnTo>
                  <a:pt x="694" y="347"/>
                </a:lnTo>
                <a:close/>
                <a:moveTo>
                  <a:pt x="725" y="347"/>
                </a:moveTo>
                <a:lnTo>
                  <a:pt x="763" y="347"/>
                </a:lnTo>
                <a:lnTo>
                  <a:pt x="763" y="92"/>
                </a:lnTo>
                <a:lnTo>
                  <a:pt x="725" y="92"/>
                </a:lnTo>
                <a:lnTo>
                  <a:pt x="725" y="347"/>
                </a:lnTo>
                <a:lnTo>
                  <a:pt x="725" y="347"/>
                </a:lnTo>
                <a:close/>
                <a:moveTo>
                  <a:pt x="838" y="347"/>
                </a:moveTo>
                <a:lnTo>
                  <a:pt x="876" y="347"/>
                </a:lnTo>
                <a:lnTo>
                  <a:pt x="876" y="257"/>
                </a:lnTo>
                <a:lnTo>
                  <a:pt x="838" y="257"/>
                </a:lnTo>
                <a:lnTo>
                  <a:pt x="838" y="347"/>
                </a:lnTo>
                <a:lnTo>
                  <a:pt x="838" y="347"/>
                </a:lnTo>
                <a:close/>
                <a:moveTo>
                  <a:pt x="939" y="347"/>
                </a:moveTo>
                <a:lnTo>
                  <a:pt x="972" y="347"/>
                </a:lnTo>
                <a:lnTo>
                  <a:pt x="972" y="236"/>
                </a:lnTo>
                <a:lnTo>
                  <a:pt x="939" y="236"/>
                </a:lnTo>
                <a:lnTo>
                  <a:pt x="939" y="347"/>
                </a:lnTo>
                <a:lnTo>
                  <a:pt x="939" y="347"/>
                </a:lnTo>
                <a:close/>
                <a:moveTo>
                  <a:pt x="1012" y="347"/>
                </a:moveTo>
                <a:lnTo>
                  <a:pt x="1086" y="347"/>
                </a:lnTo>
                <a:lnTo>
                  <a:pt x="1086" y="0"/>
                </a:lnTo>
                <a:lnTo>
                  <a:pt x="1012" y="0"/>
                </a:lnTo>
                <a:lnTo>
                  <a:pt x="1012" y="347"/>
                </a:lnTo>
                <a:lnTo>
                  <a:pt x="1012" y="347"/>
                </a:lnTo>
                <a:close/>
                <a:moveTo>
                  <a:pt x="1199" y="347"/>
                </a:moveTo>
                <a:lnTo>
                  <a:pt x="1217" y="347"/>
                </a:lnTo>
                <a:lnTo>
                  <a:pt x="1217" y="276"/>
                </a:lnTo>
                <a:lnTo>
                  <a:pt x="1199" y="276"/>
                </a:lnTo>
                <a:lnTo>
                  <a:pt x="1199" y="6"/>
                </a:lnTo>
                <a:lnTo>
                  <a:pt x="1125" y="6"/>
                </a:lnTo>
                <a:lnTo>
                  <a:pt x="1125" y="347"/>
                </a:lnTo>
                <a:lnTo>
                  <a:pt x="1142" y="347"/>
                </a:lnTo>
                <a:lnTo>
                  <a:pt x="1199" y="347"/>
                </a:lnTo>
                <a:lnTo>
                  <a:pt x="1199" y="347"/>
                </a:lnTo>
                <a:close/>
                <a:moveTo>
                  <a:pt x="1477" y="289"/>
                </a:moveTo>
                <a:lnTo>
                  <a:pt x="1477" y="146"/>
                </a:lnTo>
                <a:lnTo>
                  <a:pt x="1431" y="146"/>
                </a:lnTo>
                <a:lnTo>
                  <a:pt x="1431" y="289"/>
                </a:lnTo>
                <a:lnTo>
                  <a:pt x="1417" y="289"/>
                </a:lnTo>
                <a:lnTo>
                  <a:pt x="1417" y="347"/>
                </a:lnTo>
                <a:lnTo>
                  <a:pt x="1480" y="347"/>
                </a:lnTo>
                <a:lnTo>
                  <a:pt x="1480" y="289"/>
                </a:lnTo>
                <a:lnTo>
                  <a:pt x="1477" y="289"/>
                </a:lnTo>
                <a:lnTo>
                  <a:pt x="1477" y="289"/>
                </a:lnTo>
                <a:close/>
                <a:moveTo>
                  <a:pt x="1565" y="285"/>
                </a:moveTo>
                <a:lnTo>
                  <a:pt x="1565" y="253"/>
                </a:lnTo>
                <a:lnTo>
                  <a:pt x="1528" y="253"/>
                </a:lnTo>
                <a:lnTo>
                  <a:pt x="1528" y="285"/>
                </a:lnTo>
                <a:lnTo>
                  <a:pt x="1502" y="285"/>
                </a:lnTo>
                <a:lnTo>
                  <a:pt x="1502" y="347"/>
                </a:lnTo>
                <a:lnTo>
                  <a:pt x="1565" y="347"/>
                </a:lnTo>
                <a:lnTo>
                  <a:pt x="1565" y="314"/>
                </a:lnTo>
                <a:lnTo>
                  <a:pt x="1565" y="285"/>
                </a:lnTo>
                <a:lnTo>
                  <a:pt x="1565" y="285"/>
                </a:lnTo>
                <a:close/>
                <a:moveTo>
                  <a:pt x="1568" y="347"/>
                </a:moveTo>
                <a:lnTo>
                  <a:pt x="1632" y="347"/>
                </a:lnTo>
                <a:lnTo>
                  <a:pt x="1632" y="163"/>
                </a:lnTo>
                <a:lnTo>
                  <a:pt x="1628" y="163"/>
                </a:lnTo>
                <a:lnTo>
                  <a:pt x="1628" y="155"/>
                </a:lnTo>
                <a:lnTo>
                  <a:pt x="1626" y="155"/>
                </a:lnTo>
                <a:lnTo>
                  <a:pt x="1622" y="153"/>
                </a:lnTo>
                <a:lnTo>
                  <a:pt x="1618" y="155"/>
                </a:lnTo>
                <a:lnTo>
                  <a:pt x="1616" y="155"/>
                </a:lnTo>
                <a:lnTo>
                  <a:pt x="1616" y="163"/>
                </a:lnTo>
                <a:lnTo>
                  <a:pt x="1607" y="163"/>
                </a:lnTo>
                <a:lnTo>
                  <a:pt x="1607" y="155"/>
                </a:lnTo>
                <a:lnTo>
                  <a:pt x="1605" y="155"/>
                </a:lnTo>
                <a:lnTo>
                  <a:pt x="1601" y="153"/>
                </a:lnTo>
                <a:lnTo>
                  <a:pt x="1597" y="155"/>
                </a:lnTo>
                <a:lnTo>
                  <a:pt x="1595" y="155"/>
                </a:lnTo>
                <a:lnTo>
                  <a:pt x="1595" y="163"/>
                </a:lnTo>
                <a:lnTo>
                  <a:pt x="1586" y="163"/>
                </a:lnTo>
                <a:lnTo>
                  <a:pt x="1586" y="155"/>
                </a:lnTo>
                <a:lnTo>
                  <a:pt x="1584" y="155"/>
                </a:lnTo>
                <a:lnTo>
                  <a:pt x="1580" y="153"/>
                </a:lnTo>
                <a:lnTo>
                  <a:pt x="1576" y="155"/>
                </a:lnTo>
                <a:lnTo>
                  <a:pt x="1574" y="155"/>
                </a:lnTo>
                <a:lnTo>
                  <a:pt x="1574" y="163"/>
                </a:lnTo>
                <a:lnTo>
                  <a:pt x="1568" y="163"/>
                </a:lnTo>
                <a:lnTo>
                  <a:pt x="1568" y="347"/>
                </a:lnTo>
                <a:lnTo>
                  <a:pt x="1568" y="347"/>
                </a:lnTo>
                <a:close/>
                <a:moveTo>
                  <a:pt x="1750" y="180"/>
                </a:moveTo>
                <a:lnTo>
                  <a:pt x="1750" y="129"/>
                </a:lnTo>
                <a:lnTo>
                  <a:pt x="1704" y="129"/>
                </a:lnTo>
                <a:lnTo>
                  <a:pt x="1704" y="180"/>
                </a:lnTo>
                <a:lnTo>
                  <a:pt x="1683" y="180"/>
                </a:lnTo>
                <a:lnTo>
                  <a:pt x="1683" y="347"/>
                </a:lnTo>
                <a:lnTo>
                  <a:pt x="1756" y="347"/>
                </a:lnTo>
                <a:lnTo>
                  <a:pt x="1756" y="180"/>
                </a:lnTo>
                <a:lnTo>
                  <a:pt x="1750" y="180"/>
                </a:lnTo>
                <a:lnTo>
                  <a:pt x="1750" y="180"/>
                </a:lnTo>
                <a:close/>
                <a:moveTo>
                  <a:pt x="1894" y="308"/>
                </a:moveTo>
                <a:lnTo>
                  <a:pt x="1894" y="278"/>
                </a:lnTo>
                <a:lnTo>
                  <a:pt x="1873" y="278"/>
                </a:lnTo>
                <a:lnTo>
                  <a:pt x="1873" y="308"/>
                </a:lnTo>
                <a:lnTo>
                  <a:pt x="1869" y="308"/>
                </a:lnTo>
                <a:lnTo>
                  <a:pt x="1869" y="285"/>
                </a:lnTo>
                <a:lnTo>
                  <a:pt x="1848" y="285"/>
                </a:lnTo>
                <a:lnTo>
                  <a:pt x="1848" y="308"/>
                </a:lnTo>
                <a:lnTo>
                  <a:pt x="1840" y="308"/>
                </a:lnTo>
                <a:lnTo>
                  <a:pt x="1840" y="335"/>
                </a:lnTo>
                <a:lnTo>
                  <a:pt x="1911" y="335"/>
                </a:lnTo>
                <a:lnTo>
                  <a:pt x="1911" y="308"/>
                </a:lnTo>
                <a:lnTo>
                  <a:pt x="1894" y="308"/>
                </a:lnTo>
                <a:lnTo>
                  <a:pt x="1894" y="308"/>
                </a:lnTo>
                <a:close/>
              </a:path>
            </a:pathLst>
          </a:custGeom>
          <a:solidFill>
            <a:srgbClr val="FFFFFF">
              <a:alpha val="19000"/>
              <a:lumMod val="85000"/>
            </a:srgbClr>
          </a:solidFill>
        </p:spPr>
        <p:txBody>
          <a:bodyPr vert="horz" wrap="square" lIns="91440" tIns="45720" rIns="91440" bIns="45720" anchor="t">
            <a:prstTxWarp prst="textNoShape">
              <a:avLst/>
            </a:prstTxWarp>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000000"/>
              </a:solidFill>
              <a:effectLst/>
              <a:uLnTx/>
              <a:uFillTx/>
              <a:latin typeface="Calibri"/>
              <a:ea typeface="+mn-ea"/>
              <a:cs typeface="+mn-cs"/>
            </a:endParaRPr>
          </a:p>
        </p:txBody>
      </p:sp>
      <p:pic>
        <p:nvPicPr>
          <p:cNvPr id="8" name="Picture 7">
            <a:extLst>
              <a:ext uri="{FF2B5EF4-FFF2-40B4-BE49-F238E27FC236}">
                <a16:creationId xmlns:a16="http://schemas.microsoft.com/office/drawing/2014/main" id="{291A61F4-D0C9-3D69-76B9-4C76E4B93CD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3082" y="0"/>
            <a:ext cx="1703294" cy="1398494"/>
          </a:xfrm>
          <a:prstGeom prst="rect">
            <a:avLst/>
          </a:prstGeom>
          <a:noFill/>
          <a:ln>
            <a:noFill/>
          </a:ln>
        </p:spPr>
      </p:pic>
    </p:spTree>
    <p:extLst>
      <p:ext uri="{BB962C8B-B14F-4D97-AF65-F5344CB8AC3E}">
        <p14:creationId xmlns:p14="http://schemas.microsoft.com/office/powerpoint/2010/main" val="3579449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94432-AF2E-48D5-A3F3-C1EB3A113D21}"/>
              </a:ext>
            </a:extLst>
          </p:cNvPr>
          <p:cNvSpPr>
            <a:spLocks noGrp="1"/>
          </p:cNvSpPr>
          <p:nvPr>
            <p:ph type="title"/>
          </p:nvPr>
        </p:nvSpPr>
        <p:spPr>
          <a:xfrm>
            <a:off x="1659321" y="222948"/>
            <a:ext cx="9819607" cy="1041211"/>
          </a:xfrm>
        </p:spPr>
        <p:txBody>
          <a:bodyPr>
            <a:normAutofit/>
          </a:bodyPr>
          <a:lstStyle/>
          <a:p>
            <a:r>
              <a:rPr lang="en-IN" b="1" dirty="0">
                <a:solidFill>
                  <a:srgbClr val="002060"/>
                </a:solidFill>
                <a:latin typeface="Times New Roman" panose="02020603050405020304" pitchFamily="18" charset="0"/>
                <a:cs typeface="Times New Roman" panose="02020603050405020304" pitchFamily="18" charset="0"/>
              </a:rPr>
              <a:t>   STANDARDS UNDER QCO</a:t>
            </a:r>
          </a:p>
        </p:txBody>
      </p:sp>
      <p:sp>
        <p:nvSpPr>
          <p:cNvPr id="3" name="Content Placeholder 2">
            <a:extLst>
              <a:ext uri="{FF2B5EF4-FFF2-40B4-BE49-F238E27FC236}">
                <a16:creationId xmlns:a16="http://schemas.microsoft.com/office/drawing/2014/main" id="{064F5FFF-292C-47E4-8FC1-00C7AD72F6B1}"/>
              </a:ext>
            </a:extLst>
          </p:cNvPr>
          <p:cNvSpPr>
            <a:spLocks noGrp="1"/>
          </p:cNvSpPr>
          <p:nvPr>
            <p:ph idx="1"/>
          </p:nvPr>
        </p:nvSpPr>
        <p:spPr>
          <a:xfrm>
            <a:off x="677333" y="1174375"/>
            <a:ext cx="10564407" cy="5460678"/>
          </a:xfrm>
        </p:spPr>
        <p:txBody>
          <a:bodyPr>
            <a:normAutofit/>
          </a:bodyPr>
          <a:lstStyle/>
          <a:p>
            <a:pPr marL="0" indent="0" algn="just">
              <a:lnSpc>
                <a:spcPct val="80000"/>
              </a:lnSpc>
              <a:buClr>
                <a:srgbClr val="FFCC00"/>
              </a:buClr>
              <a:buNone/>
              <a:defRPr/>
            </a:pPr>
            <a:endParaRPr lang="en-GB" b="1"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80000"/>
              </a:lnSpc>
              <a:buClr>
                <a:srgbClr val="FFCC00"/>
              </a:buClr>
              <a:buNone/>
              <a:defRPr/>
            </a:pPr>
            <a:r>
              <a:rPr lang="en-GB" sz="1800"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Section 16 of BIS Act</a:t>
            </a:r>
            <a:r>
              <a:rPr lang="en-GB" sz="1800"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 Authorizes the Central Govt to issue Quality Control Orders to make BIS certification mandatory for protection of human health, animal or plant health, safety of environment, prevention of unfair trade practices, national security etc.</a:t>
            </a:r>
            <a:endParaRPr lang="en-IN" sz="1800"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80000"/>
              </a:lnSpc>
              <a:buClr>
                <a:srgbClr val="FFCC00"/>
              </a:buClr>
              <a:buNone/>
              <a:defRPr/>
            </a:pPr>
            <a:r>
              <a:rPr lang="en-IN" sz="1800"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Initially  a list of 54 product standards published on Medical Textiles was considered by Ministry of Textiles for Quality Control Orders, out of these 48 medical textiles products are covered under ambit of Central Drugs Standard Control Organization (CDSCO). </a:t>
            </a:r>
          </a:p>
          <a:p>
            <a:pPr marL="0" indent="0" algn="just">
              <a:lnSpc>
                <a:spcPct val="80000"/>
              </a:lnSpc>
              <a:buClr>
                <a:srgbClr val="FFCC00"/>
              </a:buClr>
              <a:buNone/>
              <a:defRPr/>
            </a:pPr>
            <a:r>
              <a:rPr lang="en-IN"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Ministry of Textiles, Govt. of India issued </a:t>
            </a:r>
            <a:r>
              <a:rPr lang="en-US" b="1" dirty="0">
                <a:solidFill>
                  <a:srgbClr val="002060"/>
                </a:solidFill>
                <a:latin typeface="Times New Roman" panose="02020603050405020304" pitchFamily="18" charset="0"/>
                <a:cs typeface="Times New Roman" panose="02020603050405020304" pitchFamily="18" charset="0"/>
              </a:rPr>
              <a:t>Quality Control Orders dated 27 September 2023 </a:t>
            </a:r>
            <a:r>
              <a:rPr lang="en-US" dirty="0">
                <a:solidFill>
                  <a:srgbClr val="002060"/>
                </a:solidFill>
                <a:latin typeface="Times New Roman" panose="02020603050405020304" pitchFamily="18" charset="0"/>
                <a:cs typeface="Times New Roman" panose="02020603050405020304" pitchFamily="18" charset="0"/>
              </a:rPr>
              <a:t>on the following 6 standards for mandatory BIS Certification from 01 January 2025</a:t>
            </a:r>
          </a:p>
          <a:p>
            <a:pPr marL="0" indent="0" algn="just">
              <a:lnSpc>
                <a:spcPct val="80000"/>
              </a:lnSpc>
              <a:buClr>
                <a:srgbClr val="FFCC00"/>
              </a:buClr>
              <a:buNone/>
              <a:defRPr/>
            </a:pPr>
            <a:endParaRPr lang="en-US"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80000"/>
              </a:lnSpc>
              <a:buClr>
                <a:srgbClr val="FFCC00"/>
              </a:buClr>
              <a:buNone/>
              <a:defRPr/>
            </a:pPr>
            <a:endParaRPr lang="en-IN"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80000"/>
              </a:lnSpc>
              <a:buClr>
                <a:srgbClr val="FFCC00"/>
              </a:buClr>
              <a:buNone/>
              <a:defRPr/>
            </a:pPr>
            <a:endParaRPr lang="en-IN" kern="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80000"/>
              </a:lnSpc>
              <a:buClr>
                <a:srgbClr val="FFCC00"/>
              </a:buClr>
              <a:buNone/>
              <a:defRPr/>
            </a:pP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80000"/>
              </a:lnSpc>
              <a:buClr>
                <a:srgbClr val="FFCC00"/>
              </a:buClr>
              <a:buNone/>
              <a:defRPr/>
            </a:pPr>
            <a:endParaRPr lang="en-IN" sz="1800" dirty="0">
              <a:effectLst/>
              <a:latin typeface="Times New Roman" panose="02020603050405020304" pitchFamily="18" charset="0"/>
              <a:ea typeface="Times New Roman" panose="02020603050405020304" pitchFamily="18" charset="0"/>
            </a:endParaRPr>
          </a:p>
          <a:p>
            <a:pPr marL="0" indent="0" algn="just">
              <a:lnSpc>
                <a:spcPct val="80000"/>
              </a:lnSpc>
              <a:buClr>
                <a:srgbClr val="FFCC00"/>
              </a:buClr>
              <a:buNone/>
              <a:defRPr/>
            </a:pPr>
            <a:endParaRPr lang="en-IN" sz="1800" dirty="0">
              <a:effectLst/>
              <a:latin typeface="Times New Roman" panose="02020603050405020304" pitchFamily="18" charset="0"/>
              <a:ea typeface="Times New Roman" panose="02020603050405020304" pitchFamily="18" charset="0"/>
            </a:endParaRPr>
          </a:p>
        </p:txBody>
      </p:sp>
      <p:graphicFrame>
        <p:nvGraphicFramePr>
          <p:cNvPr id="7" name="Table 6">
            <a:extLst>
              <a:ext uri="{FF2B5EF4-FFF2-40B4-BE49-F238E27FC236}">
                <a16:creationId xmlns:a16="http://schemas.microsoft.com/office/drawing/2014/main" id="{6AC52459-756A-07D7-A4CF-A059E8726440}"/>
              </a:ext>
            </a:extLst>
          </p:cNvPr>
          <p:cNvGraphicFramePr>
            <a:graphicFrameLocks noGrp="1"/>
          </p:cNvGraphicFramePr>
          <p:nvPr/>
        </p:nvGraphicFramePr>
        <p:xfrm>
          <a:off x="1093694" y="3763963"/>
          <a:ext cx="9699809" cy="2856092"/>
        </p:xfrm>
        <a:graphic>
          <a:graphicData uri="http://schemas.openxmlformats.org/drawingml/2006/table">
            <a:tbl>
              <a:tblPr firstRow="1" firstCol="1" bandRow="1">
                <a:tableStyleId>{5C22544A-7EE6-4342-B048-85BDC9FD1C3A}</a:tableStyleId>
              </a:tblPr>
              <a:tblGrid>
                <a:gridCol w="882662">
                  <a:extLst>
                    <a:ext uri="{9D8B030D-6E8A-4147-A177-3AD203B41FA5}">
                      <a16:colId xmlns:a16="http://schemas.microsoft.com/office/drawing/2014/main" val="2894152472"/>
                    </a:ext>
                  </a:extLst>
                </a:gridCol>
                <a:gridCol w="1757952">
                  <a:extLst>
                    <a:ext uri="{9D8B030D-6E8A-4147-A177-3AD203B41FA5}">
                      <a16:colId xmlns:a16="http://schemas.microsoft.com/office/drawing/2014/main" val="2022192577"/>
                    </a:ext>
                  </a:extLst>
                </a:gridCol>
                <a:gridCol w="7059195">
                  <a:extLst>
                    <a:ext uri="{9D8B030D-6E8A-4147-A177-3AD203B41FA5}">
                      <a16:colId xmlns:a16="http://schemas.microsoft.com/office/drawing/2014/main" val="1236794715"/>
                    </a:ext>
                  </a:extLst>
                </a:gridCol>
              </a:tblGrid>
              <a:tr h="398677">
                <a:tc>
                  <a:txBody>
                    <a:bodyPr/>
                    <a:lstStyle/>
                    <a:p>
                      <a:pPr algn="just">
                        <a:lnSpc>
                          <a:spcPct val="115000"/>
                        </a:lnSpc>
                        <a:spcAft>
                          <a:spcPts val="800"/>
                        </a:spcAft>
                      </a:pPr>
                      <a:r>
                        <a:rPr lang="en-IN" sz="1600" b="1" kern="0">
                          <a:solidFill>
                            <a:srgbClr val="002060"/>
                          </a:solidFill>
                          <a:effectLst/>
                          <a:latin typeface="Times New Roman" panose="02020603050405020304" pitchFamily="18" charset="0"/>
                          <a:cs typeface="Times New Roman" panose="02020603050405020304" pitchFamily="18" charset="0"/>
                        </a:rPr>
                        <a:t>Sl No.</a:t>
                      </a:r>
                      <a:endParaRPr lang="en-IN" sz="1600" b="1"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800"/>
                        </a:spcAft>
                      </a:pPr>
                      <a:r>
                        <a:rPr lang="en-IN" sz="1600" b="1" kern="0">
                          <a:solidFill>
                            <a:srgbClr val="002060"/>
                          </a:solidFill>
                          <a:effectLst/>
                          <a:latin typeface="Times New Roman" panose="02020603050405020304" pitchFamily="18" charset="0"/>
                          <a:cs typeface="Times New Roman" panose="02020603050405020304" pitchFamily="18" charset="0"/>
                        </a:rPr>
                        <a:t>IS No.</a:t>
                      </a:r>
                      <a:endParaRPr lang="en-IN" sz="1600" b="1"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800"/>
                        </a:spcAft>
                      </a:pPr>
                      <a:r>
                        <a:rPr lang="en-IN" sz="1600" b="1" kern="0">
                          <a:solidFill>
                            <a:srgbClr val="002060"/>
                          </a:solidFill>
                          <a:effectLst/>
                          <a:latin typeface="Times New Roman" panose="02020603050405020304" pitchFamily="18" charset="0"/>
                          <a:cs typeface="Times New Roman" panose="02020603050405020304" pitchFamily="18" charset="0"/>
                        </a:rPr>
                        <a:t>Product Title</a:t>
                      </a:r>
                      <a:endParaRPr lang="en-IN" sz="1600" b="1"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01622843"/>
                  </a:ext>
                </a:extLst>
              </a:tr>
              <a:tr h="398677">
                <a:tc>
                  <a:txBody>
                    <a:bodyPr/>
                    <a:lstStyle/>
                    <a:p>
                      <a:pPr algn="just">
                        <a:lnSpc>
                          <a:spcPct val="115000"/>
                        </a:lnSpc>
                        <a:spcAft>
                          <a:spcPts val="800"/>
                        </a:spcAft>
                      </a:pPr>
                      <a:r>
                        <a:rPr lang="en-IN" sz="1600" b="1" kern="0">
                          <a:solidFill>
                            <a:srgbClr val="002060"/>
                          </a:solidFill>
                          <a:effectLst/>
                          <a:latin typeface="Times New Roman" panose="02020603050405020304" pitchFamily="18" charset="0"/>
                          <a:cs typeface="Times New Roman" panose="02020603050405020304" pitchFamily="18" charset="0"/>
                        </a:rPr>
                        <a:t>1</a:t>
                      </a:r>
                      <a:endParaRPr lang="en-IN" sz="1600" b="1"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800"/>
                        </a:spcAft>
                      </a:pPr>
                      <a:r>
                        <a:rPr lang="en-IN" sz="1600" b="1" kern="0">
                          <a:solidFill>
                            <a:srgbClr val="002060"/>
                          </a:solidFill>
                          <a:effectLst/>
                          <a:latin typeface="Times New Roman" panose="02020603050405020304" pitchFamily="18" charset="0"/>
                          <a:cs typeface="Times New Roman" panose="02020603050405020304" pitchFamily="18" charset="0"/>
                        </a:rPr>
                        <a:t>IS 5405:2019</a:t>
                      </a:r>
                      <a:endParaRPr lang="en-IN" sz="1600" b="1"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800"/>
                        </a:spcAft>
                      </a:pPr>
                      <a:r>
                        <a:rPr lang="en-IN" sz="1600" b="1" kern="0" dirty="0">
                          <a:solidFill>
                            <a:srgbClr val="002060"/>
                          </a:solidFill>
                          <a:effectLst/>
                          <a:latin typeface="Times New Roman" panose="02020603050405020304" pitchFamily="18" charset="0"/>
                          <a:cs typeface="Times New Roman" panose="02020603050405020304" pitchFamily="18" charset="0"/>
                        </a:rPr>
                        <a:t>Sanitary napkins – Specification (second revision)</a:t>
                      </a:r>
                      <a:endParaRPr lang="en-IN" sz="1600"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63722581"/>
                  </a:ext>
                </a:extLst>
              </a:tr>
              <a:tr h="398677">
                <a:tc>
                  <a:txBody>
                    <a:bodyPr/>
                    <a:lstStyle/>
                    <a:p>
                      <a:pPr algn="just">
                        <a:lnSpc>
                          <a:spcPct val="115000"/>
                        </a:lnSpc>
                        <a:spcAft>
                          <a:spcPts val="800"/>
                        </a:spcAft>
                      </a:pPr>
                      <a:r>
                        <a:rPr lang="en-IN" sz="1600" b="1" kern="0">
                          <a:solidFill>
                            <a:srgbClr val="002060"/>
                          </a:solidFill>
                          <a:effectLst/>
                          <a:latin typeface="Times New Roman" panose="02020603050405020304" pitchFamily="18" charset="0"/>
                          <a:cs typeface="Times New Roman" panose="02020603050405020304" pitchFamily="18" charset="0"/>
                        </a:rPr>
                        <a:t>2</a:t>
                      </a:r>
                      <a:endParaRPr lang="en-IN" sz="1600" b="1"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800"/>
                        </a:spcAft>
                      </a:pPr>
                      <a:r>
                        <a:rPr lang="en-IN" sz="1600" b="1" kern="0">
                          <a:solidFill>
                            <a:srgbClr val="002060"/>
                          </a:solidFill>
                          <a:effectLst/>
                          <a:latin typeface="Times New Roman" panose="02020603050405020304" pitchFamily="18" charset="0"/>
                          <a:cs typeface="Times New Roman" panose="02020603050405020304" pitchFamily="18" charset="0"/>
                        </a:rPr>
                        <a:t>IS 17349:2020</a:t>
                      </a:r>
                      <a:endParaRPr lang="en-IN" sz="1600" b="1"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800"/>
                        </a:spcAft>
                      </a:pPr>
                      <a:r>
                        <a:rPr lang="en-IN" sz="1600" b="1" kern="0" dirty="0">
                          <a:solidFill>
                            <a:srgbClr val="002060"/>
                          </a:solidFill>
                          <a:effectLst/>
                          <a:latin typeface="Times New Roman" panose="02020603050405020304" pitchFamily="18" charset="0"/>
                          <a:cs typeface="Times New Roman" panose="02020603050405020304" pitchFamily="18" charset="0"/>
                        </a:rPr>
                        <a:t>Medical textiles – Shoe covers – Specification</a:t>
                      </a:r>
                      <a:endParaRPr lang="en-IN" sz="1600"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63287329"/>
                  </a:ext>
                </a:extLst>
              </a:tr>
              <a:tr h="398677">
                <a:tc>
                  <a:txBody>
                    <a:bodyPr/>
                    <a:lstStyle/>
                    <a:p>
                      <a:pPr algn="just">
                        <a:lnSpc>
                          <a:spcPct val="115000"/>
                        </a:lnSpc>
                        <a:spcAft>
                          <a:spcPts val="800"/>
                        </a:spcAft>
                      </a:pPr>
                      <a:r>
                        <a:rPr lang="en-IN" sz="1600" b="1" kern="0">
                          <a:solidFill>
                            <a:srgbClr val="002060"/>
                          </a:solidFill>
                          <a:effectLst/>
                          <a:latin typeface="Times New Roman" panose="02020603050405020304" pitchFamily="18" charset="0"/>
                          <a:cs typeface="Times New Roman" panose="02020603050405020304" pitchFamily="18" charset="0"/>
                        </a:rPr>
                        <a:t>3</a:t>
                      </a:r>
                      <a:endParaRPr lang="en-IN" sz="1600" b="1"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800"/>
                        </a:spcAft>
                      </a:pPr>
                      <a:r>
                        <a:rPr lang="en-IN" sz="1600" b="1" kern="0">
                          <a:solidFill>
                            <a:srgbClr val="002060"/>
                          </a:solidFill>
                          <a:effectLst/>
                          <a:latin typeface="Times New Roman" panose="02020603050405020304" pitchFamily="18" charset="0"/>
                          <a:cs typeface="Times New Roman" panose="02020603050405020304" pitchFamily="18" charset="0"/>
                        </a:rPr>
                        <a:t>IS 17354:2020</a:t>
                      </a:r>
                      <a:endParaRPr lang="en-IN" sz="1600" b="1"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800"/>
                        </a:spcAft>
                      </a:pPr>
                      <a:r>
                        <a:rPr lang="en-IN" sz="1600" b="1" kern="0" dirty="0">
                          <a:solidFill>
                            <a:srgbClr val="002060"/>
                          </a:solidFill>
                          <a:effectLst/>
                          <a:latin typeface="Times New Roman" panose="02020603050405020304" pitchFamily="18" charset="0"/>
                          <a:cs typeface="Times New Roman" panose="02020603050405020304" pitchFamily="18" charset="0"/>
                        </a:rPr>
                        <a:t>Medical textiles – Dental bib/Napkins – Specification</a:t>
                      </a:r>
                      <a:endParaRPr lang="en-IN" sz="1600"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12983877"/>
                  </a:ext>
                </a:extLst>
              </a:tr>
              <a:tr h="398677">
                <a:tc>
                  <a:txBody>
                    <a:bodyPr/>
                    <a:lstStyle/>
                    <a:p>
                      <a:pPr algn="just">
                        <a:lnSpc>
                          <a:spcPct val="115000"/>
                        </a:lnSpc>
                        <a:spcAft>
                          <a:spcPts val="800"/>
                        </a:spcAft>
                      </a:pPr>
                      <a:r>
                        <a:rPr lang="en-IN" sz="1600" b="1" kern="0">
                          <a:solidFill>
                            <a:srgbClr val="002060"/>
                          </a:solidFill>
                          <a:effectLst/>
                          <a:latin typeface="Times New Roman" panose="02020603050405020304" pitchFamily="18" charset="0"/>
                          <a:cs typeface="Times New Roman" panose="02020603050405020304" pitchFamily="18" charset="0"/>
                        </a:rPr>
                        <a:t>4</a:t>
                      </a:r>
                      <a:endParaRPr lang="en-IN" sz="1600" b="1"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800"/>
                        </a:spcAft>
                      </a:pPr>
                      <a:r>
                        <a:rPr lang="en-IN" sz="1600" b="1" kern="0">
                          <a:solidFill>
                            <a:srgbClr val="002060"/>
                          </a:solidFill>
                          <a:effectLst/>
                          <a:latin typeface="Times New Roman" panose="02020603050405020304" pitchFamily="18" charset="0"/>
                          <a:cs typeface="Times New Roman" panose="02020603050405020304" pitchFamily="18" charset="0"/>
                        </a:rPr>
                        <a:t>IS 17509:2021</a:t>
                      </a:r>
                      <a:endParaRPr lang="en-IN" sz="1600" b="1"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800"/>
                        </a:spcAft>
                      </a:pPr>
                      <a:r>
                        <a:rPr lang="en-IN" sz="1600" b="1" kern="0" dirty="0">
                          <a:solidFill>
                            <a:srgbClr val="002060"/>
                          </a:solidFill>
                          <a:effectLst/>
                          <a:latin typeface="Times New Roman" panose="02020603050405020304" pitchFamily="18" charset="0"/>
                          <a:cs typeface="Times New Roman" panose="02020603050405020304" pitchFamily="18" charset="0"/>
                        </a:rPr>
                        <a:t>Disposable Baby Diaper Specification</a:t>
                      </a:r>
                      <a:endParaRPr lang="en-IN" sz="1600"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08110254"/>
                  </a:ext>
                </a:extLst>
              </a:tr>
              <a:tr h="464030">
                <a:tc>
                  <a:txBody>
                    <a:bodyPr/>
                    <a:lstStyle/>
                    <a:p>
                      <a:pPr algn="just">
                        <a:lnSpc>
                          <a:spcPct val="115000"/>
                        </a:lnSpc>
                        <a:spcAft>
                          <a:spcPts val="800"/>
                        </a:spcAft>
                      </a:pPr>
                      <a:r>
                        <a:rPr lang="en-IN" sz="1600" b="1" kern="0">
                          <a:solidFill>
                            <a:srgbClr val="002060"/>
                          </a:solidFill>
                          <a:effectLst/>
                          <a:latin typeface="Times New Roman" panose="02020603050405020304" pitchFamily="18" charset="0"/>
                          <a:cs typeface="Times New Roman" panose="02020603050405020304" pitchFamily="18" charset="0"/>
                        </a:rPr>
                        <a:t>5</a:t>
                      </a:r>
                      <a:endParaRPr lang="en-IN" sz="1600" b="1"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800"/>
                        </a:spcAft>
                      </a:pPr>
                      <a:r>
                        <a:rPr lang="en-IN" sz="1600" b="1" kern="0">
                          <a:solidFill>
                            <a:srgbClr val="002060"/>
                          </a:solidFill>
                          <a:effectLst/>
                          <a:latin typeface="Times New Roman" panose="02020603050405020304" pitchFamily="18" charset="0"/>
                          <a:cs typeface="Times New Roman" panose="02020603050405020304" pitchFamily="18" charset="0"/>
                        </a:rPr>
                        <a:t>IS 17514:2021</a:t>
                      </a:r>
                      <a:endParaRPr lang="en-IN" sz="1600" b="1"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800"/>
                        </a:spcAft>
                      </a:pPr>
                      <a:r>
                        <a:rPr lang="en-IN" sz="1600" b="1" kern="0">
                          <a:solidFill>
                            <a:srgbClr val="002060"/>
                          </a:solidFill>
                          <a:effectLst/>
                          <a:latin typeface="Times New Roman" panose="02020603050405020304" pitchFamily="18" charset="0"/>
                          <a:cs typeface="Times New Roman" panose="02020603050405020304" pitchFamily="18" charset="0"/>
                        </a:rPr>
                        <a:t>Reusable Sanitary Pad / Sanitary Napkin / Period Panties — Specification</a:t>
                      </a:r>
                      <a:endParaRPr lang="en-IN" sz="1600" b="1"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92002499"/>
                  </a:ext>
                </a:extLst>
              </a:tr>
              <a:tr h="398677">
                <a:tc>
                  <a:txBody>
                    <a:bodyPr/>
                    <a:lstStyle/>
                    <a:p>
                      <a:pPr algn="just">
                        <a:lnSpc>
                          <a:spcPct val="115000"/>
                        </a:lnSpc>
                        <a:spcAft>
                          <a:spcPts val="800"/>
                        </a:spcAft>
                      </a:pPr>
                      <a:r>
                        <a:rPr lang="en-IN" sz="1600" b="1" kern="0">
                          <a:solidFill>
                            <a:srgbClr val="002060"/>
                          </a:solidFill>
                          <a:effectLst/>
                          <a:latin typeface="Times New Roman" panose="02020603050405020304" pitchFamily="18" charset="0"/>
                          <a:cs typeface="Times New Roman" panose="02020603050405020304" pitchFamily="18" charset="0"/>
                        </a:rPr>
                        <a:t>6</a:t>
                      </a:r>
                      <a:endParaRPr lang="en-IN" sz="1600" b="1"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800"/>
                        </a:spcAft>
                      </a:pPr>
                      <a:r>
                        <a:rPr lang="en-IN" sz="1600" b="1" kern="0">
                          <a:solidFill>
                            <a:srgbClr val="002060"/>
                          </a:solidFill>
                          <a:effectLst/>
                          <a:latin typeface="Times New Roman" panose="02020603050405020304" pitchFamily="18" charset="0"/>
                          <a:cs typeface="Times New Roman" panose="02020603050405020304" pitchFamily="18" charset="0"/>
                        </a:rPr>
                        <a:t>IS 17630:2021</a:t>
                      </a:r>
                      <a:endParaRPr lang="en-IN" sz="1600" b="1" kern="1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800"/>
                        </a:spcAft>
                      </a:pPr>
                      <a:r>
                        <a:rPr lang="en-IN" sz="1600" b="1" kern="0" dirty="0">
                          <a:solidFill>
                            <a:srgbClr val="002060"/>
                          </a:solidFill>
                          <a:effectLst/>
                          <a:latin typeface="Times New Roman" panose="02020603050405020304" pitchFamily="18" charset="0"/>
                          <a:cs typeface="Times New Roman" panose="02020603050405020304" pitchFamily="18" charset="0"/>
                        </a:rPr>
                        <a:t>Medical Textiles Bedsheet and Pillow Cover Specification</a:t>
                      </a:r>
                      <a:endParaRPr lang="en-IN" sz="1600"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88553436"/>
                  </a:ext>
                </a:extLst>
              </a:tr>
            </a:tbl>
          </a:graphicData>
        </a:graphic>
      </p:graphicFrame>
      <p:sp>
        <p:nvSpPr>
          <p:cNvPr id="8" name="Rectangle 2">
            <a:extLst>
              <a:ext uri="{FF2B5EF4-FFF2-40B4-BE49-F238E27FC236}">
                <a16:creationId xmlns:a16="http://schemas.microsoft.com/office/drawing/2014/main" id="{BC994B7C-2026-A90A-00CE-6BB4EF7F73BC}"/>
              </a:ext>
            </a:extLst>
          </p:cNvPr>
          <p:cNvSpPr>
            <a:spLocks noChangeArrowheads="1"/>
          </p:cNvSpPr>
          <p:nvPr/>
        </p:nvSpPr>
        <p:spPr bwMode="auto">
          <a:xfrm>
            <a:off x="2052638" y="330676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IN"/>
          </a:p>
        </p:txBody>
      </p:sp>
      <p:pic>
        <p:nvPicPr>
          <p:cNvPr id="5" name="Picture 4">
            <a:extLst>
              <a:ext uri="{FF2B5EF4-FFF2-40B4-BE49-F238E27FC236}">
                <a16:creationId xmlns:a16="http://schemas.microsoft.com/office/drawing/2014/main" id="{7A5B8D3E-3378-B73F-03B9-E18FD285C24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3082" y="-46786"/>
            <a:ext cx="1506071" cy="1203233"/>
          </a:xfrm>
          <a:prstGeom prst="rect">
            <a:avLst/>
          </a:prstGeom>
          <a:noFill/>
          <a:ln>
            <a:noFill/>
          </a:ln>
        </p:spPr>
      </p:pic>
    </p:spTree>
    <p:extLst>
      <p:ext uri="{BB962C8B-B14F-4D97-AF65-F5344CB8AC3E}">
        <p14:creationId xmlns:p14="http://schemas.microsoft.com/office/powerpoint/2010/main" val="8642768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567930" y="963305"/>
            <a:ext cx="9387105" cy="5639375"/>
            <a:chOff x="1522195" y="1210861"/>
            <a:chExt cx="9387105" cy="5639375"/>
          </a:xfrm>
        </p:grpSpPr>
        <p:sp>
          <p:nvSpPr>
            <p:cNvPr id="3" name="Freeform 3"/>
            <p:cNvSpPr/>
            <p:nvPr/>
          </p:nvSpPr>
          <p:spPr>
            <a:xfrm>
              <a:off x="1522195" y="1210861"/>
              <a:ext cx="9387105" cy="1257538"/>
            </a:xfrm>
            <a:custGeom>
              <a:avLst/>
              <a:gdLst/>
              <a:ahLst/>
              <a:cxnLst/>
              <a:rect l="l" t="t" r="r" b="b"/>
              <a:pathLst>
                <a:path w="2627" h="351">
                  <a:moveTo>
                    <a:pt x="2622" y="167"/>
                  </a:moveTo>
                  <a:cubicBezTo>
                    <a:pt x="2433" y="6"/>
                    <a:pt x="2433" y="6"/>
                    <a:pt x="2433" y="6"/>
                  </a:cubicBezTo>
                  <a:cubicBezTo>
                    <a:pt x="2425" y="0"/>
                    <a:pt x="2414" y="5"/>
                    <a:pt x="2414" y="15"/>
                  </a:cubicBezTo>
                  <a:cubicBezTo>
                    <a:pt x="2414" y="64"/>
                    <a:pt x="2414" y="64"/>
                    <a:pt x="2414" y="64"/>
                  </a:cubicBezTo>
                  <a:cubicBezTo>
                    <a:pt x="112" y="64"/>
                    <a:pt x="112" y="64"/>
                    <a:pt x="112" y="64"/>
                  </a:cubicBezTo>
                  <a:cubicBezTo>
                    <a:pt x="50" y="64"/>
                    <a:pt x="0" y="114"/>
                    <a:pt x="0" y="176"/>
                  </a:cubicBezTo>
                  <a:cubicBezTo>
                    <a:pt x="0" y="176"/>
                    <a:pt x="0" y="176"/>
                    <a:pt x="0" y="176"/>
                  </a:cubicBezTo>
                  <a:cubicBezTo>
                    <a:pt x="0" y="238"/>
                    <a:pt x="50" y="288"/>
                    <a:pt x="112" y="288"/>
                  </a:cubicBezTo>
                  <a:cubicBezTo>
                    <a:pt x="2414" y="288"/>
                    <a:pt x="2414" y="288"/>
                    <a:pt x="2414" y="288"/>
                  </a:cubicBezTo>
                  <a:cubicBezTo>
                    <a:pt x="2414" y="336"/>
                    <a:pt x="2414" y="336"/>
                    <a:pt x="2414" y="336"/>
                  </a:cubicBezTo>
                  <a:cubicBezTo>
                    <a:pt x="2414" y="346"/>
                    <a:pt x="2425" y="351"/>
                    <a:pt x="2433" y="345"/>
                  </a:cubicBezTo>
                  <a:cubicBezTo>
                    <a:pt x="2622" y="184"/>
                    <a:pt x="2622" y="184"/>
                    <a:pt x="2622" y="184"/>
                  </a:cubicBezTo>
                  <a:cubicBezTo>
                    <a:pt x="2627" y="180"/>
                    <a:pt x="2627" y="172"/>
                    <a:pt x="2622" y="167"/>
                  </a:cubicBezTo>
                  <a:close/>
                </a:path>
              </a:pathLst>
            </a:custGeom>
            <a:solidFill>
              <a:schemeClr val="accent3">
                <a:alpha val="10000"/>
              </a:schemeClr>
            </a:solidFill>
          </p:spPr>
          <p:txBody>
            <a:bodyPr vert="horz" wrap="square" lIns="91440" tIns="45720" rIns="91440" bIns="45720" anchor="t">
              <a:prstTxWarp prst="textNoShape">
                <a:avLst/>
              </a:prstTxWarp>
              <a:normAutofit/>
            </a:bodyPr>
            <a:lstStyle/>
            <a:p>
              <a:pPr marL="0" algn="l"/>
              <a:endParaRPr/>
            </a:p>
          </p:txBody>
        </p:sp>
        <p:cxnSp>
          <p:nvCxnSpPr>
            <p:cNvPr id="4" name="Connector 4"/>
            <p:cNvCxnSpPr/>
            <p:nvPr/>
          </p:nvCxnSpPr>
          <p:spPr>
            <a:xfrm>
              <a:off x="1836508" y="1943100"/>
              <a:ext cx="0" cy="4907136"/>
            </a:xfrm>
            <a:prstGeom prst="line">
              <a:avLst/>
            </a:prstGeom>
            <a:ln w="15875" cap="flat" cmpd="sng">
              <a:solidFill>
                <a:schemeClr val="accent3"/>
              </a:solidFill>
              <a:prstDash val="solid"/>
            </a:ln>
          </p:spPr>
        </p:cxnSp>
        <p:sp>
          <p:nvSpPr>
            <p:cNvPr id="5" name="AutoShape 5"/>
            <p:cNvSpPr/>
            <p:nvPr/>
          </p:nvSpPr>
          <p:spPr>
            <a:xfrm>
              <a:off x="1657242" y="1595790"/>
              <a:ext cx="487680" cy="487680"/>
            </a:xfrm>
            <a:prstGeom prst="ellipse">
              <a:avLst/>
            </a:prstGeom>
            <a:solidFill>
              <a:schemeClr val="accent3"/>
            </a:solidFill>
            <a:ln cap="flat" cmpd="sng">
              <a:prstDash val="solid"/>
            </a:ln>
          </p:spPr>
          <p:txBody>
            <a:bodyPr vert="horz" lIns="91440" tIns="45720" rIns="91440" bIns="45720" anchor="ctr">
              <a:normAutofit/>
            </a:bodyPr>
            <a:lstStyle/>
            <a:p>
              <a:pPr marL="0" algn="ctr"/>
              <a:r>
                <a:rPr lang="en-US" sz="1100" b="1" i="0" u="none" baseline="0">
                  <a:solidFill>
                    <a:srgbClr val="FFFFFF"/>
                  </a:solidFill>
                  <a:latin typeface="Arial"/>
                  <a:ea typeface="Arial"/>
                </a:rPr>
                <a:t>01</a:t>
              </a:r>
            </a:p>
          </p:txBody>
        </p:sp>
      </p:grpSp>
      <p:grpSp>
        <p:nvGrpSpPr>
          <p:cNvPr id="6" name="Group 6"/>
          <p:cNvGrpSpPr/>
          <p:nvPr/>
        </p:nvGrpSpPr>
        <p:grpSpPr>
          <a:xfrm>
            <a:off x="3634869" y="1855017"/>
            <a:ext cx="7074396" cy="4747663"/>
            <a:chOff x="3580943" y="1725171"/>
            <a:chExt cx="7074396" cy="4747663"/>
          </a:xfrm>
        </p:grpSpPr>
        <p:sp>
          <p:nvSpPr>
            <p:cNvPr id="7" name="Freeform 7"/>
            <p:cNvSpPr/>
            <p:nvPr/>
          </p:nvSpPr>
          <p:spPr>
            <a:xfrm>
              <a:off x="3580943" y="1725171"/>
              <a:ext cx="7074396" cy="1257538"/>
            </a:xfrm>
            <a:custGeom>
              <a:avLst/>
              <a:gdLst/>
              <a:ahLst/>
              <a:cxnLst/>
              <a:rect l="l" t="t" r="r" b="b"/>
              <a:pathLst>
                <a:path w="2051" h="351">
                  <a:moveTo>
                    <a:pt x="2046" y="167"/>
                  </a:moveTo>
                  <a:cubicBezTo>
                    <a:pt x="1857" y="6"/>
                    <a:pt x="1857" y="6"/>
                    <a:pt x="1857" y="6"/>
                  </a:cubicBezTo>
                  <a:cubicBezTo>
                    <a:pt x="1849" y="0"/>
                    <a:pt x="1838" y="5"/>
                    <a:pt x="1838" y="15"/>
                  </a:cubicBezTo>
                  <a:cubicBezTo>
                    <a:pt x="1838" y="63"/>
                    <a:pt x="1838" y="63"/>
                    <a:pt x="1838" y="63"/>
                  </a:cubicBezTo>
                  <a:cubicBezTo>
                    <a:pt x="112" y="63"/>
                    <a:pt x="112" y="63"/>
                    <a:pt x="112" y="63"/>
                  </a:cubicBezTo>
                  <a:cubicBezTo>
                    <a:pt x="50" y="63"/>
                    <a:pt x="0" y="113"/>
                    <a:pt x="0" y="175"/>
                  </a:cubicBezTo>
                  <a:cubicBezTo>
                    <a:pt x="0" y="175"/>
                    <a:pt x="0" y="175"/>
                    <a:pt x="0" y="175"/>
                  </a:cubicBezTo>
                  <a:cubicBezTo>
                    <a:pt x="0" y="237"/>
                    <a:pt x="50" y="287"/>
                    <a:pt x="112" y="287"/>
                  </a:cubicBezTo>
                  <a:cubicBezTo>
                    <a:pt x="1838" y="287"/>
                    <a:pt x="1838" y="287"/>
                    <a:pt x="1838" y="287"/>
                  </a:cubicBezTo>
                  <a:cubicBezTo>
                    <a:pt x="1838" y="336"/>
                    <a:pt x="1838" y="336"/>
                    <a:pt x="1838" y="336"/>
                  </a:cubicBezTo>
                  <a:cubicBezTo>
                    <a:pt x="1838" y="346"/>
                    <a:pt x="1849" y="351"/>
                    <a:pt x="1857" y="345"/>
                  </a:cubicBezTo>
                  <a:cubicBezTo>
                    <a:pt x="2046" y="184"/>
                    <a:pt x="2046" y="184"/>
                    <a:pt x="2046" y="184"/>
                  </a:cubicBezTo>
                  <a:cubicBezTo>
                    <a:pt x="2051" y="179"/>
                    <a:pt x="2051" y="171"/>
                    <a:pt x="2046" y="167"/>
                  </a:cubicBezTo>
                  <a:close/>
                </a:path>
              </a:pathLst>
            </a:custGeom>
            <a:solidFill>
              <a:schemeClr val="accent2">
                <a:alpha val="10000"/>
              </a:schemeClr>
            </a:solidFill>
          </p:spPr>
          <p:txBody>
            <a:bodyPr vert="horz" wrap="square" lIns="91440" tIns="45720" rIns="91440" bIns="45720" anchor="t">
              <a:prstTxWarp prst="textNoShape">
                <a:avLst/>
              </a:prstTxWarp>
              <a:normAutofit/>
            </a:bodyPr>
            <a:lstStyle/>
            <a:p>
              <a:pPr marL="0" algn="l"/>
              <a:endParaRPr/>
            </a:p>
          </p:txBody>
        </p:sp>
        <p:cxnSp>
          <p:nvCxnSpPr>
            <p:cNvPr id="8" name="Connector 8"/>
            <p:cNvCxnSpPr/>
            <p:nvPr/>
          </p:nvCxnSpPr>
          <p:spPr>
            <a:xfrm>
              <a:off x="3920101" y="2468399"/>
              <a:ext cx="0" cy="4004435"/>
            </a:xfrm>
            <a:prstGeom prst="line">
              <a:avLst/>
            </a:prstGeom>
            <a:ln w="15875" cap="flat" cmpd="sng">
              <a:solidFill>
                <a:schemeClr val="accent2"/>
              </a:solidFill>
              <a:prstDash val="solid"/>
            </a:ln>
          </p:spPr>
        </p:cxnSp>
        <p:sp>
          <p:nvSpPr>
            <p:cNvPr id="9" name="AutoShape 9"/>
            <p:cNvSpPr/>
            <p:nvPr/>
          </p:nvSpPr>
          <p:spPr>
            <a:xfrm>
              <a:off x="3731945" y="2112480"/>
              <a:ext cx="487680" cy="487680"/>
            </a:xfrm>
            <a:prstGeom prst="ellipse">
              <a:avLst/>
            </a:prstGeom>
            <a:solidFill>
              <a:schemeClr val="accent2"/>
            </a:solidFill>
            <a:ln cap="flat" cmpd="sng">
              <a:prstDash val="solid"/>
            </a:ln>
          </p:spPr>
          <p:txBody>
            <a:bodyPr vert="horz" lIns="91440" tIns="45720" rIns="91440" bIns="45720" anchor="ctr">
              <a:normAutofit/>
            </a:bodyPr>
            <a:lstStyle/>
            <a:p>
              <a:pPr marL="0" algn="ctr"/>
              <a:r>
                <a:rPr lang="en-US" sz="1100" b="1" i="0" u="none" baseline="0">
                  <a:solidFill>
                    <a:srgbClr val="FFFFFF"/>
                  </a:solidFill>
                  <a:latin typeface="Arial"/>
                  <a:ea typeface="Arial"/>
                </a:rPr>
                <a:t>02</a:t>
              </a:r>
            </a:p>
          </p:txBody>
        </p:sp>
      </p:grpSp>
      <p:grpSp>
        <p:nvGrpSpPr>
          <p:cNvPr id="10" name="Group 10"/>
          <p:cNvGrpSpPr/>
          <p:nvPr/>
        </p:nvGrpSpPr>
        <p:grpSpPr>
          <a:xfrm>
            <a:off x="7172067" y="2746729"/>
            <a:ext cx="4027133" cy="3855951"/>
            <a:chOff x="6882166" y="2239481"/>
            <a:chExt cx="4027133" cy="3855951"/>
          </a:xfrm>
        </p:grpSpPr>
        <p:cxnSp>
          <p:nvCxnSpPr>
            <p:cNvPr id="11" name="Connector 11"/>
            <p:cNvCxnSpPr/>
            <p:nvPr/>
          </p:nvCxnSpPr>
          <p:spPr>
            <a:xfrm>
              <a:off x="7390230" y="2907180"/>
              <a:ext cx="0" cy="3188252"/>
            </a:xfrm>
            <a:prstGeom prst="line">
              <a:avLst/>
            </a:prstGeom>
            <a:ln w="15875" cap="flat" cmpd="sng">
              <a:solidFill>
                <a:schemeClr val="accent1"/>
              </a:solidFill>
              <a:prstDash val="solid"/>
            </a:ln>
          </p:spPr>
        </p:cxnSp>
        <p:sp>
          <p:nvSpPr>
            <p:cNvPr id="12" name="Freeform 12"/>
            <p:cNvSpPr/>
            <p:nvPr/>
          </p:nvSpPr>
          <p:spPr>
            <a:xfrm>
              <a:off x="6882166" y="2239481"/>
              <a:ext cx="4027133" cy="1253019"/>
            </a:xfrm>
            <a:custGeom>
              <a:avLst/>
              <a:gdLst/>
              <a:ahLst/>
              <a:cxnLst/>
              <a:rect l="l" t="t" r="r" b="b"/>
              <a:pathLst>
                <a:path w="1127" h="350">
                  <a:moveTo>
                    <a:pt x="1122" y="166"/>
                  </a:moveTo>
                  <a:cubicBezTo>
                    <a:pt x="933" y="6"/>
                    <a:pt x="933" y="6"/>
                    <a:pt x="933" y="6"/>
                  </a:cubicBezTo>
                  <a:cubicBezTo>
                    <a:pt x="925" y="0"/>
                    <a:pt x="914" y="5"/>
                    <a:pt x="914" y="14"/>
                  </a:cubicBezTo>
                  <a:cubicBezTo>
                    <a:pt x="914" y="63"/>
                    <a:pt x="914" y="63"/>
                    <a:pt x="914" y="63"/>
                  </a:cubicBezTo>
                  <a:cubicBezTo>
                    <a:pt x="112" y="63"/>
                    <a:pt x="112" y="63"/>
                    <a:pt x="112" y="63"/>
                  </a:cubicBezTo>
                  <a:cubicBezTo>
                    <a:pt x="50" y="63"/>
                    <a:pt x="0" y="113"/>
                    <a:pt x="0" y="175"/>
                  </a:cubicBezTo>
                  <a:cubicBezTo>
                    <a:pt x="0" y="175"/>
                    <a:pt x="0" y="175"/>
                    <a:pt x="0" y="175"/>
                  </a:cubicBezTo>
                  <a:cubicBezTo>
                    <a:pt x="0" y="237"/>
                    <a:pt x="50" y="287"/>
                    <a:pt x="112" y="287"/>
                  </a:cubicBezTo>
                  <a:cubicBezTo>
                    <a:pt x="914" y="287"/>
                    <a:pt x="914" y="287"/>
                    <a:pt x="914" y="287"/>
                  </a:cubicBezTo>
                  <a:cubicBezTo>
                    <a:pt x="914" y="336"/>
                    <a:pt x="914" y="336"/>
                    <a:pt x="914" y="336"/>
                  </a:cubicBezTo>
                  <a:cubicBezTo>
                    <a:pt x="914" y="345"/>
                    <a:pt x="925" y="350"/>
                    <a:pt x="933" y="344"/>
                  </a:cubicBezTo>
                  <a:cubicBezTo>
                    <a:pt x="1122" y="184"/>
                    <a:pt x="1122" y="184"/>
                    <a:pt x="1122" y="184"/>
                  </a:cubicBezTo>
                  <a:cubicBezTo>
                    <a:pt x="1127" y="179"/>
                    <a:pt x="1127" y="171"/>
                    <a:pt x="1122" y="166"/>
                  </a:cubicBezTo>
                  <a:close/>
                </a:path>
              </a:pathLst>
            </a:custGeom>
            <a:solidFill>
              <a:schemeClr val="accent1"/>
            </a:solidFill>
          </p:spPr>
          <p:txBody>
            <a:bodyPr vert="horz" wrap="square" lIns="91440" tIns="45720" rIns="91440" bIns="45720" anchor="t">
              <a:prstTxWarp prst="textNoShape">
                <a:avLst/>
              </a:prstTxWarp>
              <a:normAutofit/>
            </a:bodyPr>
            <a:lstStyle/>
            <a:p>
              <a:pPr marL="0" algn="l"/>
              <a:endParaRPr/>
            </a:p>
          </p:txBody>
        </p:sp>
        <p:sp>
          <p:nvSpPr>
            <p:cNvPr id="13" name="AutoShape 13"/>
            <p:cNvSpPr/>
            <p:nvPr/>
          </p:nvSpPr>
          <p:spPr>
            <a:xfrm>
              <a:off x="7084060" y="2622150"/>
              <a:ext cx="487680" cy="487680"/>
            </a:xfrm>
            <a:prstGeom prst="ellipse">
              <a:avLst/>
            </a:prstGeom>
            <a:solidFill>
              <a:srgbClr val="FFFFFF"/>
            </a:solidFill>
            <a:ln cap="flat" cmpd="sng">
              <a:prstDash val="solid"/>
            </a:ln>
          </p:spPr>
          <p:txBody>
            <a:bodyPr vert="horz" lIns="91440" tIns="45720" rIns="91440" bIns="45720" anchor="ctr">
              <a:normAutofit/>
            </a:bodyPr>
            <a:lstStyle/>
            <a:p>
              <a:pPr marL="0" algn="ctr"/>
              <a:r>
                <a:rPr lang="en-US" sz="1100" b="1" i="0" u="none" baseline="0">
                  <a:solidFill>
                    <a:schemeClr val="accent1"/>
                  </a:solidFill>
                  <a:latin typeface="Arial"/>
                  <a:ea typeface="Arial"/>
                </a:rPr>
                <a:t>03</a:t>
              </a:r>
            </a:p>
          </p:txBody>
        </p:sp>
      </p:grpSp>
      <p:sp>
        <p:nvSpPr>
          <p:cNvPr id="14" name="AutoShape 14"/>
          <p:cNvSpPr/>
          <p:nvPr/>
        </p:nvSpPr>
        <p:spPr>
          <a:xfrm>
            <a:off x="1325704" y="1415586"/>
            <a:ext cx="5507635" cy="338554"/>
          </a:xfrm>
          <a:prstGeom prst="rect">
            <a:avLst/>
          </a:prstGeom>
          <a:noFill/>
          <a:ln cap="flat" cmpd="sng">
            <a:prstDash val="solid"/>
          </a:ln>
        </p:spPr>
        <p:txBody>
          <a:bodyPr vert="horz" wrap="square" lIns="91440" tIns="45720" rIns="91440" bIns="45720" anchor="ctr">
            <a:spAutoFit/>
          </a:bodyPr>
          <a:lstStyle/>
          <a:p>
            <a:pPr marL="0" algn="l"/>
            <a:r>
              <a:rPr lang="zh-CN" altLang="en-US" sz="1600" b="1" i="0" u="none" baseline="0">
                <a:solidFill>
                  <a:srgbClr val="000000"/>
                </a:solidFill>
                <a:latin typeface="微软雅黑"/>
                <a:ea typeface="微软雅黑"/>
              </a:rPr>
              <a:t>Key Takeaways</a:t>
            </a:r>
          </a:p>
        </p:txBody>
      </p:sp>
      <p:sp>
        <p:nvSpPr>
          <p:cNvPr id="15" name="TextBox 15"/>
          <p:cNvSpPr txBox="1"/>
          <p:nvPr/>
        </p:nvSpPr>
        <p:spPr>
          <a:xfrm>
            <a:off x="976051" y="2220843"/>
            <a:ext cx="2651663" cy="3782061"/>
          </a:xfrm>
          <a:prstGeom prst="rect">
            <a:avLst/>
          </a:prstGeom>
          <a:noFill/>
        </p:spPr>
        <p:txBody>
          <a:bodyPr vert="horz" wrap="square" lIns="91440" tIns="45720" rIns="91440" bIns="45720" rtlCol="0" anchor="t">
            <a:spAutoFit/>
          </a:bodyPr>
          <a:lstStyle/>
          <a:p>
            <a:pPr marL="0" algn="l">
              <a:lnSpc>
                <a:spcPct val="150000"/>
              </a:lnSpc>
              <a:defRPr/>
            </a:pPr>
            <a:r>
              <a:rPr lang="en-IN" altLang="zh-CN" dirty="0">
                <a:solidFill>
                  <a:srgbClr val="000000"/>
                </a:solidFill>
                <a:latin typeface="Times New Roman" panose="02020603050405020304" pitchFamily="18" charset="0"/>
                <a:ea typeface="微软雅黑"/>
                <a:cs typeface="Times New Roman" panose="02020603050405020304" pitchFamily="18" charset="0"/>
              </a:rPr>
              <a:t>Indian Standards on Medical</a:t>
            </a:r>
            <a:r>
              <a:rPr lang="zh-CN" altLang="en-US" dirty="0">
                <a:solidFill>
                  <a:srgbClr val="000000"/>
                </a:solidFill>
                <a:latin typeface="Times New Roman" panose="02020603050405020304" pitchFamily="18" charset="0"/>
                <a:ea typeface="微软雅黑"/>
                <a:cs typeface="Times New Roman" panose="02020603050405020304" pitchFamily="18" charset="0"/>
              </a:rPr>
              <a:t> </a:t>
            </a:r>
            <a:r>
              <a:rPr lang="zh-CN" altLang="en-US" b="0" i="0" u="none" baseline="0" dirty="0">
                <a:solidFill>
                  <a:srgbClr val="000000"/>
                </a:solidFill>
                <a:latin typeface="Times New Roman" panose="02020603050405020304" pitchFamily="18" charset="0"/>
                <a:ea typeface="微软雅黑"/>
                <a:cs typeface="Times New Roman" panose="02020603050405020304" pitchFamily="18" charset="0"/>
              </a:rPr>
              <a:t>textiles </a:t>
            </a:r>
            <a:r>
              <a:rPr lang="en-IN" altLang="zh-CN" b="0" i="0" u="none" baseline="0" dirty="0">
                <a:solidFill>
                  <a:srgbClr val="000000"/>
                </a:solidFill>
                <a:latin typeface="Times New Roman" panose="02020603050405020304" pitchFamily="18" charset="0"/>
                <a:ea typeface="微软雅黑"/>
                <a:cs typeface="Times New Roman" panose="02020603050405020304" pitchFamily="18" charset="0"/>
              </a:rPr>
              <a:t>products like sanitary pad, vending machine,  diaper and wipes ensure  quality products </a:t>
            </a:r>
            <a:r>
              <a:rPr lang="zh-CN" altLang="en-US" b="0" i="0" u="none" baseline="0" dirty="0">
                <a:solidFill>
                  <a:srgbClr val="000000"/>
                </a:solidFill>
                <a:latin typeface="Times New Roman" panose="02020603050405020304" pitchFamily="18" charset="0"/>
                <a:ea typeface="微软雅黑"/>
                <a:cs typeface="Times New Roman" panose="02020603050405020304" pitchFamily="18" charset="0"/>
              </a:rPr>
              <a:t>for </a:t>
            </a:r>
            <a:r>
              <a:rPr lang="en-IN" altLang="zh-CN" b="0" i="0" u="none" baseline="0" dirty="0">
                <a:solidFill>
                  <a:srgbClr val="000000"/>
                </a:solidFill>
                <a:latin typeface="Times New Roman" panose="02020603050405020304" pitchFamily="18" charset="0"/>
                <a:ea typeface="微软雅黑"/>
                <a:cs typeface="Times New Roman" panose="02020603050405020304" pitchFamily="18" charset="0"/>
              </a:rPr>
              <a:t>menstrual hygiene management, child care and incontinence management</a:t>
            </a:r>
            <a:endParaRPr lang="en-US" dirty="0">
              <a:latin typeface="Times New Roman" panose="02020603050405020304" pitchFamily="18" charset="0"/>
              <a:cs typeface="Times New Roman" panose="02020603050405020304" pitchFamily="18" charset="0"/>
            </a:endParaRPr>
          </a:p>
        </p:txBody>
      </p:sp>
      <p:sp>
        <p:nvSpPr>
          <p:cNvPr id="16" name="AutoShape 16"/>
          <p:cNvSpPr/>
          <p:nvPr/>
        </p:nvSpPr>
        <p:spPr>
          <a:xfrm>
            <a:off x="4414672" y="2317465"/>
            <a:ext cx="5507635" cy="338554"/>
          </a:xfrm>
          <a:prstGeom prst="rect">
            <a:avLst/>
          </a:prstGeom>
          <a:noFill/>
          <a:ln cap="flat" cmpd="sng">
            <a:prstDash val="solid"/>
          </a:ln>
        </p:spPr>
        <p:txBody>
          <a:bodyPr vert="horz" wrap="square" lIns="91440" tIns="45720" rIns="91440" bIns="45720" anchor="ctr">
            <a:spAutoFit/>
          </a:bodyPr>
          <a:lstStyle/>
          <a:p>
            <a:pPr marL="0" algn="l"/>
            <a:r>
              <a:rPr lang="zh-CN" altLang="en-US" sz="1600" b="1" i="0" u="none" baseline="0">
                <a:solidFill>
                  <a:srgbClr val="000000"/>
                </a:solidFill>
                <a:latin typeface="微软雅黑"/>
                <a:ea typeface="微软雅黑"/>
              </a:rPr>
              <a:t>Challenges and Solutions</a:t>
            </a:r>
          </a:p>
        </p:txBody>
      </p:sp>
      <p:sp>
        <p:nvSpPr>
          <p:cNvPr id="17" name="TextBox 17"/>
          <p:cNvSpPr txBox="1"/>
          <p:nvPr/>
        </p:nvSpPr>
        <p:spPr>
          <a:xfrm>
            <a:off x="4402397" y="3108101"/>
            <a:ext cx="2920571" cy="3366563"/>
          </a:xfrm>
          <a:prstGeom prst="rect">
            <a:avLst/>
          </a:prstGeom>
          <a:noFill/>
        </p:spPr>
        <p:txBody>
          <a:bodyPr vert="horz" wrap="square" lIns="91440" tIns="45720" rIns="91440" bIns="45720" rtlCol="0" anchor="t">
            <a:spAutoFit/>
          </a:bodyPr>
          <a:lstStyle/>
          <a:p>
            <a:pPr marL="0" algn="l">
              <a:lnSpc>
                <a:spcPct val="150000"/>
              </a:lnSpc>
              <a:defRPr/>
            </a:pPr>
            <a:r>
              <a:rPr lang="zh-CN" altLang="en-US" b="0" i="0" u="none" baseline="0" dirty="0">
                <a:solidFill>
                  <a:srgbClr val="000000"/>
                </a:solidFill>
                <a:latin typeface="Times New Roman" panose="02020603050405020304" pitchFamily="18" charset="0"/>
                <a:ea typeface="微软雅黑"/>
                <a:cs typeface="Times New Roman" panose="02020603050405020304" pitchFamily="18" charset="0"/>
              </a:rPr>
              <a:t>Challenges such as high initial costs</a:t>
            </a:r>
            <a:r>
              <a:rPr lang="en-IN" altLang="zh-CN" b="0" i="0" u="none" baseline="0" dirty="0">
                <a:solidFill>
                  <a:srgbClr val="000000"/>
                </a:solidFill>
                <a:latin typeface="Times New Roman" panose="02020603050405020304" pitchFamily="18" charset="0"/>
                <a:ea typeface="微软雅黑"/>
                <a:cs typeface="Times New Roman" panose="02020603050405020304" pitchFamily="18" charset="0"/>
              </a:rPr>
              <a:t>, eco-friendly products</a:t>
            </a:r>
            <a:r>
              <a:rPr lang="zh-CN" altLang="en-US" b="0" i="0" u="none" baseline="0" dirty="0">
                <a:solidFill>
                  <a:srgbClr val="000000"/>
                </a:solidFill>
                <a:latin typeface="Times New Roman" panose="02020603050405020304" pitchFamily="18" charset="0"/>
                <a:ea typeface="微软雅黑"/>
                <a:cs typeface="Times New Roman" panose="02020603050405020304" pitchFamily="18" charset="0"/>
              </a:rPr>
              <a:t> and lack of awareness can be addressed through education, </a:t>
            </a:r>
            <a:r>
              <a:rPr lang="en-IN" altLang="zh-CN" b="0" i="0" u="none" baseline="0" dirty="0">
                <a:solidFill>
                  <a:srgbClr val="000000"/>
                </a:solidFill>
                <a:latin typeface="Times New Roman" panose="02020603050405020304" pitchFamily="18" charset="0"/>
                <a:ea typeface="微软雅黑"/>
                <a:cs typeface="Times New Roman" panose="02020603050405020304" pitchFamily="18" charset="0"/>
              </a:rPr>
              <a:t>awareness, </a:t>
            </a:r>
            <a:r>
              <a:rPr lang="zh-CN" altLang="en-US" b="0" i="0" u="none" baseline="0" dirty="0">
                <a:solidFill>
                  <a:srgbClr val="000000"/>
                </a:solidFill>
                <a:latin typeface="Times New Roman" panose="02020603050405020304" pitchFamily="18" charset="0"/>
                <a:ea typeface="微软雅黑"/>
                <a:cs typeface="Times New Roman" panose="02020603050405020304" pitchFamily="18" charset="0"/>
              </a:rPr>
              <a:t>subsidies, and demonstration projects to showcase their benefits.</a:t>
            </a:r>
            <a:endParaRPr lang="en-US" dirty="0">
              <a:latin typeface="Times New Roman" panose="02020603050405020304" pitchFamily="18" charset="0"/>
              <a:cs typeface="Times New Roman" panose="02020603050405020304" pitchFamily="18" charset="0"/>
            </a:endParaRPr>
          </a:p>
        </p:txBody>
      </p:sp>
      <p:sp>
        <p:nvSpPr>
          <p:cNvPr id="18" name="AutoShape 18"/>
          <p:cNvSpPr/>
          <p:nvPr/>
        </p:nvSpPr>
        <p:spPr>
          <a:xfrm>
            <a:off x="7955448" y="3203962"/>
            <a:ext cx="2854082" cy="338554"/>
          </a:xfrm>
          <a:prstGeom prst="rect">
            <a:avLst/>
          </a:prstGeom>
          <a:noFill/>
          <a:ln cap="flat" cmpd="sng">
            <a:prstDash val="solid"/>
          </a:ln>
        </p:spPr>
        <p:txBody>
          <a:bodyPr vert="horz" wrap="square" lIns="91440" tIns="45720" rIns="91440" bIns="45720" anchor="ctr">
            <a:spAutoFit/>
          </a:bodyPr>
          <a:lstStyle/>
          <a:p>
            <a:pPr marL="0" algn="l"/>
            <a:r>
              <a:rPr lang="zh-CN" altLang="en-US" sz="1600" b="1" i="0" u="none" baseline="0">
                <a:solidFill>
                  <a:srgbClr val="FFFFFF"/>
                </a:solidFill>
                <a:latin typeface="微软雅黑"/>
                <a:ea typeface="微软雅黑"/>
              </a:rPr>
              <a:t>Future Directions</a:t>
            </a:r>
          </a:p>
        </p:txBody>
      </p:sp>
      <p:sp>
        <p:nvSpPr>
          <p:cNvPr id="19" name="TextBox 19"/>
          <p:cNvSpPr txBox="1"/>
          <p:nvPr/>
        </p:nvSpPr>
        <p:spPr>
          <a:xfrm>
            <a:off x="7955447" y="3999748"/>
            <a:ext cx="3354307" cy="2264081"/>
          </a:xfrm>
          <a:prstGeom prst="rect">
            <a:avLst/>
          </a:prstGeom>
          <a:noFill/>
        </p:spPr>
        <p:txBody>
          <a:bodyPr vert="horz" wrap="square" lIns="91440" tIns="45720" rIns="91440" bIns="45720" rtlCol="0" anchor="t">
            <a:spAutoFit/>
          </a:bodyPr>
          <a:lstStyle/>
          <a:p>
            <a:pPr marL="0" algn="l">
              <a:lnSpc>
                <a:spcPct val="150000"/>
              </a:lnSpc>
              <a:defRPr/>
            </a:pPr>
            <a:r>
              <a:rPr lang="zh-CN" altLang="en-US" sz="1600" b="0" i="0" u="none" baseline="0" dirty="0">
                <a:solidFill>
                  <a:srgbClr val="000000"/>
                </a:solidFill>
                <a:latin typeface="Times New Roman" panose="02020603050405020304" pitchFamily="18" charset="0"/>
                <a:ea typeface="微软雅黑"/>
                <a:cs typeface="Times New Roman" panose="02020603050405020304" pitchFamily="18" charset="0"/>
              </a:rPr>
              <a:t>Future efforts should focus on developing cost-effective, biodegradable </a:t>
            </a:r>
            <a:r>
              <a:rPr lang="en-IN" altLang="zh-CN" sz="1600" b="0" i="0" u="none" baseline="0" dirty="0">
                <a:solidFill>
                  <a:srgbClr val="000000"/>
                </a:solidFill>
                <a:latin typeface="Times New Roman" panose="02020603050405020304" pitchFamily="18" charset="0"/>
                <a:ea typeface="微软雅黑"/>
                <a:cs typeface="Times New Roman" panose="02020603050405020304" pitchFamily="18" charset="0"/>
              </a:rPr>
              <a:t>medical </a:t>
            </a:r>
            <a:r>
              <a:rPr lang="zh-CN" altLang="en-US" sz="1600" b="0" i="0" u="none" baseline="0" dirty="0">
                <a:solidFill>
                  <a:srgbClr val="000000"/>
                </a:solidFill>
                <a:latin typeface="Times New Roman" panose="02020603050405020304" pitchFamily="18" charset="0"/>
                <a:ea typeface="微软雅黑"/>
                <a:cs typeface="Times New Roman" panose="02020603050405020304" pitchFamily="18" charset="0"/>
              </a:rPr>
              <a:t>textiles</a:t>
            </a:r>
            <a:r>
              <a:rPr lang="en-US" altLang="zh-CN" sz="1600" dirty="0">
                <a:solidFill>
                  <a:srgbClr val="000000"/>
                </a:solidFill>
                <a:latin typeface="Times New Roman" panose="02020603050405020304" pitchFamily="18" charset="0"/>
                <a:ea typeface="微软雅黑"/>
                <a:cs typeface="Times New Roman" panose="02020603050405020304" pitchFamily="18" charset="0"/>
              </a:rPr>
              <a:t> </a:t>
            </a:r>
            <a:r>
              <a:rPr lang="zh-CN" altLang="en-US" sz="1600" b="0" i="0" u="none" baseline="0" dirty="0">
                <a:solidFill>
                  <a:srgbClr val="000000"/>
                </a:solidFill>
                <a:latin typeface="Times New Roman" panose="02020603050405020304" pitchFamily="18" charset="0"/>
                <a:ea typeface="微软雅黑"/>
                <a:cs typeface="Times New Roman" panose="02020603050405020304" pitchFamily="18" charset="0"/>
              </a:rPr>
              <a:t>and expanding their use in diverse </a:t>
            </a:r>
            <a:r>
              <a:rPr lang="en-IN" altLang="zh-CN" sz="1600" dirty="0">
                <a:solidFill>
                  <a:srgbClr val="000000"/>
                </a:solidFill>
                <a:latin typeface="Times New Roman" panose="02020603050405020304" pitchFamily="18" charset="0"/>
                <a:ea typeface="微软雅黑"/>
                <a:cs typeface="Times New Roman" panose="02020603050405020304" pitchFamily="18" charset="0"/>
              </a:rPr>
              <a:t>filed</a:t>
            </a:r>
            <a:r>
              <a:rPr lang="zh-CN" altLang="en-US" sz="1600" dirty="0">
                <a:solidFill>
                  <a:srgbClr val="000000"/>
                </a:solidFill>
                <a:latin typeface="Times New Roman" panose="02020603050405020304" pitchFamily="18" charset="0"/>
                <a:ea typeface="微软雅黑"/>
                <a:cs typeface="Times New Roman" panose="02020603050405020304" pitchFamily="18" charset="0"/>
              </a:rPr>
              <a:t> </a:t>
            </a:r>
            <a:r>
              <a:rPr lang="en-IN" altLang="zh-CN" sz="1600" dirty="0">
                <a:solidFill>
                  <a:srgbClr val="000000"/>
                </a:solidFill>
                <a:latin typeface="Times New Roman" panose="02020603050405020304" pitchFamily="18" charset="0"/>
                <a:ea typeface="微软雅黑"/>
                <a:cs typeface="Times New Roman" panose="02020603050405020304" pitchFamily="18" charset="0"/>
              </a:rPr>
              <a:t>of</a:t>
            </a:r>
            <a:r>
              <a:rPr lang="zh-CN" altLang="en-US" sz="1600" dirty="0">
                <a:solidFill>
                  <a:srgbClr val="000000"/>
                </a:solidFill>
                <a:latin typeface="Times New Roman" panose="02020603050405020304" pitchFamily="18" charset="0"/>
                <a:ea typeface="微软雅黑"/>
                <a:cs typeface="Times New Roman" panose="02020603050405020304" pitchFamily="18" charset="0"/>
              </a:rPr>
              <a:t> </a:t>
            </a:r>
            <a:r>
              <a:rPr lang="en-IN" altLang="zh-CN" sz="1600" dirty="0">
                <a:solidFill>
                  <a:srgbClr val="000000"/>
                </a:solidFill>
                <a:latin typeface="Times New Roman" panose="02020603050405020304" pitchFamily="18" charset="0"/>
                <a:ea typeface="微软雅黑"/>
                <a:cs typeface="Times New Roman" panose="02020603050405020304" pitchFamily="18" charset="0"/>
              </a:rPr>
              <a:t>healthcare</a:t>
            </a:r>
            <a:r>
              <a:rPr lang="zh-CN" altLang="en-US" sz="1600" dirty="0">
                <a:solidFill>
                  <a:srgbClr val="000000"/>
                </a:solidFill>
                <a:latin typeface="Times New Roman" panose="02020603050405020304" pitchFamily="18" charset="0"/>
                <a:ea typeface="微软雅黑"/>
                <a:cs typeface="Times New Roman" panose="02020603050405020304" pitchFamily="18" charset="0"/>
              </a:rPr>
              <a:t> </a:t>
            </a:r>
            <a:r>
              <a:rPr lang="en-IN" altLang="zh-CN" sz="1600" dirty="0">
                <a:solidFill>
                  <a:srgbClr val="000000"/>
                </a:solidFill>
                <a:latin typeface="Times New Roman" panose="02020603050405020304" pitchFamily="18" charset="0"/>
                <a:ea typeface="微软雅黑"/>
                <a:cs typeface="Times New Roman" panose="02020603050405020304" pitchFamily="18" charset="0"/>
              </a:rPr>
              <a:t>and</a:t>
            </a:r>
            <a:r>
              <a:rPr lang="zh-CN" altLang="en-US" sz="1600" dirty="0">
                <a:solidFill>
                  <a:srgbClr val="000000"/>
                </a:solidFill>
                <a:latin typeface="Times New Roman" panose="02020603050405020304" pitchFamily="18" charset="0"/>
                <a:ea typeface="微软雅黑"/>
                <a:cs typeface="Times New Roman" panose="02020603050405020304" pitchFamily="18" charset="0"/>
              </a:rPr>
              <a:t> </a:t>
            </a:r>
            <a:r>
              <a:rPr lang="en-IN" altLang="zh-CN" sz="1600" dirty="0">
                <a:solidFill>
                  <a:srgbClr val="000000"/>
                </a:solidFill>
                <a:latin typeface="Times New Roman" panose="02020603050405020304" pitchFamily="18" charset="0"/>
                <a:ea typeface="微软雅黑"/>
                <a:cs typeface="Times New Roman" panose="02020603050405020304" pitchFamily="18" charset="0"/>
              </a:rPr>
              <a:t>hygiene management</a:t>
            </a:r>
            <a:r>
              <a:rPr lang="zh-CN" altLang="en-US" sz="1600" b="0" i="0" u="none" baseline="0" dirty="0">
                <a:solidFill>
                  <a:srgbClr val="000000"/>
                </a:solidFill>
                <a:latin typeface="Times New Roman" panose="02020603050405020304" pitchFamily="18" charset="0"/>
                <a:ea typeface="微软雅黑"/>
                <a:cs typeface="Times New Roman" panose="02020603050405020304" pitchFamily="18" charset="0"/>
              </a:rPr>
              <a:t> to maximize their potential.</a:t>
            </a:r>
            <a:endParaRPr lang="en-US" sz="1600" dirty="0">
              <a:latin typeface="Times New Roman" panose="02020603050405020304" pitchFamily="18" charset="0"/>
              <a:cs typeface="Times New Roman" panose="02020603050405020304" pitchFamily="18" charset="0"/>
            </a:endParaRPr>
          </a:p>
        </p:txBody>
      </p:sp>
      <p:sp>
        <p:nvSpPr>
          <p:cNvPr id="20" name="TextBox 20"/>
          <p:cNvSpPr txBox="1"/>
          <p:nvPr/>
        </p:nvSpPr>
        <p:spPr>
          <a:xfrm>
            <a:off x="669924" y="1"/>
            <a:ext cx="10850563" cy="1028699"/>
          </a:xfrm>
          <a:prstGeom prst="rect">
            <a:avLst/>
          </a:prstGeom>
        </p:spPr>
        <p:txBody>
          <a:bodyPr vert="horz" lIns="91440" tIns="45720" rIns="91440" bIns="45720" rtlCol="0" anchor="b">
            <a:normAutofit/>
          </a:bodyPr>
          <a:lstStyle/>
          <a:p>
            <a:pPr marL="0" algn="l">
              <a:lnSpc>
                <a:spcPct val="90000"/>
              </a:lnSpc>
              <a:spcBef>
                <a:spcPct val="0"/>
              </a:spcBef>
              <a:defRPr/>
            </a:pPr>
            <a:r>
              <a:rPr lang="en-US" altLang="zh-CN" sz="2800" b="1" i="0" u="none" baseline="0" dirty="0">
                <a:solidFill>
                  <a:srgbClr val="000000"/>
                </a:solidFill>
                <a:latin typeface="微软雅黑"/>
                <a:ea typeface="微软雅黑"/>
              </a:rPr>
              <a:t>                                       Conclusion</a:t>
            </a:r>
            <a:endParaRPr lang="en-US" sz="1100" dirty="0"/>
          </a:p>
        </p:txBody>
      </p:sp>
      <p:pic>
        <p:nvPicPr>
          <p:cNvPr id="22" name="Picture 21">
            <a:extLst>
              <a:ext uri="{FF2B5EF4-FFF2-40B4-BE49-F238E27FC236}">
                <a16:creationId xmlns:a16="http://schemas.microsoft.com/office/drawing/2014/main" id="{9236217B-405F-78B8-86BC-B913F6A3E70B}"/>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3082" y="-46786"/>
            <a:ext cx="1506071" cy="1203233"/>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a:spLocks noGrp="1"/>
          </p:cNvSpPr>
          <p:nvPr>
            <p:ph type="title" idx="4294967295"/>
          </p:nvPr>
        </p:nvSpPr>
        <p:spPr>
          <a:xfrm>
            <a:off x="669924" y="1"/>
            <a:ext cx="10850563" cy="1028699"/>
          </a:xfrm>
          <a:prstGeom prst="rect">
            <a:avLst/>
          </a:prstGeom>
        </p:spPr>
        <p:txBody>
          <a:bodyPr vert="horz" lIns="91440" tIns="45720" rIns="91440" bIns="45720" anchor="b">
            <a:normAutofit/>
          </a:bodyPr>
          <a:lstStyle/>
          <a:p>
            <a:pPr algn="l">
              <a:lnSpc>
                <a:spcPct val="90000"/>
              </a:lnSpc>
              <a:spcBef>
                <a:spcPct val="0"/>
              </a:spcBef>
            </a:pPr>
            <a:r>
              <a:rPr lang="zh-CN" altLang="en-US" sz="2800" b="1" i="0" u="none" baseline="0" dirty="0">
                <a:solidFill>
                  <a:srgbClr val="000000"/>
                </a:solidFill>
                <a:latin typeface="微软雅黑"/>
                <a:ea typeface="微软雅黑"/>
              </a:rPr>
              <a:t>                                   Summary of Key Points</a:t>
            </a:r>
          </a:p>
        </p:txBody>
      </p:sp>
      <p:cxnSp>
        <p:nvCxnSpPr>
          <p:cNvPr id="3" name="Connector 3"/>
          <p:cNvCxnSpPr/>
          <p:nvPr/>
        </p:nvCxnSpPr>
        <p:spPr>
          <a:xfrm flipH="1">
            <a:off x="7644384" y="3934015"/>
            <a:ext cx="327272" cy="941832"/>
          </a:xfrm>
          <a:prstGeom prst="line">
            <a:avLst/>
          </a:prstGeom>
          <a:ln w="152400" cap="rnd" cmpd="sng">
            <a:solidFill>
              <a:srgbClr val="F0F0F0"/>
            </a:solidFill>
            <a:prstDash val="solid"/>
          </a:ln>
        </p:spPr>
      </p:cxnSp>
      <p:cxnSp>
        <p:nvCxnSpPr>
          <p:cNvPr id="4" name="Connector 4"/>
          <p:cNvCxnSpPr/>
          <p:nvPr/>
        </p:nvCxnSpPr>
        <p:spPr>
          <a:xfrm flipH="1">
            <a:off x="4104540" y="4918998"/>
            <a:ext cx="291038" cy="876257"/>
          </a:xfrm>
          <a:prstGeom prst="line">
            <a:avLst/>
          </a:prstGeom>
          <a:ln w="152400" cap="rnd" cmpd="sng">
            <a:solidFill>
              <a:srgbClr val="F0F0F0"/>
            </a:solidFill>
            <a:prstDash val="solid"/>
          </a:ln>
        </p:spPr>
      </p:cxnSp>
      <p:cxnSp>
        <p:nvCxnSpPr>
          <p:cNvPr id="5" name="Connector 5"/>
          <p:cNvCxnSpPr/>
          <p:nvPr/>
        </p:nvCxnSpPr>
        <p:spPr>
          <a:xfrm>
            <a:off x="769049" y="5882403"/>
            <a:ext cx="3357522" cy="0"/>
          </a:xfrm>
          <a:prstGeom prst="line">
            <a:avLst/>
          </a:prstGeom>
          <a:ln w="152400" cap="rnd" cmpd="sng">
            <a:solidFill>
              <a:srgbClr val="F0F0F0"/>
            </a:solidFill>
            <a:prstDash val="solid"/>
            <a:tailEnd type="arrow" w="sm" len="sm"/>
          </a:ln>
        </p:spPr>
      </p:cxnSp>
      <p:cxnSp>
        <p:nvCxnSpPr>
          <p:cNvPr id="6" name="Connector 6"/>
          <p:cNvCxnSpPr/>
          <p:nvPr/>
        </p:nvCxnSpPr>
        <p:spPr>
          <a:xfrm>
            <a:off x="4395578" y="4917021"/>
            <a:ext cx="3320422" cy="0"/>
          </a:xfrm>
          <a:prstGeom prst="line">
            <a:avLst/>
          </a:prstGeom>
          <a:ln w="152400" cap="rnd" cmpd="sng">
            <a:solidFill>
              <a:srgbClr val="F0F0F0"/>
            </a:solidFill>
            <a:prstDash val="solid"/>
            <a:tailEnd type="arrow" w="sm" len="sm"/>
          </a:ln>
        </p:spPr>
      </p:cxnSp>
      <p:cxnSp>
        <p:nvCxnSpPr>
          <p:cNvPr id="7" name="Connector 7"/>
          <p:cNvCxnSpPr/>
          <p:nvPr/>
        </p:nvCxnSpPr>
        <p:spPr>
          <a:xfrm>
            <a:off x="7981039" y="3934015"/>
            <a:ext cx="3539449" cy="0"/>
          </a:xfrm>
          <a:prstGeom prst="line">
            <a:avLst/>
          </a:prstGeom>
          <a:ln w="152400" cap="rnd" cmpd="sng">
            <a:solidFill>
              <a:srgbClr val="F0F0F0"/>
            </a:solidFill>
            <a:prstDash val="solid"/>
            <a:tailEnd type="arrow" w="sm" len="sm"/>
          </a:ln>
        </p:spPr>
      </p:cxnSp>
      <p:sp>
        <p:nvSpPr>
          <p:cNvPr id="8" name="AutoShape 8"/>
          <p:cNvSpPr/>
          <p:nvPr/>
        </p:nvSpPr>
        <p:spPr>
          <a:xfrm>
            <a:off x="1792250" y="5503640"/>
            <a:ext cx="723900" cy="723894"/>
          </a:xfrm>
          <a:prstGeom prst="ellipse">
            <a:avLst/>
          </a:prstGeom>
          <a:solidFill>
            <a:srgbClr val="768394">
              <a:lumMod val="60000"/>
              <a:lumOff val="40000"/>
            </a:srgbClr>
          </a:solidFill>
          <a:ln w="38100" cap="flat" cmpd="sng">
            <a:solidFill>
              <a:srgbClr val="FFFFFF"/>
            </a:solidFill>
            <a:prstDash val="solid"/>
          </a:ln>
        </p:spPr>
        <p:txBody>
          <a:bodyPr vert="horz" wrap="none" lIns="91440" tIns="45720" rIns="91440" bIns="45720" anchor="ctr">
            <a:normAutofit/>
          </a:bodyPr>
          <a:lstStyle/>
          <a:p>
            <a:pPr marL="0" algn="ctr"/>
            <a:r>
              <a:rPr lang="en-US" sz="1600" b="1" i="0" u="none" baseline="0">
                <a:solidFill>
                  <a:schemeClr val="lt1"/>
                </a:solidFill>
                <a:latin typeface="Arial"/>
                <a:ea typeface="Arial"/>
              </a:rPr>
              <a:t>1</a:t>
            </a:r>
          </a:p>
        </p:txBody>
      </p:sp>
      <p:sp>
        <p:nvSpPr>
          <p:cNvPr id="9" name="AutoShape 9"/>
          <p:cNvSpPr/>
          <p:nvPr/>
        </p:nvSpPr>
        <p:spPr>
          <a:xfrm>
            <a:off x="5449183" y="4562310"/>
            <a:ext cx="723900" cy="723894"/>
          </a:xfrm>
          <a:prstGeom prst="ellipse">
            <a:avLst/>
          </a:prstGeom>
          <a:solidFill>
            <a:srgbClr val="768394">
              <a:lumMod val="60000"/>
              <a:lumOff val="40000"/>
            </a:srgbClr>
          </a:solidFill>
          <a:ln w="38100" cap="flat" cmpd="sng">
            <a:solidFill>
              <a:srgbClr val="FFFFFF"/>
            </a:solidFill>
            <a:prstDash val="solid"/>
          </a:ln>
        </p:spPr>
        <p:txBody>
          <a:bodyPr vert="horz" wrap="none" lIns="91440" tIns="45720" rIns="91440" bIns="45720" anchor="ctr">
            <a:normAutofit/>
          </a:bodyPr>
          <a:lstStyle/>
          <a:p>
            <a:pPr marL="0" algn="ctr"/>
            <a:r>
              <a:rPr lang="en-US" sz="1600" b="1" i="0" u="none" baseline="0">
                <a:solidFill>
                  <a:schemeClr val="lt1"/>
                </a:solidFill>
                <a:latin typeface="Arial"/>
                <a:ea typeface="Arial"/>
              </a:rPr>
              <a:t>2</a:t>
            </a:r>
          </a:p>
        </p:txBody>
      </p:sp>
      <p:sp>
        <p:nvSpPr>
          <p:cNvPr id="10" name="AutoShape 10"/>
          <p:cNvSpPr/>
          <p:nvPr/>
        </p:nvSpPr>
        <p:spPr>
          <a:xfrm>
            <a:off x="9269471" y="3556470"/>
            <a:ext cx="723900" cy="723894"/>
          </a:xfrm>
          <a:prstGeom prst="ellipse">
            <a:avLst/>
          </a:prstGeom>
          <a:solidFill>
            <a:schemeClr val="accent1"/>
          </a:solidFill>
          <a:ln w="38100" cap="flat" cmpd="sng">
            <a:solidFill>
              <a:srgbClr val="FFFFFF"/>
            </a:solidFill>
            <a:prstDash val="solid"/>
          </a:ln>
        </p:spPr>
        <p:txBody>
          <a:bodyPr vert="horz" wrap="none" lIns="91440" tIns="45720" rIns="91440" bIns="45720" anchor="ctr">
            <a:normAutofit/>
          </a:bodyPr>
          <a:lstStyle/>
          <a:p>
            <a:pPr marL="0" algn="ctr"/>
            <a:r>
              <a:rPr lang="en-US" sz="1600" b="1" i="0" u="none" baseline="0">
                <a:solidFill>
                  <a:schemeClr val="lt1"/>
                </a:solidFill>
                <a:latin typeface="Arial"/>
                <a:ea typeface="Arial"/>
              </a:rPr>
              <a:t>3</a:t>
            </a:r>
          </a:p>
        </p:txBody>
      </p:sp>
      <p:sp>
        <p:nvSpPr>
          <p:cNvPr id="11" name="TextBox 11"/>
          <p:cNvSpPr txBox="1"/>
          <p:nvPr/>
        </p:nvSpPr>
        <p:spPr>
          <a:xfrm>
            <a:off x="724052" y="3220882"/>
            <a:ext cx="2949156" cy="2122249"/>
          </a:xfrm>
          <a:prstGeom prst="rect">
            <a:avLst/>
          </a:prstGeom>
          <a:noFill/>
        </p:spPr>
        <p:txBody>
          <a:bodyPr vert="horz" wrap="square" lIns="90000" tIns="46800" rIns="90000" bIns="46800" rtlCol="0" anchor="t">
            <a:spAutoFit/>
          </a:bodyPr>
          <a:lstStyle/>
          <a:p>
            <a:pPr marL="0" algn="ctr">
              <a:lnSpc>
                <a:spcPct val="150000"/>
              </a:lnSpc>
              <a:defRPr/>
            </a:pPr>
            <a:r>
              <a:rPr lang="en-US" dirty="0">
                <a:solidFill>
                  <a:srgbClr val="002060"/>
                </a:solidFill>
                <a:latin typeface="Times New Roman" panose="02020603050405020304" pitchFamily="18" charset="0"/>
                <a:ea typeface="Arial"/>
                <a:cs typeface="Times New Roman" panose="02020603050405020304" pitchFamily="18" charset="0"/>
              </a:rPr>
              <a:t>Medical </a:t>
            </a:r>
            <a:r>
              <a:rPr lang="en-US" b="0" i="0" u="none" baseline="0" dirty="0">
                <a:solidFill>
                  <a:srgbClr val="002060"/>
                </a:solidFill>
                <a:latin typeface="Times New Roman" panose="02020603050405020304" pitchFamily="18" charset="0"/>
                <a:ea typeface="Arial"/>
                <a:cs typeface="Times New Roman" panose="02020603050405020304" pitchFamily="18" charset="0"/>
              </a:rPr>
              <a:t>textiles provide </a:t>
            </a:r>
            <a:r>
              <a:rPr lang="en-US" dirty="0">
                <a:solidFill>
                  <a:srgbClr val="002060"/>
                </a:solidFill>
                <a:latin typeface="Times New Roman" panose="02020603050405020304" pitchFamily="18" charset="0"/>
                <a:cs typeface="Times New Roman" panose="02020603050405020304" pitchFamily="18" charset="0"/>
              </a:rPr>
              <a:t>comfort, leak prevention, and safety for menstrual hygiene  management, child care, and incontinence solutions</a:t>
            </a:r>
          </a:p>
        </p:txBody>
      </p:sp>
      <p:sp>
        <p:nvSpPr>
          <p:cNvPr id="12" name="TextBox 12"/>
          <p:cNvSpPr txBox="1"/>
          <p:nvPr/>
        </p:nvSpPr>
        <p:spPr>
          <a:xfrm>
            <a:off x="724052" y="2882327"/>
            <a:ext cx="2949153" cy="338554"/>
          </a:xfrm>
          <a:prstGeom prst="rect">
            <a:avLst/>
          </a:prstGeom>
          <a:noFill/>
        </p:spPr>
        <p:txBody>
          <a:bodyPr vert="horz" wrap="square" lIns="91440" tIns="45720" rIns="91440" bIns="45720" rtlCol="0" anchor="b">
            <a:spAutoFit/>
          </a:bodyPr>
          <a:lstStyle/>
          <a:p>
            <a:pPr marL="0" algn="ctr">
              <a:spcBef>
                <a:spcPct val="0"/>
              </a:spcBef>
              <a:defRPr/>
            </a:pPr>
            <a:r>
              <a:rPr lang="en-US" sz="1600" b="1" i="0" u="none" baseline="0">
                <a:solidFill>
                  <a:srgbClr val="000000"/>
                </a:solidFill>
                <a:latin typeface="Arial"/>
                <a:ea typeface="Arial"/>
              </a:rPr>
              <a:t>Recap of Benefits</a:t>
            </a:r>
            <a:endParaRPr lang="en-US" sz="1100"/>
          </a:p>
        </p:txBody>
      </p:sp>
      <p:sp>
        <p:nvSpPr>
          <p:cNvPr id="13" name="TextBox 13"/>
          <p:cNvSpPr txBox="1"/>
          <p:nvPr/>
        </p:nvSpPr>
        <p:spPr>
          <a:xfrm>
            <a:off x="4380985" y="2188495"/>
            <a:ext cx="2949156" cy="2265237"/>
          </a:xfrm>
          <a:prstGeom prst="rect">
            <a:avLst/>
          </a:prstGeom>
          <a:noFill/>
        </p:spPr>
        <p:txBody>
          <a:bodyPr vert="horz" wrap="square" lIns="90000" tIns="46800" rIns="90000" bIns="46800" rtlCol="0" anchor="t">
            <a:spAutoFit/>
          </a:bodyPr>
          <a:lstStyle/>
          <a:p>
            <a:pPr marL="0" algn="ctr">
              <a:lnSpc>
                <a:spcPct val="150000"/>
              </a:lnSpc>
              <a:defRPr/>
            </a:pPr>
            <a:r>
              <a:rPr lang="en-US" sz="1600" b="0" i="0" u="none" baseline="0" dirty="0">
                <a:solidFill>
                  <a:srgbClr val="002060"/>
                </a:solidFill>
                <a:latin typeface="Times New Roman" panose="02020603050405020304" pitchFamily="18" charset="0"/>
                <a:ea typeface="Arial"/>
                <a:cs typeface="Times New Roman" panose="02020603050405020304" pitchFamily="18" charset="0"/>
              </a:rPr>
              <a:t>The importance of </a:t>
            </a:r>
            <a:r>
              <a:rPr lang="en-US" sz="1600" dirty="0">
                <a:solidFill>
                  <a:srgbClr val="002060"/>
                </a:solidFill>
                <a:latin typeface="Times New Roman" panose="02020603050405020304" pitchFamily="18" charset="0"/>
                <a:ea typeface="Arial"/>
                <a:cs typeface="Times New Roman" panose="02020603050405020304" pitchFamily="18" charset="0"/>
              </a:rPr>
              <a:t>medical </a:t>
            </a:r>
            <a:r>
              <a:rPr lang="en-US" sz="1600" b="0" i="0" u="none" baseline="0" dirty="0">
                <a:solidFill>
                  <a:srgbClr val="002060"/>
                </a:solidFill>
                <a:latin typeface="Times New Roman" panose="02020603050405020304" pitchFamily="18" charset="0"/>
                <a:ea typeface="Arial"/>
                <a:cs typeface="Times New Roman" panose="02020603050405020304" pitchFamily="18" charset="0"/>
              </a:rPr>
              <a:t>textiles lies in their ability to address key challenges, from accessibility, affordability, awareness and environmental sustainability</a:t>
            </a:r>
            <a:r>
              <a:rPr lang="en-US" sz="1600" b="0" i="0" u="none" baseline="0" dirty="0">
                <a:solidFill>
                  <a:srgbClr val="002060"/>
                </a:solidFill>
                <a:latin typeface="Arial"/>
                <a:ea typeface="Arial"/>
              </a:rPr>
              <a:t>.</a:t>
            </a:r>
            <a:endParaRPr lang="en-US" sz="1100" dirty="0">
              <a:solidFill>
                <a:srgbClr val="002060"/>
              </a:solidFill>
            </a:endParaRPr>
          </a:p>
        </p:txBody>
      </p:sp>
      <p:sp>
        <p:nvSpPr>
          <p:cNvPr id="14" name="TextBox 14"/>
          <p:cNvSpPr txBox="1"/>
          <p:nvPr/>
        </p:nvSpPr>
        <p:spPr>
          <a:xfrm>
            <a:off x="4380985" y="1603719"/>
            <a:ext cx="2949153" cy="584775"/>
          </a:xfrm>
          <a:prstGeom prst="rect">
            <a:avLst/>
          </a:prstGeom>
          <a:noFill/>
        </p:spPr>
        <p:txBody>
          <a:bodyPr vert="horz" wrap="square" lIns="91440" tIns="45720" rIns="91440" bIns="45720" rtlCol="0" anchor="b">
            <a:spAutoFit/>
          </a:bodyPr>
          <a:lstStyle/>
          <a:p>
            <a:pPr marL="0" algn="ctr">
              <a:spcBef>
                <a:spcPct val="0"/>
              </a:spcBef>
              <a:defRPr/>
            </a:pPr>
            <a:r>
              <a:rPr lang="en-US" sz="1600" b="1" i="0" u="none" baseline="0" dirty="0">
                <a:solidFill>
                  <a:srgbClr val="000000"/>
                </a:solidFill>
                <a:latin typeface="Arial"/>
                <a:ea typeface="Arial"/>
              </a:rPr>
              <a:t>Importance of </a:t>
            </a:r>
            <a:r>
              <a:rPr lang="en-US" sz="1600" b="1" dirty="0">
                <a:solidFill>
                  <a:srgbClr val="000000"/>
                </a:solidFill>
                <a:latin typeface="Arial"/>
                <a:ea typeface="Arial"/>
              </a:rPr>
              <a:t>Medical Textiles </a:t>
            </a:r>
            <a:endParaRPr lang="en-US" sz="1100" dirty="0"/>
          </a:p>
        </p:txBody>
      </p:sp>
      <p:sp>
        <p:nvSpPr>
          <p:cNvPr id="15" name="TextBox 15"/>
          <p:cNvSpPr txBox="1"/>
          <p:nvPr/>
        </p:nvSpPr>
        <p:spPr>
          <a:xfrm>
            <a:off x="8201273" y="1358126"/>
            <a:ext cx="3775574" cy="2537427"/>
          </a:xfrm>
          <a:prstGeom prst="rect">
            <a:avLst/>
          </a:prstGeom>
          <a:noFill/>
        </p:spPr>
        <p:txBody>
          <a:bodyPr vert="horz" wrap="square" lIns="90000" tIns="46800" rIns="90000" bIns="46800" rtlCol="0" anchor="t">
            <a:spAutoFit/>
          </a:bodyPr>
          <a:lstStyle/>
          <a:p>
            <a:pPr marL="0" algn="ctr">
              <a:lnSpc>
                <a:spcPct val="150000"/>
              </a:lnSpc>
              <a:defRPr/>
            </a:pPr>
            <a:r>
              <a:rPr lang="en-US" b="0" i="0" u="none" baseline="0" dirty="0">
                <a:solidFill>
                  <a:srgbClr val="002060"/>
                </a:solidFill>
                <a:latin typeface="Times New Roman" panose="02020603050405020304" pitchFamily="18" charset="0"/>
                <a:ea typeface="Arial"/>
                <a:cs typeface="Times New Roman" panose="02020603050405020304" pitchFamily="18" charset="0"/>
              </a:rPr>
              <a:t>The future of </a:t>
            </a:r>
            <a:r>
              <a:rPr lang="en-US" dirty="0">
                <a:solidFill>
                  <a:srgbClr val="002060"/>
                </a:solidFill>
                <a:latin typeface="Times New Roman" panose="02020603050405020304" pitchFamily="18" charset="0"/>
                <a:ea typeface="Arial"/>
                <a:cs typeface="Times New Roman" panose="02020603050405020304" pitchFamily="18" charset="0"/>
              </a:rPr>
              <a:t>medical </a:t>
            </a:r>
            <a:r>
              <a:rPr lang="en-US" b="0" i="0" u="none" baseline="0" dirty="0">
                <a:solidFill>
                  <a:srgbClr val="002060"/>
                </a:solidFill>
                <a:latin typeface="Times New Roman" panose="02020603050405020304" pitchFamily="18" charset="0"/>
                <a:ea typeface="Arial"/>
                <a:cs typeface="Times New Roman" panose="02020603050405020304" pitchFamily="18" charset="0"/>
              </a:rPr>
              <a:t>textiles is promising, with advancements in smart technologies and biodegradable materials paving the way for more efficient and eco-friendly hygiene and incontinence management  practices</a:t>
            </a:r>
            <a:r>
              <a:rPr lang="en-US" b="0" i="0" u="none" baseline="0" dirty="0">
                <a:solidFill>
                  <a:srgbClr val="002060"/>
                </a:solidFill>
                <a:latin typeface="Arial"/>
                <a:ea typeface="Arial"/>
              </a:rPr>
              <a:t>.</a:t>
            </a:r>
            <a:endParaRPr lang="en-US" dirty="0">
              <a:solidFill>
                <a:srgbClr val="002060"/>
              </a:solidFill>
            </a:endParaRPr>
          </a:p>
        </p:txBody>
      </p:sp>
      <p:sp>
        <p:nvSpPr>
          <p:cNvPr id="16" name="TextBox 16"/>
          <p:cNvSpPr txBox="1"/>
          <p:nvPr/>
        </p:nvSpPr>
        <p:spPr>
          <a:xfrm>
            <a:off x="8201273" y="1019571"/>
            <a:ext cx="2949153" cy="338554"/>
          </a:xfrm>
          <a:prstGeom prst="rect">
            <a:avLst/>
          </a:prstGeom>
          <a:noFill/>
        </p:spPr>
        <p:txBody>
          <a:bodyPr vert="horz" wrap="square" lIns="91440" tIns="45720" rIns="91440" bIns="45720" rtlCol="0" anchor="b">
            <a:spAutoFit/>
          </a:bodyPr>
          <a:lstStyle/>
          <a:p>
            <a:pPr marL="0" algn="ctr">
              <a:spcBef>
                <a:spcPct val="0"/>
              </a:spcBef>
              <a:defRPr/>
            </a:pPr>
            <a:r>
              <a:rPr lang="en-US" sz="1600" b="1" i="0" u="none" baseline="0" dirty="0">
                <a:solidFill>
                  <a:schemeClr val="accent3"/>
                </a:solidFill>
                <a:latin typeface="Arial"/>
                <a:ea typeface="Arial"/>
              </a:rPr>
              <a:t>Future Outlook</a:t>
            </a:r>
            <a:endParaRPr lang="en-US" sz="1100" dirty="0"/>
          </a:p>
        </p:txBody>
      </p:sp>
      <p:cxnSp>
        <p:nvCxnSpPr>
          <p:cNvPr id="17" name="Connector 17"/>
          <p:cNvCxnSpPr/>
          <p:nvPr/>
        </p:nvCxnSpPr>
        <p:spPr>
          <a:xfrm>
            <a:off x="3846000" y="1767738"/>
            <a:ext cx="0" cy="2610000"/>
          </a:xfrm>
          <a:prstGeom prst="line">
            <a:avLst/>
          </a:prstGeom>
          <a:ln w="3175" cap="rnd" cmpd="sng">
            <a:solidFill>
              <a:srgbClr val="FFFFFF">
                <a:lumMod val="85000"/>
              </a:srgbClr>
            </a:solidFill>
            <a:prstDash val="solid"/>
          </a:ln>
        </p:spPr>
      </p:cxnSp>
      <p:cxnSp>
        <p:nvCxnSpPr>
          <p:cNvPr id="18" name="Connector 18"/>
          <p:cNvCxnSpPr/>
          <p:nvPr/>
        </p:nvCxnSpPr>
        <p:spPr>
          <a:xfrm>
            <a:off x="7735665" y="1551196"/>
            <a:ext cx="0" cy="1759974"/>
          </a:xfrm>
          <a:prstGeom prst="line">
            <a:avLst/>
          </a:prstGeom>
          <a:ln w="3175" cap="rnd" cmpd="sng">
            <a:solidFill>
              <a:srgbClr val="FFFFFF">
                <a:lumMod val="85000"/>
              </a:srgbClr>
            </a:solidFill>
            <a:prstDash val="solid"/>
          </a:ln>
        </p:spPr>
      </p:cxnSp>
      <p:pic>
        <p:nvPicPr>
          <p:cNvPr id="19" name="Picture 18">
            <a:extLst>
              <a:ext uri="{FF2B5EF4-FFF2-40B4-BE49-F238E27FC236}">
                <a16:creationId xmlns:a16="http://schemas.microsoft.com/office/drawing/2014/main" id="{FCDA967E-03EE-005D-E240-6489DA590A2F}"/>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3082" y="-46786"/>
            <a:ext cx="1506071" cy="1203233"/>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07067" y="2404534"/>
            <a:ext cx="7766936" cy="1646302"/>
          </a:xfrm>
          <a:prstGeom prst="rect">
            <a:avLst/>
          </a:prstGeom>
        </p:spPr>
        <p:txBody>
          <a:bodyPr vert="horz" lIns="91440" tIns="45720" rIns="91440" bIns="45720" rtlCol="0" anchor="b">
            <a:normAutofit/>
          </a:bodyPr>
          <a:lstStyle/>
          <a:p>
            <a:pPr algn="r">
              <a:spcBef>
                <a:spcPct val="0"/>
              </a:spcBef>
              <a:spcAft>
                <a:spcPts val="600"/>
              </a:spcAft>
            </a:pPr>
            <a:r>
              <a:rPr lang="en-US" sz="5400" b="1" cap="none" spc="0">
                <a:ln w="0"/>
                <a:solidFill>
                  <a:schemeClr val="accent1"/>
                </a:solidFill>
                <a:effectLst>
                  <a:outerShdw blurRad="38100" dist="19050" dir="2700000" algn="tl" rotWithShape="0">
                    <a:schemeClr val="dk1">
                      <a:alpha val="40000"/>
                    </a:schemeClr>
                  </a:outerShdw>
                </a:effectLst>
                <a:latin typeface="+mj-lt"/>
                <a:ea typeface="+mj-ea"/>
                <a:cs typeface="+mj-cs"/>
              </a:rPr>
              <a:t>THANK YOU</a:t>
            </a:r>
          </a:p>
        </p:txBody>
      </p:sp>
    </p:spTree>
    <p:extLst>
      <p:ext uri="{BB962C8B-B14F-4D97-AF65-F5344CB8AC3E}">
        <p14:creationId xmlns:p14="http://schemas.microsoft.com/office/powerpoint/2010/main" val="4516488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66285-C399-4BF3-AA85-116E0F191265}"/>
              </a:ext>
            </a:extLst>
          </p:cNvPr>
          <p:cNvSpPr>
            <a:spLocks noGrp="1"/>
          </p:cNvSpPr>
          <p:nvPr>
            <p:ph type="title"/>
          </p:nvPr>
        </p:nvSpPr>
        <p:spPr>
          <a:xfrm>
            <a:off x="1665962" y="365125"/>
            <a:ext cx="9689426" cy="1325563"/>
          </a:xfrm>
        </p:spPr>
        <p:txBody>
          <a:bodyPr/>
          <a:lstStyle/>
          <a:p>
            <a:pPr>
              <a:defRPr/>
            </a:pPr>
            <a:r>
              <a:rPr lang="en-US" altLang="en-US" sz="3200" dirty="0">
                <a:solidFill>
                  <a:srgbClr val="000000"/>
                </a:solidFill>
              </a:rPr>
              <a:t>  </a:t>
            </a:r>
            <a:r>
              <a:rPr lang="en-US" altLang="en-US" sz="4000" b="1" dirty="0">
                <a:solidFill>
                  <a:srgbClr val="002060"/>
                </a:solidFill>
                <a:latin typeface="Times New Roman" panose="02020603050405020304" pitchFamily="18" charset="0"/>
                <a:cs typeface="Times New Roman" panose="02020603050405020304" pitchFamily="18" charset="0"/>
              </a:rPr>
              <a:t>MEDTECH SECTOR: AN OVERVIEW</a:t>
            </a:r>
            <a:br>
              <a:rPr lang="en-US" altLang="en-US" sz="3200" dirty="0">
                <a:solidFill>
                  <a:srgbClr val="000000"/>
                </a:solidFill>
              </a:rPr>
            </a:br>
            <a:endParaRPr lang="en-US" sz="3200" dirty="0">
              <a:solidFill>
                <a:srgbClr val="000000"/>
              </a:solidFill>
            </a:endParaRPr>
          </a:p>
        </p:txBody>
      </p:sp>
      <p:sp>
        <p:nvSpPr>
          <p:cNvPr id="4" name="Content Placeholder 3"/>
          <p:cNvSpPr>
            <a:spLocks noGrp="1"/>
          </p:cNvSpPr>
          <p:nvPr>
            <p:ph sz="half" idx="2"/>
          </p:nvPr>
        </p:nvSpPr>
        <p:spPr>
          <a:xfrm>
            <a:off x="175364" y="1325563"/>
            <a:ext cx="10519530" cy="5300379"/>
          </a:xfrm>
        </p:spPr>
        <p:txBody>
          <a:bodyPr>
            <a:noAutofit/>
          </a:bodyPr>
          <a:lstStyle/>
          <a:p>
            <a:pPr marL="0" indent="0" algn="just">
              <a:buFont typeface="Wingdings" panose="05000000000000000000" pitchFamily="2" charset="2"/>
              <a:buNone/>
              <a:defRPr/>
            </a:pPr>
            <a:r>
              <a:rPr lang="en-US" sz="2000" dirty="0">
                <a:solidFill>
                  <a:srgbClr val="002060"/>
                </a:solidFill>
                <a:latin typeface="Times New Roman" panose="02020603050405020304" pitchFamily="18" charset="0"/>
                <a:cs typeface="Times New Roman" panose="02020603050405020304" pitchFamily="18" charset="0"/>
              </a:rPr>
              <a:t>Out of total Indian textile industry,  only 13% contributes to technical textiles, and out of this 13%, the share of Meditech, in technical textiles market is in the range of 6-8%.</a:t>
            </a:r>
          </a:p>
          <a:p>
            <a:pPr marL="0" indent="0" algn="just">
              <a:buNone/>
              <a:defRPr/>
            </a:pPr>
            <a:r>
              <a:rPr lang="en-IN" sz="20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Global Medical Textiles Market Size is expected to reach around USD 26 billion by 2028 and expected to grow at a CAGR of approx. 4.5 % from 2022-2028 according to a market report.</a:t>
            </a:r>
            <a:r>
              <a:rPr lang="en-IN" sz="2000" strike="noStrike"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 </a:t>
            </a:r>
            <a:endParaRPr lang="en-IN" sz="20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Font typeface="Wingdings" panose="05000000000000000000" pitchFamily="2" charset="2"/>
              <a:buNone/>
              <a:defRPr/>
            </a:pPr>
            <a:r>
              <a:rPr lang="en-US" sz="2000" dirty="0">
                <a:solidFill>
                  <a:srgbClr val="002060"/>
                </a:solidFill>
                <a:latin typeface="Times New Roman" panose="02020603050405020304" pitchFamily="18" charset="0"/>
                <a:cs typeface="Times New Roman" panose="02020603050405020304" pitchFamily="18" charset="0"/>
              </a:rPr>
              <a:t>The main volume growth driver in Meditech  is the Non-implantable segment which includes nonwoven, </a:t>
            </a:r>
            <a:r>
              <a:rPr lang="en-US" sz="2000" dirty="0" err="1">
                <a:solidFill>
                  <a:srgbClr val="002060"/>
                </a:solidFill>
                <a:latin typeface="Times New Roman" panose="02020603050405020304" pitchFamily="18" charset="0"/>
                <a:cs typeface="Times New Roman" panose="02020603050405020304" pitchFamily="18" charset="0"/>
              </a:rPr>
              <a:t>surgicals</a:t>
            </a:r>
            <a:r>
              <a:rPr lang="en-US" sz="2000" dirty="0">
                <a:solidFill>
                  <a:srgbClr val="002060"/>
                </a:solidFill>
                <a:latin typeface="Times New Roman" panose="02020603050405020304" pitchFamily="18" charset="0"/>
                <a:cs typeface="Times New Roman" panose="02020603050405020304" pitchFamily="18" charset="0"/>
              </a:rPr>
              <a:t> &amp; healthcare/hygiene products.</a:t>
            </a:r>
          </a:p>
          <a:p>
            <a:pPr marL="0" indent="0" algn="just">
              <a:buFont typeface="Wingdings" panose="05000000000000000000" pitchFamily="2" charset="2"/>
              <a:buNone/>
              <a:defRPr/>
            </a:pPr>
            <a:r>
              <a:rPr lang="en-US" sz="2000" b="0" i="0" dirty="0">
                <a:solidFill>
                  <a:srgbClr val="002060"/>
                </a:solidFill>
                <a:effectLst/>
                <a:latin typeface="Times New Roman" panose="02020603050405020304" pitchFamily="18" charset="0"/>
                <a:cs typeface="Times New Roman" panose="02020603050405020304" pitchFamily="18" charset="0"/>
              </a:rPr>
              <a:t>Rising awareness for healthcare practices among the consumers/professional/users</a:t>
            </a:r>
          </a:p>
          <a:p>
            <a:pPr marL="0" indent="0" algn="just">
              <a:buFont typeface="Wingdings" panose="05000000000000000000" pitchFamily="2" charset="2"/>
              <a:buNone/>
              <a:defRPr/>
            </a:pPr>
            <a:r>
              <a:rPr lang="en-IN" sz="2000" spc="15"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D</a:t>
            </a:r>
            <a:r>
              <a:rPr lang="en-IN" sz="2000" spc="15"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emand for face masks, PPEs, Surgical gowns, has been increased during pandemic.</a:t>
            </a:r>
          </a:p>
          <a:p>
            <a:pPr marL="0" indent="0" algn="just">
              <a:buNone/>
              <a:defRPr/>
            </a:pPr>
            <a:r>
              <a:rPr lang="en-IN" sz="20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India as a popular destination for medical tourism among patients from countries in south and western Asia,</a:t>
            </a:r>
            <a:r>
              <a:rPr lang="en-IN" sz="2000" b="0" i="0" dirty="0">
                <a:solidFill>
                  <a:srgbClr val="002060"/>
                </a:solidFill>
                <a:effectLst/>
                <a:latin typeface="Times New Roman" panose="02020603050405020304" pitchFamily="18" charset="0"/>
                <a:cs typeface="Times New Roman" panose="02020603050405020304" pitchFamily="18" charset="0"/>
              </a:rPr>
              <a:t> Middle East, Africa</a:t>
            </a:r>
            <a:endParaRPr lang="en-IN" sz="20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defRPr/>
            </a:pPr>
            <a:r>
              <a:rPr lang="en-IN" sz="20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Government initiatives for infrastructure and </a:t>
            </a:r>
            <a:r>
              <a:rPr lang="en-IN"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t</a:t>
            </a:r>
            <a:r>
              <a:rPr lang="en-IN" sz="2000" dirty="0">
                <a:solidFill>
                  <a:srgbClr val="002060"/>
                </a:solidFill>
                <a:effectLst/>
                <a:latin typeface="Times New Roman" panose="02020603050405020304" pitchFamily="18" charset="0"/>
                <a:ea typeface="Calibri" panose="020F0502020204030204" pitchFamily="34" charset="0"/>
              </a:rPr>
              <a:t>echnological advancements, R &amp; D, skill development through Atmanirbhar Bharat, </a:t>
            </a:r>
            <a:r>
              <a:rPr lang="en-IN" sz="2000" dirty="0">
                <a:solidFill>
                  <a:srgbClr val="002060"/>
                </a:solidFill>
                <a:effectLst/>
                <a:latin typeface="Times New Roman" panose="02020603050405020304" pitchFamily="18" charset="0"/>
                <a:ea typeface="Times New Roman" panose="02020603050405020304" pitchFamily="18" charset="0"/>
              </a:rPr>
              <a:t>Production Linked Incentive (PLI) scheme and National Technical Textiles Mission, National Health Mission, Ayushman Bharat Yojana etc.</a:t>
            </a:r>
          </a:p>
          <a:p>
            <a:pPr marL="0" indent="0" algn="just">
              <a:buNone/>
              <a:defRPr/>
            </a:pPr>
            <a:r>
              <a:rPr lang="en-IN"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Source : Market Research Report/Baseline Survey 2020 on TT</a:t>
            </a:r>
            <a:endParaRPr lang="en-IN" sz="20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defRPr/>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Font typeface="Wingdings" panose="05000000000000000000" pitchFamily="2" charset="2"/>
              <a:buNone/>
              <a:defRPr/>
            </a:pPr>
            <a:endParaRPr lang="en-US" dirty="0">
              <a:solidFill>
                <a:srgbClr val="002060"/>
              </a:solidFill>
              <a:latin typeface="Times New Roman" panose="02020603050405020304" pitchFamily="18" charset="0"/>
              <a:cs typeface="Times New Roman" panose="02020603050405020304" pitchFamily="18" charset="0"/>
            </a:endParaRPr>
          </a:p>
        </p:txBody>
      </p:sp>
      <p:pic>
        <p:nvPicPr>
          <p:cNvPr id="3" name="Picture 2" descr="image">
            <a:extLst>
              <a:ext uri="{FF2B5EF4-FFF2-40B4-BE49-F238E27FC236}">
                <a16:creationId xmlns:a16="http://schemas.microsoft.com/office/drawing/2014/main" id="{0AED06E9-81CC-5F2E-DFCF-22CF72B9130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5479" y="155336"/>
            <a:ext cx="1616074" cy="11702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56822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A6B8CF-2A3E-D27A-E0DD-714307B92F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53F9BE-87D7-333A-CC61-22DBA3E29A16}"/>
              </a:ext>
            </a:extLst>
          </p:cNvPr>
          <p:cNvSpPr>
            <a:spLocks noGrp="1"/>
          </p:cNvSpPr>
          <p:nvPr>
            <p:ph type="title"/>
          </p:nvPr>
        </p:nvSpPr>
        <p:spPr>
          <a:xfrm>
            <a:off x="1667433" y="349624"/>
            <a:ext cx="9780495" cy="905435"/>
          </a:xfrm>
        </p:spPr>
        <p:txBody>
          <a:bodyPr>
            <a:noAutofit/>
          </a:bodyPr>
          <a:lstStyle/>
          <a:p>
            <a:pPr>
              <a:lnSpc>
                <a:spcPct val="107000"/>
              </a:lnSpc>
              <a:spcAft>
                <a:spcPts val="800"/>
              </a:spcAft>
            </a:pPr>
            <a:r>
              <a:rPr lang="en-US" altLang="en-US" b="1" dirty="0">
                <a:solidFill>
                  <a:srgbClr val="002060"/>
                </a:solidFill>
                <a:latin typeface="Times New Roman" panose="02020603050405020304" pitchFamily="18" charset="0"/>
                <a:cs typeface="Times New Roman" panose="02020603050405020304" pitchFamily="18" charset="0"/>
              </a:rPr>
              <a:t>CLASSIFICATION OF MEDICAL TEXTILES</a:t>
            </a:r>
            <a:endParaRPr lang="en-IN"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Content Placeholder 4">
            <a:extLst>
              <a:ext uri="{FF2B5EF4-FFF2-40B4-BE49-F238E27FC236}">
                <a16:creationId xmlns:a16="http://schemas.microsoft.com/office/drawing/2014/main" id="{F4795629-4587-EACF-E1EF-CFD815A51F99}"/>
              </a:ext>
            </a:extLst>
          </p:cNvPr>
          <p:cNvSpPr>
            <a:spLocks noGrp="1"/>
          </p:cNvSpPr>
          <p:nvPr>
            <p:ph sz="half" idx="2"/>
          </p:nvPr>
        </p:nvSpPr>
        <p:spPr>
          <a:xfrm>
            <a:off x="152400" y="1452282"/>
            <a:ext cx="5943601" cy="5056094"/>
          </a:xfrm>
        </p:spPr>
        <p:txBody>
          <a:bodyPr>
            <a:normAutofit fontScale="92500" lnSpcReduction="20000"/>
          </a:bodyPr>
          <a:lstStyle/>
          <a:p>
            <a:pPr>
              <a:defRPr/>
            </a:pPr>
            <a:r>
              <a:rPr lang="en-US" sz="1900" b="1" dirty="0">
                <a:solidFill>
                  <a:srgbClr val="002060"/>
                </a:solidFill>
                <a:latin typeface="Times New Roman" panose="02020603050405020304" pitchFamily="18" charset="0"/>
                <a:cs typeface="Times New Roman" panose="02020603050405020304" pitchFamily="18" charset="0"/>
              </a:rPr>
              <a:t>1.HEALTHCARE AND HYGIENE PRODUCTS</a:t>
            </a:r>
          </a:p>
          <a:p>
            <a:pPr>
              <a:defRPr/>
            </a:pPr>
            <a:r>
              <a:rPr lang="en-US" sz="1900" dirty="0">
                <a:solidFill>
                  <a:srgbClr val="002060"/>
                </a:solidFill>
                <a:latin typeface="Times New Roman" panose="02020603050405020304" pitchFamily="18" charset="0"/>
                <a:cs typeface="Times New Roman" panose="02020603050405020304" pitchFamily="18" charset="0"/>
              </a:rPr>
              <a:t>Healthcare and hygiene textiles materials are mainly used for protection from infections in hospital environment or personnel hygiene. They are used either in the operation theatre or in the hospital wards for hygiene care safety for the staff, doctor and patients or personnel hygiene.</a:t>
            </a:r>
          </a:p>
          <a:p>
            <a:pPr>
              <a:defRPr/>
            </a:pPr>
            <a:r>
              <a:rPr lang="en-US" sz="1900" dirty="0">
                <a:solidFill>
                  <a:srgbClr val="002060"/>
                </a:solidFill>
                <a:latin typeface="Times New Roman" panose="02020603050405020304" pitchFamily="18" charset="0"/>
                <a:cs typeface="Times New Roman" panose="02020603050405020304" pitchFamily="18" charset="0"/>
              </a:rPr>
              <a:t>e.g. PPE Coverall, Surgical caps, masks, gowns, drapes and shoe covers, disposable bed sheets, Baby Diapers/Adult Diaper, Sanitary napkins, Under pads, Wipes etc.  </a:t>
            </a:r>
          </a:p>
          <a:p>
            <a:pPr marL="0" indent="0">
              <a:lnSpc>
                <a:spcPct val="115000"/>
              </a:lnSpc>
              <a:spcBef>
                <a:spcPts val="0"/>
              </a:spcBef>
              <a:buNone/>
              <a:tabLst>
                <a:tab pos="57150" algn="l"/>
                <a:tab pos="495300" algn="l"/>
                <a:tab pos="2409825" algn="l"/>
                <a:tab pos="6181725" algn="r"/>
              </a:tabLst>
              <a:defRPr/>
            </a:pPr>
            <a:endParaRPr lang="en-US" sz="1900" dirty="0">
              <a:solidFill>
                <a:srgbClr val="002060"/>
              </a:solidFill>
              <a:latin typeface="Times New Roman" panose="02020603050405020304" pitchFamily="18" charset="0"/>
              <a:cs typeface="Times New Roman" panose="02020603050405020304" pitchFamily="18" charset="0"/>
            </a:endParaRPr>
          </a:p>
          <a:p>
            <a:pPr>
              <a:defRPr/>
            </a:pPr>
            <a:r>
              <a:rPr lang="en-US" sz="1900" b="1" dirty="0">
                <a:solidFill>
                  <a:srgbClr val="002060"/>
                </a:solidFill>
                <a:latin typeface="Times New Roman" panose="02020603050405020304" pitchFamily="18" charset="0"/>
                <a:cs typeface="Times New Roman" panose="02020603050405020304" pitchFamily="18" charset="0"/>
              </a:rPr>
              <a:t>2.NON-IMPLANTABLE MEDICAL TEXTILE:</a:t>
            </a:r>
            <a:r>
              <a:rPr lang="en-US" sz="1900" dirty="0">
                <a:solidFill>
                  <a:srgbClr val="002060"/>
                </a:solidFill>
                <a:latin typeface="Times New Roman" panose="02020603050405020304" pitchFamily="18" charset="0"/>
                <a:cs typeface="Times New Roman" panose="02020603050405020304" pitchFamily="18" charset="0"/>
              </a:rPr>
              <a:t> </a:t>
            </a:r>
          </a:p>
          <a:p>
            <a:pPr>
              <a:defRPr/>
            </a:pPr>
            <a:r>
              <a:rPr lang="en-US" sz="1900" dirty="0">
                <a:solidFill>
                  <a:srgbClr val="002060"/>
                </a:solidFill>
                <a:latin typeface="Times New Roman" panose="02020603050405020304" pitchFamily="18" charset="0"/>
                <a:cs typeface="Times New Roman" panose="02020603050405020304" pitchFamily="18" charset="0"/>
              </a:rPr>
              <a:t>This is used for external application on the body with or without skin contact. This is used for protection against infection, absorption, and exudation of blood &amp; excess fluids, healing applications </a:t>
            </a:r>
            <a:r>
              <a:rPr lang="en-US" sz="1900" dirty="0" err="1">
                <a:solidFill>
                  <a:srgbClr val="002060"/>
                </a:solidFill>
                <a:latin typeface="Times New Roman" panose="02020603050405020304" pitchFamily="18" charset="0"/>
                <a:cs typeface="Times New Roman" panose="02020603050405020304" pitchFamily="18" charset="0"/>
              </a:rPr>
              <a:t>etc</a:t>
            </a:r>
            <a:endParaRPr lang="en-US" sz="1900" dirty="0">
              <a:solidFill>
                <a:srgbClr val="002060"/>
              </a:solidFill>
              <a:latin typeface="Times New Roman" panose="02020603050405020304" pitchFamily="18" charset="0"/>
              <a:cs typeface="Times New Roman" panose="02020603050405020304" pitchFamily="18" charset="0"/>
            </a:endParaRPr>
          </a:p>
          <a:p>
            <a:pPr>
              <a:defRPr/>
            </a:pPr>
            <a:r>
              <a:rPr lang="en-US" sz="1900" dirty="0">
                <a:solidFill>
                  <a:srgbClr val="002060"/>
                </a:solidFill>
                <a:latin typeface="Times New Roman" panose="02020603050405020304" pitchFamily="18" charset="0"/>
                <a:cs typeface="Times New Roman" panose="02020603050405020304" pitchFamily="18" charset="0"/>
              </a:rPr>
              <a:t>e.g. wound dressing, plaster, bandage, gauge, swabs, compression stocking etc.</a:t>
            </a:r>
          </a:p>
          <a:p>
            <a:pPr marL="0" indent="0">
              <a:lnSpc>
                <a:spcPct val="115000"/>
              </a:lnSpc>
              <a:spcBef>
                <a:spcPts val="0"/>
              </a:spcBef>
              <a:buNone/>
              <a:tabLst>
                <a:tab pos="57150" algn="l"/>
                <a:tab pos="495300" algn="l"/>
                <a:tab pos="2409825" algn="l"/>
                <a:tab pos="6181725" algn="r"/>
              </a:tabLst>
              <a:defRPr/>
            </a:pPr>
            <a:endParaRPr lang="en-US" dirty="0"/>
          </a:p>
        </p:txBody>
      </p:sp>
      <p:sp>
        <p:nvSpPr>
          <p:cNvPr id="7" name="Content Placeholder 6">
            <a:extLst>
              <a:ext uri="{FF2B5EF4-FFF2-40B4-BE49-F238E27FC236}">
                <a16:creationId xmlns:a16="http://schemas.microsoft.com/office/drawing/2014/main" id="{E532A8F3-9C79-3F77-9697-C0FADFA51D4A}"/>
              </a:ext>
            </a:extLst>
          </p:cNvPr>
          <p:cNvSpPr>
            <a:spLocks noGrp="1"/>
          </p:cNvSpPr>
          <p:nvPr>
            <p:ph sz="quarter" idx="4"/>
          </p:nvPr>
        </p:nvSpPr>
        <p:spPr>
          <a:xfrm>
            <a:off x="6212264" y="1452282"/>
            <a:ext cx="5504607" cy="5056094"/>
          </a:xfrm>
        </p:spPr>
        <p:txBody>
          <a:bodyPr>
            <a:noAutofit/>
          </a:bodyPr>
          <a:lstStyle/>
          <a:p>
            <a:pPr>
              <a:defRPr/>
            </a:pPr>
            <a:r>
              <a:rPr lang="en-US" b="1" dirty="0">
                <a:solidFill>
                  <a:srgbClr val="002060"/>
                </a:solidFill>
                <a:latin typeface="Times New Roman" panose="02020603050405020304" pitchFamily="18" charset="0"/>
                <a:cs typeface="Times New Roman" panose="02020603050405020304" pitchFamily="18" charset="0"/>
              </a:rPr>
              <a:t>3. IMPLANTABLE MEDICAL TEXTILE:</a:t>
            </a:r>
            <a:r>
              <a:rPr lang="en-US" dirty="0">
                <a:solidFill>
                  <a:srgbClr val="002060"/>
                </a:solidFill>
                <a:latin typeface="Times New Roman" panose="02020603050405020304" pitchFamily="18" charset="0"/>
                <a:cs typeface="Times New Roman" panose="02020603050405020304" pitchFamily="18" charset="0"/>
              </a:rPr>
              <a:t> </a:t>
            </a:r>
          </a:p>
          <a:p>
            <a:pPr>
              <a:defRPr/>
            </a:pPr>
            <a:r>
              <a:rPr lang="en-US" dirty="0">
                <a:solidFill>
                  <a:srgbClr val="002060"/>
                </a:solidFill>
                <a:latin typeface="Times New Roman" panose="02020603050405020304" pitchFamily="18" charset="0"/>
                <a:cs typeface="Times New Roman" panose="02020603050405020304" pitchFamily="18" charset="0"/>
              </a:rPr>
              <a:t>Implantable medical textiles are partly or totally inserted into the human body. These materials are used in effecting repair to the body whether it is wound closure or replacement surgery or soft tissue implants.</a:t>
            </a:r>
          </a:p>
          <a:p>
            <a:pPr>
              <a:defRPr/>
            </a:pPr>
            <a:r>
              <a:rPr lang="en-US" dirty="0">
                <a:solidFill>
                  <a:srgbClr val="002060"/>
                </a:solidFill>
                <a:latin typeface="Times New Roman" panose="02020603050405020304" pitchFamily="18" charset="0"/>
                <a:cs typeface="Times New Roman" panose="02020603050405020304" pitchFamily="18" charset="0"/>
              </a:rPr>
              <a:t>e.g. Suture, Vascular grafts , Hernia Mesh, Artificial Heart Valve, Artificial ligament/tendon, Artificial joint/skin/bone etc.</a:t>
            </a:r>
          </a:p>
          <a:p>
            <a:pPr>
              <a:defRPr/>
            </a:pPr>
            <a:r>
              <a:rPr lang="en-US" b="1" dirty="0">
                <a:solidFill>
                  <a:srgbClr val="002060"/>
                </a:solidFill>
                <a:latin typeface="Times New Roman" panose="02020603050405020304" pitchFamily="18" charset="0"/>
                <a:cs typeface="Times New Roman" panose="02020603050405020304" pitchFamily="18" charset="0"/>
              </a:rPr>
              <a:t>4. EXTRA CORPOREAL </a:t>
            </a:r>
          </a:p>
          <a:p>
            <a:pPr>
              <a:defRPr/>
            </a:pPr>
            <a:r>
              <a:rPr lang="en-US" dirty="0">
                <a:solidFill>
                  <a:srgbClr val="002060"/>
                </a:solidFill>
                <a:latin typeface="Times New Roman" panose="02020603050405020304" pitchFamily="18" charset="0"/>
                <a:cs typeface="Times New Roman" panose="02020603050405020304" pitchFamily="18" charset="0"/>
              </a:rPr>
              <a:t>Extracorporeal mainly deals with artificial organ which are made from specialized textile implants that can function as a part of human body for blood purification apheresis, hemodialysis, </a:t>
            </a:r>
            <a:r>
              <a:rPr lang="en-US" dirty="0" err="1">
                <a:solidFill>
                  <a:srgbClr val="002060"/>
                </a:solidFill>
                <a:latin typeface="Times New Roman" panose="02020603050405020304" pitchFamily="18" charset="0"/>
                <a:cs typeface="Times New Roman" panose="02020603050405020304" pitchFamily="18" charset="0"/>
              </a:rPr>
              <a:t>hemofilteration</a:t>
            </a:r>
            <a:r>
              <a:rPr lang="en-US" dirty="0">
                <a:solidFill>
                  <a:srgbClr val="002060"/>
                </a:solidFill>
                <a:latin typeface="Times New Roman" panose="02020603050405020304" pitchFamily="18" charset="0"/>
                <a:cs typeface="Times New Roman" panose="02020603050405020304" pitchFamily="18" charset="0"/>
              </a:rPr>
              <a:t>, plasma </a:t>
            </a:r>
            <a:r>
              <a:rPr lang="en-US" dirty="0" err="1">
                <a:solidFill>
                  <a:srgbClr val="002060"/>
                </a:solidFill>
                <a:latin typeface="Times New Roman" panose="02020603050405020304" pitchFamily="18" charset="0"/>
                <a:cs typeface="Times New Roman" panose="02020603050405020304" pitchFamily="18" charset="0"/>
              </a:rPr>
              <a:t>pheresisn</a:t>
            </a:r>
            <a:r>
              <a:rPr lang="en-US" dirty="0">
                <a:solidFill>
                  <a:srgbClr val="002060"/>
                </a:solidFill>
                <a:latin typeface="Times New Roman" panose="02020603050405020304" pitchFamily="18" charset="0"/>
                <a:cs typeface="Times New Roman" panose="02020603050405020304" pitchFamily="18" charset="0"/>
              </a:rPr>
              <a:t> etc. e.g. Artificial kidney, Artificial lever, Artificial valves and Artificial Lungs etc.</a:t>
            </a:r>
          </a:p>
          <a:p>
            <a:pPr marL="0" indent="0">
              <a:buNone/>
            </a:pPr>
            <a:endParaRPr lang="en-US" sz="2000" dirty="0">
              <a:solidFill>
                <a:schemeClr val="accent2">
                  <a:lumMod val="50000"/>
                </a:schemeClr>
              </a:solidFill>
              <a:effectLst/>
              <a:latin typeface="Times New Roman" panose="02020603050405020304" pitchFamily="18" charset="0"/>
              <a:ea typeface="Times New Roman" panose="02020603050405020304" pitchFamily="18" charset="0"/>
            </a:endParaRPr>
          </a:p>
        </p:txBody>
      </p:sp>
      <p:pic>
        <p:nvPicPr>
          <p:cNvPr id="6" name="Picture 5">
            <a:extLst>
              <a:ext uri="{FF2B5EF4-FFF2-40B4-BE49-F238E27FC236}">
                <a16:creationId xmlns:a16="http://schemas.microsoft.com/office/drawing/2014/main" id="{C265D621-FB67-CD59-3A99-B05AD6B0E69B}"/>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3082" y="-46786"/>
            <a:ext cx="1506071" cy="1203233"/>
          </a:xfrm>
          <a:prstGeom prst="rect">
            <a:avLst/>
          </a:prstGeom>
          <a:noFill/>
          <a:ln>
            <a:noFill/>
          </a:ln>
        </p:spPr>
      </p:pic>
    </p:spTree>
    <p:extLst>
      <p:ext uri="{BB962C8B-B14F-4D97-AF65-F5344CB8AC3E}">
        <p14:creationId xmlns:p14="http://schemas.microsoft.com/office/powerpoint/2010/main" val="3303370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94432-AF2E-48D5-A3F3-C1EB3A113D21}"/>
              </a:ext>
            </a:extLst>
          </p:cNvPr>
          <p:cNvSpPr>
            <a:spLocks noGrp="1"/>
          </p:cNvSpPr>
          <p:nvPr>
            <p:ph type="title"/>
          </p:nvPr>
        </p:nvSpPr>
        <p:spPr>
          <a:xfrm>
            <a:off x="1659321" y="222948"/>
            <a:ext cx="9819607" cy="1041211"/>
          </a:xfrm>
        </p:spPr>
        <p:txBody>
          <a:bodyPr>
            <a:normAutofit/>
          </a:bodyPr>
          <a:lstStyle/>
          <a:p>
            <a:r>
              <a:rPr lang="en-IN" b="1" dirty="0">
                <a:solidFill>
                  <a:srgbClr val="002060"/>
                </a:solidFill>
                <a:latin typeface="Times New Roman" panose="02020603050405020304" pitchFamily="18" charset="0"/>
                <a:cs typeface="Times New Roman" panose="02020603050405020304" pitchFamily="18" charset="0"/>
              </a:rPr>
              <a:t>STANDARDIZATION OF MEDTECH</a:t>
            </a:r>
          </a:p>
        </p:txBody>
      </p:sp>
      <p:sp>
        <p:nvSpPr>
          <p:cNvPr id="3" name="Content Placeholder 2">
            <a:extLst>
              <a:ext uri="{FF2B5EF4-FFF2-40B4-BE49-F238E27FC236}">
                <a16:creationId xmlns:a16="http://schemas.microsoft.com/office/drawing/2014/main" id="{064F5FFF-292C-47E4-8FC1-00C7AD72F6B1}"/>
              </a:ext>
            </a:extLst>
          </p:cNvPr>
          <p:cNvSpPr>
            <a:spLocks noGrp="1"/>
          </p:cNvSpPr>
          <p:nvPr>
            <p:ph idx="1"/>
          </p:nvPr>
        </p:nvSpPr>
        <p:spPr>
          <a:xfrm>
            <a:off x="677334" y="1174375"/>
            <a:ext cx="10245362" cy="5602851"/>
          </a:xfrm>
        </p:spPr>
        <p:txBody>
          <a:bodyPr>
            <a:normAutofit/>
          </a:bodyPr>
          <a:lstStyle/>
          <a:p>
            <a:pPr marL="0" indent="0" algn="just" eaLnBrk="1" hangingPunct="1">
              <a:buClr>
                <a:srgbClr val="FFCC00"/>
              </a:buClr>
              <a:buNone/>
              <a:defRPr/>
            </a:pPr>
            <a:r>
              <a:rPr lang="en-US" sz="2800" b="1" i="0" dirty="0">
                <a:solidFill>
                  <a:srgbClr val="002060"/>
                </a:solidFill>
                <a:effectLst/>
                <a:latin typeface="Times New Roman" panose="02020603050405020304" pitchFamily="18" charset="0"/>
                <a:cs typeface="Times New Roman" panose="02020603050405020304" pitchFamily="18" charset="0"/>
              </a:rPr>
              <a:t>Standardization in the field of Medical Textiles has been undertaken by TECHNICAL TEXTILES FOR MEDTECH APPLICATION SECTIONAL COMMITTEE, TXD 36 under Textiles Division Council with mandate to formulate Indian Standards for terminology, testing and specifications for technical textiles for </a:t>
            </a:r>
            <a:r>
              <a:rPr lang="en-US" sz="2800" b="1" i="0" dirty="0" err="1">
                <a:solidFill>
                  <a:srgbClr val="002060"/>
                </a:solidFill>
                <a:effectLst/>
                <a:latin typeface="Times New Roman" panose="02020603050405020304" pitchFamily="18" charset="0"/>
                <a:cs typeface="Times New Roman" panose="02020603050405020304" pitchFamily="18" charset="0"/>
              </a:rPr>
              <a:t>medtech</a:t>
            </a:r>
            <a:r>
              <a:rPr lang="en-US" sz="2800" b="1" i="0" dirty="0">
                <a:solidFill>
                  <a:srgbClr val="002060"/>
                </a:solidFill>
                <a:effectLst/>
                <a:latin typeface="Times New Roman" panose="02020603050405020304" pitchFamily="18" charset="0"/>
                <a:cs typeface="Times New Roman" panose="02020603050405020304" pitchFamily="18" charset="0"/>
              </a:rPr>
              <a:t> applications such as healthcare and hygiene textile products, implantable and non-implantable and extra corporeal textile products.</a:t>
            </a:r>
          </a:p>
          <a:p>
            <a:pPr algn="just" eaLnBrk="1" hangingPunct="1">
              <a:buClr>
                <a:srgbClr val="FFCC00"/>
              </a:buClr>
              <a:defRPr/>
            </a:pPr>
            <a:r>
              <a:rPr lang="en-US" altLang="en-US" sz="2800" b="1" dirty="0">
                <a:solidFill>
                  <a:srgbClr val="002060"/>
                </a:solidFill>
                <a:latin typeface="Times New Roman" panose="02020603050405020304" pitchFamily="18" charset="0"/>
                <a:cs typeface="Times New Roman" panose="02020603050405020304" pitchFamily="18" charset="0"/>
              </a:rPr>
              <a:t>Number of standards formulated:               76 (Product -64, Method of test -12)</a:t>
            </a:r>
          </a:p>
          <a:p>
            <a:pPr algn="just" eaLnBrk="1" hangingPunct="1">
              <a:buClr>
                <a:srgbClr val="FFCC00"/>
              </a:buClr>
              <a:defRPr/>
            </a:pPr>
            <a:r>
              <a:rPr lang="en-US" altLang="en-US" sz="2800" b="1" dirty="0">
                <a:solidFill>
                  <a:srgbClr val="002060"/>
                </a:solidFill>
                <a:latin typeface="Times New Roman" panose="02020603050405020304" pitchFamily="18" charset="0"/>
                <a:cs typeface="Times New Roman" panose="02020603050405020304" pitchFamily="18" charset="0"/>
              </a:rPr>
              <a:t>Number of standards under development:  04</a:t>
            </a:r>
          </a:p>
          <a:p>
            <a:endParaRPr lang="en-IN" dirty="0"/>
          </a:p>
        </p:txBody>
      </p:sp>
      <p:pic>
        <p:nvPicPr>
          <p:cNvPr id="6" name="Picture 5">
            <a:extLst>
              <a:ext uri="{FF2B5EF4-FFF2-40B4-BE49-F238E27FC236}">
                <a16:creationId xmlns:a16="http://schemas.microsoft.com/office/drawing/2014/main" id="{25A437BB-078E-B5BD-0608-A80D24A4A56C}"/>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3082" y="-46786"/>
            <a:ext cx="1506071" cy="1203233"/>
          </a:xfrm>
          <a:prstGeom prst="rect">
            <a:avLst/>
          </a:prstGeom>
          <a:noFill/>
          <a:ln>
            <a:noFill/>
          </a:ln>
        </p:spPr>
      </p:pic>
    </p:spTree>
    <p:extLst>
      <p:ext uri="{BB962C8B-B14F-4D97-AF65-F5344CB8AC3E}">
        <p14:creationId xmlns:p14="http://schemas.microsoft.com/office/powerpoint/2010/main" val="2598134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DF953A67-E299-C6D2-56E4-B6CF1745BCCF}"/>
              </a:ext>
            </a:extLst>
          </p:cNvPr>
          <p:cNvSpPr>
            <a:spLocks noGrp="1" noChangeArrowheads="1"/>
          </p:cNvSpPr>
          <p:nvPr>
            <p:ph type="title"/>
          </p:nvPr>
        </p:nvSpPr>
        <p:spPr>
          <a:xfrm>
            <a:off x="2348754" y="452438"/>
            <a:ext cx="8381999" cy="677115"/>
          </a:xfrm>
        </p:spPr>
        <p:txBody>
          <a:bodyPr>
            <a:normAutofit fontScale="90000"/>
          </a:bodyPr>
          <a:lstStyle/>
          <a:p>
            <a:pPr algn="ctr"/>
            <a:r>
              <a:rPr lang="en-US" altLang="en-US" sz="3200" b="1" dirty="0">
                <a:solidFill>
                  <a:srgbClr val="002060"/>
                </a:solidFill>
              </a:rPr>
              <a:t>IMPORTANT PRODUCT OF MEDICAL TEXTILES</a:t>
            </a:r>
            <a:endParaRPr lang="en-IN" altLang="en-US" sz="3200" b="1" dirty="0">
              <a:solidFill>
                <a:srgbClr val="002060"/>
              </a:solidFill>
            </a:endParaRPr>
          </a:p>
        </p:txBody>
      </p:sp>
      <p:sp>
        <p:nvSpPr>
          <p:cNvPr id="21507" name="Content Placeholder 2">
            <a:extLst>
              <a:ext uri="{FF2B5EF4-FFF2-40B4-BE49-F238E27FC236}">
                <a16:creationId xmlns:a16="http://schemas.microsoft.com/office/drawing/2014/main" id="{04594994-6D87-8AC3-0C3F-1DEBBD3A87D3}"/>
              </a:ext>
            </a:extLst>
          </p:cNvPr>
          <p:cNvSpPr>
            <a:spLocks noGrp="1" noChangeArrowheads="1"/>
          </p:cNvSpPr>
          <p:nvPr>
            <p:ph idx="1"/>
          </p:nvPr>
        </p:nvSpPr>
        <p:spPr>
          <a:xfrm>
            <a:off x="1828799" y="1828800"/>
            <a:ext cx="9314329" cy="4648200"/>
          </a:xfrm>
        </p:spPr>
        <p:txBody>
          <a:bodyPr/>
          <a:lstStyle/>
          <a:p>
            <a:pPr>
              <a:defRPr/>
            </a:pPr>
            <a:r>
              <a:rPr lang="en-US" altLang="en-US" b="1" dirty="0">
                <a:solidFill>
                  <a:srgbClr val="002060"/>
                </a:solidFill>
                <a:latin typeface="Times New Roman" panose="02020603050405020304" pitchFamily="18" charset="0"/>
                <a:cs typeface="Times New Roman" panose="02020603050405020304" pitchFamily="18" charset="0"/>
              </a:rPr>
              <a:t>SURGICAL FACE MASK        COVERALL                     BEDSHEET/ PILLOW COVER</a:t>
            </a:r>
          </a:p>
          <a:p>
            <a:pPr>
              <a:defRPr/>
            </a:pPr>
            <a:endParaRPr lang="en-US" altLang="en-US" b="1" dirty="0">
              <a:solidFill>
                <a:srgbClr val="000000"/>
              </a:solidFill>
            </a:endParaRPr>
          </a:p>
          <a:p>
            <a:pPr>
              <a:defRPr/>
            </a:pPr>
            <a:endParaRPr lang="en-US" altLang="en-US" b="1" dirty="0">
              <a:solidFill>
                <a:srgbClr val="000000"/>
              </a:solidFill>
            </a:endParaRPr>
          </a:p>
          <a:p>
            <a:pPr>
              <a:defRPr/>
            </a:pPr>
            <a:endParaRPr lang="en-US" altLang="en-US" b="1" dirty="0">
              <a:solidFill>
                <a:srgbClr val="000000"/>
              </a:solidFill>
            </a:endParaRPr>
          </a:p>
          <a:p>
            <a:pPr>
              <a:defRPr/>
            </a:pPr>
            <a:r>
              <a:rPr lang="en-US" altLang="en-US" b="1" dirty="0">
                <a:solidFill>
                  <a:srgbClr val="000000"/>
                </a:solidFill>
              </a:rPr>
              <a:t> </a:t>
            </a:r>
          </a:p>
          <a:p>
            <a:pPr marL="0" indent="0">
              <a:buNone/>
              <a:defRPr/>
            </a:pPr>
            <a:r>
              <a:rPr lang="en-US" altLang="en-US" b="1" dirty="0">
                <a:solidFill>
                  <a:srgbClr val="000000"/>
                </a:solidFill>
              </a:rPr>
              <a:t>    </a:t>
            </a:r>
          </a:p>
          <a:p>
            <a:pPr>
              <a:defRPr/>
            </a:pPr>
            <a:r>
              <a:rPr lang="en-US" altLang="en-US" b="1" dirty="0">
                <a:solidFill>
                  <a:srgbClr val="002060"/>
                </a:solidFill>
                <a:latin typeface="Times New Roman" panose="02020603050405020304" pitchFamily="18" charset="0"/>
                <a:cs typeface="Times New Roman" panose="02020603050405020304" pitchFamily="18" charset="0"/>
              </a:rPr>
              <a:t>BABY DIAPER                                      SANITARY NAPKIN</a:t>
            </a:r>
          </a:p>
          <a:p>
            <a:pPr>
              <a:defRPr/>
            </a:pPr>
            <a:endParaRPr lang="en-IN" altLang="en-US" dirty="0"/>
          </a:p>
        </p:txBody>
      </p:sp>
      <p:sp>
        <p:nvSpPr>
          <p:cNvPr id="4" name="Slide Number Placeholder 3">
            <a:extLst>
              <a:ext uri="{FF2B5EF4-FFF2-40B4-BE49-F238E27FC236}">
                <a16:creationId xmlns:a16="http://schemas.microsoft.com/office/drawing/2014/main" id="{A5891531-490A-23EF-8EE1-309AC1E83586}"/>
              </a:ext>
            </a:extLst>
          </p:cNvPr>
          <p:cNvSpPr>
            <a:spLocks noGrp="1"/>
          </p:cNvSpPr>
          <p:nvPr>
            <p:ph type="sldNum" sz="quarter" idx="12"/>
          </p:nvPr>
        </p:nvSpPr>
        <p:spPr/>
        <p:txBody>
          <a:bodyPr/>
          <a:lstStyle/>
          <a:p>
            <a:pPr>
              <a:defRPr/>
            </a:pPr>
            <a:fld id="{C05D8F34-F35D-4D34-995C-9FB57134B770}" type="slidenum">
              <a:rPr lang="en-US" altLang="en-US" smtClean="0"/>
              <a:pPr>
                <a:defRPr/>
              </a:pPr>
              <a:t>6</a:t>
            </a:fld>
            <a:endParaRPr lang="en-US" altLang="en-US"/>
          </a:p>
        </p:txBody>
      </p:sp>
      <p:pic>
        <p:nvPicPr>
          <p:cNvPr id="13318" name="Picture 3" descr="images (2)">
            <a:extLst>
              <a:ext uri="{FF2B5EF4-FFF2-40B4-BE49-F238E27FC236}">
                <a16:creationId xmlns:a16="http://schemas.microsoft.com/office/drawing/2014/main" id="{F165C282-AFDB-2D05-DD4C-E052A570C5A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33601" y="2633664"/>
            <a:ext cx="1133475" cy="113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9" name="Picture 4" descr="images (4)">
            <a:extLst>
              <a:ext uri="{FF2B5EF4-FFF2-40B4-BE49-F238E27FC236}">
                <a16:creationId xmlns:a16="http://schemas.microsoft.com/office/drawing/2014/main" id="{E6761DB1-43CD-3EA9-6DC4-A7BF2F44B8E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71876" y="2665414"/>
            <a:ext cx="1457325" cy="1101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0" name="Picture 21" descr="https://5.imimg.com/data5/YI/KU/MY-48084029/baby-diaper-open-style-500x500.jpg">
            <a:extLst>
              <a:ext uri="{FF2B5EF4-FFF2-40B4-BE49-F238E27FC236}">
                <a16:creationId xmlns:a16="http://schemas.microsoft.com/office/drawing/2014/main" id="{68009530-55DF-9A80-A587-47ACDABA735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46300" y="5059363"/>
            <a:ext cx="1346200" cy="134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1" name="Picture 23" descr="Image result for ADULT DIAPER">
            <a:extLst>
              <a:ext uri="{FF2B5EF4-FFF2-40B4-BE49-F238E27FC236}">
                <a16:creationId xmlns:a16="http://schemas.microsoft.com/office/drawing/2014/main" id="{FEFE3371-9F59-C2CE-326E-38CA3AE4113B}"/>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908425" y="5029201"/>
            <a:ext cx="1346200" cy="1376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2" name="Picture 2" descr="sanitary pads in india">
            <a:extLst>
              <a:ext uri="{FF2B5EF4-FFF2-40B4-BE49-F238E27FC236}">
                <a16:creationId xmlns:a16="http://schemas.microsoft.com/office/drawing/2014/main" id="{7DE04D99-6823-5F1C-3B83-4F37FEACA762}"/>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08675" y="5137151"/>
            <a:ext cx="2057400"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3" name="Picture 8" descr="Reusable sanitary pads: Cotton and fibre pads for eco-friendly periods |  Most Searched Products - Times of India">
            <a:extLst>
              <a:ext uri="{FF2B5EF4-FFF2-40B4-BE49-F238E27FC236}">
                <a16:creationId xmlns:a16="http://schemas.microsoft.com/office/drawing/2014/main" id="{F045F35C-8022-2D6A-48A2-D79357FE642C}"/>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089900" y="5111751"/>
            <a:ext cx="2057400" cy="1317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4" name="Picture 2">
            <a:extLst>
              <a:ext uri="{FF2B5EF4-FFF2-40B4-BE49-F238E27FC236}">
                <a16:creationId xmlns:a16="http://schemas.microsoft.com/office/drawing/2014/main" id="{47278E44-3C1C-EBC4-17AE-DD28BF9974C3}"/>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480051" y="2487613"/>
            <a:ext cx="1457325" cy="152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6" descr="Plain Sky Blue Non Woven Bed Sheet And Pillow Cover, For Hospital, Rs 20  /set | ID: 22471535988">
            <a:extLst>
              <a:ext uri="{FF2B5EF4-FFF2-40B4-BE49-F238E27FC236}">
                <a16:creationId xmlns:a16="http://schemas.microsoft.com/office/drawing/2014/main" id="{A39864D5-1575-409B-49EF-8A0069DD4960}"/>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952051" y="2425514"/>
            <a:ext cx="1960562" cy="1456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a:extLst>
              <a:ext uri="{FF2B5EF4-FFF2-40B4-BE49-F238E27FC236}">
                <a16:creationId xmlns:a16="http://schemas.microsoft.com/office/drawing/2014/main" id="{B4B1E0CF-17FF-E951-05FE-678E7492FFDE}"/>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233082" y="-46786"/>
            <a:ext cx="1506071" cy="1203233"/>
          </a:xfrm>
          <a:prstGeom prst="rect">
            <a:avLst/>
          </a:prstGeom>
          <a:noFill/>
          <a:ln>
            <a:noFill/>
          </a:ln>
        </p:spPr>
      </p:pic>
    </p:spTree>
    <p:extLst>
      <p:ext uri="{BB962C8B-B14F-4D97-AF65-F5344CB8AC3E}">
        <p14:creationId xmlns:p14="http://schemas.microsoft.com/office/powerpoint/2010/main" val="597484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3B4F49AC-01DB-24A8-66BA-AD4538570177}"/>
            </a:ext>
          </a:extLst>
        </p:cNvPr>
        <p:cNvGrpSpPr/>
        <p:nvPr/>
      </p:nvGrpSpPr>
      <p:grpSpPr>
        <a:xfrm>
          <a:off x="0" y="0"/>
          <a:ext cx="0" cy="0"/>
          <a:chOff x="0" y="0"/>
          <a:chExt cx="0" cy="0"/>
        </a:xfrm>
      </p:grpSpPr>
      <p:sp>
        <p:nvSpPr>
          <p:cNvPr id="307202" name="Rectangle 2">
            <a:extLst>
              <a:ext uri="{FF2B5EF4-FFF2-40B4-BE49-F238E27FC236}">
                <a16:creationId xmlns:a16="http://schemas.microsoft.com/office/drawing/2014/main" id="{B988A47B-E1F0-B3EA-EF1C-CFDBF891DEAC}"/>
              </a:ext>
            </a:extLst>
          </p:cNvPr>
          <p:cNvSpPr>
            <a:spLocks noGrp="1" noChangeArrowheads="1"/>
          </p:cNvSpPr>
          <p:nvPr>
            <p:ph type="title"/>
          </p:nvPr>
        </p:nvSpPr>
        <p:spPr>
          <a:xfrm>
            <a:off x="2259106" y="152401"/>
            <a:ext cx="9206753" cy="911225"/>
          </a:xfrm>
        </p:spPr>
        <p:txBody>
          <a:bodyPr>
            <a:normAutofit fontScale="90000"/>
          </a:bodyPr>
          <a:lstStyle/>
          <a:p>
            <a:pPr algn="ctr"/>
            <a:r>
              <a:rPr lang="en-US" sz="2800" b="1" dirty="0">
                <a:solidFill>
                  <a:srgbClr val="002060"/>
                </a:solidFill>
                <a:latin typeface="Times New Roman" panose="02020603050405020304" pitchFamily="18" charset="0"/>
                <a:cs typeface="Times New Roman" panose="02020603050405020304" pitchFamily="18" charset="0"/>
              </a:rPr>
              <a:t>IMPORTANCE OF </a:t>
            </a:r>
            <a:r>
              <a:rPr lang="en-US" sz="2800" b="1" dirty="0">
                <a:solidFill>
                  <a:srgbClr val="002060"/>
                </a:solidFill>
                <a:latin typeface="Times New Roman" panose="02020603050405020304" pitchFamily="18" charset="0"/>
                <a:ea typeface="Calibri" panose="020F0502020204030204" pitchFamily="34" charset="0"/>
              </a:rPr>
              <a:t>MENSTRUAL HYGIENE MANAGEMENT</a:t>
            </a:r>
            <a:br>
              <a:rPr lang="en-US" altLang="en-US" sz="2800" b="1" dirty="0">
                <a:latin typeface="Arial" panose="020B0604020202020204" pitchFamily="34" charset="0"/>
                <a:cs typeface="Arial" panose="020B0604020202020204" pitchFamily="34" charset="0"/>
              </a:rPr>
            </a:br>
            <a:r>
              <a:rPr lang="en-US" altLang="en-US" sz="2200" dirty="0">
                <a:solidFill>
                  <a:srgbClr val="FF0000"/>
                </a:solidFill>
              </a:rPr>
              <a:t> 					</a:t>
            </a:r>
            <a:endParaRPr lang="en-US" altLang="en-US" sz="2000" b="1" dirty="0">
              <a:solidFill>
                <a:srgbClr val="FF0000"/>
              </a:solidFill>
            </a:endParaRPr>
          </a:p>
        </p:txBody>
      </p:sp>
      <p:pic>
        <p:nvPicPr>
          <p:cNvPr id="2" name="Picture 1">
            <a:extLst>
              <a:ext uri="{FF2B5EF4-FFF2-40B4-BE49-F238E27FC236}">
                <a16:creationId xmlns:a16="http://schemas.microsoft.com/office/drawing/2014/main" id="{D1EF798F-0141-B2A3-0444-F9A1271FE86C}"/>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3082" y="-46786"/>
            <a:ext cx="1506071" cy="1203233"/>
          </a:xfrm>
          <a:prstGeom prst="rect">
            <a:avLst/>
          </a:prstGeom>
          <a:noFill/>
          <a:ln>
            <a:noFill/>
          </a:ln>
        </p:spPr>
      </p:pic>
      <p:sp>
        <p:nvSpPr>
          <p:cNvPr id="3" name="Rectangle 1">
            <a:extLst>
              <a:ext uri="{FF2B5EF4-FFF2-40B4-BE49-F238E27FC236}">
                <a16:creationId xmlns:a16="http://schemas.microsoft.com/office/drawing/2014/main" id="{AE013368-C86D-3624-A340-C9EE1E8CB65A}"/>
              </a:ext>
            </a:extLst>
          </p:cNvPr>
          <p:cNvSpPr>
            <a:spLocks noGrp="1" noChangeArrowheads="1"/>
          </p:cNvSpPr>
          <p:nvPr>
            <p:ph idx="1"/>
          </p:nvPr>
        </p:nvSpPr>
        <p:spPr bwMode="auto">
          <a:xfrm>
            <a:off x="523316" y="1261528"/>
            <a:ext cx="9409578" cy="4370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endParaRPr lang="en-IN" sz="1200" b="1" dirty="0">
              <a:solidFill>
                <a:srgbClr val="002060"/>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None/>
              <a:tabLst/>
            </a:pPr>
            <a:r>
              <a:rPr lang="en-US" sz="1600" dirty="0">
                <a:solidFill>
                  <a:srgbClr val="002060"/>
                </a:solidFill>
                <a:latin typeface="Times New Roman" panose="02020603050405020304" pitchFamily="18" charset="0"/>
                <a:cs typeface="Times New Roman" panose="02020603050405020304" pitchFamily="18" charset="0"/>
              </a:rPr>
              <a:t>Menstrual Hygiene Management (MHM) is critically important for the well-being, dignity, and health of individuals who menstruate.</a:t>
            </a:r>
          </a:p>
          <a:p>
            <a:pPr marL="0" marR="0" lvl="0" indent="0" algn="l" defTabSz="914400" rtl="0" eaLnBrk="0" fontAlgn="base" latinLnBrk="0" hangingPunct="0">
              <a:lnSpc>
                <a:spcPct val="100000"/>
              </a:lnSpc>
              <a:spcBef>
                <a:spcPct val="0"/>
              </a:spcBef>
              <a:spcAft>
                <a:spcPct val="0"/>
              </a:spcAft>
              <a:buClrTx/>
              <a:buSzTx/>
              <a:buNone/>
              <a:tabLst/>
            </a:pPr>
            <a:endParaRPr kumimoji="0" lang="en-IN" altLang="en-US" sz="16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None/>
              <a:tabLst/>
            </a:pPr>
            <a:r>
              <a:rPr lang="en-IN" altLang="en-US" sz="1600" b="1" dirty="0">
                <a:solidFill>
                  <a:srgbClr val="002060"/>
                </a:solidFill>
                <a:latin typeface="Times New Roman" panose="02020603050405020304" pitchFamily="18" charset="0"/>
                <a:cs typeface="Times New Roman" panose="02020603050405020304" pitchFamily="18" charset="0"/>
              </a:rPr>
              <a:t>Benefits</a:t>
            </a:r>
            <a:endParaRPr kumimoji="0" lang="en-IN" altLang="en-US" sz="16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p>
            <a:pPr algn="just">
              <a:lnSpc>
                <a:spcPct val="107000"/>
              </a:lnSpc>
              <a:spcAft>
                <a:spcPts val="800"/>
              </a:spcAft>
            </a:pPr>
            <a:r>
              <a:rPr lang="en-IN" sz="1600"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Health and Hygiene: </a:t>
            </a:r>
            <a:r>
              <a:rPr lang="en-IN" sz="1600"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Prevents infections, ensures comfort, and supports mental well-being.</a:t>
            </a:r>
          </a:p>
          <a:p>
            <a:pPr algn="just">
              <a:lnSpc>
                <a:spcPct val="107000"/>
              </a:lnSpc>
              <a:spcAft>
                <a:spcPts val="800"/>
              </a:spcAft>
            </a:pPr>
            <a:r>
              <a:rPr lang="en-IN" sz="1600"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Dignity and Empowerment: </a:t>
            </a:r>
            <a:r>
              <a:rPr lang="en-IN" sz="1600"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Maintains dignity, empowers women and girls, and promotes gender equality.</a:t>
            </a:r>
          </a:p>
          <a:p>
            <a:pPr algn="just">
              <a:lnSpc>
                <a:spcPct val="107000"/>
              </a:lnSpc>
              <a:spcAft>
                <a:spcPts val="800"/>
              </a:spcAft>
            </a:pPr>
            <a:r>
              <a:rPr lang="en-IN" sz="1600"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Education and Productivity: </a:t>
            </a:r>
            <a:r>
              <a:rPr lang="en-IN" sz="1600"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Improves school attendance and workplace productivity.</a:t>
            </a:r>
          </a:p>
          <a:p>
            <a:pPr algn="just">
              <a:lnSpc>
                <a:spcPct val="107000"/>
              </a:lnSpc>
              <a:spcAft>
                <a:spcPts val="800"/>
              </a:spcAft>
            </a:pPr>
            <a:r>
              <a:rPr lang="en-IN" sz="1600"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Socio-economic Impact: </a:t>
            </a:r>
            <a:r>
              <a:rPr lang="en-IN" sz="1600"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Reduces stigma, promotes inclusivity, and contributes to economic development.</a:t>
            </a:r>
          </a:p>
          <a:p>
            <a:pPr algn="just">
              <a:lnSpc>
                <a:spcPct val="107000"/>
              </a:lnSpc>
              <a:spcAft>
                <a:spcPts val="800"/>
              </a:spcAft>
            </a:pPr>
            <a:r>
              <a:rPr lang="en-IN" sz="1600"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Environmental Sustainability: </a:t>
            </a:r>
            <a:r>
              <a:rPr lang="en-IN" sz="1600"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Encourages sustainable menstrual products and proper waste management.</a:t>
            </a:r>
          </a:p>
          <a:p>
            <a:pPr algn="just">
              <a:lnSpc>
                <a:spcPct val="107000"/>
              </a:lnSpc>
              <a:spcAft>
                <a:spcPts val="800"/>
              </a:spcAft>
            </a:pPr>
            <a:r>
              <a:rPr lang="en-IN" sz="1600"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Public Awareness and Policy: </a:t>
            </a:r>
            <a:r>
              <a:rPr lang="en-IN" sz="1600"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Prioritizes MHM through government policies, advocacy, and community awareness</a:t>
            </a:r>
            <a:endParaRPr kumimoji="0" lang="en-US" altLang="en-US" sz="16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p:txBody>
      </p:sp>
      <p:pic>
        <p:nvPicPr>
          <p:cNvPr id="3074" name="Picture 2" descr="About Menstrual Hygiene Day">
            <a:extLst>
              <a:ext uri="{FF2B5EF4-FFF2-40B4-BE49-F238E27FC236}">
                <a16:creationId xmlns:a16="http://schemas.microsoft.com/office/drawing/2014/main" id="{B6CBC149-E5F0-CA8C-53BE-C2B3E49505B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081931" y="1156447"/>
            <a:ext cx="1586753" cy="13222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9282864"/>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fill="hold" nodeType="withEffect">
                                  <p:stCondLst>
                                    <p:cond delay="0"/>
                                  </p:stCondLst>
                                  <p:iterate type="lt">
                                    <p:tmPct val="10000"/>
                                  </p:iterate>
                                  <p:childTnLst>
                                    <p:set>
                                      <p:cBhvr>
                                        <p:cTn id="6" dur="1" fill="hold">
                                          <p:stCondLst>
                                            <p:cond delay="0"/>
                                          </p:stCondLst>
                                        </p:cTn>
                                        <p:tgtEl>
                                          <p:spTgt spid="307202"/>
                                        </p:tgtEl>
                                        <p:attrNameLst>
                                          <p:attrName>style.visibility</p:attrName>
                                        </p:attrNameLst>
                                      </p:cBhvr>
                                      <p:to>
                                        <p:strVal val="visible"/>
                                      </p:to>
                                    </p:set>
                                    <p:animEffect transition="in" filter="fade">
                                      <p:cBhvr>
                                        <p:cTn id="7" dur="600">
                                          <p:stCondLst>
                                            <p:cond delay="0"/>
                                          </p:stCondLst>
                                        </p:cTn>
                                        <p:tgtEl>
                                          <p:spTgt spid="307202"/>
                                        </p:tgtEl>
                                      </p:cBhvr>
                                    </p:animEffect>
                                    <p:anim calcmode="lin" valueType="num">
                                      <p:cBhvr>
                                        <p:cTn id="8" dur="600" fill="hold">
                                          <p:stCondLst>
                                            <p:cond delay="0"/>
                                          </p:stCondLst>
                                        </p:cTn>
                                        <p:tgtEl>
                                          <p:spTgt spid="307202"/>
                                        </p:tgtEl>
                                        <p:attrNameLst>
                                          <p:attrName>style.rotation</p:attrName>
                                        </p:attrNameLst>
                                      </p:cBhvr>
                                      <p:tavLst>
                                        <p:tav tm="0">
                                          <p:val>
                                            <p:fltVal val="720"/>
                                          </p:val>
                                        </p:tav>
                                        <p:tav tm="100000">
                                          <p:val>
                                            <p:fltVal val="0"/>
                                          </p:val>
                                        </p:tav>
                                      </p:tavLst>
                                    </p:anim>
                                    <p:anim calcmode="lin" valueType="num">
                                      <p:cBhvr>
                                        <p:cTn id="9" dur="600" fill="hold">
                                          <p:stCondLst>
                                            <p:cond delay="0"/>
                                          </p:stCondLst>
                                        </p:cTn>
                                        <p:tgtEl>
                                          <p:spTgt spid="307202"/>
                                        </p:tgtEl>
                                        <p:attrNameLst>
                                          <p:attrName>ppt_h</p:attrName>
                                        </p:attrNameLst>
                                      </p:cBhvr>
                                      <p:tavLst>
                                        <p:tav tm="0">
                                          <p:val>
                                            <p:fltVal val="0"/>
                                          </p:val>
                                        </p:tav>
                                        <p:tav tm="100000">
                                          <p:val>
                                            <p:strVal val="#ppt_h"/>
                                          </p:val>
                                        </p:tav>
                                      </p:tavLst>
                                    </p:anim>
                                    <p:anim calcmode="lin" valueType="num">
                                      <p:cBhvr>
                                        <p:cTn id="10" dur="600" fill="hold">
                                          <p:stCondLst>
                                            <p:cond delay="0"/>
                                          </p:stCondLst>
                                        </p:cTn>
                                        <p:tgtEl>
                                          <p:spTgt spid="307202"/>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7B094-AA78-3BA5-1BF9-12CB1837A2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43672B-1C7B-F85C-A208-7C9B7D8F15C5}"/>
              </a:ext>
            </a:extLst>
          </p:cNvPr>
          <p:cNvSpPr>
            <a:spLocks noGrp="1"/>
          </p:cNvSpPr>
          <p:nvPr>
            <p:ph type="title"/>
          </p:nvPr>
        </p:nvSpPr>
        <p:spPr>
          <a:xfrm>
            <a:off x="1776335" y="178520"/>
            <a:ext cx="9647878" cy="1320800"/>
          </a:xfrm>
        </p:spPr>
        <p:txBody>
          <a:bodyPr anchor="ctr">
            <a:normAutofit/>
          </a:bodyPr>
          <a:lstStyle/>
          <a:p>
            <a:pPr>
              <a:lnSpc>
                <a:spcPct val="90000"/>
              </a:lnSpc>
            </a:pPr>
            <a:r>
              <a:rPr lang="en-US" sz="2800" b="1" dirty="0">
                <a:solidFill>
                  <a:srgbClr val="002060"/>
                </a:solidFill>
                <a:latin typeface="Times New Roman" panose="02020603050405020304" pitchFamily="18" charset="0"/>
                <a:cs typeface="Times New Roman" panose="02020603050405020304" pitchFamily="18" charset="0"/>
              </a:rPr>
              <a:t>Important standards for </a:t>
            </a:r>
            <a:r>
              <a:rPr lang="en-US" sz="2800" b="1" dirty="0">
                <a:solidFill>
                  <a:srgbClr val="002060"/>
                </a:solidFill>
                <a:latin typeface="Times New Roman" panose="02020603050405020304" pitchFamily="18" charset="0"/>
                <a:ea typeface="Calibri" panose="020F0502020204030204" pitchFamily="34" charset="0"/>
              </a:rPr>
              <a:t>menstrual hygiene management</a:t>
            </a:r>
            <a:endParaRPr lang="en-US" sz="2800" b="1" dirty="0">
              <a:solidFill>
                <a:srgbClr val="00206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3C321E5-F37C-24D0-E590-F597C2B2FE8C}"/>
              </a:ext>
            </a:extLst>
          </p:cNvPr>
          <p:cNvSpPr>
            <a:spLocks noGrp="1"/>
          </p:cNvSpPr>
          <p:nvPr>
            <p:ph idx="1"/>
          </p:nvPr>
        </p:nvSpPr>
        <p:spPr>
          <a:xfrm>
            <a:off x="2042098" y="1156447"/>
            <a:ext cx="9647878" cy="5441577"/>
          </a:xfrm>
        </p:spPr>
        <p:txBody>
          <a:bodyPr>
            <a:noAutofit/>
          </a:bodyPr>
          <a:lstStyle/>
          <a:p>
            <a:pPr>
              <a:lnSpc>
                <a:spcPct val="150000"/>
              </a:lnSpc>
            </a:pPr>
            <a:r>
              <a:rPr lang="en-US" sz="1800" b="1" dirty="0">
                <a:solidFill>
                  <a:srgbClr val="002060"/>
                </a:solidFill>
                <a:effectLst/>
                <a:latin typeface="Times New Roman" panose="02020603050405020304" pitchFamily="18" charset="0"/>
                <a:ea typeface="Calibri" panose="020F0502020204030204" pitchFamily="34" charset="0"/>
              </a:rPr>
              <a:t>IS 5405 : 2019 Disposable Sanitary Napkin</a:t>
            </a:r>
          </a:p>
          <a:p>
            <a:pPr algn="just">
              <a:lnSpc>
                <a:spcPct val="150000"/>
              </a:lnSpc>
            </a:pPr>
            <a:r>
              <a:rPr lang="en-US" sz="1600" dirty="0">
                <a:solidFill>
                  <a:srgbClr val="002060"/>
                </a:solidFill>
                <a:latin typeface="Times New Roman" panose="02020603050405020304" pitchFamily="18" charset="0"/>
                <a:cs typeface="Times New Roman" panose="02020603050405020304" pitchFamily="18" charset="0"/>
              </a:rPr>
              <a:t>A sanitary napkin is an absorbent material used to absorb fluid discharged during menstruation. Hygiene-related practices of women during menstruation are of considerable importance, as they have a health impact in terms of increased vulnerability to reproductive tract infections (RTI). Menstrual hygiene is vital for the empowerment and well-being of women and girls worldwide. </a:t>
            </a:r>
          </a:p>
          <a:p>
            <a:pPr>
              <a:lnSpc>
                <a:spcPct val="150000"/>
              </a:lnSpc>
            </a:pPr>
            <a:r>
              <a:rPr lang="en-US" sz="1600" dirty="0">
                <a:solidFill>
                  <a:srgbClr val="002060"/>
                </a:solidFill>
                <a:latin typeface="Times New Roman" panose="02020603050405020304" pitchFamily="18" charset="0"/>
                <a:cs typeface="Times New Roman" panose="02020603050405020304" pitchFamily="18" charset="0"/>
              </a:rPr>
              <a:t>IS 5405 : 2019 specifies the requirements that ensure the sanitary napkin is assembled in a proper fit, is able to withstand pressure after an absorption test to ensure no leakage and is free from lumps, oil spots, dirt or foreign material. </a:t>
            </a:r>
          </a:p>
          <a:p>
            <a:pPr>
              <a:lnSpc>
                <a:spcPct val="150000"/>
              </a:lnSpc>
            </a:pPr>
            <a:r>
              <a:rPr lang="en-US" sz="1600" dirty="0">
                <a:solidFill>
                  <a:srgbClr val="002060"/>
                </a:solidFill>
                <a:latin typeface="Times New Roman" panose="02020603050405020304" pitchFamily="18" charset="0"/>
                <a:cs typeface="Times New Roman" panose="02020603050405020304" pitchFamily="18" charset="0"/>
              </a:rPr>
              <a:t>To ensure hygiene and safety, testing of bacterial and fungal bioburdens and testing for common skin pathogens has also been incorporated in the standard.</a:t>
            </a:r>
          </a:p>
          <a:p>
            <a:pPr>
              <a:lnSpc>
                <a:spcPct val="150000"/>
              </a:lnSpc>
            </a:pPr>
            <a:r>
              <a:rPr lang="en-US" sz="1600" dirty="0">
                <a:solidFill>
                  <a:srgbClr val="002060"/>
                </a:solidFill>
                <a:latin typeface="Times New Roman" panose="02020603050405020304" pitchFamily="18" charset="0"/>
                <a:cs typeface="Times New Roman" panose="02020603050405020304" pitchFamily="18" charset="0"/>
              </a:rPr>
              <a:t>To ensure that the raw materials used for manufacturing the final product are safe for the user, a biocompatibility evaluation covering cytotoxicity, irritation and skin </a:t>
            </a:r>
            <a:r>
              <a:rPr lang="en-US" sz="1600" dirty="0" err="1">
                <a:solidFill>
                  <a:srgbClr val="002060"/>
                </a:solidFill>
                <a:latin typeface="Times New Roman" panose="02020603050405020304" pitchFamily="18" charset="0"/>
                <a:cs typeface="Times New Roman" panose="02020603050405020304" pitchFamily="18" charset="0"/>
              </a:rPr>
              <a:t>sensitisation</a:t>
            </a:r>
            <a:r>
              <a:rPr lang="en-US" sz="1600" dirty="0">
                <a:solidFill>
                  <a:srgbClr val="002060"/>
                </a:solidFill>
                <a:latin typeface="Times New Roman" panose="02020603050405020304" pitchFamily="18" charset="0"/>
                <a:cs typeface="Times New Roman" panose="02020603050405020304" pitchFamily="18" charset="0"/>
              </a:rPr>
              <a:t> tests is specified in the Optional requirements of biodegradability and </a:t>
            </a:r>
            <a:r>
              <a:rPr lang="en-US" sz="1600" dirty="0" err="1">
                <a:solidFill>
                  <a:srgbClr val="002060"/>
                </a:solidFill>
                <a:latin typeface="Times New Roman" panose="02020603050405020304" pitchFamily="18" charset="0"/>
                <a:cs typeface="Times New Roman" panose="02020603050405020304" pitchFamily="18" charset="0"/>
              </a:rPr>
              <a:t>compostability</a:t>
            </a:r>
            <a:r>
              <a:rPr lang="en-US" sz="1600" dirty="0">
                <a:solidFill>
                  <a:srgbClr val="002060"/>
                </a:solidFill>
                <a:latin typeface="Times New Roman" panose="02020603050405020304" pitchFamily="18" charset="0"/>
                <a:cs typeface="Times New Roman" panose="02020603050405020304" pitchFamily="18" charset="0"/>
              </a:rPr>
              <a:t>, aiming to mitigate solid waste generation</a:t>
            </a:r>
            <a:endParaRPr lang="en-IN"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5" name="Picture 4">
            <a:extLst>
              <a:ext uri="{FF2B5EF4-FFF2-40B4-BE49-F238E27FC236}">
                <a16:creationId xmlns:a16="http://schemas.microsoft.com/office/drawing/2014/main" id="{1F1FCEA1-1D2C-C3B4-21D7-13D03B65FE2B}"/>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3082" y="-46786"/>
            <a:ext cx="1506071" cy="1203233"/>
          </a:xfrm>
          <a:prstGeom prst="rect">
            <a:avLst/>
          </a:prstGeom>
          <a:noFill/>
          <a:ln>
            <a:noFill/>
          </a:ln>
        </p:spPr>
      </p:pic>
      <p:pic>
        <p:nvPicPr>
          <p:cNvPr id="6" name="Picture 5" descr="sanitary pads in india">
            <a:extLst>
              <a:ext uri="{FF2B5EF4-FFF2-40B4-BE49-F238E27FC236}">
                <a16:creationId xmlns:a16="http://schemas.microsoft.com/office/drawing/2014/main" id="{890D3020-EAC6-2999-CDC8-C44798D1E7F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99022" y="1788646"/>
            <a:ext cx="1506071" cy="1483471"/>
          </a:xfrm>
          <a:prstGeom prst="rect">
            <a:avLst/>
          </a:prstGeom>
          <a:noFill/>
          <a:ln>
            <a:noFill/>
          </a:ln>
        </p:spPr>
      </p:pic>
    </p:spTree>
    <p:extLst>
      <p:ext uri="{BB962C8B-B14F-4D97-AF65-F5344CB8AC3E}">
        <p14:creationId xmlns:p14="http://schemas.microsoft.com/office/powerpoint/2010/main" val="3171847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918E53-2CA6-AD96-C660-FFCFFDCDC5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4E487F-10B4-3915-F0D4-45759ADCE0B1}"/>
              </a:ext>
            </a:extLst>
          </p:cNvPr>
          <p:cNvSpPr>
            <a:spLocks noGrp="1"/>
          </p:cNvSpPr>
          <p:nvPr>
            <p:ph type="title"/>
          </p:nvPr>
        </p:nvSpPr>
        <p:spPr>
          <a:xfrm>
            <a:off x="1776335" y="178520"/>
            <a:ext cx="9647878" cy="1320800"/>
          </a:xfrm>
        </p:spPr>
        <p:txBody>
          <a:bodyPr anchor="ctr">
            <a:normAutofit/>
          </a:bodyPr>
          <a:lstStyle/>
          <a:p>
            <a:pPr>
              <a:lnSpc>
                <a:spcPct val="90000"/>
              </a:lnSpc>
            </a:pPr>
            <a:r>
              <a:rPr lang="en-US" sz="2800" b="1" dirty="0">
                <a:solidFill>
                  <a:srgbClr val="002060"/>
                </a:solidFill>
                <a:latin typeface="Times New Roman" panose="02020603050405020304" pitchFamily="18" charset="0"/>
                <a:cs typeface="Times New Roman" panose="02020603050405020304" pitchFamily="18" charset="0"/>
              </a:rPr>
              <a:t>Important standards for </a:t>
            </a:r>
            <a:r>
              <a:rPr lang="en-US" sz="2800" b="1" dirty="0">
                <a:solidFill>
                  <a:srgbClr val="002060"/>
                </a:solidFill>
                <a:latin typeface="Times New Roman" panose="02020603050405020304" pitchFamily="18" charset="0"/>
                <a:ea typeface="Calibri" panose="020F0502020204030204" pitchFamily="34" charset="0"/>
              </a:rPr>
              <a:t>menstrual hygiene management</a:t>
            </a:r>
            <a:endParaRPr lang="en-US" sz="2800" b="1" dirty="0">
              <a:solidFill>
                <a:srgbClr val="00206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7834AD24-7C97-FB77-AFE4-2C877FD57E17}"/>
              </a:ext>
            </a:extLst>
          </p:cNvPr>
          <p:cNvSpPr>
            <a:spLocks noGrp="1"/>
          </p:cNvSpPr>
          <p:nvPr>
            <p:ph idx="1"/>
          </p:nvPr>
        </p:nvSpPr>
        <p:spPr>
          <a:xfrm>
            <a:off x="2261122" y="1156447"/>
            <a:ext cx="9551127" cy="5441577"/>
          </a:xfrm>
        </p:spPr>
        <p:txBody>
          <a:bodyPr>
            <a:noAutofit/>
          </a:bodyPr>
          <a:lstStyle/>
          <a:p>
            <a:pPr>
              <a:lnSpc>
                <a:spcPct val="150000"/>
              </a:lnSpc>
            </a:pPr>
            <a:r>
              <a:rPr lang="en-US" sz="1600" dirty="0">
                <a:solidFill>
                  <a:srgbClr val="002060"/>
                </a:solidFill>
                <a:latin typeface="Times New Roman" panose="02020603050405020304" pitchFamily="18" charset="0"/>
                <a:cs typeface="Times New Roman" panose="02020603050405020304" pitchFamily="18" charset="0"/>
              </a:rPr>
              <a:t>IS 17514 : 2021 Reusable Sanitary Pad / Sanitary Napkin / Period Panties — Specification</a:t>
            </a:r>
          </a:p>
          <a:p>
            <a:pPr marL="0" indent="0">
              <a:lnSpc>
                <a:spcPct val="150000"/>
              </a:lnSpc>
              <a:buNone/>
            </a:pPr>
            <a:r>
              <a:rPr lang="en-US" sz="1600" dirty="0">
                <a:solidFill>
                  <a:srgbClr val="002060"/>
                </a:solidFill>
                <a:latin typeface="Times New Roman" panose="02020603050405020304" pitchFamily="18" charset="0"/>
                <a:cs typeface="Times New Roman" panose="02020603050405020304" pitchFamily="18" charset="0"/>
              </a:rPr>
              <a:t>IS 17514 covers the requirements for reusable (multiple use) sanitary pad/sanitary napkin/period panties for external use. </a:t>
            </a:r>
          </a:p>
          <a:p>
            <a:pPr marL="0" indent="0">
              <a:lnSpc>
                <a:spcPct val="150000"/>
              </a:lnSpc>
              <a:buNone/>
            </a:pPr>
            <a:r>
              <a:rPr lang="en-US" sz="1600" dirty="0">
                <a:solidFill>
                  <a:srgbClr val="002060"/>
                </a:solidFill>
                <a:latin typeface="Times New Roman" panose="02020603050405020304" pitchFamily="18" charset="0"/>
                <a:cs typeface="Times New Roman" panose="02020603050405020304" pitchFamily="18" charset="0"/>
              </a:rPr>
              <a:t>The reusable sanitary pad/sanitary napkin/period panties generally consist of following major components: a) cover or the top sheet- which comes in contact with skin of wearer b) absorbent core - middle layer(s) consist of filler materials c) bottom layer- made of suitable material(s) that prevents the leakage when used. </a:t>
            </a:r>
          </a:p>
          <a:p>
            <a:pPr marL="0" indent="0">
              <a:lnSpc>
                <a:spcPct val="150000"/>
              </a:lnSpc>
              <a:buNone/>
            </a:pPr>
            <a:r>
              <a:rPr lang="en-US" sz="1600" dirty="0">
                <a:solidFill>
                  <a:srgbClr val="002060"/>
                </a:solidFill>
                <a:latin typeface="Times New Roman" panose="02020603050405020304" pitchFamily="18" charset="0"/>
                <a:cs typeface="Times New Roman" panose="02020603050405020304" pitchFamily="18" charset="0"/>
              </a:rPr>
              <a:t>This standard stipulates the requirements of  Ph, absorption capacity, phthalate requirement, hygienic requirements like total microbial count, bacterial and fungal bioburden and biocompatibility which includes cytotoxicity, skin irritation and sensitization etc. </a:t>
            </a:r>
          </a:p>
          <a:p>
            <a:pPr marL="0" indent="0">
              <a:lnSpc>
                <a:spcPct val="150000"/>
              </a:lnSpc>
              <a:buNone/>
            </a:pPr>
            <a:r>
              <a:rPr lang="en-US" sz="1600" dirty="0">
                <a:solidFill>
                  <a:srgbClr val="002060"/>
                </a:solidFill>
                <a:latin typeface="Times New Roman" panose="02020603050405020304" pitchFamily="18" charset="0"/>
                <a:cs typeface="Times New Roman" panose="02020603050405020304" pitchFamily="18" charset="0"/>
              </a:rPr>
              <a:t>As these are washable napkins, requirement of colorfastness, washing instruction, dimensional stability and fastening mechanism  have been specified.</a:t>
            </a:r>
            <a:endParaRPr lang="en-US"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50000"/>
              </a:lnSpc>
              <a:buNone/>
            </a:pPr>
            <a:r>
              <a:rPr lang="en-IN" sz="1600" dirty="0">
                <a:solidFill>
                  <a:srgbClr val="002060"/>
                </a:solidFill>
                <a:effectLst/>
                <a:latin typeface="Times New Roman" panose="02020603050405020304" pitchFamily="18" charset="0"/>
                <a:ea typeface="Times New Roman" panose="02020603050405020304" pitchFamily="18" charset="0"/>
              </a:rPr>
              <a:t>The standards on disposable and reusable sanitary pad are also being referred in draft National Menstrual Hygiene Policy.</a:t>
            </a:r>
            <a:endParaRPr lang="en-US"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5" name="Picture 4">
            <a:extLst>
              <a:ext uri="{FF2B5EF4-FFF2-40B4-BE49-F238E27FC236}">
                <a16:creationId xmlns:a16="http://schemas.microsoft.com/office/drawing/2014/main" id="{4D0245A8-5896-6F5C-71FD-EA19E9FA880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3082" y="-46786"/>
            <a:ext cx="1506071" cy="1203233"/>
          </a:xfrm>
          <a:prstGeom prst="rect">
            <a:avLst/>
          </a:prstGeom>
          <a:noFill/>
          <a:ln>
            <a:noFill/>
          </a:ln>
        </p:spPr>
      </p:pic>
      <p:pic>
        <p:nvPicPr>
          <p:cNvPr id="7" name="Picture 6" descr="Reusable sanitary pads: Cotton and fibre pads for eco-friendly periods |  Most Searched Products - Times of India">
            <a:extLst>
              <a:ext uri="{FF2B5EF4-FFF2-40B4-BE49-F238E27FC236}">
                <a16:creationId xmlns:a16="http://schemas.microsoft.com/office/drawing/2014/main" id="{C2C52EAE-C046-B7C5-77D2-6A68A4E10566}"/>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1363" y="3863787"/>
            <a:ext cx="1889759" cy="1943773"/>
          </a:xfrm>
          <a:prstGeom prst="rect">
            <a:avLst/>
          </a:prstGeom>
          <a:noFill/>
          <a:ln>
            <a:noFill/>
          </a:ln>
        </p:spPr>
      </p:pic>
    </p:spTree>
    <p:extLst>
      <p:ext uri="{BB962C8B-B14F-4D97-AF65-F5344CB8AC3E}">
        <p14:creationId xmlns:p14="http://schemas.microsoft.com/office/powerpoint/2010/main" val="3022690213"/>
      </p:ext>
    </p:extLst>
  </p:cSld>
  <p:clrMapOvr>
    <a:masterClrMapping/>
  </p:clrMapOvr>
</p:sld>
</file>

<file path=ppt/theme/theme1.xml><?xml version="1.0" encoding="utf-8"?>
<a:theme xmlns:a="http://schemas.openxmlformats.org/drawingml/2006/main" name="Facet">
  <a:themeElements>
    <a:clrScheme name="Custom 3">
      <a:dk1>
        <a:sysClr val="windowText" lastClr="000000"/>
      </a:dk1>
      <a:lt1>
        <a:srgbClr val="FFFFFF"/>
      </a:lt1>
      <a:dk2>
        <a:srgbClr val="000000"/>
      </a:dk2>
      <a:lt2>
        <a:srgbClr val="E2DFCC"/>
      </a:lt2>
      <a:accent1>
        <a:srgbClr val="BADB7C"/>
      </a:accent1>
      <a:accent2>
        <a:srgbClr val="BADB7C"/>
      </a:accent2>
      <a:accent3>
        <a:srgbClr val="37A76F"/>
      </a:accent3>
      <a:accent4>
        <a:srgbClr val="44C1A3"/>
      </a:accent4>
      <a:accent5>
        <a:srgbClr val="4EB3CF"/>
      </a:accent5>
      <a:accent6>
        <a:srgbClr val="51C3F9"/>
      </a:accent6>
      <a:hlink>
        <a:srgbClr val="EE7B08"/>
      </a:hlink>
      <a:folHlink>
        <a:srgbClr val="977B2D"/>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mokey Glass">
      <a:fillStyleLst>
        <a:solidFill>
          <a:schemeClr val="phClr"/>
        </a:solidFill>
        <a:gradFill rotWithShape="1">
          <a:gsLst>
            <a:gs pos="0">
              <a:schemeClr val="phClr">
                <a:tint val="83000"/>
                <a:shade val="100000"/>
                <a:satMod val="100000"/>
              </a:schemeClr>
            </a:gs>
            <a:gs pos="100000">
              <a:schemeClr val="phClr">
                <a:tint val="61000"/>
                <a:alpha val="100000"/>
                <a:satMod val="180000"/>
              </a:schemeClr>
            </a:gs>
          </a:gsLst>
          <a:path path="circle">
            <a:fillToRect l="100000" t="100000" r="100000" b="100000"/>
          </a:path>
        </a:gradFill>
        <a:gradFill rotWithShape="1">
          <a:gsLst>
            <a:gs pos="0">
              <a:schemeClr val="phClr">
                <a:shade val="85000"/>
              </a:schemeClr>
            </a:gs>
            <a:gs pos="100000">
              <a:schemeClr val="phClr">
                <a:tint val="90000"/>
                <a:alpha val="100000"/>
                <a:satMod val="18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effectStyle>
        <a:effectStyle>
          <a:effectLst/>
        </a:effectStyle>
        <a:effectStyle>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TM02900688[[fn=Facet]]</Template>
  <TotalTime>2855</TotalTime>
  <Words>3160</Words>
  <Application>Microsoft Office PowerPoint</Application>
  <PresentationFormat>Widescreen</PresentationFormat>
  <Paragraphs>211</Paragraphs>
  <Slides>23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微软雅黑</vt:lpstr>
      <vt:lpstr>Arial</vt:lpstr>
      <vt:lpstr>Calibri</vt:lpstr>
      <vt:lpstr>Times New Roman</vt:lpstr>
      <vt:lpstr>Trebuchet MS</vt:lpstr>
      <vt:lpstr>Wingdings</vt:lpstr>
      <vt:lpstr>Wingdings 3</vt:lpstr>
      <vt:lpstr>Facet</vt:lpstr>
      <vt:lpstr> MEDICAL TEXTILES FOR WOMEN AND CHILD WELFARE</vt:lpstr>
      <vt:lpstr>PowerPoint Presentation</vt:lpstr>
      <vt:lpstr>  MEDTECH SECTOR: AN OVERVIEW </vt:lpstr>
      <vt:lpstr>CLASSIFICATION OF MEDICAL TEXTILES</vt:lpstr>
      <vt:lpstr>STANDARDIZATION OF MEDTECH</vt:lpstr>
      <vt:lpstr>IMPORTANT PRODUCT OF MEDICAL TEXTILES</vt:lpstr>
      <vt:lpstr>IMPORTANCE OF MENSTRUAL HYGIENE MANAGEMENT       </vt:lpstr>
      <vt:lpstr>Important standards for menstrual hygiene management</vt:lpstr>
      <vt:lpstr>Important standards for menstrual hygiene management</vt:lpstr>
      <vt:lpstr>Important standards for menstrual hygiene management</vt:lpstr>
      <vt:lpstr>IMPORTANCE OF CHILD CARE PRODUCTS       </vt:lpstr>
      <vt:lpstr>Important standards for Child Care Products</vt:lpstr>
      <vt:lpstr>Important standards for Child Care Products</vt:lpstr>
      <vt:lpstr>Important standards for Child Care Products</vt:lpstr>
      <vt:lpstr>Important standards for Child Care Products</vt:lpstr>
      <vt:lpstr>Important standards for Child Care Products</vt:lpstr>
      <vt:lpstr>IMPORTANCE OF INCONTINENACE MANAGEMENT PRODUCTS       </vt:lpstr>
      <vt:lpstr>Important standards for Incontinence Management Products</vt:lpstr>
      <vt:lpstr>Important standards for Incontinence Management Products</vt:lpstr>
      <vt:lpstr>   STANDARDS UNDER QCO</vt:lpstr>
      <vt:lpstr>PowerPoint Presentation</vt:lpstr>
      <vt:lpstr>                                   Summary of Key Points</vt:lpstr>
      <vt:lpstr>PowerPoint Presentation</vt:lpstr>
    </vt:vector>
  </TitlesOfParts>
  <Company>HP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Standardization in the field of Protech</dc:title>
  <dc:creator>HP</dc:creator>
  <cp:lastModifiedBy>Shri Dharmbeer Scientist C, Textiles Bureau of Indian Standards, New Delhi</cp:lastModifiedBy>
  <cp:revision>337</cp:revision>
  <dcterms:created xsi:type="dcterms:W3CDTF">2022-03-10T05:53:55Z</dcterms:created>
  <dcterms:modified xsi:type="dcterms:W3CDTF">2025-01-20T04:48:03Z</dcterms:modified>
</cp:coreProperties>
</file>