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Lst>
  <p:sldSz cy="6858000" cx="12192000"/>
  <p:notesSz cx="6858000" cy="9144000"/>
  <p:embeddedFontLst>
    <p:embeddedFont>
      <p:font typeface="Jost"/>
      <p:regular r:id="rId24"/>
      <p:bold r:id="rId25"/>
      <p:italic r:id="rId26"/>
      <p:boldItalic r:id="rId2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8" roundtripDataSignature="AMtx7mgGeD1EHLUfWYgTDL2+q9rvLqcJe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4087620-B4E2-4146-A315-0669A92086A7}">
  <a:tblStyle styleId="{A4087620-B4E2-4146-A315-0669A92086A7}"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5"/>
          </a:solidFill>
        </a:fill>
      </a:tcStyle>
    </a:wholeTbl>
    <a:band1H>
      <a:tcTxStyle/>
      <a:tcStyle>
        <a:fill>
          <a:solidFill>
            <a:srgbClr val="CDD4EA"/>
          </a:solidFill>
        </a:fill>
      </a:tcStyle>
    </a:band1H>
    <a:band2H>
      <a:tcTxStyle/>
    </a:band2H>
    <a:band1V>
      <a:tcTxStyle/>
      <a:tcStyle>
        <a:fill>
          <a:solidFill>
            <a:srgbClr val="CDD4EA"/>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 styleId="{8CCDE53A-B432-4EC0-89CF-1D9F3B3AF53B}" styleName="Table_1">
    <a:wholeTbl>
      <a:tcTxStyle b="off" i="off">
        <a:font>
          <a:latin typeface="Calibri"/>
          <a:ea typeface="Calibri"/>
          <a:cs typeface="Calibri"/>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12700">
              <a:solidFill>
                <a:schemeClr val="accent1"/>
              </a:solidFill>
              <a:prstDash val="solid"/>
              <a:round/>
              <a:headEnd len="sm" w="sm" type="none"/>
              <a:tailEnd len="sm" w="sm" type="none"/>
            </a:ln>
          </a:top>
          <a:bottom>
            <a:ln cap="flat" cmpd="sng" w="12700">
              <a:solidFill>
                <a:schemeClr val="accent1"/>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tcStyle>
        <a:fill>
          <a:solidFill>
            <a:schemeClr val="accent1">
              <a:alpha val="20000"/>
            </a:schemeClr>
          </a:solidFill>
        </a:fill>
      </a:tcStyle>
    </a:band1H>
    <a:band2H>
      <a:tcTxStyle/>
    </a:band2H>
    <a:band1V>
      <a:tcTxStyle/>
      <a:tcStyle>
        <a:fill>
          <a:solidFill>
            <a:schemeClr val="accent1">
              <a:alpha val="20000"/>
            </a:schemeClr>
          </a:solidFill>
        </a:fill>
      </a:tcStyle>
    </a:band1V>
    <a:band2V>
      <a:tcTxStyle/>
    </a:band2V>
    <a:lastCol>
      <a:tcTxStyle b="on" i="off"/>
    </a:lastCol>
    <a:firstCol>
      <a:tcTxStyle b="on" i="off"/>
    </a:firstCol>
    <a:lastRow>
      <a:tcTxStyle b="on" i="off"/>
      <a:tcStyle>
        <a:tcBdr>
          <a:top>
            <a:ln cap="flat" cmpd="sng" w="12700">
              <a:solidFill>
                <a:schemeClr val="accent1"/>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12700">
              <a:solidFill>
                <a:schemeClr val="accent1"/>
              </a:solidFill>
              <a:prstDash val="solid"/>
              <a:round/>
              <a:headEnd len="sm" w="sm" type="none"/>
              <a:tailEnd len="sm" w="sm" type="none"/>
            </a:ln>
          </a:bottom>
        </a:tcBdr>
        <a:fill>
          <a:solidFill>
            <a:srgbClr val="FFFFFF">
              <a:alpha val="0"/>
            </a:srgbClr>
          </a:solidFill>
        </a:fill>
      </a:tcStyle>
    </a:firstRow>
    <a:neCell>
      <a:tcTxStyle/>
    </a:neCell>
    <a:nwCell>
      <a:tcTxStyle/>
    </a:nwCell>
  </a:tblStyle>
  <a:tblStyle styleId="{CE3B87FD-C3C0-46CC-8851-F968CBB8158B}" styleName="Table_2">
    <a:wholeTbl>
      <a:tcTxStyle b="off" i="off">
        <a:font>
          <a:latin typeface="Calibri"/>
          <a:ea typeface="Calibri"/>
          <a:cs typeface="Calibri"/>
        </a:font>
        <a:schemeClr val="dk1"/>
      </a:tcTxStyle>
      <a:tcStyle>
        <a:tcBdr>
          <a:left>
            <a:ln cap="flat" cmpd="sng" w="12700">
              <a:solidFill>
                <a:schemeClr val="accent1"/>
              </a:solidFill>
              <a:prstDash val="solid"/>
              <a:round/>
              <a:headEnd len="sm" w="sm" type="none"/>
              <a:tailEnd len="sm" w="sm" type="none"/>
            </a:ln>
          </a:left>
          <a:right>
            <a:ln cap="flat" cmpd="sng" w="12700">
              <a:solidFill>
                <a:schemeClr val="accent1"/>
              </a:solidFill>
              <a:prstDash val="solid"/>
              <a:round/>
              <a:headEnd len="sm" w="sm" type="none"/>
              <a:tailEnd len="sm" w="sm" type="none"/>
            </a:ln>
          </a:right>
          <a:top>
            <a:ln cap="flat" cmpd="sng" w="12700">
              <a:solidFill>
                <a:schemeClr val="accent1"/>
              </a:solidFill>
              <a:prstDash val="solid"/>
              <a:round/>
              <a:headEnd len="sm" w="sm" type="none"/>
              <a:tailEnd len="sm" w="sm" type="none"/>
            </a:ln>
          </a:top>
          <a:bottom>
            <a:ln cap="flat" cmpd="sng" w="12700">
              <a:solidFill>
                <a:schemeClr val="accent1"/>
              </a:solidFill>
              <a:prstDash val="solid"/>
              <a:round/>
              <a:headEnd len="sm" w="sm" type="none"/>
              <a:tailEnd len="sm" w="sm" type="none"/>
            </a:ln>
          </a:bottom>
          <a:insideH>
            <a:ln cap="flat" cmpd="sng" w="12700">
              <a:solidFill>
                <a:schemeClr val="accent1"/>
              </a:solidFill>
              <a:prstDash val="solid"/>
              <a:round/>
              <a:headEnd len="sm" w="sm" type="none"/>
              <a:tailEnd len="sm" w="sm" type="none"/>
            </a:ln>
          </a:insideH>
          <a:insideV>
            <a:ln cap="flat" cmpd="sng" w="12700">
              <a:solidFill>
                <a:schemeClr val="accent1"/>
              </a:solidFill>
              <a:prstDash val="solid"/>
              <a:round/>
              <a:headEnd len="sm" w="sm" type="none"/>
              <a:tailEnd len="sm" w="sm" type="none"/>
            </a:ln>
          </a:insideV>
        </a:tcBdr>
        <a:fill>
          <a:solidFill>
            <a:srgbClr val="FFFFFF">
              <a:alpha val="0"/>
            </a:srgbClr>
          </a:solidFill>
        </a:fill>
      </a:tcStyle>
    </a:wholeTbl>
    <a:band1H>
      <a:tcTxStyle/>
      <a:tcStyle>
        <a:fill>
          <a:solidFill>
            <a:schemeClr val="accent1">
              <a:alpha val="20000"/>
            </a:schemeClr>
          </a:solidFill>
        </a:fill>
      </a:tcStyle>
    </a:band1H>
    <a:band2H>
      <a:tcTxStyle/>
    </a:band2H>
    <a:band1V>
      <a:tcTxStyle/>
      <a:tcStyle>
        <a:fill>
          <a:solidFill>
            <a:schemeClr val="accent1">
              <a:alpha val="20000"/>
            </a:schemeClr>
          </a:solidFill>
        </a:fill>
      </a:tcStyle>
    </a:band1V>
    <a:band2V>
      <a:tcTxStyle/>
    </a:band2V>
    <a:lastCol>
      <a:tcTxStyle b="on" i="off"/>
    </a:lastCol>
    <a:firstCol>
      <a:tcTxStyle b="on" i="off"/>
    </a:firstCol>
    <a:lastRow>
      <a:tcTxStyle b="on" i="off"/>
      <a:tcStyle>
        <a:tcBdr>
          <a:top>
            <a:ln cap="flat" cmpd="sng" w="50800">
              <a:solidFill>
                <a:schemeClr val="accent1"/>
              </a:solidFill>
              <a:prstDash val="solid"/>
              <a:round/>
              <a:headEnd len="sm" w="sm" type="none"/>
              <a:tailEnd len="sm" w="sm" type="none"/>
            </a:ln>
          </a:top>
        </a:tcBdr>
        <a:fill>
          <a:solidFill>
            <a:srgbClr val="FFFFFF">
              <a:alpha val="0"/>
            </a:srgbClr>
          </a:solidFill>
        </a:fill>
      </a:tcStyle>
    </a:lastRow>
    <a:seCell>
      <a:tcTxStyle/>
    </a:seCell>
    <a:swCell>
      <a:tcTxStyle/>
    </a:swCell>
    <a:firstRow>
      <a:tcTxStyle b="on" i="off"/>
      <a:tcStyle>
        <a:tcBdr>
          <a:bottom>
            <a:ln cap="flat" cmpd="sng" w="25400">
              <a:solidFill>
                <a:schemeClr val="accent1"/>
              </a:solidFill>
              <a:prstDash val="solid"/>
              <a:round/>
              <a:headEnd len="sm" w="sm" type="none"/>
              <a:tailEnd len="sm" w="sm" type="none"/>
            </a:ln>
          </a:bottom>
        </a:tcBdr>
        <a:fill>
          <a:solidFill>
            <a:srgbClr val="FFFFFF">
              <a:alpha val="0"/>
            </a:srgbClr>
          </a:solidFill>
        </a:fill>
      </a:tcStyle>
    </a:firstRow>
    <a:neCell>
      <a:tcTxStyle/>
    </a:neCell>
    <a:nwCell>
      <a:tcTxStyle/>
    </a:nwCell>
  </a:tblStyle>
  <a:tblStyle styleId="{8C32F5AE-8BD6-4DA5-9178-16F443D826CC}" styleName="Table_3">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font" Target="fonts/Jost-regular.fntdata"/><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Jost-italic.fntdata"/><Relationship Id="rId25" Type="http://schemas.openxmlformats.org/officeDocument/2006/relationships/font" Target="fonts/Jost-bold.fntdata"/><Relationship Id="rId28" Type="http://customschemas.google.com/relationships/presentationmetadata" Target="metadata"/><Relationship Id="rId27" Type="http://schemas.openxmlformats.org/officeDocument/2006/relationships/font" Target="fonts/Jost-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87" name="Google Shape;87;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8" name="Google Shape;88;p1:notes"/>
          <p:cNvSpPr txBox="1"/>
          <p:nvPr>
            <p:ph idx="3" type="hdr"/>
          </p:nvPr>
        </p:nvSpPr>
        <p:spPr>
          <a:xfrm>
            <a:off x="0" y="0"/>
            <a:ext cx="2971800" cy="458788"/>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g324e3b3dd58_2_5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4" name="Google Shape;154;g324e3b3dd58_2_5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5" name="Google Shape;17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0" name="Google Shape;180;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6" name="Google Shape;18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0" name="Shape 190"/>
        <p:cNvGrpSpPr/>
        <p:nvPr/>
      </p:nvGrpSpPr>
      <p:grpSpPr>
        <a:xfrm>
          <a:off x="0" y="0"/>
          <a:ext cx="0" cy="0"/>
          <a:chOff x="0" y="0"/>
          <a:chExt cx="0" cy="0"/>
        </a:xfrm>
      </p:grpSpPr>
      <p:sp>
        <p:nvSpPr>
          <p:cNvPr id="191" name="Google Shape;191;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2" name="Google Shape;192;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5" name="Shape 195"/>
        <p:cNvGrpSpPr/>
        <p:nvPr/>
      </p:nvGrpSpPr>
      <p:grpSpPr>
        <a:xfrm>
          <a:off x="0" y="0"/>
          <a:ext cx="0" cy="0"/>
          <a:chOff x="0" y="0"/>
          <a:chExt cx="0" cy="0"/>
        </a:xfrm>
      </p:grpSpPr>
      <p:sp>
        <p:nvSpPr>
          <p:cNvPr id="196" name="Google Shape;196;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2" name="Google Shape;202;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g324e3b3dd58_2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5" name="Google Shape;95;g324e3b3dd58_2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2" name="Shape 102"/>
        <p:cNvGrpSpPr/>
        <p:nvPr/>
      </p:nvGrpSpPr>
      <p:grpSpPr>
        <a:xfrm>
          <a:off x="0" y="0"/>
          <a:ext cx="0" cy="0"/>
          <a:chOff x="0" y="0"/>
          <a:chExt cx="0" cy="0"/>
        </a:xfrm>
      </p:grpSpPr>
      <p:sp>
        <p:nvSpPr>
          <p:cNvPr id="103" name="Google Shape;103;g324e3b3dd58_2_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4" name="Google Shape;104;g324e3b3dd58_2_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24e3b3dd58_2_1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3" name="Google Shape;113;g324e3b3dd58_2_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324e3b3dd58_2_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1" name="Google Shape;121;g324e3b3dd58_2_2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2" name="Google Shape;122;g324e3b3dd58_2_2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324e3b3dd58_2_3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9" name="Google Shape;129;g324e3b3dd58_2_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324e3b3dd58_2_3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g324e3b3dd58_2_3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324e3b3dd58_2_4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2" name="Google Shape;142;g324e3b3dd58_2_4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324e3b3dd58_2_4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g324e3b3dd58_2_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6" name="Shape 16"/>
        <p:cNvGrpSpPr/>
        <p:nvPr/>
      </p:nvGrpSpPr>
      <p:grpSpPr>
        <a:xfrm>
          <a:off x="0" y="0"/>
          <a:ext cx="0" cy="0"/>
          <a:chOff x="0" y="0"/>
          <a:chExt cx="0" cy="0"/>
        </a:xfrm>
      </p:grpSpPr>
      <p:sp>
        <p:nvSpPr>
          <p:cNvPr id="17" name="Google Shape;17;p1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1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9" name="Google Shape;19;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3" name="Shape 73"/>
        <p:cNvGrpSpPr/>
        <p:nvPr/>
      </p:nvGrpSpPr>
      <p:grpSpPr>
        <a:xfrm>
          <a:off x="0" y="0"/>
          <a:ext cx="0" cy="0"/>
          <a:chOff x="0" y="0"/>
          <a:chExt cx="0" cy="0"/>
        </a:xfrm>
      </p:grpSpPr>
      <p:sp>
        <p:nvSpPr>
          <p:cNvPr id="74" name="Google Shape;74;p2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5" name="Google Shape;75;p2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6" name="Google Shape;76;p2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2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2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9" name="Shape 79"/>
        <p:cNvGrpSpPr/>
        <p:nvPr/>
      </p:nvGrpSpPr>
      <p:grpSpPr>
        <a:xfrm>
          <a:off x="0" y="0"/>
          <a:ext cx="0" cy="0"/>
          <a:chOff x="0" y="0"/>
          <a:chExt cx="0" cy="0"/>
        </a:xfrm>
      </p:grpSpPr>
      <p:sp>
        <p:nvSpPr>
          <p:cNvPr id="80" name="Google Shape;80;p2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1" name="Google Shape;81;p2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2" name="Google Shape;82;p2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3" name="Google Shape;83;p2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4" name="Google Shape;84;p2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22" name="Shape 22"/>
        <p:cNvGrpSpPr/>
        <p:nvPr/>
      </p:nvGrpSpPr>
      <p:grpSpPr>
        <a:xfrm>
          <a:off x="0" y="0"/>
          <a:ext cx="0" cy="0"/>
          <a:chOff x="0" y="0"/>
          <a:chExt cx="0" cy="0"/>
        </a:xfrm>
      </p:grpSpPr>
      <p:sp>
        <p:nvSpPr>
          <p:cNvPr id="23" name="Google Shape;23;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5" name="Google Shape;25;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13"/>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13"/>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9" name="Google Shape;29;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1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4" name="Google Shape;34;p1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5" name="Google Shape;35;p1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8" name="Shape 38"/>
        <p:cNvGrpSpPr/>
        <p:nvPr/>
      </p:nvGrpSpPr>
      <p:grpSpPr>
        <a:xfrm>
          <a:off x="0" y="0"/>
          <a:ext cx="0" cy="0"/>
          <a:chOff x="0" y="0"/>
          <a:chExt cx="0" cy="0"/>
        </a:xfrm>
      </p:grpSpPr>
      <p:sp>
        <p:nvSpPr>
          <p:cNvPr id="39" name="Google Shape;39;p1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1" name="Google Shape;41;p1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1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1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5" name="Shape 45"/>
        <p:cNvGrpSpPr/>
        <p:nvPr/>
      </p:nvGrpSpPr>
      <p:grpSpPr>
        <a:xfrm>
          <a:off x="0" y="0"/>
          <a:ext cx="0" cy="0"/>
          <a:chOff x="0" y="0"/>
          <a:chExt cx="0" cy="0"/>
        </a:xfrm>
      </p:grpSpPr>
      <p:sp>
        <p:nvSpPr>
          <p:cNvPr id="46" name="Google Shape;46;p1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8" name="Google Shape;48;p1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9" name="Google Shape;49;p1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50" name="Google Shape;50;p1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51" name="Google Shape;51;p1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4" name="Shape 54"/>
        <p:cNvGrpSpPr/>
        <p:nvPr/>
      </p:nvGrpSpPr>
      <p:grpSpPr>
        <a:xfrm>
          <a:off x="0" y="0"/>
          <a:ext cx="0" cy="0"/>
          <a:chOff x="0" y="0"/>
          <a:chExt cx="0" cy="0"/>
        </a:xfrm>
      </p:grpSpPr>
      <p:sp>
        <p:nvSpPr>
          <p:cNvPr id="55" name="Google Shape;55;p1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1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1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9" name="Shape 59"/>
        <p:cNvGrpSpPr/>
        <p:nvPr/>
      </p:nvGrpSpPr>
      <p:grpSpPr>
        <a:xfrm>
          <a:off x="0" y="0"/>
          <a:ext cx="0" cy="0"/>
          <a:chOff x="0" y="0"/>
          <a:chExt cx="0" cy="0"/>
        </a:xfrm>
      </p:grpSpPr>
      <p:sp>
        <p:nvSpPr>
          <p:cNvPr id="60" name="Google Shape;60;p1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1" name="Google Shape;61;p1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2" name="Google Shape;62;p1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3" name="Google Shape;63;p1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1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1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6" name="Shape 66"/>
        <p:cNvGrpSpPr/>
        <p:nvPr/>
      </p:nvGrpSpPr>
      <p:grpSpPr>
        <a:xfrm>
          <a:off x="0" y="0"/>
          <a:ext cx="0" cy="0"/>
          <a:chOff x="0" y="0"/>
          <a:chExt cx="0" cy="0"/>
        </a:xfrm>
      </p:grpSpPr>
      <p:sp>
        <p:nvSpPr>
          <p:cNvPr id="67" name="Google Shape;67;p1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8" name="Google Shape;68;p19"/>
          <p:cNvSpPr/>
          <p:nvPr>
            <p:ph idx="2" type="pic"/>
          </p:nvPr>
        </p:nvSpPr>
        <p:spPr>
          <a:xfrm>
            <a:off x="5183188" y="987425"/>
            <a:ext cx="6172200" cy="4873625"/>
          </a:xfrm>
          <a:prstGeom prst="rect">
            <a:avLst/>
          </a:prstGeom>
          <a:noFill/>
          <a:ln>
            <a:noFill/>
          </a:ln>
        </p:spPr>
      </p:sp>
      <p:sp>
        <p:nvSpPr>
          <p:cNvPr id="69" name="Google Shape;69;p1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70" name="Google Shape;70;p1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1.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1" name="Google Shape;11;p10"/>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 name="Google Shape;13;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 name="Google Shape;14;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pic>
        <p:nvPicPr>
          <p:cNvPr id="15" name="Google Shape;15;p10"/>
          <p:cNvPicPr preferRelativeResize="0"/>
          <p:nvPr/>
        </p:nvPicPr>
        <p:blipFill rotWithShape="1">
          <a:blip r:embed="rId1">
            <a:alphaModFix/>
          </a:blip>
          <a:srcRect b="0" l="0" r="0" t="0"/>
          <a:stretch/>
        </p:blipFill>
        <p:spPr>
          <a:xfrm>
            <a:off x="11000874" y="0"/>
            <a:ext cx="1191126" cy="83820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 Id="rId3"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4.jpg"/><Relationship Id="rId5"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8.jp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pic>
        <p:nvPicPr>
          <p:cNvPr id="90" name="Google Shape;90;p1"/>
          <p:cNvPicPr preferRelativeResize="0"/>
          <p:nvPr/>
        </p:nvPicPr>
        <p:blipFill rotWithShape="1">
          <a:blip r:embed="rId3">
            <a:alphaModFix/>
          </a:blip>
          <a:srcRect b="0" l="14238" r="0" t="0"/>
          <a:stretch/>
        </p:blipFill>
        <p:spPr>
          <a:xfrm>
            <a:off x="2011017" y="1666774"/>
            <a:ext cx="8153400" cy="4191000"/>
          </a:xfrm>
          <a:prstGeom prst="rect">
            <a:avLst/>
          </a:prstGeom>
          <a:noFill/>
          <a:ln>
            <a:noFill/>
          </a:ln>
          <a:effectLst>
            <a:outerShdw blurRad="1270000" sx="1000" rotWithShape="0" algn="ctr" dir="5400000" dist="50800" sy="1000">
              <a:srgbClr val="000000"/>
            </a:outerShdw>
            <a:reflection blurRad="0" dir="5400000" dist="50800" endA="0" endPos="65000" kx="0" rotWithShape="0" algn="bl" stA="45000" stPos="0" sy="-100000" ky="0"/>
          </a:effectLst>
        </p:spPr>
      </p:pic>
      <p:sp>
        <p:nvSpPr>
          <p:cNvPr id="91" name="Google Shape;91;p1"/>
          <p:cNvSpPr txBox="1"/>
          <p:nvPr>
            <p:ph type="ctrTitle"/>
          </p:nvPr>
        </p:nvSpPr>
        <p:spPr>
          <a:xfrm>
            <a:off x="1676400" y="4267200"/>
            <a:ext cx="8822635" cy="19812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900"/>
              <a:buFont typeface="Jost"/>
              <a:buNone/>
            </a:pPr>
            <a:br>
              <a:rPr b="1" lang="en-US" sz="900" u="sng">
                <a:latin typeface="Jost"/>
                <a:ea typeface="Jost"/>
                <a:cs typeface="Jost"/>
                <a:sym typeface="Jost"/>
              </a:rPr>
            </a:br>
            <a:br>
              <a:rPr b="1" lang="en-US" sz="3600" u="sng">
                <a:latin typeface="Jost"/>
                <a:ea typeface="Jost"/>
                <a:cs typeface="Jost"/>
                <a:sym typeface="Jost"/>
              </a:rPr>
            </a:br>
            <a:br>
              <a:rPr b="1" lang="en-US" sz="2200">
                <a:latin typeface="Jost"/>
                <a:ea typeface="Jost"/>
                <a:cs typeface="Jost"/>
                <a:sym typeface="Jost"/>
              </a:rPr>
            </a:br>
            <a:br>
              <a:rPr b="1" lang="en-US" sz="2200">
                <a:latin typeface="Jost"/>
                <a:ea typeface="Jost"/>
                <a:cs typeface="Jost"/>
                <a:sym typeface="Jost"/>
              </a:rPr>
            </a:br>
            <a:endParaRPr b="1" sz="2200">
              <a:latin typeface="Jost"/>
              <a:ea typeface="Jost"/>
              <a:cs typeface="Jost"/>
              <a:sym typeface="Jost"/>
            </a:endParaRPr>
          </a:p>
        </p:txBody>
      </p:sp>
      <p:sp>
        <p:nvSpPr>
          <p:cNvPr id="92" name="Google Shape;92;p1"/>
          <p:cNvSpPr txBox="1"/>
          <p:nvPr/>
        </p:nvSpPr>
        <p:spPr>
          <a:xfrm>
            <a:off x="2019300" y="782217"/>
            <a:ext cx="8153400"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en-US" sz="1800" u="sng" cap="none" strike="noStrike">
                <a:solidFill>
                  <a:schemeClr val="dk1"/>
                </a:solidFill>
                <a:latin typeface="Jost"/>
                <a:ea typeface="Jost"/>
                <a:cs typeface="Jost"/>
                <a:sym typeface="Jost"/>
              </a:rPr>
              <a:t>STANDARDIZATION OF OVERHEAD LINE CONDUCTORS AND AERIAL BUNCHED CABLES FOR ELECTRICAL POWER TRANSMISSION AND DISTRIBUTION</a:t>
            </a:r>
            <a:endParaRPr b="0" i="0" sz="1800" u="none" cap="none" strike="noStrik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g324e3b3dd58_2_51"/>
          <p:cNvSpPr txBox="1"/>
          <p:nvPr>
            <p:ph type="title"/>
          </p:nvPr>
        </p:nvSpPr>
        <p:spPr>
          <a:xfrm>
            <a:off x="330200" y="161528"/>
            <a:ext cx="6085200" cy="1038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Verdana"/>
              <a:buNone/>
            </a:pPr>
            <a:r>
              <a:rPr lang="en-US" sz="3600">
                <a:solidFill>
                  <a:schemeClr val="dk1"/>
                </a:solidFill>
                <a:latin typeface="Verdana"/>
                <a:ea typeface="Verdana"/>
                <a:cs typeface="Verdana"/>
                <a:sym typeface="Verdana"/>
              </a:rPr>
              <a:t>Brief Description Of Tests</a:t>
            </a:r>
            <a:endParaRPr sz="3600">
              <a:solidFill>
                <a:schemeClr val="dk1"/>
              </a:solidFill>
              <a:latin typeface="Verdana"/>
              <a:ea typeface="Verdana"/>
              <a:cs typeface="Verdana"/>
              <a:sym typeface="Verdana"/>
            </a:endParaRPr>
          </a:p>
        </p:txBody>
      </p:sp>
      <p:sp>
        <p:nvSpPr>
          <p:cNvPr id="157" name="Google Shape;157;g324e3b3dd58_2_51"/>
          <p:cNvSpPr txBox="1"/>
          <p:nvPr>
            <p:ph idx="1" type="body"/>
          </p:nvPr>
        </p:nvSpPr>
        <p:spPr>
          <a:xfrm>
            <a:off x="330200" y="1200545"/>
            <a:ext cx="10515600" cy="5496000"/>
          </a:xfrm>
          <a:prstGeom prst="rect">
            <a:avLst/>
          </a:prstGeom>
          <a:noFill/>
          <a:ln>
            <a:noFill/>
          </a:ln>
        </p:spPr>
        <p:txBody>
          <a:bodyPr anchorCtr="0" anchor="t" bIns="45700" lIns="91425" spcFirstLastPara="1" rIns="91425" wrap="square" tIns="45700">
            <a:normAutofit/>
          </a:bodyPr>
          <a:lstStyle/>
          <a:p>
            <a:pPr indent="-285750" lvl="0" marL="285750" marR="0" rtl="0" algn="l">
              <a:lnSpc>
                <a:spcPct val="100000"/>
              </a:lnSpc>
              <a:spcBef>
                <a:spcPts val="0"/>
              </a:spcBef>
              <a:spcAft>
                <a:spcPts val="0"/>
              </a:spcAft>
              <a:buClr>
                <a:schemeClr val="dk1"/>
              </a:buClr>
              <a:buSzPts val="1800"/>
              <a:buFont typeface="Noto Sans Symbols"/>
              <a:buChar char="⮚"/>
            </a:pPr>
            <a:r>
              <a:rPr b="1" i="0" lang="en-US" sz="1800" u="none">
                <a:solidFill>
                  <a:schemeClr val="dk1"/>
                </a:solidFill>
                <a:latin typeface="Verdana"/>
                <a:ea typeface="Verdana"/>
                <a:cs typeface="Verdana"/>
                <a:sym typeface="Verdana"/>
              </a:rPr>
              <a:t>High Voltage Test (IS 10810 Part 45):</a:t>
            </a:r>
            <a:endParaRPr sz="1800">
              <a:latin typeface="Verdana"/>
              <a:ea typeface="Verdana"/>
              <a:cs typeface="Verdana"/>
              <a:sym typeface="Verdana"/>
            </a:endParaRPr>
          </a:p>
          <a:p>
            <a:pPr indent="-285750" lvl="0" marL="285750" marR="0" rtl="0" algn="just">
              <a:lnSpc>
                <a:spcPct val="100000"/>
              </a:lnSpc>
              <a:spcBef>
                <a:spcPts val="0"/>
              </a:spcBef>
              <a:spcAft>
                <a:spcPts val="0"/>
              </a:spcAft>
              <a:buClr>
                <a:schemeClr val="dk1"/>
              </a:buClr>
              <a:buSzPts val="1800"/>
              <a:buFont typeface="Noto Sans Symbols"/>
              <a:buChar char="❖"/>
            </a:pPr>
            <a:r>
              <a:rPr b="0" i="0" lang="en-US" sz="1800" u="none">
                <a:solidFill>
                  <a:schemeClr val="dk1"/>
                </a:solidFill>
                <a:latin typeface="Verdana"/>
                <a:ea typeface="Verdana"/>
                <a:cs typeface="Verdana"/>
                <a:sym typeface="Verdana"/>
              </a:rPr>
              <a:t>The insulation material in a cable is used to isolate the conductors from one another and from ground, as well as provide the necessary mechanical strength. The fundamental, requirement of the insulation in an electric cable is that it withstands the voltage imposed on it in service. It is necessary that an evaluation of the condition of the insulation be made by imposing a higher voltage stress for a short duration.</a:t>
            </a:r>
            <a:endParaRPr/>
          </a:p>
          <a:p>
            <a:pPr indent="-171450" lvl="0" marL="285750" marR="0" rtl="0" algn="just">
              <a:lnSpc>
                <a:spcPct val="100000"/>
              </a:lnSpc>
              <a:spcBef>
                <a:spcPts val="0"/>
              </a:spcBef>
              <a:spcAft>
                <a:spcPts val="0"/>
              </a:spcAft>
              <a:buClr>
                <a:schemeClr val="dk1"/>
              </a:buClr>
              <a:buSzPts val="1800"/>
              <a:buFont typeface="Noto Sans Symbols"/>
              <a:buNone/>
            </a:pPr>
            <a:r>
              <a:t/>
            </a:r>
            <a:endParaRPr sz="1800">
              <a:solidFill>
                <a:schemeClr val="dk1"/>
              </a:solidFill>
              <a:latin typeface="Verdana"/>
              <a:ea typeface="Verdana"/>
              <a:cs typeface="Verdana"/>
              <a:sym typeface="Verdana"/>
            </a:endParaRPr>
          </a:p>
          <a:p>
            <a:pPr indent="-228600" lvl="0" marL="228600" marR="0" rtl="0" algn="just">
              <a:lnSpc>
                <a:spcPct val="100000"/>
              </a:lnSpc>
              <a:spcBef>
                <a:spcPts val="0"/>
              </a:spcBef>
              <a:spcAft>
                <a:spcPts val="0"/>
              </a:spcAft>
              <a:buClr>
                <a:schemeClr val="dk1"/>
              </a:buClr>
              <a:buSzPts val="1800"/>
              <a:buFont typeface="Noto Sans Symbols"/>
              <a:buChar char="⮚"/>
            </a:pPr>
            <a:r>
              <a:rPr b="1" lang="en-US" sz="1800">
                <a:latin typeface="Verdana"/>
                <a:ea typeface="Verdana"/>
                <a:cs typeface="Verdana"/>
                <a:sym typeface="Verdana"/>
              </a:rPr>
              <a:t>Bending Test on complete conductor (IS 14255):</a:t>
            </a:r>
            <a:endParaRPr/>
          </a:p>
          <a:p>
            <a:pPr indent="-228600" lvl="0" marL="228600" rtl="0" algn="just">
              <a:lnSpc>
                <a:spcPct val="100000"/>
              </a:lnSpc>
              <a:spcBef>
                <a:spcPts val="0"/>
              </a:spcBef>
              <a:spcAft>
                <a:spcPts val="0"/>
              </a:spcAft>
              <a:buClr>
                <a:schemeClr val="dk1"/>
              </a:buClr>
              <a:buSzPts val="1800"/>
              <a:buFont typeface="Noto Sans Symbols"/>
              <a:buChar char="❖"/>
            </a:pPr>
            <a:r>
              <a:rPr lang="en-US" sz="1800">
                <a:solidFill>
                  <a:schemeClr val="dk1"/>
                </a:solidFill>
                <a:latin typeface="Verdana"/>
                <a:ea typeface="Verdana"/>
                <a:cs typeface="Verdana"/>
                <a:sym typeface="Verdana"/>
              </a:rPr>
              <a:t>This test is done to ensure that the conductor can withstand repeated bending and manipulation during installation without cracking, breaking, or losing functionality and can handle the mechanical stresses it will face during installation and operation while maintaining its safety, reliability, and long-term performance.</a:t>
            </a:r>
            <a:endParaRPr/>
          </a:p>
          <a:p>
            <a:pPr indent="-114300" lvl="0" marL="228600" rtl="0" algn="just">
              <a:lnSpc>
                <a:spcPct val="100000"/>
              </a:lnSpc>
              <a:spcBef>
                <a:spcPts val="0"/>
              </a:spcBef>
              <a:spcAft>
                <a:spcPts val="0"/>
              </a:spcAft>
              <a:buClr>
                <a:schemeClr val="dk1"/>
              </a:buClr>
              <a:buSzPts val="1800"/>
              <a:buFont typeface="Noto Sans Symbols"/>
              <a:buNone/>
            </a:pPr>
            <a:r>
              <a:t/>
            </a:r>
            <a:endParaRPr sz="1800">
              <a:solidFill>
                <a:schemeClr val="dk1"/>
              </a:solidFill>
              <a:latin typeface="Verdana"/>
              <a:ea typeface="Verdana"/>
              <a:cs typeface="Verdana"/>
              <a:sym typeface="Verdana"/>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
          <p:cNvSpPr txBox="1"/>
          <p:nvPr/>
        </p:nvSpPr>
        <p:spPr>
          <a:xfrm>
            <a:off x="978703" y="715639"/>
            <a:ext cx="10098270"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US" sz="2400" u="none" cap="none" strike="noStrike">
                <a:solidFill>
                  <a:schemeClr val="dk1"/>
                </a:solidFill>
                <a:latin typeface="Calibri"/>
                <a:ea typeface="Calibri"/>
                <a:cs typeface="Calibri"/>
                <a:sym typeface="Calibri"/>
              </a:rPr>
              <a:t>Important Indian Standards on Overhead Transmission Line Conductors</a:t>
            </a:r>
            <a:endParaRPr b="1" sz="2000">
              <a:solidFill>
                <a:schemeClr val="lt1"/>
              </a:solidFill>
              <a:latin typeface="Calibri"/>
              <a:ea typeface="Calibri"/>
              <a:cs typeface="Calibri"/>
              <a:sym typeface="Calibri"/>
            </a:endParaRPr>
          </a:p>
        </p:txBody>
      </p:sp>
      <p:graphicFrame>
        <p:nvGraphicFramePr>
          <p:cNvPr id="163" name="Google Shape;163;p2"/>
          <p:cNvGraphicFramePr/>
          <p:nvPr/>
        </p:nvGraphicFramePr>
        <p:xfrm>
          <a:off x="978702" y="1963325"/>
          <a:ext cx="3000000" cy="3000000"/>
        </p:xfrm>
        <a:graphic>
          <a:graphicData uri="http://schemas.openxmlformats.org/drawingml/2006/table">
            <a:tbl>
              <a:tblPr bandRow="1" firstRow="1">
                <a:noFill/>
                <a:tableStyleId>{A4087620-B4E2-4146-A315-0669A92086A7}</a:tableStyleId>
              </a:tblPr>
              <a:tblGrid>
                <a:gridCol w="1162625"/>
                <a:gridCol w="1979275"/>
                <a:gridCol w="7373075"/>
              </a:tblGrid>
              <a:tr h="528775">
                <a:tc>
                  <a:txBody>
                    <a:bodyPr/>
                    <a:lstStyle/>
                    <a:p>
                      <a:pPr indent="0" lvl="0" marL="0" marR="0" rtl="0" algn="ctr">
                        <a:spcBef>
                          <a:spcPts val="0"/>
                        </a:spcBef>
                        <a:spcAft>
                          <a:spcPts val="0"/>
                        </a:spcAft>
                        <a:buNone/>
                      </a:pPr>
                      <a:r>
                        <a:rPr lang="en-US" sz="1800" u="none" cap="none" strike="noStrike"/>
                        <a:t>SI. No</a:t>
                      </a:r>
                      <a:endParaRPr/>
                    </a:p>
                  </a:txBody>
                  <a:tcPr marT="45725" marB="45725" marR="91450" marL="91450"/>
                </a:tc>
                <a:tc>
                  <a:txBody>
                    <a:bodyPr/>
                    <a:lstStyle/>
                    <a:p>
                      <a:pPr indent="0" lvl="0" marL="0" marR="0" rtl="0" algn="ctr">
                        <a:spcBef>
                          <a:spcPts val="0"/>
                        </a:spcBef>
                        <a:spcAft>
                          <a:spcPts val="0"/>
                        </a:spcAft>
                        <a:buNone/>
                      </a:pPr>
                      <a:r>
                        <a:rPr lang="en-US" sz="1800" u="none" cap="none" strike="noStrike"/>
                        <a:t>IS No</a:t>
                      </a:r>
                      <a:endParaRPr/>
                    </a:p>
                  </a:txBody>
                  <a:tcPr marT="45725" marB="45725" marR="91450" marL="91450"/>
                </a:tc>
                <a:tc>
                  <a:txBody>
                    <a:bodyPr/>
                    <a:lstStyle/>
                    <a:p>
                      <a:pPr indent="0" lvl="0" marL="0" marR="0" rtl="0" algn="ctr">
                        <a:spcBef>
                          <a:spcPts val="0"/>
                        </a:spcBef>
                        <a:spcAft>
                          <a:spcPts val="0"/>
                        </a:spcAft>
                        <a:buNone/>
                      </a:pPr>
                      <a:r>
                        <a:rPr lang="en-US" sz="1800" u="none" cap="none" strike="noStrike"/>
                        <a:t>Title</a:t>
                      </a:r>
                      <a:endParaRPr/>
                    </a:p>
                  </a:txBody>
                  <a:tcPr marT="45725" marB="45725" marR="91450" marL="91450"/>
                </a:tc>
              </a:tr>
              <a:tr h="912675">
                <a:tc>
                  <a:txBody>
                    <a:bodyPr/>
                    <a:lstStyle/>
                    <a:p>
                      <a:pPr indent="0" lvl="0" marL="0" marR="0" rtl="0" algn="l">
                        <a:spcBef>
                          <a:spcPts val="0"/>
                        </a:spcBef>
                        <a:spcAft>
                          <a:spcPts val="0"/>
                        </a:spcAft>
                        <a:buNone/>
                      </a:pPr>
                      <a:r>
                        <a:rPr lang="en-US" sz="1800" u="none" cap="none" strike="noStrike"/>
                        <a:t>1</a:t>
                      </a:r>
                      <a:endParaRPr/>
                    </a:p>
                  </a:txBody>
                  <a:tcPr marT="45725" marB="45725" marR="91450" marL="91450"/>
                </a:tc>
                <a:tc>
                  <a:txBody>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IS 398 (Part 1) </a:t>
                      </a:r>
                      <a:endParaRPr b="1" sz="1800" u="none" cap="none" strike="noStrike"/>
                    </a:p>
                  </a:txBody>
                  <a:tcPr marT="45725" marB="45725" marR="91450" marL="91450"/>
                </a:tc>
                <a:tc>
                  <a:txBody>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Aluminium conductors for overhead transmission purposes - Specification: Part 1 aluminium stranded conductors</a:t>
                      </a:r>
                      <a:endParaRPr sz="1800" u="none" cap="none" strike="noStrike"/>
                    </a:p>
                  </a:txBody>
                  <a:tcPr marT="45725" marB="45725" marR="91450" marL="91450"/>
                </a:tc>
              </a:tr>
              <a:tr h="912675">
                <a:tc>
                  <a:txBody>
                    <a:bodyPr/>
                    <a:lstStyle/>
                    <a:p>
                      <a:pPr indent="0" lvl="0" marL="0" marR="0" rtl="0" algn="l">
                        <a:spcBef>
                          <a:spcPts val="0"/>
                        </a:spcBef>
                        <a:spcAft>
                          <a:spcPts val="0"/>
                        </a:spcAft>
                        <a:buNone/>
                      </a:pPr>
                      <a:r>
                        <a:rPr lang="en-US" sz="1800" u="none" cap="none" strike="noStrike"/>
                        <a:t>2</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IS 398 (Part 2) </a:t>
                      </a:r>
                      <a:endParaRPr b="1" sz="1800" u="none" cap="none" strike="noStrike"/>
                    </a:p>
                    <a:p>
                      <a:pPr indent="0" lvl="0" marL="0" marR="0" rtl="0" algn="l">
                        <a:spcBef>
                          <a:spcPts val="0"/>
                        </a:spcBef>
                        <a:spcAft>
                          <a:spcPts val="0"/>
                        </a:spcAft>
                        <a:buNone/>
                      </a:pPr>
                      <a:r>
                        <a:t/>
                      </a:r>
                      <a:endParaRPr sz="1800" u="none" cap="none" strike="noStrike"/>
                    </a:p>
                  </a:txBody>
                  <a:tcPr marT="45725" marB="45725" marR="91450" marL="91450"/>
                </a:tc>
                <a:tc>
                  <a:txBody>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Aluminium conductors for overhead transmission purposes - Specification: Part 2 aluminium conductors, galvanized steel - Reinforced</a:t>
                      </a:r>
                      <a:endParaRPr sz="1800" u="none" cap="none" strike="noStrike"/>
                    </a:p>
                  </a:txBody>
                  <a:tcPr marT="45725" marB="45725" marR="91450" marL="91450"/>
                </a:tc>
              </a:tr>
              <a:tr h="1303800">
                <a:tc>
                  <a:txBody>
                    <a:bodyPr/>
                    <a:lstStyle/>
                    <a:p>
                      <a:pPr indent="0" lvl="0" marL="0" marR="0" rtl="0" algn="l">
                        <a:spcBef>
                          <a:spcPts val="0"/>
                        </a:spcBef>
                        <a:spcAft>
                          <a:spcPts val="0"/>
                        </a:spcAft>
                        <a:buNone/>
                      </a:pPr>
                      <a:r>
                        <a:rPr lang="en-US" sz="1800" u="none" cap="none" strike="noStrike"/>
                        <a:t>3</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IS 398 (Part 4) </a:t>
                      </a:r>
                      <a:endParaRPr b="1" sz="1800" u="none" cap="none" strike="noStrike"/>
                    </a:p>
                    <a:p>
                      <a:pPr indent="0" lvl="0" marL="0" marR="0" rtl="0" algn="l">
                        <a:spcBef>
                          <a:spcPts val="0"/>
                        </a:spcBef>
                        <a:spcAft>
                          <a:spcPts val="0"/>
                        </a:spcAft>
                        <a:buNone/>
                      </a:pPr>
                      <a:r>
                        <a:t/>
                      </a:r>
                      <a:endParaRPr sz="1800" u="none" cap="none" strike="noStrike"/>
                    </a:p>
                  </a:txBody>
                  <a:tcPr marT="45725" marB="45725" marR="91450" marL="91450"/>
                </a:tc>
                <a:tc>
                  <a:txBody>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Aluminium conductors for overhead transmission purposes: Part 4 aluminium alloy stranded conductors (Aluminium - Magnesium - Silicon Type) - Specification</a:t>
                      </a:r>
                      <a:endParaRPr sz="1800" u="none" cap="none" strike="noStrike"/>
                    </a:p>
                  </a:txBody>
                  <a:tcPr marT="45725" marB="45725" marR="91450" marL="91450"/>
                </a:tc>
              </a:tr>
              <a:tr h="912675">
                <a:tc>
                  <a:txBody>
                    <a:bodyPr/>
                    <a:lstStyle/>
                    <a:p>
                      <a:pPr indent="0" lvl="0" marL="0" marR="0" rtl="0" algn="l">
                        <a:spcBef>
                          <a:spcPts val="0"/>
                        </a:spcBef>
                        <a:spcAft>
                          <a:spcPts val="0"/>
                        </a:spcAft>
                        <a:buNone/>
                      </a:pPr>
                      <a:r>
                        <a:rPr lang="en-US" sz="1800" u="none" cap="none" strike="noStrike"/>
                        <a:t>4</a:t>
                      </a:r>
                      <a:endParaRPr/>
                    </a:p>
                  </a:txBody>
                  <a:tcPr marT="45725" marB="45725" marR="91450" marL="91450"/>
                </a:tc>
                <a:tc>
                  <a:txBody>
                    <a:bodyPr/>
                    <a:lstStyle/>
                    <a:p>
                      <a:pPr indent="0" lvl="0" marL="0" marR="0" rtl="0" algn="l">
                        <a:lnSpc>
                          <a:spcPct val="100000"/>
                        </a:lnSpc>
                        <a:spcBef>
                          <a:spcPts val="0"/>
                        </a:spcBef>
                        <a:spcAft>
                          <a:spcPts val="0"/>
                        </a:spcAft>
                        <a:buClr>
                          <a:schemeClr val="dk1"/>
                        </a:buClr>
                        <a:buSzPts val="1800"/>
                        <a:buFont typeface="Calibri"/>
                        <a:buNone/>
                      </a:pPr>
                      <a:r>
                        <a:rPr b="0" i="0" lang="en-US" sz="1800" u="none" cap="none" strike="noStrike">
                          <a:solidFill>
                            <a:schemeClr val="dk1"/>
                          </a:solidFill>
                          <a:latin typeface="Calibri"/>
                          <a:ea typeface="Calibri"/>
                          <a:cs typeface="Calibri"/>
                          <a:sym typeface="Calibri"/>
                        </a:rPr>
                        <a:t>IS 398 (Part 6) </a:t>
                      </a:r>
                      <a:endParaRPr b="1" sz="1800" u="none" cap="none" strike="noStrike"/>
                    </a:p>
                    <a:p>
                      <a:pPr indent="0" lvl="0" marL="0" marR="0" rtl="0" algn="l">
                        <a:spcBef>
                          <a:spcPts val="0"/>
                        </a:spcBef>
                        <a:spcAft>
                          <a:spcPts val="0"/>
                        </a:spcAft>
                        <a:buNone/>
                      </a:pPr>
                      <a:r>
                        <a:t/>
                      </a:r>
                      <a:endParaRPr sz="1800" u="none" cap="none" strike="noStrike"/>
                    </a:p>
                  </a:txBody>
                  <a:tcPr marT="45725" marB="45725" marR="91450" marL="91450"/>
                </a:tc>
                <a:tc>
                  <a:txBody>
                    <a:bodyPr/>
                    <a:lstStyle/>
                    <a:p>
                      <a:pPr indent="0" lvl="0" marL="0" marR="0" rtl="0" algn="l">
                        <a:spcBef>
                          <a:spcPts val="0"/>
                        </a:spcBef>
                        <a:spcAft>
                          <a:spcPts val="0"/>
                        </a:spcAft>
                        <a:buNone/>
                      </a:pPr>
                      <a:r>
                        <a:rPr b="0" i="0" lang="en-US" sz="1800" u="none" cap="none" strike="noStrike">
                          <a:solidFill>
                            <a:schemeClr val="dk1"/>
                          </a:solidFill>
                          <a:latin typeface="Calibri"/>
                          <a:ea typeface="Calibri"/>
                          <a:cs typeface="Calibri"/>
                          <a:sym typeface="Calibri"/>
                        </a:rPr>
                        <a:t>Aluminium Conductors for Overhead Transmission Purposes Part 6 High Conductivity Aluminium Alloy Stranded Conductors — Specification</a:t>
                      </a:r>
                      <a:endParaRPr sz="1800" u="none" cap="none" strike="noStrike"/>
                    </a:p>
                  </a:txBody>
                  <a:tcPr marT="45725" marB="45725" marR="91450" marL="91450"/>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3"/>
          <p:cNvSpPr txBox="1"/>
          <p:nvPr/>
        </p:nvSpPr>
        <p:spPr>
          <a:xfrm>
            <a:off x="335666" y="94659"/>
            <a:ext cx="10833904" cy="3262432"/>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000" u="sng">
                <a:solidFill>
                  <a:schemeClr val="accent1"/>
                </a:solidFill>
                <a:latin typeface="Calibri"/>
                <a:ea typeface="Calibri"/>
                <a:cs typeface="Calibri"/>
                <a:sym typeface="Calibri"/>
              </a:rPr>
              <a:t>Overview of IS 398 Part 1</a:t>
            </a:r>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600">
                <a:solidFill>
                  <a:schemeClr val="dk1"/>
                </a:solidFill>
                <a:latin typeface="Calibri"/>
                <a:ea typeface="Calibri"/>
                <a:cs typeface="Calibri"/>
                <a:sym typeface="Calibri"/>
              </a:rPr>
              <a:t>Scope: </a:t>
            </a:r>
            <a:r>
              <a:rPr lang="en-US" sz="1600">
                <a:solidFill>
                  <a:schemeClr val="dk1"/>
                </a:solidFill>
                <a:latin typeface="Calibri"/>
                <a:ea typeface="Calibri"/>
                <a:cs typeface="Calibri"/>
                <a:sym typeface="Calibri"/>
              </a:rPr>
              <a:t>This standard covers the requirements and tests for aluminium stranded conductors used for overhead power transmission purposes. </a:t>
            </a:r>
            <a:endParaRPr sz="16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16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600">
                <a:solidFill>
                  <a:schemeClr val="dk1"/>
                </a:solidFill>
                <a:latin typeface="Times New Roman"/>
                <a:ea typeface="Times New Roman"/>
                <a:cs typeface="Times New Roman"/>
                <a:sym typeface="Times New Roman"/>
              </a:rPr>
              <a:t>Physical constant for Hard drawn Aluminium:</a:t>
            </a:r>
            <a:endParaRPr/>
          </a:p>
          <a:p>
            <a:pPr indent="0" lvl="0" marL="0" marR="0" rtl="0" algn="l">
              <a:spcBef>
                <a:spcPts val="0"/>
              </a:spcBef>
              <a:spcAft>
                <a:spcPts val="0"/>
              </a:spcAft>
              <a:buNone/>
            </a:pPr>
            <a:r>
              <a:t/>
            </a:r>
            <a:endParaRPr sz="1600">
              <a:solidFill>
                <a:schemeClr val="dk1"/>
              </a:solidFill>
              <a:latin typeface="Times New Roman"/>
              <a:ea typeface="Times New Roman"/>
              <a:cs typeface="Times New Roman"/>
              <a:sym typeface="Times New Roman"/>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Times New Roman"/>
                <a:ea typeface="Times New Roman"/>
                <a:cs typeface="Times New Roman"/>
                <a:sym typeface="Times New Roman"/>
              </a:rPr>
              <a:t>Resistivity</a:t>
            </a:r>
            <a:r>
              <a:rPr lang="en-US" sz="1600">
                <a:solidFill>
                  <a:schemeClr val="dk1"/>
                </a:solidFill>
                <a:latin typeface="Calibri"/>
                <a:ea typeface="Calibri"/>
                <a:cs typeface="Calibri"/>
                <a:sym typeface="Calibri"/>
              </a:rPr>
              <a:t>  -  0.028264</a:t>
            </a:r>
            <a:r>
              <a:rPr lang="en-US" sz="1600">
                <a:solidFill>
                  <a:schemeClr val="dk1"/>
                </a:solidFill>
                <a:latin typeface="Times New Roman"/>
                <a:ea typeface="Times New Roman"/>
                <a:cs typeface="Times New Roman"/>
                <a:sym typeface="Times New Roman"/>
              </a:rPr>
              <a:t> ohm.mm²/m at 20 °C </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Times New Roman"/>
                <a:ea typeface="Times New Roman"/>
                <a:cs typeface="Times New Roman"/>
                <a:sym typeface="Times New Roman"/>
              </a:rPr>
              <a:t>Density</a:t>
            </a:r>
            <a:r>
              <a:rPr lang="en-US" sz="1600">
                <a:solidFill>
                  <a:schemeClr val="dk1"/>
                </a:solidFill>
                <a:latin typeface="Calibri"/>
                <a:ea typeface="Calibri"/>
                <a:cs typeface="Calibri"/>
                <a:sym typeface="Calibri"/>
              </a:rPr>
              <a:t> </a:t>
            </a:r>
            <a:r>
              <a:rPr lang="en-US" sz="1600">
                <a:solidFill>
                  <a:schemeClr val="dk1"/>
                </a:solidFill>
                <a:latin typeface="Times New Roman"/>
                <a:ea typeface="Times New Roman"/>
                <a:cs typeface="Times New Roman"/>
                <a:sym typeface="Times New Roman"/>
              </a:rPr>
              <a:t> -  2.70 g/cm</a:t>
            </a:r>
            <a:r>
              <a:rPr baseline="30000" lang="en-US" sz="1600">
                <a:solidFill>
                  <a:schemeClr val="dk1"/>
                </a:solidFill>
                <a:latin typeface="Times New Roman"/>
                <a:ea typeface="Times New Roman"/>
                <a:cs typeface="Times New Roman"/>
                <a:sym typeface="Times New Roman"/>
              </a:rPr>
              <a:t>3</a:t>
            </a:r>
            <a:r>
              <a:rPr lang="en-US" sz="1600">
                <a:solidFill>
                  <a:schemeClr val="dk1"/>
                </a:solidFill>
                <a:latin typeface="Calibri"/>
                <a:ea typeface="Calibri"/>
                <a:cs typeface="Calibri"/>
                <a:sym typeface="Calibri"/>
              </a:rPr>
              <a:t> </a:t>
            </a:r>
            <a:r>
              <a:rPr lang="en-US" sz="1600">
                <a:solidFill>
                  <a:schemeClr val="dk1"/>
                </a:solidFill>
                <a:latin typeface="Times New Roman"/>
                <a:ea typeface="Times New Roman"/>
                <a:cs typeface="Times New Roman"/>
                <a:sym typeface="Times New Roman"/>
              </a:rPr>
              <a:t> at 20 °C </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Times New Roman"/>
                <a:ea typeface="Times New Roman"/>
                <a:cs typeface="Times New Roman"/>
                <a:sym typeface="Times New Roman"/>
              </a:rPr>
              <a:t>Constant Mass Temperature Co-efficient of Resistance</a:t>
            </a:r>
            <a:r>
              <a:rPr lang="en-US" sz="1600">
                <a:solidFill>
                  <a:schemeClr val="dk1"/>
                </a:solidFill>
                <a:latin typeface="Calibri"/>
                <a:ea typeface="Calibri"/>
                <a:cs typeface="Calibri"/>
                <a:sym typeface="Calibri"/>
              </a:rPr>
              <a:t>  -  </a:t>
            </a:r>
            <a:r>
              <a:rPr lang="en-US" sz="1600">
                <a:solidFill>
                  <a:schemeClr val="dk1"/>
                </a:solidFill>
                <a:latin typeface="Times New Roman"/>
                <a:ea typeface="Times New Roman"/>
                <a:cs typeface="Times New Roman"/>
                <a:sym typeface="Times New Roman"/>
              </a:rPr>
              <a:t>0.00403/°C</a:t>
            </a:r>
            <a:r>
              <a:rPr lang="en-US" sz="1600">
                <a:solidFill>
                  <a:schemeClr val="dk1"/>
                </a:solidFill>
                <a:latin typeface="Calibri"/>
                <a:ea typeface="Calibri"/>
                <a:cs typeface="Calibri"/>
                <a:sym typeface="Calibri"/>
              </a:rPr>
              <a:t>  at </a:t>
            </a:r>
            <a:r>
              <a:rPr lang="en-US" sz="1600">
                <a:solidFill>
                  <a:schemeClr val="dk1"/>
                </a:solidFill>
                <a:latin typeface="Times New Roman"/>
                <a:ea typeface="Times New Roman"/>
                <a:cs typeface="Times New Roman"/>
                <a:sym typeface="Times New Roman"/>
              </a:rPr>
              <a:t>20 °C </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Times New Roman"/>
                <a:ea typeface="Times New Roman"/>
                <a:cs typeface="Times New Roman"/>
                <a:sym typeface="Times New Roman"/>
              </a:rPr>
              <a:t>Co-efficient of Linear Expansion</a:t>
            </a:r>
            <a:r>
              <a:rPr lang="en-US" sz="1600">
                <a:solidFill>
                  <a:schemeClr val="dk1"/>
                </a:solidFill>
                <a:latin typeface="Calibri"/>
                <a:ea typeface="Calibri"/>
                <a:cs typeface="Calibri"/>
                <a:sym typeface="Calibri"/>
              </a:rPr>
              <a:t>  -  </a:t>
            </a:r>
            <a:r>
              <a:rPr lang="en-US" sz="1600">
                <a:solidFill>
                  <a:schemeClr val="dk1"/>
                </a:solidFill>
                <a:latin typeface="Times New Roman"/>
                <a:ea typeface="Times New Roman"/>
                <a:cs typeface="Times New Roman"/>
                <a:sym typeface="Times New Roman"/>
              </a:rPr>
              <a:t>23 X 10 </a:t>
            </a:r>
            <a:r>
              <a:rPr baseline="30000" i="1" lang="en-US" sz="1600">
                <a:solidFill>
                  <a:schemeClr val="dk1"/>
                </a:solidFill>
                <a:latin typeface="Times New Roman"/>
                <a:ea typeface="Times New Roman"/>
                <a:cs typeface="Times New Roman"/>
                <a:sym typeface="Times New Roman"/>
              </a:rPr>
              <a:t>-6 </a:t>
            </a:r>
            <a:r>
              <a:rPr lang="en-US" sz="1600">
                <a:solidFill>
                  <a:schemeClr val="dk1"/>
                </a:solidFill>
                <a:latin typeface="Times New Roman"/>
                <a:ea typeface="Times New Roman"/>
                <a:cs typeface="Times New Roman"/>
                <a:sym typeface="Times New Roman"/>
              </a:rPr>
              <a:t>per degree Celsius</a:t>
            </a:r>
            <a:r>
              <a:rPr lang="en-US" sz="1600">
                <a:solidFill>
                  <a:schemeClr val="dk1"/>
                </a:solidFill>
                <a:latin typeface="Calibri"/>
                <a:ea typeface="Calibri"/>
                <a:cs typeface="Calibri"/>
                <a:sym typeface="Calibri"/>
              </a:rPr>
              <a:t> </a:t>
            </a:r>
            <a:endParaRPr sz="16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69" name="Google Shape;169;p3"/>
          <p:cNvSpPr txBox="1"/>
          <p:nvPr/>
        </p:nvSpPr>
        <p:spPr>
          <a:xfrm>
            <a:off x="335666" y="3940037"/>
            <a:ext cx="6967959" cy="276998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600">
                <a:solidFill>
                  <a:schemeClr val="dk1"/>
                </a:solidFill>
                <a:latin typeface="Times New Roman"/>
                <a:ea typeface="Times New Roman"/>
                <a:cs typeface="Times New Roman"/>
                <a:sym typeface="Times New Roman"/>
              </a:rPr>
              <a:t>Construction</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Calibri"/>
                <a:ea typeface="Calibri"/>
                <a:cs typeface="Calibri"/>
                <a:sym typeface="Calibri"/>
              </a:rPr>
              <a:t>Core made of Galvanized Steel</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Calibri"/>
                <a:ea typeface="Calibri"/>
                <a:cs typeface="Calibri"/>
                <a:sym typeface="Calibri"/>
              </a:rPr>
              <a:t>Outer layers made of Hard- Drawn Aluminium</a:t>
            </a:r>
            <a:endParaRPr sz="16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6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600">
                <a:solidFill>
                  <a:schemeClr val="dk1"/>
                </a:solidFill>
                <a:latin typeface="Times New Roman"/>
                <a:ea typeface="Times New Roman"/>
                <a:cs typeface="Times New Roman"/>
                <a:sym typeface="Times New Roman"/>
              </a:rPr>
              <a:t>Physical constant for Hard drawn aluminium</a:t>
            </a:r>
            <a:endParaRPr b="1" sz="16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1600">
              <a:solidFill>
                <a:schemeClr val="dk1"/>
              </a:solidFill>
              <a:latin typeface="Times New Roman"/>
              <a:ea typeface="Times New Roman"/>
              <a:cs typeface="Times New Roman"/>
              <a:sym typeface="Times New Roman"/>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Times New Roman"/>
                <a:ea typeface="Times New Roman"/>
                <a:cs typeface="Times New Roman"/>
                <a:sym typeface="Times New Roman"/>
              </a:rPr>
              <a:t>Resistivity</a:t>
            </a:r>
            <a:r>
              <a:rPr lang="en-US" sz="1600">
                <a:solidFill>
                  <a:schemeClr val="dk1"/>
                </a:solidFill>
                <a:latin typeface="Calibri"/>
                <a:ea typeface="Calibri"/>
                <a:cs typeface="Calibri"/>
                <a:sym typeface="Calibri"/>
              </a:rPr>
              <a:t>  -  </a:t>
            </a:r>
            <a:r>
              <a:rPr lang="en-US" sz="1600">
                <a:solidFill>
                  <a:schemeClr val="dk1"/>
                </a:solidFill>
                <a:latin typeface="Times New Roman"/>
                <a:ea typeface="Times New Roman"/>
                <a:cs typeface="Times New Roman"/>
                <a:sym typeface="Times New Roman"/>
              </a:rPr>
              <a:t>0.028264 ohm.mm²/m at 20 °C </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Times New Roman"/>
                <a:ea typeface="Times New Roman"/>
                <a:cs typeface="Times New Roman"/>
                <a:sym typeface="Times New Roman"/>
              </a:rPr>
              <a:t>Density</a:t>
            </a:r>
            <a:r>
              <a:rPr lang="en-US" sz="1600">
                <a:solidFill>
                  <a:schemeClr val="dk1"/>
                </a:solidFill>
                <a:latin typeface="Calibri"/>
                <a:ea typeface="Calibri"/>
                <a:cs typeface="Calibri"/>
                <a:sym typeface="Calibri"/>
              </a:rPr>
              <a:t> </a:t>
            </a:r>
            <a:r>
              <a:rPr lang="en-US" sz="1600">
                <a:solidFill>
                  <a:schemeClr val="dk1"/>
                </a:solidFill>
                <a:latin typeface="Times New Roman"/>
                <a:ea typeface="Times New Roman"/>
                <a:cs typeface="Times New Roman"/>
                <a:sym typeface="Times New Roman"/>
              </a:rPr>
              <a:t> -      2.703 g/cm</a:t>
            </a:r>
            <a:r>
              <a:rPr baseline="30000" lang="en-US" sz="1600">
                <a:solidFill>
                  <a:schemeClr val="dk1"/>
                </a:solidFill>
                <a:latin typeface="Times New Roman"/>
                <a:ea typeface="Times New Roman"/>
                <a:cs typeface="Times New Roman"/>
                <a:sym typeface="Times New Roman"/>
              </a:rPr>
              <a:t>3</a:t>
            </a:r>
            <a:r>
              <a:rPr lang="en-US" sz="1600">
                <a:solidFill>
                  <a:schemeClr val="dk1"/>
                </a:solidFill>
                <a:latin typeface="Calibri"/>
                <a:ea typeface="Calibri"/>
                <a:cs typeface="Calibri"/>
                <a:sym typeface="Calibri"/>
              </a:rPr>
              <a:t> </a:t>
            </a:r>
            <a:r>
              <a:rPr lang="en-US" sz="1600">
                <a:solidFill>
                  <a:schemeClr val="dk1"/>
                </a:solidFill>
                <a:latin typeface="Times New Roman"/>
                <a:ea typeface="Times New Roman"/>
                <a:cs typeface="Times New Roman"/>
                <a:sym typeface="Times New Roman"/>
              </a:rPr>
              <a:t> at 20 °C </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Times New Roman"/>
                <a:ea typeface="Times New Roman"/>
                <a:cs typeface="Times New Roman"/>
                <a:sym typeface="Times New Roman"/>
              </a:rPr>
              <a:t>Constant Mass Temperature Co- efficient of Resistance</a:t>
            </a:r>
            <a:r>
              <a:rPr lang="en-US" sz="1600">
                <a:solidFill>
                  <a:schemeClr val="dk1"/>
                </a:solidFill>
                <a:latin typeface="Calibri"/>
                <a:ea typeface="Calibri"/>
                <a:cs typeface="Calibri"/>
                <a:sym typeface="Calibri"/>
              </a:rPr>
              <a:t>  - </a:t>
            </a:r>
            <a:r>
              <a:rPr lang="en-US" sz="1600">
                <a:solidFill>
                  <a:schemeClr val="dk1"/>
                </a:solidFill>
                <a:latin typeface="Times New Roman"/>
                <a:ea typeface="Times New Roman"/>
                <a:cs typeface="Times New Roman"/>
                <a:sym typeface="Times New Roman"/>
              </a:rPr>
              <a:t>0.00403/°C</a:t>
            </a:r>
            <a:r>
              <a:rPr lang="en-US" sz="1600">
                <a:solidFill>
                  <a:schemeClr val="dk1"/>
                </a:solidFill>
                <a:latin typeface="Calibri"/>
                <a:ea typeface="Calibri"/>
                <a:cs typeface="Calibri"/>
                <a:sym typeface="Calibri"/>
              </a:rPr>
              <a:t>  at </a:t>
            </a:r>
            <a:r>
              <a:rPr lang="en-US" sz="1600">
                <a:solidFill>
                  <a:schemeClr val="dk1"/>
                </a:solidFill>
                <a:latin typeface="Times New Roman"/>
                <a:ea typeface="Times New Roman"/>
                <a:cs typeface="Times New Roman"/>
                <a:sym typeface="Times New Roman"/>
              </a:rPr>
              <a:t>20 °C </a:t>
            </a:r>
            <a:endParaRPr/>
          </a:p>
          <a:p>
            <a:pPr indent="-285750" lvl="0" marL="285750" marR="0" rtl="0" algn="l">
              <a:spcBef>
                <a:spcPts val="0"/>
              </a:spcBef>
              <a:spcAft>
                <a:spcPts val="0"/>
              </a:spcAft>
              <a:buClr>
                <a:schemeClr val="dk1"/>
              </a:buClr>
              <a:buSzPts val="1600"/>
              <a:buFont typeface="Arial"/>
              <a:buChar char="•"/>
            </a:pPr>
            <a:r>
              <a:rPr lang="en-US" sz="1600">
                <a:solidFill>
                  <a:schemeClr val="dk1"/>
                </a:solidFill>
                <a:latin typeface="Times New Roman"/>
                <a:ea typeface="Times New Roman"/>
                <a:cs typeface="Times New Roman"/>
                <a:sym typeface="Times New Roman"/>
              </a:rPr>
              <a:t>Co-efficient of Linear Expansion</a:t>
            </a:r>
            <a:r>
              <a:rPr lang="en-US" sz="1600">
                <a:solidFill>
                  <a:schemeClr val="dk1"/>
                </a:solidFill>
                <a:latin typeface="Calibri"/>
                <a:ea typeface="Calibri"/>
                <a:cs typeface="Calibri"/>
                <a:sym typeface="Calibri"/>
              </a:rPr>
              <a:t>  - </a:t>
            </a:r>
            <a:r>
              <a:rPr lang="en-US" sz="1600">
                <a:solidFill>
                  <a:schemeClr val="dk1"/>
                </a:solidFill>
                <a:latin typeface="Times New Roman"/>
                <a:ea typeface="Times New Roman"/>
                <a:cs typeface="Times New Roman"/>
                <a:sym typeface="Times New Roman"/>
              </a:rPr>
              <a:t>23 X 10 </a:t>
            </a:r>
            <a:r>
              <a:rPr baseline="30000" i="1" lang="en-US" sz="1600">
                <a:solidFill>
                  <a:schemeClr val="dk1"/>
                </a:solidFill>
                <a:latin typeface="Times New Roman"/>
                <a:ea typeface="Times New Roman"/>
                <a:cs typeface="Times New Roman"/>
                <a:sym typeface="Times New Roman"/>
              </a:rPr>
              <a:t>-6 </a:t>
            </a:r>
            <a:r>
              <a:rPr lang="en-US" sz="1600">
                <a:solidFill>
                  <a:schemeClr val="dk1"/>
                </a:solidFill>
                <a:latin typeface="Times New Roman"/>
                <a:ea typeface="Times New Roman"/>
                <a:cs typeface="Times New Roman"/>
                <a:sym typeface="Times New Roman"/>
              </a:rPr>
              <a:t>per degree Celsius</a:t>
            </a:r>
            <a:r>
              <a:rPr lang="en-US" sz="1600">
                <a:solidFill>
                  <a:schemeClr val="dk1"/>
                </a:solidFill>
                <a:latin typeface="Calibri"/>
                <a:ea typeface="Calibri"/>
                <a:cs typeface="Calibri"/>
                <a:sym typeface="Calibri"/>
              </a:rPr>
              <a:t> </a:t>
            </a:r>
            <a:endParaRPr sz="16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400">
              <a:solidFill>
                <a:schemeClr val="dk1"/>
              </a:solidFill>
              <a:latin typeface="Calibri"/>
              <a:ea typeface="Calibri"/>
              <a:cs typeface="Calibri"/>
              <a:sym typeface="Calibri"/>
            </a:endParaRPr>
          </a:p>
        </p:txBody>
      </p:sp>
      <p:sp>
        <p:nvSpPr>
          <p:cNvPr id="170" name="Google Shape;170;p3"/>
          <p:cNvSpPr txBox="1"/>
          <p:nvPr/>
        </p:nvSpPr>
        <p:spPr>
          <a:xfrm>
            <a:off x="7303625" y="3940037"/>
            <a:ext cx="4016416" cy="1921360"/>
          </a:xfrm>
          <a:prstGeom prst="rect">
            <a:avLst/>
          </a:prstGeom>
          <a:noFill/>
          <a:ln>
            <a:noFill/>
          </a:ln>
        </p:spPr>
        <p:txBody>
          <a:bodyPr anchorCtr="0" anchor="t" bIns="45700" lIns="91425" spcFirstLastPara="1" rIns="91425" wrap="square" tIns="45700">
            <a:spAutoFit/>
          </a:bodyPr>
          <a:lstStyle/>
          <a:p>
            <a:pPr indent="0" lvl="0" marL="0" marR="0" rtl="0" algn="just">
              <a:lnSpc>
                <a:spcPct val="115000"/>
              </a:lnSpc>
              <a:spcBef>
                <a:spcPts val="0"/>
              </a:spcBef>
              <a:spcAft>
                <a:spcPts val="0"/>
              </a:spcAft>
              <a:buNone/>
            </a:pPr>
            <a:r>
              <a:rPr b="1" lang="en-US" sz="1800">
                <a:solidFill>
                  <a:schemeClr val="dk1"/>
                </a:solidFill>
                <a:latin typeface="Times New Roman"/>
                <a:ea typeface="Times New Roman"/>
                <a:cs typeface="Times New Roman"/>
                <a:sym typeface="Times New Roman"/>
              </a:rPr>
              <a:t>Physical constant for Galvanized Steel Wires </a:t>
            </a:r>
            <a:endParaRPr/>
          </a:p>
          <a:p>
            <a:pPr indent="-285750" lvl="0" marL="285750" marR="0" rtl="0" algn="just">
              <a:lnSpc>
                <a:spcPct val="115000"/>
              </a:lnSpc>
              <a:spcBef>
                <a:spcPts val="100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Density</a:t>
            </a:r>
            <a:r>
              <a:rPr lang="en-US" sz="1600">
                <a:solidFill>
                  <a:schemeClr val="dk1"/>
                </a:solidFill>
                <a:latin typeface="Calibri"/>
                <a:ea typeface="Calibri"/>
                <a:cs typeface="Calibri"/>
                <a:sym typeface="Calibri"/>
              </a:rPr>
              <a:t> </a:t>
            </a:r>
            <a:r>
              <a:rPr b="1" lang="en-US" sz="1600">
                <a:solidFill>
                  <a:schemeClr val="dk1"/>
                </a:solidFill>
                <a:latin typeface="Times New Roman"/>
                <a:ea typeface="Times New Roman"/>
                <a:cs typeface="Times New Roman"/>
                <a:sym typeface="Times New Roman"/>
              </a:rPr>
              <a:t> - </a:t>
            </a:r>
            <a:r>
              <a:rPr lang="en-US" sz="1800">
                <a:solidFill>
                  <a:schemeClr val="dk1"/>
                </a:solidFill>
                <a:latin typeface="Times New Roman"/>
                <a:ea typeface="Times New Roman"/>
                <a:cs typeface="Times New Roman"/>
                <a:sym typeface="Times New Roman"/>
              </a:rPr>
              <a:t>7.80 g/cm</a:t>
            </a:r>
            <a:r>
              <a:rPr baseline="30000" lang="en-US" sz="1800">
                <a:solidFill>
                  <a:schemeClr val="dk1"/>
                </a:solidFill>
                <a:latin typeface="Times New Roman"/>
                <a:ea typeface="Times New Roman"/>
                <a:cs typeface="Times New Roman"/>
                <a:sym typeface="Times New Roman"/>
              </a:rPr>
              <a:t>3</a:t>
            </a:r>
            <a:r>
              <a:rPr lang="en-US" sz="1600">
                <a:solidFill>
                  <a:schemeClr val="dk1"/>
                </a:solidFill>
                <a:latin typeface="Calibri"/>
                <a:ea typeface="Calibri"/>
                <a:cs typeface="Calibri"/>
                <a:sym typeface="Calibri"/>
              </a:rPr>
              <a:t> </a:t>
            </a:r>
            <a:r>
              <a:rPr b="1" lang="en-US" sz="1600">
                <a:solidFill>
                  <a:schemeClr val="dk1"/>
                </a:solidFill>
                <a:latin typeface="Times New Roman"/>
                <a:ea typeface="Times New Roman"/>
                <a:cs typeface="Times New Roman"/>
                <a:sym typeface="Times New Roman"/>
              </a:rPr>
              <a:t> </a:t>
            </a:r>
            <a:r>
              <a:rPr lang="en-US" sz="1600">
                <a:solidFill>
                  <a:schemeClr val="dk1"/>
                </a:solidFill>
                <a:latin typeface="Times New Roman"/>
                <a:ea typeface="Times New Roman"/>
                <a:cs typeface="Times New Roman"/>
                <a:sym typeface="Times New Roman"/>
              </a:rPr>
              <a:t>at </a:t>
            </a:r>
            <a:r>
              <a:rPr lang="en-US" sz="1800">
                <a:solidFill>
                  <a:schemeClr val="dk1"/>
                </a:solidFill>
                <a:latin typeface="Times New Roman"/>
                <a:ea typeface="Times New Roman"/>
                <a:cs typeface="Times New Roman"/>
                <a:sym typeface="Times New Roman"/>
              </a:rPr>
              <a:t>20°C</a:t>
            </a:r>
            <a:r>
              <a:rPr lang="en-US" sz="1600">
                <a:solidFill>
                  <a:schemeClr val="dk1"/>
                </a:solidFill>
                <a:latin typeface="Calibri"/>
                <a:ea typeface="Calibri"/>
                <a:cs typeface="Calibri"/>
                <a:sym typeface="Calibri"/>
              </a:rPr>
              <a:t> </a:t>
            </a:r>
            <a:endParaRPr b="1" sz="1600">
              <a:solidFill>
                <a:schemeClr val="dk1"/>
              </a:solidFill>
              <a:latin typeface="Times New Roman"/>
              <a:ea typeface="Times New Roman"/>
              <a:cs typeface="Times New Roman"/>
              <a:sym typeface="Times New Roman"/>
            </a:endParaRPr>
          </a:p>
          <a:p>
            <a:pPr indent="-285750" lvl="0" marL="285750" marR="0" rtl="0" algn="just">
              <a:lnSpc>
                <a:spcPct val="115000"/>
              </a:lnSpc>
              <a:spcBef>
                <a:spcPts val="100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Co-efficient of Linear Expansion</a:t>
            </a:r>
            <a:r>
              <a:rPr lang="en-US" sz="1600">
                <a:solidFill>
                  <a:schemeClr val="dk1"/>
                </a:solidFill>
                <a:latin typeface="Calibri"/>
                <a:ea typeface="Calibri"/>
                <a:cs typeface="Calibri"/>
                <a:sym typeface="Calibri"/>
              </a:rPr>
              <a:t> </a:t>
            </a:r>
            <a:r>
              <a:rPr lang="en-US" sz="1600">
                <a:solidFill>
                  <a:schemeClr val="dk1"/>
                </a:solidFill>
                <a:latin typeface="Times New Roman"/>
                <a:ea typeface="Times New Roman"/>
                <a:cs typeface="Times New Roman"/>
                <a:sym typeface="Times New Roman"/>
              </a:rPr>
              <a:t> </a:t>
            </a:r>
            <a:r>
              <a:rPr b="1" lang="en-US" sz="1600">
                <a:solidFill>
                  <a:schemeClr val="dk1"/>
                </a:solidFill>
                <a:latin typeface="Times New Roman"/>
                <a:ea typeface="Times New Roman"/>
                <a:cs typeface="Times New Roman"/>
                <a:sym typeface="Times New Roman"/>
              </a:rPr>
              <a:t>- </a:t>
            </a:r>
            <a:r>
              <a:rPr lang="en-US" sz="1800">
                <a:solidFill>
                  <a:schemeClr val="dk1"/>
                </a:solidFill>
                <a:latin typeface="Times New Roman"/>
                <a:ea typeface="Times New Roman"/>
                <a:cs typeface="Times New Roman"/>
                <a:sym typeface="Times New Roman"/>
              </a:rPr>
              <a:t>11.5x10</a:t>
            </a:r>
            <a:r>
              <a:rPr baseline="30000" lang="en-US" sz="1800">
                <a:solidFill>
                  <a:schemeClr val="dk1"/>
                </a:solidFill>
                <a:latin typeface="Times New Roman"/>
                <a:ea typeface="Times New Roman"/>
                <a:cs typeface="Times New Roman"/>
                <a:sym typeface="Times New Roman"/>
              </a:rPr>
              <a:t>-6 </a:t>
            </a:r>
            <a:r>
              <a:rPr lang="en-US" sz="1800">
                <a:solidFill>
                  <a:schemeClr val="dk1"/>
                </a:solidFill>
                <a:latin typeface="Times New Roman"/>
                <a:ea typeface="Times New Roman"/>
                <a:cs typeface="Times New Roman"/>
                <a:sym typeface="Times New Roman"/>
              </a:rPr>
              <a:t>/ºC </a:t>
            </a:r>
            <a:endParaRPr sz="1600">
              <a:solidFill>
                <a:schemeClr val="dk1"/>
              </a:solidFill>
              <a:latin typeface="Calibri"/>
              <a:ea typeface="Calibri"/>
              <a:cs typeface="Calibri"/>
              <a:sym typeface="Calibri"/>
            </a:endParaRPr>
          </a:p>
        </p:txBody>
      </p:sp>
      <p:sp>
        <p:nvSpPr>
          <p:cNvPr id="171" name="Google Shape;171;p3"/>
          <p:cNvSpPr txBox="1"/>
          <p:nvPr/>
        </p:nvSpPr>
        <p:spPr>
          <a:xfrm>
            <a:off x="335666" y="3493760"/>
            <a:ext cx="11249042" cy="646331"/>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dk1"/>
                </a:solidFill>
                <a:latin typeface="Calibri"/>
                <a:ea typeface="Calibri"/>
                <a:cs typeface="Calibri"/>
                <a:sym typeface="Calibri"/>
              </a:rPr>
              <a:t>Scope: </a:t>
            </a:r>
            <a:r>
              <a:rPr lang="en-US" sz="1800">
                <a:solidFill>
                  <a:schemeClr val="dk1"/>
                </a:solidFill>
                <a:latin typeface="Times New Roman"/>
                <a:ea typeface="Times New Roman"/>
                <a:cs typeface="Times New Roman"/>
                <a:sym typeface="Times New Roman"/>
              </a:rPr>
              <a:t>This standard covers the requirements and tests for aluminium conductors, galvanized steel-reinforced (ACSR). </a:t>
            </a:r>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    </a:t>
            </a:r>
            <a:endParaRPr/>
          </a:p>
        </p:txBody>
      </p:sp>
      <p:sp>
        <p:nvSpPr>
          <p:cNvPr id="172" name="Google Shape;172;p3"/>
          <p:cNvSpPr txBox="1"/>
          <p:nvPr/>
        </p:nvSpPr>
        <p:spPr>
          <a:xfrm>
            <a:off x="483243" y="3085956"/>
            <a:ext cx="10686327" cy="4001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000" u="sng">
                <a:solidFill>
                  <a:schemeClr val="accent1"/>
                </a:solidFill>
                <a:latin typeface="Calibri"/>
                <a:ea typeface="Calibri"/>
                <a:cs typeface="Calibri"/>
                <a:sym typeface="Calibri"/>
              </a:rPr>
              <a:t>Overview of IS 398 Part 2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4"/>
          <p:cNvSpPr txBox="1"/>
          <p:nvPr/>
        </p:nvSpPr>
        <p:spPr>
          <a:xfrm>
            <a:off x="405113" y="696543"/>
            <a:ext cx="10344150" cy="470898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2400" u="sng">
                <a:solidFill>
                  <a:schemeClr val="accent1"/>
                </a:solidFill>
                <a:latin typeface="Calibri"/>
                <a:ea typeface="Calibri"/>
                <a:cs typeface="Calibri"/>
                <a:sym typeface="Calibri"/>
              </a:rPr>
              <a:t>Overview of IS 398 Part 4</a:t>
            </a:r>
            <a:endParaRPr/>
          </a:p>
          <a:p>
            <a:pPr indent="0" lvl="0" marL="0" marR="0" rtl="0" algn="l">
              <a:spcBef>
                <a:spcPts val="0"/>
              </a:spcBef>
              <a:spcAft>
                <a:spcPts val="0"/>
              </a:spcAft>
              <a:buNone/>
            </a:pPr>
            <a:r>
              <a:t/>
            </a:r>
            <a:endParaRPr sz="1800">
              <a:solidFill>
                <a:schemeClr val="accent1"/>
              </a:solidFill>
              <a:latin typeface="Calibri"/>
              <a:ea typeface="Calibri"/>
              <a:cs typeface="Calibri"/>
              <a:sym typeface="Calibri"/>
            </a:endParaRPr>
          </a:p>
          <a:p>
            <a:pPr indent="0" lvl="0" marL="0" marR="0" rtl="0" algn="l">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l">
              <a:spcBef>
                <a:spcPts val="0"/>
              </a:spcBef>
              <a:spcAft>
                <a:spcPts val="0"/>
              </a:spcAft>
              <a:buNone/>
            </a:pPr>
            <a:r>
              <a:rPr b="1" lang="en-US" sz="2000">
                <a:solidFill>
                  <a:schemeClr val="dk1"/>
                </a:solidFill>
                <a:latin typeface="Calibri"/>
                <a:ea typeface="Calibri"/>
                <a:cs typeface="Calibri"/>
                <a:sym typeface="Calibri"/>
              </a:rPr>
              <a:t>Scope: </a:t>
            </a:r>
            <a:r>
              <a:rPr lang="en-US" sz="2000">
                <a:solidFill>
                  <a:schemeClr val="dk1"/>
                </a:solidFill>
                <a:latin typeface="Calibri"/>
                <a:ea typeface="Calibri"/>
                <a:cs typeface="Calibri"/>
                <a:sym typeface="Calibri"/>
              </a:rPr>
              <a:t>This standard covers the requirements and tests for aluminium alloy stranded conductors of  aluminium-magnesium-silicon type for overhead power transmission purposes. </a:t>
            </a:r>
            <a:endParaRPr sz="20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1800">
                <a:solidFill>
                  <a:schemeClr val="dk1"/>
                </a:solidFill>
                <a:latin typeface="Times New Roman"/>
                <a:ea typeface="Times New Roman"/>
                <a:cs typeface="Times New Roman"/>
                <a:sym typeface="Times New Roman"/>
              </a:rPr>
              <a:t>Physical constants for Hard drawn Aluminium Alloy:</a:t>
            </a:r>
            <a:endParaRPr/>
          </a:p>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Resistivity</a:t>
            </a:r>
            <a:r>
              <a:rPr lang="en-US" sz="1800">
                <a:solidFill>
                  <a:schemeClr val="dk1"/>
                </a:solidFill>
                <a:latin typeface="Calibri"/>
                <a:ea typeface="Calibri"/>
                <a:cs typeface="Calibri"/>
                <a:sym typeface="Calibri"/>
              </a:rPr>
              <a:t>  -  0.0325</a:t>
            </a:r>
            <a:r>
              <a:rPr lang="en-US" sz="1800">
                <a:solidFill>
                  <a:schemeClr val="dk1"/>
                </a:solidFill>
                <a:latin typeface="Times New Roman"/>
                <a:ea typeface="Times New Roman"/>
                <a:cs typeface="Times New Roman"/>
                <a:sym typeface="Times New Roman"/>
              </a:rPr>
              <a:t> ohm.mm²/m at 20 °C </a:t>
            </a:r>
            <a:endParaRPr/>
          </a:p>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Density</a:t>
            </a:r>
            <a:r>
              <a:rPr lang="en-US" sz="1800">
                <a:solidFill>
                  <a:schemeClr val="dk1"/>
                </a:solidFill>
                <a:latin typeface="Calibri"/>
                <a:ea typeface="Calibri"/>
                <a:cs typeface="Calibri"/>
                <a:sym typeface="Calibri"/>
              </a:rPr>
              <a:t> </a:t>
            </a:r>
            <a:r>
              <a:rPr lang="en-US" sz="1800">
                <a:solidFill>
                  <a:schemeClr val="dk1"/>
                </a:solidFill>
                <a:latin typeface="Times New Roman"/>
                <a:ea typeface="Times New Roman"/>
                <a:cs typeface="Times New Roman"/>
                <a:sym typeface="Times New Roman"/>
              </a:rPr>
              <a:t> -  2.70 g/cm</a:t>
            </a:r>
            <a:r>
              <a:rPr baseline="30000" lang="en-US" sz="1800">
                <a:solidFill>
                  <a:schemeClr val="dk1"/>
                </a:solidFill>
                <a:latin typeface="Times New Roman"/>
                <a:ea typeface="Times New Roman"/>
                <a:cs typeface="Times New Roman"/>
                <a:sym typeface="Times New Roman"/>
              </a:rPr>
              <a:t>3</a:t>
            </a:r>
            <a:r>
              <a:rPr lang="en-US" sz="1800">
                <a:solidFill>
                  <a:schemeClr val="dk1"/>
                </a:solidFill>
                <a:latin typeface="Calibri"/>
                <a:ea typeface="Calibri"/>
                <a:cs typeface="Calibri"/>
                <a:sym typeface="Calibri"/>
              </a:rPr>
              <a:t> </a:t>
            </a:r>
            <a:r>
              <a:rPr lang="en-US" sz="1800">
                <a:solidFill>
                  <a:schemeClr val="dk1"/>
                </a:solidFill>
                <a:latin typeface="Times New Roman"/>
                <a:ea typeface="Times New Roman"/>
                <a:cs typeface="Times New Roman"/>
                <a:sym typeface="Times New Roman"/>
              </a:rPr>
              <a:t> at 20 °C </a:t>
            </a:r>
            <a:endParaRPr/>
          </a:p>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Constant - Mass Temperature Co - efficient of Resistance</a:t>
            </a:r>
            <a:r>
              <a:rPr lang="en-US" sz="1800">
                <a:solidFill>
                  <a:schemeClr val="dk1"/>
                </a:solidFill>
                <a:latin typeface="Calibri"/>
                <a:ea typeface="Calibri"/>
                <a:cs typeface="Calibri"/>
                <a:sym typeface="Calibri"/>
              </a:rPr>
              <a:t>  -  </a:t>
            </a:r>
            <a:r>
              <a:rPr lang="en-US" sz="1800">
                <a:solidFill>
                  <a:schemeClr val="dk1"/>
                </a:solidFill>
                <a:latin typeface="Times New Roman"/>
                <a:ea typeface="Times New Roman"/>
                <a:cs typeface="Times New Roman"/>
                <a:sym typeface="Times New Roman"/>
              </a:rPr>
              <a:t>0.00360/°C</a:t>
            </a:r>
            <a:r>
              <a:rPr lang="en-US" sz="1800">
                <a:solidFill>
                  <a:schemeClr val="dk1"/>
                </a:solidFill>
                <a:latin typeface="Calibri"/>
                <a:ea typeface="Calibri"/>
                <a:cs typeface="Calibri"/>
                <a:sym typeface="Calibri"/>
              </a:rPr>
              <a:t>  at </a:t>
            </a:r>
            <a:r>
              <a:rPr lang="en-US" sz="1800">
                <a:solidFill>
                  <a:schemeClr val="dk1"/>
                </a:solidFill>
                <a:latin typeface="Times New Roman"/>
                <a:ea typeface="Times New Roman"/>
                <a:cs typeface="Times New Roman"/>
                <a:sym typeface="Times New Roman"/>
              </a:rPr>
              <a:t>20 °C </a:t>
            </a:r>
            <a:endParaRPr/>
          </a:p>
          <a:p>
            <a:pPr indent="0" lvl="0" marL="0" marR="0" rtl="0" algn="l">
              <a:spcBef>
                <a:spcPts val="0"/>
              </a:spcBef>
              <a:spcAft>
                <a:spcPts val="0"/>
              </a:spcAft>
              <a:buNone/>
            </a:pPr>
            <a:r>
              <a:t/>
            </a:r>
            <a:endParaRPr sz="1800">
              <a:solidFill>
                <a:schemeClr val="dk1"/>
              </a:solidFill>
              <a:latin typeface="Times New Roman"/>
              <a:ea typeface="Times New Roman"/>
              <a:cs typeface="Times New Roman"/>
              <a:sym typeface="Times New Roman"/>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Times New Roman"/>
                <a:ea typeface="Times New Roman"/>
                <a:cs typeface="Times New Roman"/>
                <a:sym typeface="Times New Roman"/>
              </a:rPr>
              <a:t>Co-efficient of Linear Expansion</a:t>
            </a:r>
            <a:r>
              <a:rPr lang="en-US" sz="1800">
                <a:solidFill>
                  <a:schemeClr val="dk1"/>
                </a:solidFill>
                <a:latin typeface="Calibri"/>
                <a:ea typeface="Calibri"/>
                <a:cs typeface="Calibri"/>
                <a:sym typeface="Calibri"/>
              </a:rPr>
              <a:t>  -  </a:t>
            </a:r>
            <a:r>
              <a:rPr lang="en-US" sz="1800">
                <a:solidFill>
                  <a:schemeClr val="dk1"/>
                </a:solidFill>
                <a:latin typeface="Times New Roman"/>
                <a:ea typeface="Times New Roman"/>
                <a:cs typeface="Times New Roman"/>
                <a:sym typeface="Times New Roman"/>
              </a:rPr>
              <a:t>23 X 10 </a:t>
            </a:r>
            <a:r>
              <a:rPr baseline="30000" i="1" lang="en-US" sz="1800">
                <a:solidFill>
                  <a:schemeClr val="dk1"/>
                </a:solidFill>
                <a:latin typeface="Times New Roman"/>
                <a:ea typeface="Times New Roman"/>
                <a:cs typeface="Times New Roman"/>
                <a:sym typeface="Times New Roman"/>
              </a:rPr>
              <a:t>-6 </a:t>
            </a:r>
            <a:r>
              <a:rPr lang="en-US" sz="1800">
                <a:solidFill>
                  <a:schemeClr val="dk1"/>
                </a:solidFill>
                <a:latin typeface="Times New Roman"/>
                <a:ea typeface="Times New Roman"/>
                <a:cs typeface="Times New Roman"/>
                <a:sym typeface="Times New Roman"/>
              </a:rPr>
              <a:t>per degree Celsius</a:t>
            </a:r>
            <a:r>
              <a:rPr lang="en-US" sz="1800">
                <a:solidFill>
                  <a:schemeClr val="dk1"/>
                </a:solidFill>
                <a:latin typeface="Calibri"/>
                <a:ea typeface="Calibri"/>
                <a:cs typeface="Calibri"/>
                <a:sym typeface="Calibri"/>
              </a:rPr>
              <a:t>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6"/>
          <p:cNvSpPr txBox="1"/>
          <p:nvPr/>
        </p:nvSpPr>
        <p:spPr>
          <a:xfrm>
            <a:off x="879676" y="625033"/>
            <a:ext cx="9806531" cy="2585323"/>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Jost"/>
                <a:ea typeface="Jost"/>
                <a:cs typeface="Jost"/>
                <a:sym typeface="Jost"/>
              </a:rPr>
              <a:t>Factors for Conductor Selection / Designing</a:t>
            </a:r>
            <a:endParaRPr/>
          </a:p>
          <a:p>
            <a:pPr indent="0" lvl="0" marL="0" marR="0" rtl="0" algn="l">
              <a:spcBef>
                <a:spcPts val="0"/>
              </a:spcBef>
              <a:spcAft>
                <a:spcPts val="0"/>
              </a:spcAft>
              <a:buNone/>
            </a:pPr>
            <a:r>
              <a:t/>
            </a:r>
            <a:endParaRPr b="1" sz="1800" u="sng">
              <a:solidFill>
                <a:schemeClr val="dk1"/>
              </a:solidFill>
              <a:latin typeface="Jost"/>
              <a:ea typeface="Jost"/>
              <a:cs typeface="Jost"/>
              <a:sym typeface="Jost"/>
            </a:endParaRPr>
          </a:p>
          <a:p>
            <a:pPr indent="0" lvl="0" marL="0" marR="0" rtl="0" algn="just">
              <a:spcBef>
                <a:spcPts val="0"/>
              </a:spcBef>
              <a:spcAft>
                <a:spcPts val="0"/>
              </a:spcAft>
              <a:buNone/>
            </a:pPr>
            <a:r>
              <a:rPr b="1" lang="en-US" sz="1800">
                <a:solidFill>
                  <a:schemeClr val="dk1"/>
                </a:solidFill>
                <a:latin typeface="Calibri"/>
                <a:ea typeface="Calibri"/>
                <a:cs typeface="Calibri"/>
                <a:sym typeface="Calibri"/>
              </a:rPr>
              <a:t>The selection of conductor for the transmission line is dependent upon many factors, such as :</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Quantum of power to be transmitted,</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amount of current to be handled,</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Length of the transmission line,</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climatic conditions of the terrain through which the line is expected to pass,</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rural, urban, industrial, &amp; oceanic areas need definite attention while   selecting the conductor. </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83" name="Google Shape;183;p6"/>
          <p:cNvSpPr txBox="1"/>
          <p:nvPr/>
        </p:nvSpPr>
        <p:spPr>
          <a:xfrm>
            <a:off x="914400" y="3414532"/>
            <a:ext cx="9747733" cy="286232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accent1"/>
                </a:solidFill>
                <a:latin typeface="Calibri"/>
                <a:ea typeface="Calibri"/>
                <a:cs typeface="Calibri"/>
                <a:sym typeface="Calibri"/>
              </a:rPr>
              <a:t>Basic Principles for Selection of Conductor</a:t>
            </a:r>
            <a:endParaRPr sz="1800">
              <a:solidFill>
                <a:schemeClr val="accent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conductor should have a cross section which allows a passage of particular amount of current.</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Lower electrical resistance </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The continuous current rating.</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Short time current rating.</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Lower thermal elongation (per degree C).</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Higher annealing temperatures.</a:t>
            </a:r>
            <a:endParaRPr/>
          </a:p>
          <a:p>
            <a:pPr indent="-285750" lvl="0" marL="285750" marR="0" rtl="0" algn="just">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Sag of conductor.</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5"/>
          <p:cNvSpPr txBox="1"/>
          <p:nvPr>
            <p:ph type="title"/>
          </p:nvPr>
        </p:nvSpPr>
        <p:spPr>
          <a:xfrm>
            <a:off x="682905" y="413535"/>
            <a:ext cx="8843060" cy="563562"/>
          </a:xfrm>
          <a:prstGeom prst="rect">
            <a:avLst/>
          </a:prstGeom>
          <a:noFill/>
          <a:ln>
            <a:noFill/>
          </a:ln>
        </p:spPr>
        <p:txBody>
          <a:bodyPr anchorCtr="0" anchor="ctr" bIns="45700" lIns="91425" spcFirstLastPara="1" rIns="91425" wrap="square" tIns="45700">
            <a:noAutofit/>
          </a:bodyPr>
          <a:lstStyle/>
          <a:p>
            <a:pPr indent="0" lvl="0" marL="0" rtl="0" algn="l">
              <a:lnSpc>
                <a:spcPct val="90000"/>
              </a:lnSpc>
              <a:spcBef>
                <a:spcPts val="0"/>
              </a:spcBef>
              <a:spcAft>
                <a:spcPts val="0"/>
              </a:spcAft>
              <a:buClr>
                <a:schemeClr val="dk1"/>
              </a:buClr>
              <a:buSzPts val="2400"/>
              <a:buFont typeface="Verdana"/>
              <a:buNone/>
            </a:pPr>
            <a:r>
              <a:rPr b="1" lang="en-US" sz="2400" u="sng">
                <a:latin typeface="Verdana"/>
                <a:ea typeface="Verdana"/>
                <a:cs typeface="Verdana"/>
                <a:sym typeface="Verdana"/>
              </a:rPr>
              <a:t>Important Tests covered in the Standards</a:t>
            </a:r>
            <a:endParaRPr/>
          </a:p>
        </p:txBody>
      </p:sp>
      <p:graphicFrame>
        <p:nvGraphicFramePr>
          <p:cNvPr id="189" name="Google Shape;189;p5"/>
          <p:cNvGraphicFramePr/>
          <p:nvPr/>
        </p:nvGraphicFramePr>
        <p:xfrm>
          <a:off x="798652" y="1284571"/>
          <a:ext cx="3000000" cy="3000000"/>
        </p:xfrm>
        <a:graphic>
          <a:graphicData uri="http://schemas.openxmlformats.org/drawingml/2006/table">
            <a:tbl>
              <a:tblPr>
                <a:noFill/>
                <a:tableStyleId>{8C32F5AE-8BD6-4DA5-9178-16F443D826CC}</a:tableStyleId>
              </a:tblPr>
              <a:tblGrid>
                <a:gridCol w="1979275"/>
                <a:gridCol w="4595150"/>
                <a:gridCol w="1770925"/>
                <a:gridCol w="1944550"/>
              </a:tblGrid>
              <a:tr h="645600">
                <a:tc>
                  <a:txBody>
                    <a:bodyPr/>
                    <a:lstStyle/>
                    <a:p>
                      <a:pPr indent="0" lvl="0" marL="0" marR="0" rtl="0" algn="l">
                        <a:spcBef>
                          <a:spcPts val="0"/>
                        </a:spcBef>
                        <a:spcAft>
                          <a:spcPts val="0"/>
                        </a:spcAft>
                        <a:buNone/>
                      </a:pPr>
                      <a:r>
                        <a:t/>
                      </a:r>
                      <a:endParaRPr sz="1800"/>
                    </a:p>
                  </a:txBody>
                  <a:tcPr marT="45725" marB="45725" marR="91450" marL="91450">
                    <a:lnT cap="flat" cmpd="sng" w="9525">
                      <a:solidFill>
                        <a:srgbClr val="000000"/>
                      </a:solidFill>
                      <a:prstDash val="solid"/>
                      <a:round/>
                      <a:headEnd len="sm" w="sm" type="none"/>
                      <a:tailEnd len="sm" w="sm" type="none"/>
                    </a:lnT>
                  </a:tcPr>
                </a:tc>
                <a:tc>
                  <a:txBody>
                    <a:bodyPr/>
                    <a:lstStyle/>
                    <a:p>
                      <a:pPr indent="0" lvl="0" marL="0" marR="0" rtl="0" algn="ctr">
                        <a:lnSpc>
                          <a:spcPct val="100000"/>
                        </a:lnSpc>
                        <a:spcBef>
                          <a:spcPts val="0"/>
                        </a:spcBef>
                        <a:spcAft>
                          <a:spcPts val="0"/>
                        </a:spcAft>
                        <a:buClr>
                          <a:schemeClr val="dk1"/>
                        </a:buClr>
                        <a:buSzPts val="1800"/>
                        <a:buFont typeface="Calibri"/>
                        <a:buNone/>
                      </a:pPr>
                      <a:r>
                        <a:rPr b="1" lang="en-US" sz="1800"/>
                        <a:t>APPLICABLE TESTS</a:t>
                      </a:r>
                      <a:endParaRPr/>
                    </a:p>
                  </a:txBody>
                  <a:tcPr marT="45725" marB="45725" marR="91450" marL="91450">
                    <a:lnT cap="flat" cmpd="sng" w="9525">
                      <a:solidFill>
                        <a:srgbClr val="000000"/>
                      </a:solidFill>
                      <a:prstDash val="solid"/>
                      <a:round/>
                      <a:headEnd len="sm" w="sm" type="none"/>
                      <a:tailEnd len="sm" w="sm" type="none"/>
                    </a:lnT>
                  </a:tcPr>
                </a:tc>
                <a:tc>
                  <a:txBody>
                    <a:bodyPr/>
                    <a:lstStyle/>
                    <a:p>
                      <a:pPr indent="0" lvl="0" marL="0" marR="0" rtl="0" algn="ctr">
                        <a:spcBef>
                          <a:spcPts val="0"/>
                        </a:spcBef>
                        <a:spcAft>
                          <a:spcPts val="0"/>
                        </a:spcAft>
                        <a:buNone/>
                      </a:pPr>
                      <a:r>
                        <a:rPr b="1" lang="en-US" sz="1800"/>
                        <a:t>Acceptance and Routine Test</a:t>
                      </a:r>
                      <a:endParaRPr/>
                    </a:p>
                  </a:txBody>
                  <a:tcPr marT="5200" marB="0" marR="5200" marL="5200" anchor="ctr">
                    <a:lnR cap="flat" cmpd="sng" w="9525">
                      <a:solidFill>
                        <a:srgbClr val="000000"/>
                      </a:solidFill>
                      <a:prstDash val="solid"/>
                      <a:round/>
                      <a:headEnd len="sm" w="sm" type="none"/>
                      <a:tailEnd len="sm" w="sm" type="none"/>
                    </a:lnR>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1" lang="en-US" sz="1800"/>
                        <a:t>Type Test</a:t>
                      </a:r>
                      <a:endParaRPr/>
                    </a:p>
                  </a:txBody>
                  <a:tcPr marT="5200" marB="0" marR="5200" marL="52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rowSpan="6">
                  <a:txBody>
                    <a:bodyPr/>
                    <a:lstStyle/>
                    <a:p>
                      <a:pPr indent="0" lvl="0" marL="0" marR="0" rtl="0" algn="ctr">
                        <a:spcBef>
                          <a:spcPts val="0"/>
                        </a:spcBef>
                        <a:spcAft>
                          <a:spcPts val="0"/>
                        </a:spcAft>
                        <a:buNone/>
                      </a:pPr>
                      <a:r>
                        <a:rPr b="1" i="0" lang="en-US" sz="1400" u="none" strike="noStrike">
                          <a:solidFill>
                            <a:srgbClr val="000000"/>
                          </a:solidFill>
                          <a:latin typeface="Calibri"/>
                          <a:ea typeface="Calibri"/>
                          <a:cs typeface="Calibri"/>
                          <a:sym typeface="Calibri"/>
                        </a:rPr>
                        <a:t>Conductor</a:t>
                      </a:r>
                      <a:endParaRPr/>
                    </a:p>
                  </a:txBody>
                  <a:tcPr marT="5200" marB="0" marR="5200" marL="52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B cap="flat" cmpd="sng" w="9525">
                      <a:solidFill>
                        <a:srgbClr val="000000"/>
                      </a:solidFill>
                      <a:prstDash val="solid"/>
                      <a:round/>
                      <a:headEnd len="sm" w="sm" type="none"/>
                      <a:tailEnd len="sm" w="sm" type="none"/>
                    </a:lnB>
                    <a:solidFill>
                      <a:schemeClr val="lt1"/>
                    </a:solidFill>
                  </a:tcPr>
                </a:tc>
                <a:tc>
                  <a:txBody>
                    <a:bodyPr/>
                    <a:lstStyle/>
                    <a:p>
                      <a:pPr indent="0" lvl="0" marL="0" marR="0" rtl="0" algn="l">
                        <a:spcBef>
                          <a:spcPts val="0"/>
                        </a:spcBef>
                        <a:spcAft>
                          <a:spcPts val="0"/>
                        </a:spcAft>
                        <a:buNone/>
                      </a:pPr>
                      <a:r>
                        <a:rPr lang="en-US" sz="1200"/>
                        <a:t>Visual examination </a:t>
                      </a:r>
                      <a:endParaRPr sz="1200"/>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l">
                        <a:spcBef>
                          <a:spcPts val="0"/>
                        </a:spcBef>
                        <a:spcAft>
                          <a:spcPts val="0"/>
                        </a:spcAft>
                        <a:buNone/>
                      </a:pPr>
                      <a:r>
                        <a:rPr b="0" i="0" lang="en-US" sz="1050" u="none" strike="noStrike">
                          <a:solidFill>
                            <a:srgbClr val="000000"/>
                          </a:solidFill>
                          <a:latin typeface="Calibri"/>
                          <a:ea typeface="Calibri"/>
                          <a:cs typeface="Calibri"/>
                          <a:sym typeface="Calibri"/>
                        </a:rPr>
                        <a:t>Lay ratio and direction of lay</a:t>
                      </a:r>
                      <a:endParaRPr/>
                    </a:p>
                  </a:txBody>
                  <a:tcPr marT="5200" marB="0" marR="5200" marL="5200" anchor="b">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lnSpc>
                          <a:spcPct val="100000"/>
                        </a:lnSpc>
                        <a:spcBef>
                          <a:spcPts val="0"/>
                        </a:spcBef>
                        <a:spcAft>
                          <a:spcPts val="0"/>
                        </a:spcAft>
                        <a:buClr>
                          <a:srgbClr val="000000"/>
                        </a:buClr>
                        <a:buSzPts val="1050"/>
                        <a:buFont typeface="Calibri"/>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DC Resistance Test on Stranded Conductor</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Ultimate tensile strength test on Stranded Conductor </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Surface Condition Test on stranded conductor</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47927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Corona test (for conductors intended for use at 400kV and above voltage level, both a.c. and d.c.)</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rowSpan="5">
                  <a:txBody>
                    <a:bodyPr/>
                    <a:lstStyle/>
                    <a:p>
                      <a:pPr indent="0" lvl="0" marL="0" marR="0" rtl="0" algn="ctr">
                        <a:spcBef>
                          <a:spcPts val="0"/>
                        </a:spcBef>
                        <a:spcAft>
                          <a:spcPts val="0"/>
                        </a:spcAft>
                        <a:buNone/>
                      </a:pPr>
                      <a:r>
                        <a:rPr b="1" i="0" lang="en-US" sz="1400" u="none" strike="noStrike">
                          <a:solidFill>
                            <a:srgbClr val="000000"/>
                          </a:solidFill>
                          <a:latin typeface="Calibri"/>
                          <a:ea typeface="Calibri"/>
                          <a:cs typeface="Calibri"/>
                          <a:sym typeface="Calibri"/>
                        </a:rPr>
                        <a:t>Aluminum / Aluminum Alloy wires</a:t>
                      </a:r>
                      <a:endParaRPr/>
                    </a:p>
                  </a:txBody>
                  <a:tcPr marT="5200" marB="0" marR="5200" marL="52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Measurement of diameter</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Breaking load test</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Wrapping test </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DC Resistance test</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Procedure qualification test on welded joint of Aluminium strands</a:t>
                      </a:r>
                      <a:endParaRPr sz="1100">
                        <a:latin typeface="Calibri"/>
                        <a:ea typeface="Calibri"/>
                        <a:cs typeface="Calibri"/>
                        <a:sym typeface="Calibri"/>
                      </a:endParaRPr>
                    </a:p>
                  </a:txBody>
                  <a:tcPr marT="0" marB="0" marR="68575" marL="68575">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rowSpan="5">
                  <a:txBody>
                    <a:bodyPr/>
                    <a:lstStyle/>
                    <a:p>
                      <a:pPr indent="0" lvl="0" marL="0" marR="0" rtl="0" algn="ctr">
                        <a:spcBef>
                          <a:spcPts val="0"/>
                        </a:spcBef>
                        <a:spcAft>
                          <a:spcPts val="0"/>
                        </a:spcAft>
                        <a:buNone/>
                      </a:pPr>
                      <a:r>
                        <a:rPr b="1" i="0" lang="en-US" sz="1400" u="none" strike="noStrike">
                          <a:solidFill>
                            <a:srgbClr val="000000"/>
                          </a:solidFill>
                          <a:latin typeface="Calibri"/>
                          <a:ea typeface="Calibri"/>
                          <a:cs typeface="Calibri"/>
                          <a:sym typeface="Calibri"/>
                        </a:rPr>
                        <a:t>Galvanized Steel wires</a:t>
                      </a:r>
                      <a:endParaRPr/>
                    </a:p>
                  </a:txBody>
                  <a:tcPr marT="5200" marB="0" marR="5200" marL="5200" anchor="ctr">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Measurement of diameter</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Breaking load test</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Ductility test </a:t>
                      </a:r>
                      <a:endParaRPr sz="1100">
                        <a:latin typeface="Calibri"/>
                        <a:ea typeface="Calibri"/>
                        <a:cs typeface="Calibri"/>
                        <a:sym typeface="Calibri"/>
                      </a:endParaRPr>
                    </a:p>
                  </a:txBody>
                  <a:tcPr marT="0" marB="0" marR="68575" marL="68575">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Wrapping test </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vMerge="1"/>
                <a:tc>
                  <a:txBody>
                    <a:bodyPr/>
                    <a:lstStyle/>
                    <a:p>
                      <a:pPr indent="0" lvl="0" marL="0" marR="0" rtl="0" algn="just">
                        <a:lnSpc>
                          <a:spcPct val="115000"/>
                        </a:lnSpc>
                        <a:spcBef>
                          <a:spcPts val="0"/>
                        </a:spcBef>
                        <a:spcAft>
                          <a:spcPts val="0"/>
                        </a:spcAft>
                        <a:buNone/>
                      </a:pPr>
                      <a:r>
                        <a:rPr lang="en-US" sz="1200">
                          <a:latin typeface="Times New Roman"/>
                          <a:ea typeface="Times New Roman"/>
                          <a:cs typeface="Times New Roman"/>
                          <a:sym typeface="Times New Roman"/>
                        </a:rPr>
                        <a:t>Galvanizing test </a:t>
                      </a:r>
                      <a:endParaRPr sz="1100">
                        <a:latin typeface="Calibri"/>
                        <a:ea typeface="Calibri"/>
                        <a:cs typeface="Calibri"/>
                        <a:sym typeface="Calibri"/>
                      </a:endParaRPr>
                    </a:p>
                  </a:txBody>
                  <a:tcPr marT="0" marB="0" marR="68575" marL="68575">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rPr b="0" i="0" lang="en-US" sz="1050" u="none" strike="noStrike">
                          <a:solidFill>
                            <a:srgbClr val="000000"/>
                          </a:solidFill>
                          <a:latin typeface="Calibri"/>
                          <a:ea typeface="Calibri"/>
                          <a:cs typeface="Calibri"/>
                          <a:sym typeface="Calibri"/>
                        </a:rPr>
                        <a:t>✓</a:t>
                      </a:r>
                      <a:endParaRPr/>
                    </a:p>
                  </a:txBody>
                  <a:tcPr marT="5200" marB="0" marR="5200" marL="5200" anchor="b">
                    <a:lnL cap="flat" cmpd="sng" w="9525">
                      <a:solidFill>
                        <a:srgbClr val="000000"/>
                      </a:solidFill>
                      <a:prstDash val="solid"/>
                      <a:round/>
                      <a:headEnd len="sm" w="sm" type="none"/>
                      <a:tailEnd len="sm" w="sm" type="none"/>
                    </a:lnL>
                    <a:lnR cap="flat" cmpd="sng" w="9525">
                      <a:solidFill>
                        <a:srgbClr val="000000"/>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solidFill>
                      <a:schemeClr val="lt1"/>
                    </a:solidFill>
                  </a:tcPr>
                </a:tc>
              </a:tr>
              <a:tr h="245125">
                <a:tc gridSpan="2">
                  <a:txBody>
                    <a:bodyPr/>
                    <a:lstStyle/>
                    <a:p>
                      <a:pPr indent="0" lvl="0" marL="0" marR="0" rtl="0" algn="ctr">
                        <a:spcBef>
                          <a:spcPts val="0"/>
                        </a:spcBef>
                        <a:spcAft>
                          <a:spcPts val="0"/>
                        </a:spcAft>
                        <a:buNone/>
                      </a:pPr>
                      <a:r>
                        <a:rPr b="0" i="0" lang="en-US" sz="900" u="none" strike="noStrike">
                          <a:solidFill>
                            <a:srgbClr val="000000"/>
                          </a:solidFill>
                          <a:latin typeface="Calibri"/>
                          <a:ea typeface="Calibri"/>
                          <a:cs typeface="Calibri"/>
                          <a:sym typeface="Calibri"/>
                        </a:rPr>
                        <a:t>* - </a:t>
                      </a:r>
                      <a:r>
                        <a:rPr lang="en-US" sz="1200">
                          <a:solidFill>
                            <a:schemeClr val="dk1"/>
                          </a:solidFill>
                          <a:latin typeface="Calibri"/>
                          <a:ea typeface="Calibri"/>
                          <a:cs typeface="Calibri"/>
                          <a:sym typeface="Calibri"/>
                        </a:rPr>
                        <a:t>This test is applicable to conductors of nominal aluminium area 10 mm</a:t>
                      </a:r>
                      <a:r>
                        <a:rPr baseline="30000" lang="en-US" sz="1200">
                          <a:solidFill>
                            <a:schemeClr val="dk1"/>
                          </a:solidFill>
                          <a:latin typeface="Calibri"/>
                          <a:ea typeface="Calibri"/>
                          <a:cs typeface="Calibri"/>
                          <a:sym typeface="Calibri"/>
                        </a:rPr>
                        <a:t>2 </a:t>
                      </a:r>
                      <a:r>
                        <a:rPr lang="en-US" sz="1200">
                          <a:solidFill>
                            <a:schemeClr val="dk1"/>
                          </a:solidFill>
                          <a:latin typeface="Calibri"/>
                          <a:ea typeface="Calibri"/>
                          <a:cs typeface="Calibri"/>
                          <a:sym typeface="Calibri"/>
                        </a:rPr>
                        <a:t>and above</a:t>
                      </a:r>
                      <a:endParaRPr b="0" i="0" sz="900" u="none" strike="noStrike">
                        <a:solidFill>
                          <a:srgbClr val="000000"/>
                        </a:solidFill>
                        <a:latin typeface="Calibri"/>
                        <a:ea typeface="Calibri"/>
                        <a:cs typeface="Calibri"/>
                        <a:sym typeface="Calibri"/>
                      </a:endParaRPr>
                    </a:p>
                  </a:txBody>
                  <a:tcPr marT="5200" marB="0" marR="5200" marL="5200" anchor="b">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hMerge="1"/>
                <a:tc>
                  <a:txBody>
                    <a:bodyPr/>
                    <a:lstStyle/>
                    <a:p>
                      <a:pPr indent="0" lvl="0" marL="0" marR="0" rtl="0" algn="ctr">
                        <a:spcBef>
                          <a:spcPts val="0"/>
                        </a:spcBef>
                        <a:spcAft>
                          <a:spcPts val="0"/>
                        </a:spcAft>
                        <a:buNone/>
                      </a:pPr>
                      <a:r>
                        <a:t/>
                      </a:r>
                      <a:endParaRPr b="0" i="0" sz="1050" u="none" strike="noStrike">
                        <a:solidFill>
                          <a:srgbClr val="000000"/>
                        </a:solidFill>
                        <a:latin typeface="Calibri"/>
                        <a:ea typeface="Calibri"/>
                        <a:cs typeface="Calibri"/>
                        <a:sym typeface="Calibri"/>
                      </a:endParaRPr>
                    </a:p>
                  </a:txBody>
                  <a:tcPr marT="5200" marB="0" marR="5200" marL="5200" anchor="b">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c>
                  <a:txBody>
                    <a:bodyPr/>
                    <a:lstStyle/>
                    <a:p>
                      <a:pPr indent="0" lvl="0" marL="0" marR="0" rtl="0" algn="ctr">
                        <a:spcBef>
                          <a:spcPts val="0"/>
                        </a:spcBef>
                        <a:spcAft>
                          <a:spcPts val="0"/>
                        </a:spcAft>
                        <a:buNone/>
                      </a:pPr>
                      <a:r>
                        <a:t/>
                      </a:r>
                      <a:endParaRPr b="0" i="0" sz="1050" u="none" strike="noStrike">
                        <a:solidFill>
                          <a:srgbClr val="000000"/>
                        </a:solidFill>
                        <a:latin typeface="Calibri"/>
                        <a:ea typeface="Calibri"/>
                        <a:cs typeface="Calibri"/>
                        <a:sym typeface="Calibri"/>
                      </a:endParaRPr>
                    </a:p>
                  </a:txBody>
                  <a:tcPr marT="5200" marB="0" marR="5200" marL="5200" anchor="b">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solidFill>
                      <a:prstDash val="solid"/>
                      <a:round/>
                      <a:headEnd len="sm" w="sm" type="none"/>
                      <a:tailEnd len="sm" w="sm" type="none"/>
                    </a:lnT>
                    <a:lnB cap="flat" cmpd="sng" w="9525">
                      <a:solidFill>
                        <a:srgbClr val="000000">
                          <a:alpha val="0"/>
                        </a:srgbClr>
                      </a:solidFill>
                      <a:prstDash val="solid"/>
                      <a:round/>
                      <a:headEnd len="sm" w="sm" type="none"/>
                      <a:tailEnd len="sm" w="sm" type="none"/>
                    </a:lnB>
                    <a:solidFill>
                      <a:schemeClr val="lt1"/>
                    </a:solidFill>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3" name="Shape 193"/>
        <p:cNvGrpSpPr/>
        <p:nvPr/>
      </p:nvGrpSpPr>
      <p:grpSpPr>
        <a:xfrm>
          <a:off x="0" y="0"/>
          <a:ext cx="0" cy="0"/>
          <a:chOff x="0" y="0"/>
          <a:chExt cx="0" cy="0"/>
        </a:xfrm>
      </p:grpSpPr>
      <p:sp>
        <p:nvSpPr>
          <p:cNvPr id="194" name="Google Shape;194;p7"/>
          <p:cNvSpPr txBox="1"/>
          <p:nvPr/>
        </p:nvSpPr>
        <p:spPr>
          <a:xfrm>
            <a:off x="584520" y="307257"/>
            <a:ext cx="9670649" cy="5509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2400">
                <a:solidFill>
                  <a:schemeClr val="accent1"/>
                </a:solidFill>
                <a:latin typeface="Calibri"/>
                <a:ea typeface="Calibri"/>
                <a:cs typeface="Calibri"/>
                <a:sym typeface="Calibri"/>
              </a:rPr>
              <a:t>Present Scenario of Overhead Transmission Line Conductors</a:t>
            </a:r>
            <a:endParaRPr/>
          </a:p>
          <a:p>
            <a:pPr indent="0" lvl="0" marL="0" marR="0" rtl="0" algn="l">
              <a:spcBef>
                <a:spcPts val="0"/>
              </a:spcBef>
              <a:spcAft>
                <a:spcPts val="0"/>
              </a:spcAft>
              <a:buNone/>
            </a:pPr>
            <a:r>
              <a:t/>
            </a:r>
            <a:endParaRPr b="1" sz="2400">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2000">
                <a:solidFill>
                  <a:schemeClr val="dk1"/>
                </a:solidFill>
                <a:latin typeface="Calibri"/>
                <a:ea typeface="Calibri"/>
                <a:cs typeface="Calibri"/>
                <a:sym typeface="Calibri"/>
              </a:rPr>
              <a:t>Expansion of Overhead Transmission Infrastructure</a:t>
            </a:r>
            <a:endParaRPr/>
          </a:p>
          <a:p>
            <a:pPr indent="0" lvl="0" marL="0" marR="0" rtl="0" algn="just">
              <a:spcBef>
                <a:spcPts val="0"/>
              </a:spcBef>
              <a:spcAft>
                <a:spcPts val="0"/>
              </a:spcAft>
              <a:buNone/>
            </a:pPr>
            <a:r>
              <a:rPr lang="en-US" sz="2000">
                <a:solidFill>
                  <a:schemeClr val="dk1"/>
                </a:solidFill>
                <a:latin typeface="Calibri"/>
                <a:ea typeface="Calibri"/>
                <a:cs typeface="Calibri"/>
                <a:sym typeface="Calibri"/>
              </a:rPr>
              <a:t>Rapid growth to meet increasing electricity demand in India.</a:t>
            </a:r>
            <a:endParaRPr/>
          </a:p>
          <a:p>
            <a:pPr indent="0" lvl="0" marL="0" marR="0" rtl="0" algn="just">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2000">
                <a:solidFill>
                  <a:schemeClr val="dk1"/>
                </a:solidFill>
                <a:latin typeface="Calibri"/>
                <a:ea typeface="Calibri"/>
                <a:cs typeface="Calibri"/>
                <a:sym typeface="Calibri"/>
              </a:rPr>
              <a:t>Adoption of Advanced Conductors</a:t>
            </a:r>
            <a:endParaRPr/>
          </a:p>
          <a:p>
            <a:pPr indent="0" lvl="0" marL="0" marR="0" rtl="0" algn="just">
              <a:spcBef>
                <a:spcPts val="0"/>
              </a:spcBef>
              <a:spcAft>
                <a:spcPts val="0"/>
              </a:spcAft>
              <a:buNone/>
            </a:pPr>
            <a:r>
              <a:rPr lang="en-US" sz="2000">
                <a:solidFill>
                  <a:schemeClr val="dk1"/>
                </a:solidFill>
                <a:latin typeface="Calibri"/>
                <a:ea typeface="Calibri"/>
                <a:cs typeface="Calibri"/>
                <a:sym typeface="Calibri"/>
              </a:rPr>
              <a:t>Integration of HTLS (High-Temperature Low-Sag) conductors for better performance in high-temperature environments.</a:t>
            </a:r>
            <a:endParaRPr b="1" sz="2000">
              <a:solidFill>
                <a:schemeClr val="dk1"/>
              </a:solidFill>
              <a:latin typeface="Calibri"/>
              <a:ea typeface="Calibri"/>
              <a:cs typeface="Calibri"/>
              <a:sym typeface="Calibri"/>
            </a:endParaRPr>
          </a:p>
          <a:p>
            <a:pPr indent="0" lvl="0" marL="0" marR="0" rtl="0" algn="just">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2000">
                <a:solidFill>
                  <a:schemeClr val="dk1"/>
                </a:solidFill>
                <a:latin typeface="Calibri"/>
                <a:ea typeface="Calibri"/>
                <a:cs typeface="Calibri"/>
                <a:sym typeface="Calibri"/>
              </a:rPr>
              <a:t>Focus on High-Voltage Transmission</a:t>
            </a:r>
            <a:endParaRPr/>
          </a:p>
          <a:p>
            <a:pPr indent="0" lvl="0" marL="0" marR="0" rtl="0" algn="just">
              <a:spcBef>
                <a:spcPts val="0"/>
              </a:spcBef>
              <a:spcAft>
                <a:spcPts val="0"/>
              </a:spcAft>
              <a:buNone/>
            </a:pPr>
            <a:r>
              <a:rPr lang="en-US" sz="2000">
                <a:solidFill>
                  <a:schemeClr val="dk1"/>
                </a:solidFill>
                <a:latin typeface="Calibri"/>
                <a:ea typeface="Calibri"/>
                <a:cs typeface="Calibri"/>
                <a:sym typeface="Calibri"/>
              </a:rPr>
              <a:t>Emphasis on high-voltage systems for efficient power transmission and renewable energy integration.</a:t>
            </a:r>
            <a:endParaRPr/>
          </a:p>
          <a:p>
            <a:pPr indent="0" lvl="0" marL="0" marR="0" rtl="0" algn="just">
              <a:spcBef>
                <a:spcPts val="0"/>
              </a:spcBef>
              <a:spcAft>
                <a:spcPts val="0"/>
              </a:spcAft>
              <a:buNone/>
            </a:pPr>
            <a:r>
              <a:t/>
            </a:r>
            <a:endParaRPr b="1" sz="2000">
              <a:solidFill>
                <a:schemeClr val="dk1"/>
              </a:solidFill>
              <a:latin typeface="Calibri"/>
              <a:ea typeface="Calibri"/>
              <a:cs typeface="Calibri"/>
              <a:sym typeface="Calibri"/>
            </a:endParaRPr>
          </a:p>
          <a:p>
            <a:pPr indent="0" lvl="0" marL="0" marR="0" rtl="0" algn="just">
              <a:spcBef>
                <a:spcPts val="0"/>
              </a:spcBef>
              <a:spcAft>
                <a:spcPts val="0"/>
              </a:spcAft>
              <a:buNone/>
            </a:pPr>
            <a:r>
              <a:rPr b="1" lang="en-US" sz="2000">
                <a:solidFill>
                  <a:schemeClr val="dk1"/>
                </a:solidFill>
                <a:latin typeface="Calibri"/>
                <a:ea typeface="Calibri"/>
                <a:cs typeface="Calibri"/>
                <a:sym typeface="Calibri"/>
              </a:rPr>
              <a:t>Challenges</a:t>
            </a:r>
            <a:endParaRPr/>
          </a:p>
          <a:p>
            <a:pPr indent="0" lvl="0" marL="0" marR="0" rtl="0" algn="just">
              <a:spcBef>
                <a:spcPts val="0"/>
              </a:spcBef>
              <a:spcAft>
                <a:spcPts val="0"/>
              </a:spcAft>
              <a:buNone/>
            </a:pPr>
            <a:r>
              <a:rPr lang="en-US" sz="2000">
                <a:solidFill>
                  <a:schemeClr val="dk1"/>
                </a:solidFill>
                <a:latin typeface="Calibri"/>
                <a:ea typeface="Calibri"/>
                <a:cs typeface="Calibri"/>
                <a:sym typeface="Calibri"/>
              </a:rPr>
              <a:t>Right-of-way issues, weather-related vulnerabilities, and transmission losses.</a:t>
            </a:r>
            <a:endParaRPr b="1" sz="20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2400">
              <a:solidFill>
                <a:schemeClr val="dk1"/>
              </a:solidFill>
              <a:latin typeface="Calibri"/>
              <a:ea typeface="Calibri"/>
              <a:cs typeface="Calibri"/>
              <a:sym typeface="Calibri"/>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8"/>
          <p:cNvSpPr txBox="1"/>
          <p:nvPr/>
        </p:nvSpPr>
        <p:spPr>
          <a:xfrm>
            <a:off x="1099362" y="497711"/>
            <a:ext cx="9792415" cy="452431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b="1" i="0" lang="en-US" sz="1800">
                <a:solidFill>
                  <a:schemeClr val="accent1"/>
                </a:solidFill>
                <a:latin typeface="Verdana"/>
                <a:ea typeface="Verdana"/>
                <a:cs typeface="Verdana"/>
                <a:sym typeface="Verdana"/>
              </a:rPr>
              <a:t>Relevant regulations and compliance requirements</a:t>
            </a:r>
            <a:endParaRPr b="1" sz="1800">
              <a:solidFill>
                <a:schemeClr val="accent1"/>
              </a:solidFill>
              <a:latin typeface="Calibri"/>
              <a:ea typeface="Calibri"/>
              <a:cs typeface="Calibri"/>
              <a:sym typeface="Calibri"/>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b="1" lang="en-US" sz="1800">
                <a:solidFill>
                  <a:schemeClr val="dk1"/>
                </a:solidFill>
                <a:latin typeface="Calibri"/>
                <a:ea typeface="Calibri"/>
                <a:cs typeface="Calibri"/>
                <a:sym typeface="Calibri"/>
              </a:rPr>
              <a:t>CEA Guidelines for Rationalized Use of High-Performance Conductors: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The Central Electricity Authority (CEA) guidelines provide comprehensive insights into various aspects of overhead transmission line conductors. These guidelines cover the following:</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Ampacity comparision of various High Performance Conductors </a:t>
            </a:r>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Application areas for High Performance Conductors </a:t>
            </a:r>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Issues to be considered before installation of High Performance Conductors</a:t>
            </a:r>
            <a:endParaRPr/>
          </a:p>
          <a:p>
            <a:pPr indent="-285750" lvl="0" marL="285750" marR="0" rtl="0" algn="l">
              <a:spcBef>
                <a:spcPts val="0"/>
              </a:spcBef>
              <a:spcAft>
                <a:spcPts val="0"/>
              </a:spcAft>
              <a:buClr>
                <a:schemeClr val="dk1"/>
              </a:buClr>
              <a:buSzPts val="1800"/>
              <a:buFont typeface="Arial"/>
              <a:buChar char="•"/>
            </a:pPr>
            <a:r>
              <a:rPr lang="en-US" sz="1800">
                <a:solidFill>
                  <a:schemeClr val="dk1"/>
                </a:solidFill>
                <a:latin typeface="Calibri"/>
                <a:ea typeface="Calibri"/>
                <a:cs typeface="Calibri"/>
                <a:sym typeface="Calibri"/>
              </a:rPr>
              <a:t>Cost-benefit analysis</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US" sz="1800">
                <a:solidFill>
                  <a:schemeClr val="dk1"/>
                </a:solidFill>
                <a:latin typeface="Calibri"/>
                <a:ea typeface="Calibri"/>
                <a:cs typeface="Calibri"/>
                <a:sym typeface="Calibri"/>
              </a:rPr>
              <a:t>For more details, refer to the guidelines at the following link:</a:t>
            </a:r>
            <a:endParaRPr/>
          </a:p>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a:p>
            <a:pPr indent="0" lvl="0" marL="0" marR="0" rtl="0" algn="l">
              <a:spcBef>
                <a:spcPts val="0"/>
              </a:spcBef>
              <a:spcAft>
                <a:spcPts val="0"/>
              </a:spcAft>
              <a:buNone/>
            </a:pPr>
            <a:r>
              <a:rPr lang="en-US" sz="1800" u="sng">
                <a:solidFill>
                  <a:schemeClr val="accent1"/>
                </a:solidFill>
                <a:latin typeface="Calibri"/>
                <a:ea typeface="Calibri"/>
                <a:cs typeface="Calibri"/>
                <a:sym typeface="Calibri"/>
              </a:rPr>
              <a:t>https://cea.nic.in/wp-content/uploads/2020/04/guidelines_conductors.pdf</a:t>
            </a:r>
            <a:endParaRPr sz="1800" u="sng">
              <a:solidFill>
                <a:schemeClr val="accen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pic>
        <p:nvPicPr>
          <p:cNvPr id="204" name="Google Shape;204;p9"/>
          <p:cNvPicPr preferRelativeResize="0"/>
          <p:nvPr/>
        </p:nvPicPr>
        <p:blipFill rotWithShape="1">
          <a:blip r:embed="rId3">
            <a:alphaModFix/>
          </a:blip>
          <a:srcRect b="0" l="0" r="0" t="0"/>
          <a:stretch/>
        </p:blipFill>
        <p:spPr>
          <a:xfrm>
            <a:off x="0" y="0"/>
            <a:ext cx="12192000" cy="6858000"/>
          </a:xfrm>
          <a:prstGeom prst="rect">
            <a:avLst/>
          </a:prstGeom>
          <a:noFill/>
          <a:ln>
            <a:noFill/>
          </a:ln>
        </p:spPr>
      </p:pic>
      <p:sp>
        <p:nvSpPr>
          <p:cNvPr id="205" name="Google Shape;205;p9"/>
          <p:cNvSpPr/>
          <p:nvPr/>
        </p:nvSpPr>
        <p:spPr>
          <a:xfrm>
            <a:off x="3450147" y="4978400"/>
            <a:ext cx="5291706" cy="1323439"/>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en-US" sz="8000" cap="none">
                <a:solidFill>
                  <a:schemeClr val="accent5"/>
                </a:solidFill>
                <a:latin typeface="Calibri"/>
                <a:ea typeface="Calibri"/>
                <a:cs typeface="Calibri"/>
                <a:sym typeface="Calibri"/>
              </a:rPr>
              <a:t>THANK YOU</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g324e3b3dd58_2_0"/>
          <p:cNvSpPr txBox="1"/>
          <p:nvPr>
            <p:ph type="title"/>
          </p:nvPr>
        </p:nvSpPr>
        <p:spPr>
          <a:xfrm>
            <a:off x="1470780" y="215900"/>
            <a:ext cx="9250500" cy="7839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3600"/>
              <a:buFont typeface="Verdana"/>
              <a:buNone/>
            </a:pPr>
            <a:r>
              <a:rPr lang="en-US" sz="3600">
                <a:solidFill>
                  <a:schemeClr val="dk1"/>
                </a:solidFill>
                <a:latin typeface="Verdana"/>
                <a:ea typeface="Verdana"/>
                <a:cs typeface="Verdana"/>
                <a:sym typeface="Verdana"/>
              </a:rPr>
              <a:t>Current Regulatory Framework</a:t>
            </a:r>
            <a:br>
              <a:rPr lang="en-US" sz="3600">
                <a:latin typeface="Verdana"/>
                <a:ea typeface="Verdana"/>
                <a:cs typeface="Verdana"/>
                <a:sym typeface="Verdana"/>
              </a:rPr>
            </a:br>
            <a:r>
              <a:rPr lang="en-US" sz="3600">
                <a:solidFill>
                  <a:schemeClr val="dk1"/>
                </a:solidFill>
                <a:latin typeface="Verdana"/>
                <a:ea typeface="Verdana"/>
                <a:cs typeface="Verdana"/>
                <a:sym typeface="Verdana"/>
              </a:rPr>
              <a:t>IS 14255: 1995</a:t>
            </a:r>
            <a:endParaRPr/>
          </a:p>
        </p:txBody>
      </p:sp>
      <p:pic>
        <p:nvPicPr>
          <p:cNvPr descr="C:\Users\USER\Desktop\Bureau_of_Indian_Standards_Logo.svg.png" id="98" name="Google Shape;98;g324e3b3dd58_2_0"/>
          <p:cNvPicPr preferRelativeResize="0"/>
          <p:nvPr/>
        </p:nvPicPr>
        <p:blipFill rotWithShape="1">
          <a:blip r:embed="rId3">
            <a:alphaModFix/>
          </a:blip>
          <a:srcRect b="0" l="0" r="0" t="0"/>
          <a:stretch/>
        </p:blipFill>
        <p:spPr>
          <a:xfrm>
            <a:off x="11039872" y="16780"/>
            <a:ext cx="1152128" cy="812348"/>
          </a:xfrm>
          <a:prstGeom prst="rect">
            <a:avLst/>
          </a:prstGeom>
          <a:noFill/>
          <a:ln>
            <a:noFill/>
          </a:ln>
        </p:spPr>
      </p:pic>
      <p:pic>
        <p:nvPicPr>
          <p:cNvPr id="99" name="Google Shape;99;g324e3b3dd58_2_0"/>
          <p:cNvPicPr preferRelativeResize="0"/>
          <p:nvPr/>
        </p:nvPicPr>
        <p:blipFill rotWithShape="1">
          <a:blip r:embed="rId4">
            <a:alphaModFix/>
          </a:blip>
          <a:srcRect b="0" l="7811" r="6535" t="0"/>
          <a:stretch/>
        </p:blipFill>
        <p:spPr>
          <a:xfrm>
            <a:off x="269875" y="2043818"/>
            <a:ext cx="5826125" cy="4542862"/>
          </a:xfrm>
          <a:prstGeom prst="rect">
            <a:avLst/>
          </a:prstGeom>
          <a:noFill/>
          <a:ln cap="sq" cmpd="sng" w="38100">
            <a:solidFill>
              <a:srgbClr val="000000"/>
            </a:solidFill>
            <a:prstDash val="solid"/>
            <a:miter lim="800000"/>
            <a:headEnd len="sm" w="sm" type="none"/>
            <a:tailEnd len="sm" w="sm" type="none"/>
          </a:ln>
          <a:effectLst>
            <a:outerShdw blurRad="50800" rotWithShape="0" algn="tl" dir="2700000" dist="38100">
              <a:srgbClr val="000000">
                <a:alpha val="42750"/>
              </a:srgbClr>
            </a:outerShdw>
          </a:effectLst>
        </p:spPr>
      </p:pic>
      <p:sp>
        <p:nvSpPr>
          <p:cNvPr id="100" name="Google Shape;100;g324e3b3dd58_2_0"/>
          <p:cNvSpPr txBox="1"/>
          <p:nvPr>
            <p:ph idx="1" type="body"/>
          </p:nvPr>
        </p:nvSpPr>
        <p:spPr>
          <a:xfrm>
            <a:off x="269875" y="1098551"/>
            <a:ext cx="11652900" cy="901800"/>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rgbClr val="7030A0"/>
              </a:buClr>
              <a:buSzPts val="2000"/>
              <a:buChar char="•"/>
            </a:pPr>
            <a:r>
              <a:rPr b="1" lang="en-US" sz="2000">
                <a:solidFill>
                  <a:srgbClr val="7030A0"/>
                </a:solidFill>
                <a:latin typeface="Verdana"/>
                <a:ea typeface="Verdana"/>
                <a:cs typeface="Verdana"/>
                <a:sym typeface="Verdana"/>
              </a:rPr>
              <a:t>The CEA (Measures relating to Safety and Electric Supply) Regulations, 2023</a:t>
            </a:r>
            <a:r>
              <a:rPr lang="en-US" sz="1800">
                <a:latin typeface="Verdana"/>
                <a:ea typeface="Verdana"/>
                <a:cs typeface="Verdana"/>
                <a:sym typeface="Verdana"/>
              </a:rPr>
              <a:t>, notified by the Central Electricity Authority, specify the requirements for aerial bunched cables.</a:t>
            </a:r>
            <a:endParaRPr/>
          </a:p>
        </p:txBody>
      </p:sp>
      <p:pic>
        <p:nvPicPr>
          <p:cNvPr id="101" name="Google Shape;101;g324e3b3dd58_2_0"/>
          <p:cNvPicPr preferRelativeResize="0"/>
          <p:nvPr/>
        </p:nvPicPr>
        <p:blipFill rotWithShape="1">
          <a:blip r:embed="rId5">
            <a:alphaModFix/>
          </a:blip>
          <a:srcRect b="0" l="8757" r="8392" t="0"/>
          <a:stretch/>
        </p:blipFill>
        <p:spPr>
          <a:xfrm>
            <a:off x="6096000" y="2043817"/>
            <a:ext cx="5826125" cy="4542861"/>
          </a:xfrm>
          <a:prstGeom prst="rect">
            <a:avLst/>
          </a:prstGeom>
          <a:noFill/>
          <a:ln cap="sq" cmpd="sng" w="38100">
            <a:solidFill>
              <a:srgbClr val="000000"/>
            </a:solidFill>
            <a:prstDash val="solid"/>
            <a:miter lim="800000"/>
            <a:headEnd len="sm" w="sm" type="none"/>
            <a:tailEnd len="sm" w="sm" type="none"/>
          </a:ln>
          <a:effectLst>
            <a:outerShdw blurRad="50800" rotWithShape="0" algn="tl" dir="2700000" dist="38100">
              <a:srgbClr val="000000">
                <a:alpha val="42750"/>
              </a:srgbClr>
            </a:outerShdw>
          </a:effectLst>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5" name="Shape 105"/>
        <p:cNvGrpSpPr/>
        <p:nvPr/>
      </p:nvGrpSpPr>
      <p:grpSpPr>
        <a:xfrm>
          <a:off x="0" y="0"/>
          <a:ext cx="0" cy="0"/>
          <a:chOff x="0" y="0"/>
          <a:chExt cx="0" cy="0"/>
        </a:xfrm>
      </p:grpSpPr>
      <p:sp>
        <p:nvSpPr>
          <p:cNvPr id="106" name="Google Shape;106;g324e3b3dd58_2_8"/>
          <p:cNvSpPr txBox="1"/>
          <p:nvPr>
            <p:ph type="title"/>
          </p:nvPr>
        </p:nvSpPr>
        <p:spPr>
          <a:xfrm>
            <a:off x="1470780" y="215900"/>
            <a:ext cx="9250500" cy="783900"/>
          </a:xfrm>
          <a:prstGeom prst="rect">
            <a:avLst/>
          </a:prstGeom>
          <a:noFill/>
          <a:ln>
            <a:noFill/>
          </a:ln>
        </p:spPr>
        <p:txBody>
          <a:bodyPr anchorCtr="0" anchor="ctr" bIns="45700" lIns="91425" spcFirstLastPara="1" rIns="91425" wrap="square" tIns="45700">
            <a:noAutofit/>
          </a:bodyPr>
          <a:lstStyle/>
          <a:p>
            <a:pPr indent="0" lvl="0" marL="0" rtl="0" algn="ctr">
              <a:lnSpc>
                <a:spcPct val="90000"/>
              </a:lnSpc>
              <a:spcBef>
                <a:spcPts val="0"/>
              </a:spcBef>
              <a:spcAft>
                <a:spcPts val="0"/>
              </a:spcAft>
              <a:buClr>
                <a:schemeClr val="dk1"/>
              </a:buClr>
              <a:buSzPts val="3600"/>
              <a:buFont typeface="Verdana"/>
              <a:buNone/>
            </a:pPr>
            <a:r>
              <a:rPr lang="en-US" sz="3600">
                <a:solidFill>
                  <a:schemeClr val="dk1"/>
                </a:solidFill>
                <a:latin typeface="Verdana"/>
                <a:ea typeface="Verdana"/>
                <a:cs typeface="Verdana"/>
                <a:sym typeface="Verdana"/>
              </a:rPr>
              <a:t>Current Regulatory Framework</a:t>
            </a:r>
            <a:br>
              <a:rPr lang="en-US" sz="3600">
                <a:latin typeface="Verdana"/>
                <a:ea typeface="Verdana"/>
                <a:cs typeface="Verdana"/>
                <a:sym typeface="Verdana"/>
              </a:rPr>
            </a:br>
            <a:r>
              <a:rPr lang="en-US" sz="3600">
                <a:solidFill>
                  <a:schemeClr val="dk1"/>
                </a:solidFill>
                <a:latin typeface="Verdana"/>
                <a:ea typeface="Verdana"/>
                <a:cs typeface="Verdana"/>
                <a:sym typeface="Verdana"/>
              </a:rPr>
              <a:t>IS 14255: 1995</a:t>
            </a:r>
            <a:endParaRPr/>
          </a:p>
        </p:txBody>
      </p:sp>
      <p:sp>
        <p:nvSpPr>
          <p:cNvPr id="107" name="Google Shape;107;g324e3b3dd58_2_8"/>
          <p:cNvSpPr txBox="1"/>
          <p:nvPr>
            <p:ph idx="1" type="body"/>
          </p:nvPr>
        </p:nvSpPr>
        <p:spPr>
          <a:xfrm>
            <a:off x="269116" y="1099226"/>
            <a:ext cx="9847200" cy="1317300"/>
          </a:xfrm>
          <a:prstGeom prst="rect">
            <a:avLst/>
          </a:prstGeom>
          <a:noFill/>
          <a:ln>
            <a:noFill/>
          </a:ln>
        </p:spPr>
        <p:txBody>
          <a:bodyPr anchorCtr="0" anchor="t" bIns="45700" lIns="91425" spcFirstLastPara="1" rIns="91425" wrap="square" tIns="45700">
            <a:normAutofit/>
          </a:bodyPr>
          <a:lstStyle/>
          <a:p>
            <a:pPr indent="-228600" lvl="0" marL="228600" rtl="0" algn="just">
              <a:lnSpc>
                <a:spcPct val="90000"/>
              </a:lnSpc>
              <a:spcBef>
                <a:spcPts val="0"/>
              </a:spcBef>
              <a:spcAft>
                <a:spcPts val="0"/>
              </a:spcAft>
              <a:buClr>
                <a:srgbClr val="0070C0"/>
              </a:buClr>
              <a:buSzPts val="2000"/>
              <a:buFont typeface="Noto Sans Symbols"/>
              <a:buChar char="⮚"/>
            </a:pPr>
            <a:r>
              <a:rPr lang="en-US" sz="2000">
                <a:latin typeface="Verdana"/>
                <a:ea typeface="Verdana"/>
                <a:cs typeface="Verdana"/>
                <a:sym typeface="Verdana"/>
              </a:rPr>
              <a:t>The Central Government after consultation with the Bureau of Indian Standards passed a </a:t>
            </a:r>
            <a:r>
              <a:rPr b="1" lang="en-US" sz="2000">
                <a:latin typeface="Verdana"/>
                <a:ea typeface="Verdana"/>
                <a:cs typeface="Verdana"/>
                <a:sym typeface="Verdana"/>
              </a:rPr>
              <a:t>Quality Control Order</a:t>
            </a:r>
            <a:r>
              <a:rPr lang="en-US" sz="2000">
                <a:latin typeface="Verdana"/>
                <a:ea typeface="Verdana"/>
                <a:cs typeface="Verdana"/>
                <a:sym typeface="Verdana"/>
              </a:rPr>
              <a:t> </a:t>
            </a:r>
            <a:r>
              <a:rPr b="1" lang="en-US" sz="2000">
                <a:latin typeface="Verdana"/>
                <a:ea typeface="Verdana"/>
                <a:cs typeface="Verdana"/>
                <a:sym typeface="Verdana"/>
              </a:rPr>
              <a:t>(QCO)</a:t>
            </a:r>
            <a:r>
              <a:rPr lang="en-US" sz="2000">
                <a:latin typeface="Verdana"/>
                <a:ea typeface="Verdana"/>
                <a:cs typeface="Verdana"/>
                <a:sym typeface="Verdana"/>
              </a:rPr>
              <a:t> which is called </a:t>
            </a:r>
            <a:r>
              <a:rPr b="1" i="0" lang="en-US" sz="2000">
                <a:solidFill>
                  <a:srgbClr val="7030A0"/>
                </a:solidFill>
                <a:latin typeface="Verdana"/>
                <a:ea typeface="Verdana"/>
                <a:cs typeface="Verdana"/>
                <a:sym typeface="Verdana"/>
              </a:rPr>
              <a:t>Cables Quality Control Order, 2020</a:t>
            </a:r>
            <a:r>
              <a:rPr b="0" i="0" lang="en-US" sz="2000">
                <a:solidFill>
                  <a:schemeClr val="dk1"/>
                </a:solidFill>
                <a:latin typeface="Verdana"/>
                <a:ea typeface="Verdana"/>
                <a:cs typeface="Verdana"/>
                <a:sym typeface="Verdana"/>
              </a:rPr>
              <a:t>.</a:t>
            </a:r>
            <a:endParaRPr/>
          </a:p>
          <a:p>
            <a:pPr indent="-101600" lvl="0" marL="228600" rtl="0" algn="just">
              <a:lnSpc>
                <a:spcPct val="90000"/>
              </a:lnSpc>
              <a:spcBef>
                <a:spcPts val="1000"/>
              </a:spcBef>
              <a:spcAft>
                <a:spcPts val="0"/>
              </a:spcAft>
              <a:buClr>
                <a:schemeClr val="dk1"/>
              </a:buClr>
              <a:buSzPts val="2000"/>
              <a:buNone/>
            </a:pPr>
            <a:r>
              <a:t/>
            </a:r>
            <a:endParaRPr sz="2000">
              <a:latin typeface="Verdana"/>
              <a:ea typeface="Verdana"/>
              <a:cs typeface="Verdana"/>
              <a:sym typeface="Verdana"/>
            </a:endParaRPr>
          </a:p>
        </p:txBody>
      </p:sp>
      <p:pic>
        <p:nvPicPr>
          <p:cNvPr id="108" name="Google Shape;108;g324e3b3dd58_2_8"/>
          <p:cNvPicPr preferRelativeResize="0"/>
          <p:nvPr/>
        </p:nvPicPr>
        <p:blipFill rotWithShape="1">
          <a:blip r:embed="rId3">
            <a:alphaModFix/>
          </a:blip>
          <a:srcRect b="0" l="0" r="0" t="0"/>
          <a:stretch/>
        </p:blipFill>
        <p:spPr>
          <a:xfrm>
            <a:off x="6705600" y="2070326"/>
            <a:ext cx="5217283" cy="4559074"/>
          </a:xfrm>
          <a:prstGeom prst="rect">
            <a:avLst/>
          </a:prstGeom>
          <a:noFill/>
          <a:ln cap="sq" cmpd="sng" w="38100">
            <a:solidFill>
              <a:srgbClr val="000000"/>
            </a:solidFill>
            <a:prstDash val="solid"/>
            <a:miter lim="800000"/>
            <a:headEnd len="sm" w="sm" type="none"/>
            <a:tailEnd len="sm" w="sm" type="none"/>
          </a:ln>
          <a:effectLst>
            <a:outerShdw blurRad="50800" rotWithShape="0" algn="tl" dir="2700000" dist="38100">
              <a:srgbClr val="000000">
                <a:alpha val="42750"/>
              </a:srgbClr>
            </a:outerShdw>
          </a:effectLst>
        </p:spPr>
      </p:pic>
      <p:sp>
        <p:nvSpPr>
          <p:cNvPr id="109" name="Google Shape;109;g324e3b3dd58_2_8"/>
          <p:cNvSpPr txBox="1"/>
          <p:nvPr/>
        </p:nvSpPr>
        <p:spPr>
          <a:xfrm>
            <a:off x="269116" y="2170902"/>
            <a:ext cx="6213300" cy="4357800"/>
          </a:xfrm>
          <a:prstGeom prst="rect">
            <a:avLst/>
          </a:prstGeom>
          <a:noFill/>
          <a:ln>
            <a:noFill/>
          </a:ln>
        </p:spPr>
        <p:txBody>
          <a:bodyPr anchorCtr="0" anchor="t" bIns="45700" lIns="91425" spcFirstLastPara="1" rIns="91425" wrap="square" tIns="45700">
            <a:normAutofit/>
          </a:bodyPr>
          <a:lstStyle/>
          <a:p>
            <a:pPr indent="-342900" lvl="0" marL="342900" marR="0" rtl="0" algn="just">
              <a:spcBef>
                <a:spcPts val="0"/>
              </a:spcBef>
              <a:spcAft>
                <a:spcPts val="0"/>
              </a:spcAft>
              <a:buClr>
                <a:schemeClr val="accent1"/>
              </a:buClr>
              <a:buSzPts val="1440"/>
              <a:buFont typeface="Noto Sans Symbols"/>
              <a:buChar char="►"/>
            </a:pPr>
            <a:r>
              <a:rPr b="0" i="0" lang="en-US" sz="1800" u="none" cap="none" strike="noStrike">
                <a:solidFill>
                  <a:srgbClr val="3F3F3F"/>
                </a:solidFill>
                <a:latin typeface="Verdana"/>
                <a:ea typeface="Verdana"/>
                <a:cs typeface="Verdana"/>
                <a:sym typeface="Verdana"/>
              </a:rPr>
              <a:t>QCO became a regulatory mechanism to ensure that products meet prescribed standards of safety, reliability, and performance and protect consumers, promote industry standards, and encourage sustainable and ethical manufacturing practices.</a:t>
            </a:r>
            <a:endParaRPr/>
          </a:p>
          <a:p>
            <a:pPr indent="-251459" lvl="0" marL="342900" marR="0" rtl="0" algn="just">
              <a:spcBef>
                <a:spcPts val="1000"/>
              </a:spcBef>
              <a:spcAft>
                <a:spcPts val="0"/>
              </a:spcAft>
              <a:buClr>
                <a:schemeClr val="accent1"/>
              </a:buClr>
              <a:buSzPts val="1440"/>
              <a:buFont typeface="Noto Sans Symbols"/>
              <a:buNone/>
            </a:pPr>
            <a:r>
              <a:t/>
            </a:r>
            <a:endParaRPr b="0" i="0" sz="1800" u="none" cap="none" strike="noStrike">
              <a:solidFill>
                <a:srgbClr val="3F3F3F"/>
              </a:solidFill>
              <a:latin typeface="Verdana"/>
              <a:ea typeface="Verdana"/>
              <a:cs typeface="Verdana"/>
              <a:sym typeface="Verdana"/>
            </a:endParaRPr>
          </a:p>
          <a:p>
            <a:pPr indent="-342900" lvl="0" marL="342900" marR="0" rtl="0" algn="just">
              <a:spcBef>
                <a:spcPts val="1000"/>
              </a:spcBef>
              <a:spcAft>
                <a:spcPts val="0"/>
              </a:spcAft>
              <a:buClr>
                <a:schemeClr val="accent1"/>
              </a:buClr>
              <a:buSzPts val="1440"/>
              <a:buFont typeface="Noto Sans Symbols"/>
              <a:buChar char="►"/>
            </a:pPr>
            <a:r>
              <a:rPr b="0" i="0" lang="en-US" sz="1800" u="none" cap="none" strike="noStrike">
                <a:solidFill>
                  <a:srgbClr val="3F3F3F"/>
                </a:solidFill>
                <a:latin typeface="Verdana"/>
                <a:ea typeface="Verdana"/>
                <a:cs typeface="Verdana"/>
                <a:sym typeface="Verdana"/>
              </a:rPr>
              <a:t>The manufacture, storage, sale, and distribution of any electrical cables that do not conform to the specified standards and do not bear the Standard Mark of the Bureau upon obtaining a certification marks license from BIS have been prohibited by this </a:t>
            </a:r>
            <a:r>
              <a:rPr b="1" i="0" lang="en-US" sz="1800" u="none" cap="none" strike="noStrike">
                <a:solidFill>
                  <a:srgbClr val="3F3F3F"/>
                </a:solidFill>
                <a:latin typeface="Verdana"/>
                <a:ea typeface="Verdana"/>
                <a:cs typeface="Verdana"/>
                <a:sym typeface="Verdana"/>
              </a:rPr>
              <a:t>QCO</a:t>
            </a:r>
            <a:r>
              <a:rPr b="0" i="0" lang="en-US" sz="1800" u="none" cap="none" strike="noStrike">
                <a:solidFill>
                  <a:srgbClr val="3F3F3F"/>
                </a:solidFill>
                <a:latin typeface="Verdana"/>
                <a:ea typeface="Verdana"/>
                <a:cs typeface="Verdana"/>
                <a:sym typeface="Verdana"/>
              </a:rPr>
              <a:t>. </a:t>
            </a:r>
            <a:endParaRPr/>
          </a:p>
        </p:txBody>
      </p:sp>
      <p:pic>
        <p:nvPicPr>
          <p:cNvPr descr="C:\Users\USER\Desktop\Bureau_of_Indian_Standards_Logo.svg.png" id="110" name="Google Shape;110;g324e3b3dd58_2_8"/>
          <p:cNvPicPr preferRelativeResize="0"/>
          <p:nvPr/>
        </p:nvPicPr>
        <p:blipFill rotWithShape="1">
          <a:blip r:embed="rId4">
            <a:alphaModFix/>
          </a:blip>
          <a:srcRect b="0" l="0" r="0" t="0"/>
          <a:stretch/>
        </p:blipFill>
        <p:spPr>
          <a:xfrm>
            <a:off x="11039872" y="16780"/>
            <a:ext cx="1152128" cy="812348"/>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g324e3b3dd58_2_16"/>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200"/>
              <a:buFont typeface="Verdana"/>
              <a:buNone/>
            </a:pPr>
            <a:r>
              <a:rPr lang="en-US" sz="3200">
                <a:latin typeface="Verdana"/>
                <a:ea typeface="Verdana"/>
                <a:cs typeface="Verdana"/>
                <a:sym typeface="Verdana"/>
              </a:rPr>
              <a:t>Overview of </a:t>
            </a:r>
            <a:r>
              <a:rPr i="0" lang="en-US" sz="3200">
                <a:solidFill>
                  <a:srgbClr val="000000"/>
                </a:solidFill>
                <a:latin typeface="Verdana"/>
                <a:ea typeface="Verdana"/>
                <a:cs typeface="Verdana"/>
                <a:sym typeface="Verdana"/>
              </a:rPr>
              <a:t>Aerial </a:t>
            </a:r>
            <a:r>
              <a:rPr lang="en-US" sz="3200">
                <a:solidFill>
                  <a:srgbClr val="000000"/>
                </a:solidFill>
                <a:latin typeface="Verdana"/>
                <a:ea typeface="Verdana"/>
                <a:cs typeface="Verdana"/>
                <a:sym typeface="Verdana"/>
              </a:rPr>
              <a:t>B</a:t>
            </a:r>
            <a:r>
              <a:rPr i="0" lang="en-US" sz="3200">
                <a:solidFill>
                  <a:srgbClr val="000000"/>
                </a:solidFill>
                <a:latin typeface="Verdana"/>
                <a:ea typeface="Verdana"/>
                <a:cs typeface="Verdana"/>
                <a:sym typeface="Verdana"/>
              </a:rPr>
              <a:t>unched Cables (ABCs) for working voltages up to and including 1100 Volts</a:t>
            </a:r>
            <a:br>
              <a:rPr i="0" lang="en-US" sz="3200">
                <a:solidFill>
                  <a:srgbClr val="000000"/>
                </a:solidFill>
                <a:latin typeface="Verdana"/>
                <a:ea typeface="Verdana"/>
                <a:cs typeface="Verdana"/>
                <a:sym typeface="Verdana"/>
              </a:rPr>
            </a:br>
            <a:r>
              <a:rPr i="0" lang="en-US" sz="2500">
                <a:solidFill>
                  <a:srgbClr val="000000"/>
                </a:solidFill>
                <a:latin typeface="Verdana"/>
                <a:ea typeface="Verdana"/>
                <a:cs typeface="Verdana"/>
                <a:sym typeface="Verdana"/>
              </a:rPr>
              <a:t>IS 14255: 1995</a:t>
            </a:r>
            <a:endParaRPr sz="3200">
              <a:latin typeface="Verdana"/>
              <a:ea typeface="Verdana"/>
              <a:cs typeface="Verdana"/>
              <a:sym typeface="Verdana"/>
            </a:endParaRPr>
          </a:p>
        </p:txBody>
      </p:sp>
      <p:sp>
        <p:nvSpPr>
          <p:cNvPr id="116" name="Google Shape;116;g324e3b3dd58_2_16"/>
          <p:cNvSpPr txBox="1"/>
          <p:nvPr>
            <p:ph idx="1" type="body"/>
          </p:nvPr>
        </p:nvSpPr>
        <p:spPr>
          <a:xfrm>
            <a:off x="2646218" y="1825625"/>
            <a:ext cx="8707500" cy="43512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1800"/>
              <a:buChar char="•"/>
            </a:pPr>
            <a:r>
              <a:rPr b="0" i="0" lang="en-US" sz="1800" u="none" strike="noStrike">
                <a:latin typeface="Arial"/>
                <a:ea typeface="Arial"/>
                <a:cs typeface="Arial"/>
                <a:sym typeface="Arial"/>
              </a:rPr>
              <a:t>This standard covers the requirements for polyethylene/crosslinked polyethylene insulated cables with aluminum conductors twisted over a central bare/insulated aluminum alloy messenger wire for use as overhead distribution feeders.</a:t>
            </a:r>
            <a:endParaRPr/>
          </a:p>
          <a:p>
            <a:pPr indent="-228600" lvl="0" marL="228600" rtl="0" algn="l">
              <a:lnSpc>
                <a:spcPct val="90000"/>
              </a:lnSpc>
              <a:spcBef>
                <a:spcPts val="1000"/>
              </a:spcBef>
              <a:spcAft>
                <a:spcPts val="0"/>
              </a:spcAft>
              <a:buClr>
                <a:schemeClr val="dk1"/>
              </a:buClr>
              <a:buSzPts val="1800"/>
              <a:buChar char="•"/>
            </a:pPr>
            <a:r>
              <a:rPr lang="en-US" sz="1800">
                <a:latin typeface="Arial"/>
                <a:ea typeface="Arial"/>
                <a:cs typeface="Arial"/>
                <a:sym typeface="Arial"/>
              </a:rPr>
              <a:t>The cables covered in this standard are suitable for use where the combination of ambient temperature and temperature rise due to load, including temperature on exposure to direct sunlight results in a conductor temperature not exceeding the following:</a:t>
            </a:r>
            <a:endParaRPr sz="1800">
              <a:latin typeface="Arial"/>
              <a:ea typeface="Arial"/>
              <a:cs typeface="Arial"/>
              <a:sym typeface="Arial"/>
            </a:endParaRPr>
          </a:p>
        </p:txBody>
      </p:sp>
      <p:graphicFrame>
        <p:nvGraphicFramePr>
          <p:cNvPr id="117" name="Google Shape;117;g324e3b3dd58_2_16"/>
          <p:cNvGraphicFramePr/>
          <p:nvPr/>
        </p:nvGraphicFramePr>
        <p:xfrm>
          <a:off x="2936009" y="3901778"/>
          <a:ext cx="3000000" cy="3000000"/>
        </p:xfrm>
        <a:graphic>
          <a:graphicData uri="http://schemas.openxmlformats.org/drawingml/2006/table">
            <a:tbl>
              <a:tblPr bandRow="1" firstRow="1">
                <a:noFill/>
                <a:tableStyleId>{A4087620-B4E2-4146-A315-0669A92086A7}</a:tableStyleId>
              </a:tblPr>
              <a:tblGrid>
                <a:gridCol w="2709325"/>
                <a:gridCol w="2709325"/>
                <a:gridCol w="2709325"/>
              </a:tblGrid>
              <a:tr h="370850">
                <a:tc>
                  <a:txBody>
                    <a:bodyPr/>
                    <a:lstStyle/>
                    <a:p>
                      <a:pPr indent="0" lvl="0" marL="0" marR="0" rtl="0" algn="l">
                        <a:spcBef>
                          <a:spcPts val="0"/>
                        </a:spcBef>
                        <a:spcAft>
                          <a:spcPts val="0"/>
                        </a:spcAft>
                        <a:buNone/>
                      </a:pPr>
                      <a:r>
                        <a:rPr lang="en-US" sz="1800" u="none" cap="none" strike="noStrike">
                          <a:latin typeface="Verdana"/>
                          <a:ea typeface="Verdana"/>
                          <a:cs typeface="Verdana"/>
                          <a:sym typeface="Verdana"/>
                        </a:rPr>
                        <a:t>Type of Insulation</a:t>
                      </a:r>
                      <a:endParaRPr sz="1800">
                        <a:latin typeface="Verdana"/>
                        <a:ea typeface="Verdana"/>
                        <a:cs typeface="Verdana"/>
                        <a:sym typeface="Verdana"/>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en-US" sz="1800">
                          <a:latin typeface="Verdana"/>
                          <a:ea typeface="Verdana"/>
                          <a:cs typeface="Verdana"/>
                          <a:sym typeface="Verdana"/>
                        </a:rPr>
                        <a:t>Normal continuous operation</a:t>
                      </a:r>
                      <a:endParaRPr sz="1800">
                        <a:latin typeface="Verdana"/>
                        <a:ea typeface="Verdana"/>
                        <a:cs typeface="Verdana"/>
                        <a:sym typeface="Verdana"/>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lang="en-US" sz="1800">
                          <a:latin typeface="Verdana"/>
                          <a:ea typeface="Verdana"/>
                          <a:cs typeface="Verdana"/>
                          <a:sym typeface="Verdana"/>
                        </a:rPr>
                        <a:t>Short-circuit operation</a:t>
                      </a:r>
                      <a:endParaRPr sz="1800">
                        <a:latin typeface="Verdana"/>
                        <a:ea typeface="Verdana"/>
                        <a:cs typeface="Verdana"/>
                        <a:sym typeface="Verdana"/>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70850">
                <a:tc>
                  <a:txBody>
                    <a:bodyPr/>
                    <a:lstStyle/>
                    <a:p>
                      <a:pPr indent="0" lvl="0" marL="0" marR="0" rtl="0" algn="l">
                        <a:spcBef>
                          <a:spcPts val="0"/>
                        </a:spcBef>
                        <a:spcAft>
                          <a:spcPts val="0"/>
                        </a:spcAft>
                        <a:buNone/>
                      </a:pPr>
                      <a:r>
                        <a:rPr b="0" i="0" lang="en-US" sz="1800" u="none" strike="noStrike">
                          <a:latin typeface="Verdana"/>
                          <a:ea typeface="Verdana"/>
                          <a:cs typeface="Verdana"/>
                          <a:sym typeface="Verdana"/>
                        </a:rPr>
                        <a:t>Polyethylene(PE)</a:t>
                      </a:r>
                      <a:endParaRPr sz="1800">
                        <a:latin typeface="Verdana"/>
                        <a:ea typeface="Verdana"/>
                        <a:cs typeface="Verdana"/>
                        <a:sym typeface="Verdana"/>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800" u="none" strike="noStrike">
                          <a:solidFill>
                            <a:schemeClr val="dk1"/>
                          </a:solidFill>
                          <a:latin typeface="Verdana"/>
                          <a:ea typeface="Verdana"/>
                          <a:cs typeface="Verdana"/>
                          <a:sym typeface="Verdana"/>
                        </a:rPr>
                        <a:t>70°C</a:t>
                      </a:r>
                      <a:endParaRPr sz="1800">
                        <a:latin typeface="Verdana"/>
                        <a:ea typeface="Verdana"/>
                        <a:cs typeface="Verdana"/>
                        <a:sym typeface="Verdana"/>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800" u="none" strike="noStrike">
                          <a:solidFill>
                            <a:schemeClr val="dk1"/>
                          </a:solidFill>
                          <a:latin typeface="Verdana"/>
                          <a:ea typeface="Verdana"/>
                          <a:cs typeface="Verdana"/>
                          <a:sym typeface="Verdana"/>
                        </a:rPr>
                        <a:t>160°C</a:t>
                      </a:r>
                      <a:endParaRPr sz="1800">
                        <a:latin typeface="Verdana"/>
                        <a:ea typeface="Verdana"/>
                        <a:cs typeface="Verdana"/>
                        <a:sym typeface="Verdana"/>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70850">
                <a:tc>
                  <a:txBody>
                    <a:bodyPr/>
                    <a:lstStyle/>
                    <a:p>
                      <a:pPr indent="0" lvl="0" marL="0" marR="0" rtl="0" algn="l">
                        <a:spcBef>
                          <a:spcPts val="0"/>
                        </a:spcBef>
                        <a:spcAft>
                          <a:spcPts val="0"/>
                        </a:spcAft>
                        <a:buNone/>
                      </a:pPr>
                      <a:r>
                        <a:rPr b="0" i="0" lang="en-US" sz="1800" u="none" strike="noStrike">
                          <a:latin typeface="Verdana"/>
                          <a:ea typeface="Verdana"/>
                          <a:cs typeface="Verdana"/>
                          <a:sym typeface="Verdana"/>
                        </a:rPr>
                        <a:t>Crosslinked polyethylene (XLPE)</a:t>
                      </a:r>
                      <a:endParaRPr sz="1800">
                        <a:latin typeface="Verdana"/>
                        <a:ea typeface="Verdana"/>
                        <a:cs typeface="Verdana"/>
                        <a:sym typeface="Verdana"/>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800" u="none" strike="noStrike">
                          <a:solidFill>
                            <a:schemeClr val="dk1"/>
                          </a:solidFill>
                          <a:latin typeface="Verdana"/>
                          <a:ea typeface="Verdana"/>
                          <a:cs typeface="Verdana"/>
                          <a:sym typeface="Verdana"/>
                        </a:rPr>
                        <a:t>90°C</a:t>
                      </a:r>
                      <a:endParaRPr sz="1800">
                        <a:latin typeface="Verdana"/>
                        <a:ea typeface="Verdana"/>
                        <a:cs typeface="Verdana"/>
                        <a:sym typeface="Verdana"/>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spcBef>
                          <a:spcPts val="0"/>
                        </a:spcBef>
                        <a:spcAft>
                          <a:spcPts val="0"/>
                        </a:spcAft>
                        <a:buNone/>
                      </a:pPr>
                      <a:r>
                        <a:rPr b="0" i="0" lang="en-US" sz="1800" u="none" strike="noStrike">
                          <a:solidFill>
                            <a:schemeClr val="dk1"/>
                          </a:solidFill>
                          <a:latin typeface="Verdana"/>
                          <a:ea typeface="Verdana"/>
                          <a:cs typeface="Verdana"/>
                          <a:sym typeface="Verdana"/>
                        </a:rPr>
                        <a:t>250°C</a:t>
                      </a:r>
                      <a:endParaRPr sz="1800">
                        <a:latin typeface="Verdana"/>
                        <a:ea typeface="Verdana"/>
                        <a:cs typeface="Verdana"/>
                        <a:sym typeface="Verdana"/>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pic>
        <p:nvPicPr>
          <p:cNvPr id="118" name="Google Shape;118;g324e3b3dd58_2_16"/>
          <p:cNvPicPr preferRelativeResize="0"/>
          <p:nvPr/>
        </p:nvPicPr>
        <p:blipFill rotWithShape="1">
          <a:blip r:embed="rId3">
            <a:alphaModFix/>
          </a:blip>
          <a:srcRect b="0" l="0" r="0" t="0"/>
          <a:stretch/>
        </p:blipFill>
        <p:spPr>
          <a:xfrm rot="-5400000">
            <a:off x="-916816" y="3143504"/>
            <a:ext cx="4676775" cy="2021968"/>
          </a:xfrm>
          <a:prstGeom prst="rect">
            <a:avLst/>
          </a:prstGeom>
          <a:noFill/>
          <a:ln cap="sq" cmpd="sng" w="38100">
            <a:solidFill>
              <a:srgbClr val="000000"/>
            </a:solidFill>
            <a:prstDash val="solid"/>
            <a:miter lim="800000"/>
            <a:headEnd len="sm" w="sm" type="none"/>
            <a:tailEnd len="sm" w="sm" type="none"/>
          </a:ln>
          <a:effectLst>
            <a:outerShdw blurRad="50800" rotWithShape="0" algn="tl" dir="2700000" dist="38100">
              <a:srgbClr val="000000">
                <a:alpha val="42750"/>
              </a:srgbClr>
            </a:outerShdw>
          </a:effectLst>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3" name="Shape 123"/>
        <p:cNvGrpSpPr/>
        <p:nvPr/>
      </p:nvGrpSpPr>
      <p:grpSpPr>
        <a:xfrm>
          <a:off x="0" y="0"/>
          <a:ext cx="0" cy="0"/>
          <a:chOff x="0" y="0"/>
          <a:chExt cx="0" cy="0"/>
        </a:xfrm>
      </p:grpSpPr>
      <p:sp>
        <p:nvSpPr>
          <p:cNvPr id="124" name="Google Shape;124;g324e3b3dd58_2_23"/>
          <p:cNvSpPr txBox="1"/>
          <p:nvPr>
            <p:ph type="title"/>
          </p:nvPr>
        </p:nvSpPr>
        <p:spPr>
          <a:xfrm>
            <a:off x="824346" y="77460"/>
            <a:ext cx="2819400" cy="8541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Verdana"/>
              <a:buNone/>
            </a:pPr>
            <a:r>
              <a:rPr lang="en-US">
                <a:latin typeface="Verdana"/>
                <a:ea typeface="Verdana"/>
                <a:cs typeface="Verdana"/>
                <a:sym typeface="Verdana"/>
              </a:rPr>
              <a:t>Conductor</a:t>
            </a:r>
            <a:endParaRPr/>
          </a:p>
        </p:txBody>
      </p:sp>
      <p:graphicFrame>
        <p:nvGraphicFramePr>
          <p:cNvPr id="125" name="Google Shape;125;g324e3b3dd58_2_23"/>
          <p:cNvGraphicFramePr/>
          <p:nvPr/>
        </p:nvGraphicFramePr>
        <p:xfrm>
          <a:off x="443345" y="1422108"/>
          <a:ext cx="3000000" cy="3000000"/>
        </p:xfrm>
        <a:graphic>
          <a:graphicData uri="http://schemas.openxmlformats.org/drawingml/2006/table">
            <a:tbl>
              <a:tblPr bandRow="1" firstCol="1" firstRow="1">
                <a:noFill/>
                <a:tableStyleId>{A4087620-B4E2-4146-A315-0669A92086A7}</a:tableStyleId>
              </a:tblPr>
              <a:tblGrid>
                <a:gridCol w="1843925"/>
                <a:gridCol w="2611700"/>
                <a:gridCol w="1724200"/>
                <a:gridCol w="1790700"/>
                <a:gridCol w="1560975"/>
                <a:gridCol w="1773775"/>
              </a:tblGrid>
              <a:tr h="1011375">
                <a:tc>
                  <a:txBody>
                    <a:bodyPr/>
                    <a:lstStyle/>
                    <a:p>
                      <a:pPr indent="0" lvl="0" marL="0" marR="0" rtl="0" algn="ctr">
                        <a:spcBef>
                          <a:spcPts val="0"/>
                        </a:spcBef>
                        <a:spcAft>
                          <a:spcPts val="0"/>
                        </a:spcAft>
                        <a:buNone/>
                      </a:pPr>
                      <a:r>
                        <a:rPr lang="en-US" sz="1800">
                          <a:latin typeface="Verdana"/>
                          <a:ea typeface="Verdana"/>
                          <a:cs typeface="Verdana"/>
                          <a:sym typeface="Verdana"/>
                        </a:rPr>
                        <a:t>Sl. No.</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Nominal Cross Section Area Of Phase Conductor</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gridSpan="4">
                  <a:txBody>
                    <a:bodyPr/>
                    <a:lstStyle/>
                    <a:p>
                      <a:pPr indent="0" lvl="0" marL="0" marR="0" rtl="0" algn="ctr">
                        <a:spcBef>
                          <a:spcPts val="0"/>
                        </a:spcBef>
                        <a:spcAft>
                          <a:spcPts val="0"/>
                        </a:spcAft>
                        <a:buNone/>
                      </a:pPr>
                      <a:r>
                        <a:rPr lang="en-US" sz="1800">
                          <a:latin typeface="Verdana"/>
                          <a:ea typeface="Verdana"/>
                          <a:cs typeface="Verdana"/>
                          <a:sym typeface="Verdana"/>
                        </a:rPr>
                        <a:t>Messenger Conductor</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hMerge="1"/>
                <a:tc hMerge="1"/>
                <a:tc hMerge="1"/>
              </a:tr>
              <a:tr h="1094500">
                <a:tc>
                  <a:txBody>
                    <a:bodyPr/>
                    <a:lstStyle/>
                    <a:p>
                      <a:pPr indent="0" lvl="0" marL="0" marR="0" rtl="0" algn="ctr">
                        <a:lnSpc>
                          <a:spcPct val="150000"/>
                        </a:lnSpc>
                        <a:spcBef>
                          <a:spcPts val="0"/>
                        </a:spcBef>
                        <a:spcAft>
                          <a:spcPts val="0"/>
                        </a:spcAft>
                        <a:buNone/>
                      </a:pPr>
                      <a:r>
                        <a:rPr lang="en-US" sz="1800">
                          <a:latin typeface="Verdana"/>
                          <a:ea typeface="Verdana"/>
                          <a:cs typeface="Verdana"/>
                          <a:sym typeface="Verdana"/>
                        </a:rPr>
                        <a:t>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l">
                        <a:lnSpc>
                          <a:spcPct val="150000"/>
                        </a:lnSpc>
                        <a:spcBef>
                          <a:spcPts val="0"/>
                        </a:spcBef>
                        <a:spcAft>
                          <a:spcPts val="0"/>
                        </a:spcAft>
                        <a:buNone/>
                      </a:pPr>
                      <a:r>
                        <a:rPr lang="en-US" sz="1800">
                          <a:latin typeface="Verdana"/>
                          <a:ea typeface="Verdana"/>
                          <a:cs typeface="Verdana"/>
                          <a:sym typeface="Verdana"/>
                        </a:rPr>
                        <a:t> </a:t>
                      </a:r>
                      <a:endParaRPr sz="1800">
                        <a:latin typeface="Verdana"/>
                        <a:ea typeface="Verdana"/>
                        <a:cs typeface="Verdana"/>
                        <a:sym typeface="Verdana"/>
                      </a:endParaRPr>
                    </a:p>
                  </a:txBody>
                  <a:tcPr marT="0" marB="0" marR="68575" marL="68575">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Cross Section Area</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Calculated Maximum DC Resistance at 20</a:t>
                      </a:r>
                      <a:r>
                        <a:rPr baseline="30000" lang="en-US" sz="1800">
                          <a:latin typeface="Verdana"/>
                          <a:ea typeface="Verdana"/>
                          <a:cs typeface="Verdana"/>
                          <a:sym typeface="Verdana"/>
                        </a:rPr>
                        <a:t>0</a:t>
                      </a:r>
                      <a:r>
                        <a:rPr lang="en-US" sz="1800">
                          <a:latin typeface="Verdana"/>
                          <a:ea typeface="Verdana"/>
                          <a:cs typeface="Verdana"/>
                          <a:sym typeface="Verdana"/>
                        </a:rPr>
                        <a:t>C</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Calculated Minimum Breaking Load</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Min no. of wires</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69775">
                <a:tc>
                  <a:txBody>
                    <a:bodyPr/>
                    <a:lstStyle/>
                    <a:p>
                      <a:pPr indent="0" lvl="0" marL="0" marR="0" rtl="0" algn="ctr">
                        <a:lnSpc>
                          <a:spcPct val="150000"/>
                        </a:lnSpc>
                        <a:spcBef>
                          <a:spcPts val="0"/>
                        </a:spcBef>
                        <a:spcAft>
                          <a:spcPts val="0"/>
                        </a:spcAft>
                        <a:buNone/>
                      </a:pPr>
                      <a:r>
                        <a:rPr lang="en-US" sz="1800">
                          <a:latin typeface="Verdana"/>
                          <a:ea typeface="Verdana"/>
                          <a:cs typeface="Verdana"/>
                          <a:sym typeface="Verdana"/>
                        </a:rPr>
                        <a:t>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mm</a:t>
                      </a:r>
                      <a:r>
                        <a:rPr baseline="30000" lang="en-US" sz="1800">
                          <a:latin typeface="Verdana"/>
                          <a:ea typeface="Verdana"/>
                          <a:cs typeface="Verdana"/>
                          <a:sym typeface="Verdana"/>
                        </a:rPr>
                        <a:t>2</a:t>
                      </a:r>
                      <a:endParaRPr baseline="30000"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mm</a:t>
                      </a:r>
                      <a:r>
                        <a:rPr baseline="30000" lang="en-US" sz="1800">
                          <a:latin typeface="Verdana"/>
                          <a:ea typeface="Verdana"/>
                          <a:cs typeface="Verdana"/>
                          <a:sym typeface="Verdana"/>
                        </a:rPr>
                        <a:t>2</a:t>
                      </a:r>
                      <a:endParaRPr baseline="30000"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Ohm/km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kN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Nos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4900">
                <a:tc>
                  <a:txBody>
                    <a:bodyPr/>
                    <a:lstStyle/>
                    <a:p>
                      <a:pPr indent="0" lvl="0" marL="0" marR="0" rtl="0" algn="ctr">
                        <a:spcBef>
                          <a:spcPts val="0"/>
                        </a:spcBef>
                        <a:spcAft>
                          <a:spcPts val="0"/>
                        </a:spcAft>
                        <a:buNone/>
                      </a:pPr>
                      <a:r>
                        <a:rPr lang="en-US" sz="1800">
                          <a:latin typeface="Verdana"/>
                          <a:ea typeface="Verdana"/>
                          <a:cs typeface="Verdana"/>
                          <a:sym typeface="Verdana"/>
                        </a:rPr>
                        <a:t>1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16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25</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1.38</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4900">
                <a:tc>
                  <a:txBody>
                    <a:bodyPr/>
                    <a:lstStyle/>
                    <a:p>
                      <a:pPr indent="0" lvl="0" marL="0" marR="0" rtl="0" algn="ctr">
                        <a:spcBef>
                          <a:spcPts val="0"/>
                        </a:spcBef>
                        <a:spcAft>
                          <a:spcPts val="0"/>
                        </a:spcAft>
                        <a:buNone/>
                      </a:pPr>
                      <a:r>
                        <a:rPr lang="en-US" sz="1800">
                          <a:latin typeface="Verdana"/>
                          <a:ea typeface="Verdana"/>
                          <a:cs typeface="Verdana"/>
                          <a:sym typeface="Verdana"/>
                        </a:rPr>
                        <a:t>2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25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25</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Verdana"/>
                        <a:buNone/>
                      </a:pPr>
                      <a:r>
                        <a:rPr b="0" i="0" lang="en-US" sz="1800" u="none" cap="none" strike="noStrike">
                          <a:solidFill>
                            <a:srgbClr val="000000"/>
                          </a:solidFill>
                          <a:latin typeface="Verdana"/>
                          <a:ea typeface="Verdana"/>
                          <a:cs typeface="Verdana"/>
                          <a:sym typeface="Verdana"/>
                        </a:rPr>
                        <a:t>1.38</a:t>
                      </a:r>
                      <a:endParaRPr b="0" i="0" sz="1800" u="none" cap="none" strike="noStrike">
                        <a:solidFill>
                          <a:srgbClr val="000000"/>
                        </a:solidFill>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4900">
                <a:tc>
                  <a:txBody>
                    <a:bodyPr/>
                    <a:lstStyle/>
                    <a:p>
                      <a:pPr indent="0" lvl="0" marL="0" marR="0" rtl="0" algn="ctr">
                        <a:spcBef>
                          <a:spcPts val="0"/>
                        </a:spcBef>
                        <a:spcAft>
                          <a:spcPts val="0"/>
                        </a:spcAft>
                        <a:buNone/>
                      </a:pPr>
                      <a:r>
                        <a:rPr lang="en-US" sz="1800">
                          <a:latin typeface="Verdana"/>
                          <a:ea typeface="Verdana"/>
                          <a:cs typeface="Verdana"/>
                          <a:sym typeface="Verdana"/>
                        </a:rPr>
                        <a:t>3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35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25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rgbClr val="000000"/>
                        </a:buClr>
                        <a:buSzPts val="1800"/>
                        <a:buFont typeface="Verdana"/>
                        <a:buNone/>
                      </a:pPr>
                      <a:r>
                        <a:rPr b="0" i="0" lang="en-US" sz="1800" u="none" cap="none" strike="noStrike">
                          <a:solidFill>
                            <a:srgbClr val="000000"/>
                          </a:solidFill>
                          <a:latin typeface="Verdana"/>
                          <a:ea typeface="Verdana"/>
                          <a:cs typeface="Verdana"/>
                          <a:sym typeface="Verdana"/>
                        </a:rPr>
                        <a:t>1.38</a:t>
                      </a:r>
                      <a:endParaRPr b="0" i="0" sz="1800" u="none" cap="none" strike="noStrike">
                        <a:solidFill>
                          <a:srgbClr val="000000"/>
                        </a:solidFill>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4900">
                <a:tc>
                  <a:txBody>
                    <a:bodyPr/>
                    <a:lstStyle/>
                    <a:p>
                      <a:pPr indent="0" lvl="0" marL="0" marR="0" rtl="0" algn="ctr">
                        <a:spcBef>
                          <a:spcPts val="0"/>
                        </a:spcBef>
                        <a:spcAft>
                          <a:spcPts val="0"/>
                        </a:spcAft>
                        <a:buNone/>
                      </a:pPr>
                      <a:r>
                        <a:rPr lang="en-US" sz="1800">
                          <a:latin typeface="Verdana"/>
                          <a:ea typeface="Verdana"/>
                          <a:cs typeface="Verdana"/>
                          <a:sym typeface="Verdana"/>
                        </a:rPr>
                        <a:t>4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50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35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0.986</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9.8</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4900">
                <a:tc>
                  <a:txBody>
                    <a:bodyPr/>
                    <a:lstStyle/>
                    <a:p>
                      <a:pPr indent="0" lvl="0" marL="0" marR="0" rtl="0" algn="ctr">
                        <a:spcBef>
                          <a:spcPts val="0"/>
                        </a:spcBef>
                        <a:spcAft>
                          <a:spcPts val="0"/>
                        </a:spcAft>
                        <a:buNone/>
                      </a:pPr>
                      <a:r>
                        <a:rPr lang="en-US" sz="1800">
                          <a:latin typeface="Verdana"/>
                          <a:ea typeface="Verdana"/>
                          <a:cs typeface="Verdana"/>
                          <a:sym typeface="Verdana"/>
                        </a:rPr>
                        <a:t>5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70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50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0.689</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14.0</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4900">
                <a:tc>
                  <a:txBody>
                    <a:bodyPr/>
                    <a:lstStyle/>
                    <a:p>
                      <a:pPr indent="0" lvl="0" marL="0" marR="0" rtl="0" algn="ctr">
                        <a:spcBef>
                          <a:spcPts val="0"/>
                        </a:spcBef>
                        <a:spcAft>
                          <a:spcPts val="0"/>
                        </a:spcAft>
                        <a:buNone/>
                      </a:pPr>
                      <a:r>
                        <a:rPr lang="en-US" sz="1800">
                          <a:latin typeface="Verdana"/>
                          <a:ea typeface="Verdana"/>
                          <a:cs typeface="Verdana"/>
                          <a:sym typeface="Verdana"/>
                        </a:rPr>
                        <a:t>6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95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70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0.492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19.7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US" sz="1800">
                          <a:latin typeface="Verdana"/>
                          <a:ea typeface="Verdana"/>
                          <a:cs typeface="Verdana"/>
                          <a:sym typeface="Verdana"/>
                        </a:rPr>
                        <a:t>7 </a:t>
                      </a:r>
                      <a:endParaRPr sz="1800">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4900">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7</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120</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95</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0.339</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29.26</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7</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4900">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8</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150</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120</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0.2735</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36.64</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19</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274900">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9</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185</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150</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0.2290</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43.50</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1" lang="en-US" sz="1800">
                          <a:solidFill>
                            <a:srgbClr val="FF0000"/>
                          </a:solidFill>
                          <a:latin typeface="Verdana"/>
                          <a:ea typeface="Verdana"/>
                          <a:cs typeface="Verdana"/>
                          <a:sym typeface="Verdana"/>
                        </a:rPr>
                        <a:t>19</a:t>
                      </a:r>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
        <p:nvSpPr>
          <p:cNvPr id="126" name="Google Shape;126;g324e3b3dd58_2_23"/>
          <p:cNvSpPr txBox="1"/>
          <p:nvPr/>
        </p:nvSpPr>
        <p:spPr>
          <a:xfrm>
            <a:off x="1943099" y="846456"/>
            <a:ext cx="8305800" cy="477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2500" u="none" cap="none" strike="noStrike">
                <a:solidFill>
                  <a:schemeClr val="dk1"/>
                </a:solidFill>
                <a:latin typeface="Verdana"/>
                <a:ea typeface="Verdana"/>
                <a:cs typeface="Verdana"/>
                <a:sym typeface="Verdana"/>
              </a:rPr>
              <a:t>Size and Requirements of Messenger Conductor</a:t>
            </a:r>
            <a:endParaRPr sz="2500">
              <a:solidFill>
                <a:schemeClr val="dk1"/>
              </a:solidFill>
              <a:latin typeface="Verdana"/>
              <a:ea typeface="Verdana"/>
              <a:cs typeface="Verdana"/>
              <a:sym typeface="Verdana"/>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0" name="Shape 130"/>
        <p:cNvGrpSpPr/>
        <p:nvPr/>
      </p:nvGrpSpPr>
      <p:grpSpPr>
        <a:xfrm>
          <a:off x="0" y="0"/>
          <a:ext cx="0" cy="0"/>
          <a:chOff x="0" y="0"/>
          <a:chExt cx="0" cy="0"/>
        </a:xfrm>
      </p:grpSpPr>
      <p:sp>
        <p:nvSpPr>
          <p:cNvPr id="131" name="Google Shape;131;g324e3b3dd58_2_30"/>
          <p:cNvSpPr txBox="1"/>
          <p:nvPr>
            <p:ph idx="1" type="body"/>
          </p:nvPr>
        </p:nvSpPr>
        <p:spPr>
          <a:xfrm>
            <a:off x="838200" y="1108074"/>
            <a:ext cx="10515600" cy="956400"/>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US"/>
              <a:t>The conductor shall be provided with crosslinked polyethylene </a:t>
            </a:r>
            <a:r>
              <a:rPr b="1" lang="en-US"/>
              <a:t>(XLPE) </a:t>
            </a:r>
            <a:r>
              <a:rPr lang="en-US"/>
              <a:t>or polyethylene </a:t>
            </a:r>
            <a:r>
              <a:rPr b="1" lang="en-US"/>
              <a:t>(PE)</a:t>
            </a:r>
            <a:r>
              <a:rPr lang="en-US"/>
              <a:t> insulation applied by extrusion.</a:t>
            </a:r>
            <a:endParaRPr/>
          </a:p>
        </p:txBody>
      </p:sp>
      <p:sp>
        <p:nvSpPr>
          <p:cNvPr id="132" name="Google Shape;132;g324e3b3dd58_2_30"/>
          <p:cNvSpPr txBox="1"/>
          <p:nvPr>
            <p:ph type="title"/>
          </p:nvPr>
        </p:nvSpPr>
        <p:spPr>
          <a:xfrm>
            <a:off x="838200" y="253999"/>
            <a:ext cx="2819400" cy="8541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Verdana"/>
              <a:buNone/>
            </a:pPr>
            <a:r>
              <a:rPr lang="en-US">
                <a:latin typeface="Verdana"/>
                <a:ea typeface="Verdana"/>
                <a:cs typeface="Verdana"/>
                <a:sym typeface="Verdana"/>
              </a:rPr>
              <a:t>Insulation</a:t>
            </a:r>
            <a:endParaRPr/>
          </a:p>
        </p:txBody>
      </p:sp>
      <p:graphicFrame>
        <p:nvGraphicFramePr>
          <p:cNvPr id="133" name="Google Shape;133;g324e3b3dd58_2_30"/>
          <p:cNvGraphicFramePr/>
          <p:nvPr/>
        </p:nvGraphicFramePr>
        <p:xfrm>
          <a:off x="1818408" y="2253550"/>
          <a:ext cx="3000000" cy="3000000"/>
        </p:xfrm>
        <a:graphic>
          <a:graphicData uri="http://schemas.openxmlformats.org/drawingml/2006/table">
            <a:tbl>
              <a:tblPr bandRow="1" firstCol="1" firstRow="1">
                <a:noFill/>
                <a:tableStyleId>{8CCDE53A-B432-4EC0-89CF-1D9F3B3AF53B}</a:tableStyleId>
              </a:tblPr>
              <a:tblGrid>
                <a:gridCol w="4277600"/>
                <a:gridCol w="4277600"/>
              </a:tblGrid>
              <a:tr h="463375">
                <a:tc>
                  <a:txBody>
                    <a:bodyPr/>
                    <a:lstStyle/>
                    <a:p>
                      <a:pPr indent="0" lvl="0" marL="0" marR="0" rtl="0" algn="ctr">
                        <a:spcBef>
                          <a:spcPts val="0"/>
                        </a:spcBef>
                        <a:spcAft>
                          <a:spcPts val="0"/>
                        </a:spcAft>
                        <a:buNone/>
                      </a:pPr>
                      <a:r>
                        <a:rPr b="1" lang="en-US" sz="2000">
                          <a:latin typeface="Verdana"/>
                          <a:ea typeface="Verdana"/>
                          <a:cs typeface="Verdana"/>
                          <a:sym typeface="Verdana"/>
                        </a:rPr>
                        <a:t>Tests for XLPE Insulation Properties</a:t>
                      </a:r>
                      <a:endParaRPr b="1" sz="20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00000"/>
                        </a:lnSpc>
                        <a:spcBef>
                          <a:spcPts val="0"/>
                        </a:spcBef>
                        <a:spcAft>
                          <a:spcPts val="0"/>
                        </a:spcAft>
                        <a:buClr>
                          <a:schemeClr val="dk1"/>
                        </a:buClr>
                        <a:buSzPts val="2000"/>
                        <a:buFont typeface="Verdana"/>
                        <a:buNone/>
                      </a:pPr>
                      <a:r>
                        <a:rPr b="1" lang="en-US" sz="2000">
                          <a:latin typeface="Verdana"/>
                          <a:ea typeface="Verdana"/>
                          <a:cs typeface="Verdana"/>
                          <a:sym typeface="Verdana"/>
                        </a:rPr>
                        <a:t>Tests for PE Insulation Properties</a:t>
                      </a:r>
                      <a:endParaRPr b="1" sz="20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63375">
                <a:tc>
                  <a:txBody>
                    <a:bodyPr/>
                    <a:lstStyle/>
                    <a:p>
                      <a:pPr indent="0" lvl="0" marL="0" marR="0" rtl="0" algn="ctr">
                        <a:spcBef>
                          <a:spcPts val="0"/>
                        </a:spcBef>
                        <a:spcAft>
                          <a:spcPts val="0"/>
                        </a:spcAft>
                        <a:buNone/>
                      </a:pPr>
                      <a:r>
                        <a:rPr b="0" lang="en-US" sz="1600">
                          <a:latin typeface="Verdana"/>
                          <a:ea typeface="Verdana"/>
                          <a:cs typeface="Verdana"/>
                          <a:sym typeface="Verdana"/>
                        </a:rPr>
                        <a:t>Tensile Strength</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0" lang="en-US" sz="1600">
                          <a:latin typeface="Verdana"/>
                          <a:ea typeface="Verdana"/>
                          <a:cs typeface="Verdana"/>
                          <a:sym typeface="Verdana"/>
                        </a:rPr>
                        <a:t>Tensile Strength</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63375">
                <a:tc>
                  <a:txBody>
                    <a:bodyPr/>
                    <a:lstStyle/>
                    <a:p>
                      <a:pPr indent="0" lvl="0" marL="0" marR="0" rtl="0" algn="ctr">
                        <a:spcBef>
                          <a:spcPts val="0"/>
                        </a:spcBef>
                        <a:spcAft>
                          <a:spcPts val="0"/>
                        </a:spcAft>
                        <a:buNone/>
                      </a:pPr>
                      <a:r>
                        <a:rPr b="0" lang="en-US" sz="1600">
                          <a:latin typeface="Verdana"/>
                          <a:ea typeface="Verdana"/>
                          <a:cs typeface="Verdana"/>
                          <a:sym typeface="Verdana"/>
                        </a:rPr>
                        <a:t>Elongation at break</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0" lang="en-US" sz="1600">
                          <a:latin typeface="Verdana"/>
                          <a:ea typeface="Verdana"/>
                          <a:cs typeface="Verdana"/>
                          <a:sym typeface="Verdana"/>
                        </a:rPr>
                        <a:t>Elongation at break</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63375">
                <a:tc>
                  <a:txBody>
                    <a:bodyPr/>
                    <a:lstStyle/>
                    <a:p>
                      <a:pPr indent="0" lvl="0" marL="0" marR="0" rtl="0" algn="ctr">
                        <a:lnSpc>
                          <a:spcPct val="150000"/>
                        </a:lnSpc>
                        <a:spcBef>
                          <a:spcPts val="0"/>
                        </a:spcBef>
                        <a:spcAft>
                          <a:spcPts val="0"/>
                        </a:spcAft>
                        <a:buNone/>
                      </a:pPr>
                      <a:r>
                        <a:rPr b="0" lang="en-US" sz="1600">
                          <a:latin typeface="Verdana"/>
                          <a:ea typeface="Verdana"/>
                          <a:cs typeface="Verdana"/>
                          <a:sym typeface="Verdana"/>
                        </a:rPr>
                        <a:t>Ageing in air oven</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0" lang="en-US" sz="1600">
                          <a:solidFill>
                            <a:schemeClr val="dk1"/>
                          </a:solidFill>
                          <a:latin typeface="Verdana"/>
                          <a:ea typeface="Verdana"/>
                          <a:cs typeface="Verdana"/>
                          <a:sym typeface="Verdana"/>
                        </a:rPr>
                        <a:t>Melt Flow index </a:t>
                      </a:r>
                      <a:endParaRPr b="0" sz="1600">
                        <a:solidFill>
                          <a:schemeClr val="dk1"/>
                        </a:solidFill>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63375">
                <a:tc>
                  <a:txBody>
                    <a:bodyPr/>
                    <a:lstStyle/>
                    <a:p>
                      <a:pPr indent="0" lvl="0" marL="0" marR="0" rtl="0" algn="ctr">
                        <a:lnSpc>
                          <a:spcPct val="150000"/>
                        </a:lnSpc>
                        <a:spcBef>
                          <a:spcPts val="0"/>
                        </a:spcBef>
                        <a:spcAft>
                          <a:spcPts val="0"/>
                        </a:spcAft>
                        <a:buNone/>
                      </a:pPr>
                      <a:r>
                        <a:rPr b="0" lang="en-US" sz="1600">
                          <a:latin typeface="Verdana"/>
                          <a:ea typeface="Verdana"/>
                          <a:cs typeface="Verdana"/>
                          <a:sym typeface="Verdana"/>
                        </a:rPr>
                        <a:t>Hot set test</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b="0" lang="en-US" sz="1600">
                          <a:solidFill>
                            <a:schemeClr val="dk1"/>
                          </a:solidFill>
                          <a:latin typeface="Verdana"/>
                          <a:ea typeface="Verdana"/>
                          <a:cs typeface="Verdana"/>
                          <a:sym typeface="Verdana"/>
                        </a:rPr>
                        <a:t>Vicat Softening Point </a:t>
                      </a:r>
                      <a:endParaRPr b="0" sz="1600">
                        <a:solidFill>
                          <a:schemeClr val="dk1"/>
                        </a:solidFill>
                        <a:latin typeface="Verdana"/>
                        <a:ea typeface="Verdana"/>
                        <a:cs typeface="Verdana"/>
                        <a:sym typeface="Verdana"/>
                      </a:endParaRPr>
                    </a:p>
                  </a:txBody>
                  <a:tcPr marT="0" marB="0" marR="68575" marL="68575"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63375">
                <a:tc>
                  <a:txBody>
                    <a:bodyPr/>
                    <a:lstStyle/>
                    <a:p>
                      <a:pPr indent="0" lvl="0" marL="0" marR="0" rtl="0" algn="ctr">
                        <a:lnSpc>
                          <a:spcPct val="150000"/>
                        </a:lnSpc>
                        <a:spcBef>
                          <a:spcPts val="0"/>
                        </a:spcBef>
                        <a:spcAft>
                          <a:spcPts val="0"/>
                        </a:spcAft>
                        <a:buNone/>
                      </a:pPr>
                      <a:r>
                        <a:rPr b="0" lang="en-US" sz="1600">
                          <a:latin typeface="Verdana"/>
                          <a:ea typeface="Verdana"/>
                          <a:cs typeface="Verdana"/>
                          <a:sym typeface="Verdana"/>
                        </a:rPr>
                        <a:t>Shrinkage </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None/>
                      </a:pPr>
                      <a:r>
                        <a:rPr b="0" lang="en-US" sz="1600">
                          <a:latin typeface="Verdana"/>
                          <a:ea typeface="Verdana"/>
                          <a:cs typeface="Verdana"/>
                          <a:sym typeface="Verdana"/>
                        </a:rPr>
                        <a:t>Environmental Stress Cracking</a:t>
                      </a:r>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63375">
                <a:tc>
                  <a:txBody>
                    <a:bodyPr/>
                    <a:lstStyle/>
                    <a:p>
                      <a:pPr indent="0" lvl="0" marL="0" marR="0" rtl="0" algn="ctr">
                        <a:lnSpc>
                          <a:spcPct val="150000"/>
                        </a:lnSpc>
                        <a:spcBef>
                          <a:spcPts val="0"/>
                        </a:spcBef>
                        <a:spcAft>
                          <a:spcPts val="0"/>
                        </a:spcAft>
                        <a:buNone/>
                      </a:pPr>
                      <a:r>
                        <a:rPr b="0" lang="en-US" sz="1600">
                          <a:latin typeface="Verdana"/>
                          <a:ea typeface="Verdana"/>
                          <a:cs typeface="Verdana"/>
                          <a:sym typeface="Verdana"/>
                        </a:rPr>
                        <a:t>Water Absorption (Gravimetric) </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50000"/>
                        </a:lnSpc>
                        <a:spcBef>
                          <a:spcPts val="0"/>
                        </a:spcBef>
                        <a:spcAft>
                          <a:spcPts val="0"/>
                        </a:spcAft>
                        <a:buClr>
                          <a:schemeClr val="dk1"/>
                        </a:buClr>
                        <a:buSzPts val="1600"/>
                        <a:buFont typeface="Verdana"/>
                        <a:buNone/>
                      </a:pPr>
                      <a:r>
                        <a:rPr b="0" lang="en-US" sz="1600">
                          <a:latin typeface="Verdana"/>
                          <a:ea typeface="Verdana"/>
                          <a:cs typeface="Verdana"/>
                          <a:sym typeface="Verdana"/>
                        </a:rPr>
                        <a:t>Volume Resistivity</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63375">
                <a:tc>
                  <a:txBody>
                    <a:bodyPr/>
                    <a:lstStyle/>
                    <a:p>
                      <a:pPr indent="0" lvl="0" marL="0" marR="0" rtl="0" algn="ctr">
                        <a:spcBef>
                          <a:spcPts val="0"/>
                        </a:spcBef>
                        <a:spcAft>
                          <a:spcPts val="0"/>
                        </a:spcAft>
                        <a:buNone/>
                      </a:pPr>
                      <a:r>
                        <a:rPr b="0" lang="en-US" sz="1600">
                          <a:latin typeface="Verdana"/>
                          <a:ea typeface="Verdana"/>
                          <a:cs typeface="Verdana"/>
                          <a:sym typeface="Verdana"/>
                        </a:rPr>
                        <a:t>Volume Resistivity </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t/>
                      </a:r>
                      <a:endParaRPr b="0" sz="1600">
                        <a:latin typeface="Verdana"/>
                        <a:ea typeface="Verdana"/>
                        <a:cs typeface="Verdana"/>
                        <a:sym typeface="Verdana"/>
                      </a:endParaRPr>
                    </a:p>
                  </a:txBody>
                  <a:tcPr marT="0" marB="0" marR="46100" marL="4610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g324e3b3dd58_2_36"/>
          <p:cNvSpPr txBox="1"/>
          <p:nvPr>
            <p:ph type="title"/>
          </p:nvPr>
        </p:nvSpPr>
        <p:spPr>
          <a:xfrm>
            <a:off x="838200" y="123373"/>
            <a:ext cx="4232700" cy="854100"/>
          </a:xfrm>
          <a:prstGeom prst="rect">
            <a:avLst/>
          </a:prstGeom>
          <a:noFill/>
          <a:ln>
            <a:noFill/>
          </a:ln>
        </p:spPr>
        <p:txBody>
          <a:bodyPr anchorCtr="0" anchor="ctr" bIns="45700" lIns="91425" spcFirstLastPara="1" rIns="91425" wrap="square" tIns="45700">
            <a:normAutofit fontScale="90000"/>
          </a:bodyPr>
          <a:lstStyle/>
          <a:p>
            <a:pPr indent="0" lvl="0" marL="0" rtl="0" algn="l">
              <a:lnSpc>
                <a:spcPct val="90000"/>
              </a:lnSpc>
              <a:spcBef>
                <a:spcPts val="0"/>
              </a:spcBef>
              <a:spcAft>
                <a:spcPts val="0"/>
              </a:spcAft>
              <a:buClr>
                <a:schemeClr val="dk1"/>
              </a:buClr>
              <a:buSzPct val="100000"/>
              <a:buFont typeface="Verdana"/>
              <a:buNone/>
            </a:pPr>
            <a:r>
              <a:rPr lang="en-US">
                <a:latin typeface="Verdana"/>
                <a:ea typeface="Verdana"/>
                <a:cs typeface="Verdana"/>
                <a:sym typeface="Verdana"/>
              </a:rPr>
              <a:t>Testing of ABCs</a:t>
            </a:r>
            <a:endParaRPr/>
          </a:p>
        </p:txBody>
      </p:sp>
      <p:graphicFrame>
        <p:nvGraphicFramePr>
          <p:cNvPr id="139" name="Google Shape;139;g324e3b3dd58_2_36"/>
          <p:cNvGraphicFramePr/>
          <p:nvPr/>
        </p:nvGraphicFramePr>
        <p:xfrm>
          <a:off x="729379" y="890364"/>
          <a:ext cx="3000000" cy="3000000"/>
        </p:xfrm>
        <a:graphic>
          <a:graphicData uri="http://schemas.openxmlformats.org/drawingml/2006/table">
            <a:tbl>
              <a:tblPr>
                <a:noFill/>
                <a:tableStyleId>{CE3B87FD-C3C0-46CC-8851-F968CBB8158B}</a:tableStyleId>
              </a:tblPr>
              <a:tblGrid>
                <a:gridCol w="1625425"/>
                <a:gridCol w="3145875"/>
                <a:gridCol w="1839525"/>
                <a:gridCol w="1839525"/>
                <a:gridCol w="1839525"/>
              </a:tblGrid>
              <a:tr h="645600">
                <a:tc>
                  <a:txBody>
                    <a:bodyPr/>
                    <a:lstStyle/>
                    <a:p>
                      <a:pPr indent="0" lvl="0" marL="0" marR="0" rtl="0" algn="l">
                        <a:spcBef>
                          <a:spcPts val="0"/>
                        </a:spcBef>
                        <a:spcAft>
                          <a:spcPts val="0"/>
                        </a:spcAft>
                        <a:buNone/>
                      </a:pPr>
                      <a:r>
                        <a:t/>
                      </a:r>
                      <a:endParaRPr sz="1800">
                        <a:latin typeface="Verdana"/>
                        <a:ea typeface="Verdana"/>
                        <a:cs typeface="Verdana"/>
                        <a:sym typeface="Verdana"/>
                      </a:endParaRPr>
                    </a:p>
                  </a:txBody>
                  <a:tcPr marT="45725" marB="45725" marR="91450" marL="91450"/>
                </a:tc>
                <a:tc>
                  <a:txBody>
                    <a:bodyPr/>
                    <a:lstStyle/>
                    <a:p>
                      <a:pPr indent="0" lvl="0" marL="0" marR="0" rtl="0" algn="ctr">
                        <a:lnSpc>
                          <a:spcPct val="100000"/>
                        </a:lnSpc>
                        <a:spcBef>
                          <a:spcPts val="0"/>
                        </a:spcBef>
                        <a:spcAft>
                          <a:spcPts val="0"/>
                        </a:spcAft>
                        <a:buClr>
                          <a:schemeClr val="dk1"/>
                        </a:buClr>
                        <a:buSzPts val="1800"/>
                        <a:buFont typeface="Verdana"/>
                        <a:buNone/>
                      </a:pPr>
                      <a:r>
                        <a:rPr b="1" lang="en-US" sz="1800">
                          <a:latin typeface="Verdana"/>
                          <a:ea typeface="Verdana"/>
                          <a:cs typeface="Verdana"/>
                          <a:sym typeface="Verdana"/>
                        </a:rPr>
                        <a:t>Applicable Tests</a:t>
                      </a:r>
                      <a:endParaRPr/>
                    </a:p>
                  </a:txBody>
                  <a:tcPr marT="45725" marB="45725" marR="91450" marL="91450" anchor="ctr"/>
                </a:tc>
                <a:tc>
                  <a:txBody>
                    <a:bodyPr/>
                    <a:lstStyle/>
                    <a:p>
                      <a:pPr indent="0" lvl="0" marL="0" marR="0" rtl="0" algn="ctr">
                        <a:spcBef>
                          <a:spcPts val="0"/>
                        </a:spcBef>
                        <a:spcAft>
                          <a:spcPts val="0"/>
                        </a:spcAft>
                        <a:buNone/>
                      </a:pPr>
                      <a:r>
                        <a:rPr b="1" lang="en-US" sz="1800">
                          <a:latin typeface="Verdana"/>
                          <a:ea typeface="Verdana"/>
                          <a:cs typeface="Verdana"/>
                          <a:sym typeface="Verdana"/>
                        </a:rPr>
                        <a:t>Type Test</a:t>
                      </a:r>
                      <a:endParaRPr/>
                    </a:p>
                  </a:txBody>
                  <a:tcPr marT="5200" marB="0" marR="5200" marL="5200" anchor="ctr"/>
                </a:tc>
                <a:tc>
                  <a:txBody>
                    <a:bodyPr/>
                    <a:lstStyle/>
                    <a:p>
                      <a:pPr indent="0" lvl="0" marL="0" marR="0" rtl="0" algn="ctr">
                        <a:spcBef>
                          <a:spcPts val="0"/>
                        </a:spcBef>
                        <a:spcAft>
                          <a:spcPts val="0"/>
                        </a:spcAft>
                        <a:buNone/>
                      </a:pPr>
                      <a:r>
                        <a:rPr b="1" lang="en-US" sz="1800">
                          <a:latin typeface="Verdana"/>
                          <a:ea typeface="Verdana"/>
                          <a:cs typeface="Verdana"/>
                          <a:sym typeface="Verdana"/>
                        </a:rPr>
                        <a:t>Acceptance Test</a:t>
                      </a:r>
                      <a:endParaRPr/>
                    </a:p>
                  </a:txBody>
                  <a:tcPr marT="5200" marB="0" marR="5200" marL="5200" anchor="ctr"/>
                </a:tc>
                <a:tc>
                  <a:txBody>
                    <a:bodyPr/>
                    <a:lstStyle/>
                    <a:p>
                      <a:pPr indent="0" lvl="0" marL="0" marR="0" rtl="0" algn="ctr">
                        <a:spcBef>
                          <a:spcPts val="0"/>
                        </a:spcBef>
                        <a:spcAft>
                          <a:spcPts val="0"/>
                        </a:spcAft>
                        <a:buNone/>
                      </a:pPr>
                      <a:r>
                        <a:rPr b="1" lang="en-US" sz="1800">
                          <a:latin typeface="Verdana"/>
                          <a:ea typeface="Verdana"/>
                          <a:cs typeface="Verdana"/>
                          <a:sym typeface="Verdana"/>
                        </a:rPr>
                        <a:t>Routine Test</a:t>
                      </a:r>
                      <a:endParaRPr/>
                    </a:p>
                  </a:txBody>
                  <a:tcPr marT="5200" marB="0" marR="5200" marL="5200" anchor="ctr"/>
                </a:tc>
              </a:tr>
              <a:tr h="245125">
                <a:tc rowSpan="3">
                  <a:txBody>
                    <a:bodyPr/>
                    <a:lstStyle/>
                    <a:p>
                      <a:pPr indent="0" lvl="0" marL="0" marR="0" rtl="0" algn="ctr">
                        <a:spcBef>
                          <a:spcPts val="0"/>
                        </a:spcBef>
                        <a:spcAft>
                          <a:spcPts val="0"/>
                        </a:spcAft>
                        <a:buNone/>
                      </a:pPr>
                      <a:r>
                        <a:rPr lang="en-US" sz="1500">
                          <a:latin typeface="Verdana"/>
                          <a:ea typeface="Verdana"/>
                          <a:cs typeface="Verdana"/>
                          <a:sym typeface="Verdana"/>
                        </a:rPr>
                        <a:t>Tests on Phase/ Street Light Conductor</a:t>
                      </a:r>
                      <a:endParaRPr/>
                    </a:p>
                  </a:txBody>
                  <a:tcPr marT="5200" marB="0" marR="5200" marL="5200" anchor="ctr"/>
                </a:tc>
                <a:tc>
                  <a:txBody>
                    <a:bodyPr/>
                    <a:lstStyle/>
                    <a:p>
                      <a:pPr indent="0" lvl="0" marL="0" marR="0" rtl="0" algn="l">
                        <a:spcBef>
                          <a:spcPts val="0"/>
                        </a:spcBef>
                        <a:spcAft>
                          <a:spcPts val="0"/>
                        </a:spcAft>
                        <a:buNone/>
                      </a:pPr>
                      <a:r>
                        <a:rPr lang="en-US" sz="1500">
                          <a:latin typeface="Verdana"/>
                          <a:ea typeface="Verdana"/>
                          <a:cs typeface="Verdana"/>
                          <a:sym typeface="Verdana"/>
                        </a:rPr>
                        <a:t>Tensile test</a:t>
                      </a:r>
                      <a:endParaRPr sz="1500">
                        <a:latin typeface="Verdana"/>
                        <a:ea typeface="Verdana"/>
                        <a:cs typeface="Verdana"/>
                        <a:sym typeface="Verdana"/>
                      </a:endParaRPr>
                    </a:p>
                  </a:txBody>
                  <a:tcPr marT="5200" marB="0" marR="5200" marL="5200" anchor="b"/>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lnSpc>
                          <a:spcPct val="100000"/>
                        </a:lnSpc>
                        <a:spcBef>
                          <a:spcPts val="0"/>
                        </a:spcBef>
                        <a:spcAft>
                          <a:spcPts val="0"/>
                        </a:spcAft>
                        <a:buClr>
                          <a:schemeClr val="dk1"/>
                        </a:buClr>
                        <a:buSzPts val="1500"/>
                        <a:buFont typeface="Verdana"/>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spcBef>
                          <a:spcPts val="0"/>
                        </a:spcBef>
                        <a:spcAft>
                          <a:spcPts val="0"/>
                        </a:spcAft>
                        <a:buNone/>
                      </a:pPr>
                      <a:r>
                        <a:rPr lang="en-US" sz="1500">
                          <a:latin typeface="Verdana"/>
                          <a:ea typeface="Verdana"/>
                          <a:cs typeface="Verdana"/>
                          <a:sym typeface="Verdana"/>
                        </a:rPr>
                        <a:t>Wrapping test</a:t>
                      </a:r>
                      <a:endParaRPr/>
                    </a:p>
                  </a:txBody>
                  <a:tcPr marT="5200" marB="0" marR="5200" marL="5200" anchor="b"/>
                </a:tc>
                <a:tc>
                  <a:txBody>
                    <a:bodyPr/>
                    <a:lstStyle/>
                    <a:p>
                      <a:pPr indent="0" lvl="0" marL="0" marR="0" rtl="0" algn="ctr">
                        <a:lnSpc>
                          <a:spcPct val="100000"/>
                        </a:lnSpc>
                        <a:spcBef>
                          <a:spcPts val="0"/>
                        </a:spcBef>
                        <a:spcAft>
                          <a:spcPts val="0"/>
                        </a:spcAft>
                        <a:buClr>
                          <a:schemeClr val="dk1"/>
                        </a:buClr>
                        <a:buSzPts val="1500"/>
                        <a:buFont typeface="Verdana"/>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lnSpc>
                          <a:spcPct val="100000"/>
                        </a:lnSpc>
                        <a:spcBef>
                          <a:spcPts val="0"/>
                        </a:spcBef>
                        <a:spcAft>
                          <a:spcPts val="0"/>
                        </a:spcAft>
                        <a:buClr>
                          <a:srgbClr val="000000"/>
                        </a:buClr>
                        <a:buSzPts val="1500"/>
                        <a:buFont typeface="Verdana"/>
                        <a:buNone/>
                      </a:pPr>
                      <a:r>
                        <a:rPr b="0" i="0" lang="en-US" sz="1500" u="none" cap="none" strike="noStrike">
                          <a:solidFill>
                            <a:srgbClr val="000000"/>
                          </a:solidFill>
                          <a:latin typeface="Verdana"/>
                          <a:ea typeface="Verdana"/>
                          <a:cs typeface="Verdana"/>
                          <a:sym typeface="Verdana"/>
                        </a:rPr>
                        <a:t>✓</a:t>
                      </a:r>
                      <a:endParaRPr b="0" i="0" sz="1500" u="none" cap="none" strike="noStrike">
                        <a:solidFill>
                          <a:srgbClr val="000000"/>
                        </a:solidFill>
                        <a:latin typeface="Verdana"/>
                        <a:ea typeface="Verdana"/>
                        <a:cs typeface="Verdana"/>
                        <a:sym typeface="Verdana"/>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lnSpc>
                          <a:spcPct val="115000"/>
                        </a:lnSpc>
                        <a:spcBef>
                          <a:spcPts val="0"/>
                        </a:spcBef>
                        <a:spcAft>
                          <a:spcPts val="0"/>
                        </a:spcAft>
                        <a:buNone/>
                      </a:pPr>
                      <a:r>
                        <a:rPr lang="en-US" sz="1500">
                          <a:latin typeface="Verdana"/>
                          <a:ea typeface="Verdana"/>
                          <a:cs typeface="Verdana"/>
                          <a:sym typeface="Verdana"/>
                        </a:rPr>
                        <a:t>Resistance test</a:t>
                      </a:r>
                      <a:endParaRPr sz="1500">
                        <a:latin typeface="Verdana"/>
                        <a:ea typeface="Verdana"/>
                        <a:cs typeface="Verdana"/>
                        <a:sym typeface="Verdana"/>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lnSpc>
                          <a:spcPct val="100000"/>
                        </a:lnSpc>
                        <a:spcBef>
                          <a:spcPts val="0"/>
                        </a:spcBef>
                        <a:spcAft>
                          <a:spcPts val="0"/>
                        </a:spcAft>
                        <a:buClr>
                          <a:srgbClr val="000000"/>
                        </a:buClr>
                        <a:buSzPts val="1500"/>
                        <a:buFont typeface="Verdana"/>
                        <a:buNone/>
                      </a:pPr>
                      <a:r>
                        <a:rPr b="0" i="0" lang="en-US" sz="1500" u="none" cap="none" strike="noStrike">
                          <a:solidFill>
                            <a:srgbClr val="000000"/>
                          </a:solidFill>
                          <a:latin typeface="Verdana"/>
                          <a:ea typeface="Verdana"/>
                          <a:cs typeface="Verdana"/>
                          <a:sym typeface="Verdana"/>
                        </a:rPr>
                        <a:t>✓</a:t>
                      </a:r>
                      <a:endParaRPr b="0" i="0" sz="1500" u="none" cap="none" strike="noStrike">
                        <a:solidFill>
                          <a:srgbClr val="000000"/>
                        </a:solidFill>
                        <a:latin typeface="Verdana"/>
                        <a:ea typeface="Verdana"/>
                        <a:cs typeface="Verdana"/>
                        <a:sym typeface="Verdana"/>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rowSpan="3">
                  <a:txBody>
                    <a:bodyPr/>
                    <a:lstStyle/>
                    <a:p>
                      <a:pPr indent="0" lvl="0" marL="0" marR="0" rtl="0" algn="ctr">
                        <a:lnSpc>
                          <a:spcPct val="100000"/>
                        </a:lnSpc>
                        <a:spcBef>
                          <a:spcPts val="0"/>
                        </a:spcBef>
                        <a:spcAft>
                          <a:spcPts val="0"/>
                        </a:spcAft>
                        <a:buClr>
                          <a:schemeClr val="dk1"/>
                        </a:buClr>
                        <a:buSzPts val="1500"/>
                        <a:buFont typeface="Verdana"/>
                        <a:buNone/>
                      </a:pPr>
                      <a:r>
                        <a:rPr lang="en-US" sz="1500">
                          <a:latin typeface="Verdana"/>
                          <a:ea typeface="Verdana"/>
                          <a:cs typeface="Verdana"/>
                          <a:sym typeface="Verdana"/>
                        </a:rPr>
                        <a:t>Tests on Messenger Conductor</a:t>
                      </a:r>
                      <a:endParaRPr/>
                    </a:p>
                  </a:txBody>
                  <a:tcPr marT="5200" marB="0" marR="5200" marL="5200" anchor="ctr"/>
                </a:tc>
                <a:tc>
                  <a:txBody>
                    <a:bodyPr/>
                    <a:lstStyle/>
                    <a:p>
                      <a:pPr indent="0" lvl="0" marL="0" marR="0" rtl="0" algn="l">
                        <a:lnSpc>
                          <a:spcPct val="115000"/>
                        </a:lnSpc>
                        <a:spcBef>
                          <a:spcPts val="0"/>
                        </a:spcBef>
                        <a:spcAft>
                          <a:spcPts val="0"/>
                        </a:spcAft>
                        <a:buNone/>
                      </a:pPr>
                      <a:r>
                        <a:rPr lang="en-US" sz="1500">
                          <a:latin typeface="Verdana"/>
                          <a:ea typeface="Verdana"/>
                          <a:cs typeface="Verdana"/>
                          <a:sym typeface="Verdana"/>
                        </a:rPr>
                        <a:t>Breaking load</a:t>
                      </a:r>
                      <a:endParaRPr/>
                    </a:p>
                  </a:txBody>
                  <a:tcPr marT="0" marB="0" marR="68575" marL="68575"/>
                </a:tc>
                <a:tc>
                  <a:txBody>
                    <a:bodyPr/>
                    <a:lstStyle/>
                    <a:p>
                      <a:pPr indent="0" lvl="0" marL="0" marR="0" rtl="0" algn="ctr">
                        <a:lnSpc>
                          <a:spcPct val="100000"/>
                        </a:lnSpc>
                        <a:spcBef>
                          <a:spcPts val="0"/>
                        </a:spcBef>
                        <a:spcAft>
                          <a:spcPts val="0"/>
                        </a:spcAft>
                        <a:buClr>
                          <a:schemeClr val="dk1"/>
                        </a:buClr>
                        <a:buSzPts val="1500"/>
                        <a:buFont typeface="Verdana"/>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lnSpc>
                          <a:spcPct val="100000"/>
                        </a:lnSpc>
                        <a:spcBef>
                          <a:spcPts val="0"/>
                        </a:spcBef>
                        <a:spcAft>
                          <a:spcPts val="0"/>
                        </a:spcAft>
                        <a:buClr>
                          <a:srgbClr val="000000"/>
                        </a:buClr>
                        <a:buSzPts val="1500"/>
                        <a:buFont typeface="Verdana"/>
                        <a:buNone/>
                      </a:pPr>
                      <a:r>
                        <a:rPr b="0" i="0" lang="en-US" sz="1500" u="none" cap="none" strike="noStrike">
                          <a:solidFill>
                            <a:srgbClr val="000000"/>
                          </a:solidFill>
                          <a:latin typeface="Verdana"/>
                          <a:ea typeface="Verdana"/>
                          <a:cs typeface="Verdana"/>
                          <a:sym typeface="Verdana"/>
                        </a:rPr>
                        <a:t>✓</a:t>
                      </a:r>
                      <a:endParaRPr b="0" i="0" sz="1500" u="none" cap="none" strike="noStrike">
                        <a:solidFill>
                          <a:srgbClr val="000000"/>
                        </a:solidFill>
                        <a:latin typeface="Verdana"/>
                        <a:ea typeface="Verdana"/>
                        <a:cs typeface="Verdana"/>
                        <a:sym typeface="Verdana"/>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lnSpc>
                          <a:spcPct val="115000"/>
                        </a:lnSpc>
                        <a:spcBef>
                          <a:spcPts val="0"/>
                        </a:spcBef>
                        <a:spcAft>
                          <a:spcPts val="0"/>
                        </a:spcAft>
                        <a:buNone/>
                      </a:pPr>
                      <a:r>
                        <a:rPr lang="en-US" sz="1500">
                          <a:latin typeface="Verdana"/>
                          <a:ea typeface="Verdana"/>
                          <a:cs typeface="Verdana"/>
                          <a:sym typeface="Verdana"/>
                        </a:rPr>
                        <a:t>Elongation test</a:t>
                      </a:r>
                      <a:endParaRPr sz="1500">
                        <a:latin typeface="Verdana"/>
                        <a:ea typeface="Verdana"/>
                        <a:cs typeface="Verdana"/>
                        <a:sym typeface="Verdana"/>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lnSpc>
                          <a:spcPct val="100000"/>
                        </a:lnSpc>
                        <a:spcBef>
                          <a:spcPts val="0"/>
                        </a:spcBef>
                        <a:spcAft>
                          <a:spcPts val="0"/>
                        </a:spcAft>
                        <a:buClr>
                          <a:srgbClr val="000000"/>
                        </a:buClr>
                        <a:buSzPts val="1500"/>
                        <a:buFont typeface="Verdana"/>
                        <a:buNone/>
                      </a:pPr>
                      <a:r>
                        <a:rPr b="0" i="0" lang="en-US" sz="1500" u="none" cap="none" strike="noStrike">
                          <a:solidFill>
                            <a:srgbClr val="000000"/>
                          </a:solidFill>
                          <a:latin typeface="Verdana"/>
                          <a:ea typeface="Verdana"/>
                          <a:cs typeface="Verdana"/>
                          <a:sym typeface="Verdana"/>
                        </a:rPr>
                        <a:t>✓</a:t>
                      </a:r>
                      <a:endParaRPr b="0" i="0" sz="1500" u="none" cap="none" strike="noStrike">
                        <a:solidFill>
                          <a:srgbClr val="000000"/>
                        </a:solidFill>
                        <a:latin typeface="Verdana"/>
                        <a:ea typeface="Verdana"/>
                        <a:cs typeface="Verdana"/>
                        <a:sym typeface="Verdana"/>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lnSpc>
                          <a:spcPct val="115000"/>
                        </a:lnSpc>
                        <a:spcBef>
                          <a:spcPts val="0"/>
                        </a:spcBef>
                        <a:spcAft>
                          <a:spcPts val="0"/>
                        </a:spcAft>
                        <a:buNone/>
                      </a:pPr>
                      <a:r>
                        <a:rPr lang="en-US" sz="1500">
                          <a:latin typeface="Verdana"/>
                          <a:ea typeface="Verdana"/>
                          <a:cs typeface="Verdana"/>
                          <a:sym typeface="Verdana"/>
                        </a:rPr>
                        <a:t>Resistance test</a:t>
                      </a:r>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lnSpc>
                          <a:spcPct val="100000"/>
                        </a:lnSpc>
                        <a:spcBef>
                          <a:spcPts val="0"/>
                        </a:spcBef>
                        <a:spcAft>
                          <a:spcPts val="0"/>
                        </a:spcAft>
                        <a:buClr>
                          <a:srgbClr val="000000"/>
                        </a:buClr>
                        <a:buSzPts val="1500"/>
                        <a:buFont typeface="Verdana"/>
                        <a:buNone/>
                      </a:pPr>
                      <a:r>
                        <a:rPr b="0" i="0" lang="en-US" sz="1500" u="none" cap="none" strike="noStrike">
                          <a:solidFill>
                            <a:srgbClr val="000000"/>
                          </a:solidFill>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rowSpan="5">
                  <a:txBody>
                    <a:bodyPr/>
                    <a:lstStyle/>
                    <a:p>
                      <a:pPr indent="0" lvl="0" marL="0" marR="0" rtl="0" algn="ctr">
                        <a:spcBef>
                          <a:spcPts val="0"/>
                        </a:spcBef>
                        <a:spcAft>
                          <a:spcPts val="0"/>
                        </a:spcAft>
                        <a:buNone/>
                      </a:pPr>
                      <a:r>
                        <a:rPr lang="en-US" sz="1500">
                          <a:latin typeface="Verdana"/>
                          <a:ea typeface="Verdana"/>
                          <a:cs typeface="Verdana"/>
                          <a:sym typeface="Verdana"/>
                        </a:rPr>
                        <a:t>Physical tests for XLPE Insulation</a:t>
                      </a:r>
                      <a:endParaRPr/>
                    </a:p>
                  </a:txBody>
                  <a:tcPr marT="5200" marB="0" marR="5200" marL="5200" anchor="ctr"/>
                </a:tc>
                <a:tc>
                  <a:txBody>
                    <a:bodyPr/>
                    <a:lstStyle/>
                    <a:p>
                      <a:pPr indent="0" lvl="0" marL="0" marR="0" rtl="0" algn="l">
                        <a:lnSpc>
                          <a:spcPct val="115000"/>
                        </a:lnSpc>
                        <a:spcBef>
                          <a:spcPts val="0"/>
                        </a:spcBef>
                        <a:spcAft>
                          <a:spcPts val="0"/>
                        </a:spcAft>
                        <a:buNone/>
                      </a:pPr>
                      <a:r>
                        <a:rPr lang="en-US" sz="1500">
                          <a:latin typeface="Verdana"/>
                          <a:ea typeface="Verdana"/>
                          <a:cs typeface="Verdana"/>
                          <a:sym typeface="Verdana"/>
                        </a:rPr>
                        <a:t>Tensile strength &amp; Elongation at break</a:t>
                      </a:r>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lnSpc>
                          <a:spcPct val="115000"/>
                        </a:lnSpc>
                        <a:spcBef>
                          <a:spcPts val="0"/>
                        </a:spcBef>
                        <a:spcAft>
                          <a:spcPts val="0"/>
                        </a:spcAft>
                        <a:buNone/>
                      </a:pPr>
                      <a:r>
                        <a:rPr lang="en-US" sz="1500">
                          <a:latin typeface="Verdana"/>
                          <a:ea typeface="Verdana"/>
                          <a:cs typeface="Verdana"/>
                          <a:sym typeface="Verdana"/>
                        </a:rPr>
                        <a:t>Ageing in air oven</a:t>
                      </a:r>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lnSpc>
                          <a:spcPct val="115000"/>
                        </a:lnSpc>
                        <a:spcBef>
                          <a:spcPts val="0"/>
                        </a:spcBef>
                        <a:spcAft>
                          <a:spcPts val="0"/>
                        </a:spcAft>
                        <a:buNone/>
                      </a:pPr>
                      <a:r>
                        <a:rPr lang="en-US" sz="1500">
                          <a:latin typeface="Verdana"/>
                          <a:ea typeface="Verdana"/>
                          <a:cs typeface="Verdana"/>
                          <a:sym typeface="Verdana"/>
                        </a:rPr>
                        <a:t>Hot set test</a:t>
                      </a:r>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lnSpc>
                          <a:spcPct val="115000"/>
                        </a:lnSpc>
                        <a:spcBef>
                          <a:spcPts val="0"/>
                        </a:spcBef>
                        <a:spcAft>
                          <a:spcPts val="0"/>
                        </a:spcAft>
                        <a:buNone/>
                      </a:pPr>
                      <a:r>
                        <a:rPr lang="en-US" sz="1500">
                          <a:latin typeface="Verdana"/>
                          <a:ea typeface="Verdana"/>
                          <a:cs typeface="Verdana"/>
                          <a:sym typeface="Verdana"/>
                        </a:rPr>
                        <a:t>Shrinkage test</a:t>
                      </a:r>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lnSpc>
                          <a:spcPct val="115000"/>
                        </a:lnSpc>
                        <a:spcBef>
                          <a:spcPts val="0"/>
                        </a:spcBef>
                        <a:spcAft>
                          <a:spcPts val="0"/>
                        </a:spcAft>
                        <a:buClr>
                          <a:schemeClr val="dk1"/>
                        </a:buClr>
                        <a:buSzPts val="1500"/>
                        <a:buFont typeface="Verdana"/>
                        <a:buNone/>
                      </a:pPr>
                      <a:r>
                        <a:rPr lang="en-US" sz="1500">
                          <a:latin typeface="Verdana"/>
                          <a:ea typeface="Verdana"/>
                          <a:cs typeface="Verdana"/>
                          <a:sym typeface="Verdana"/>
                        </a:rPr>
                        <a:t>Water Absorption (Gravimetric)</a:t>
                      </a:r>
                      <a:endParaRPr sz="1500">
                        <a:latin typeface="Verdana"/>
                        <a:ea typeface="Verdana"/>
                        <a:cs typeface="Verdana"/>
                        <a:sym typeface="Verdana"/>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rowSpan="4">
                  <a:txBody>
                    <a:bodyPr/>
                    <a:lstStyle/>
                    <a:p>
                      <a:pPr indent="0" lvl="0" marL="0" marR="0" rtl="0" algn="ctr">
                        <a:spcBef>
                          <a:spcPts val="0"/>
                        </a:spcBef>
                        <a:spcAft>
                          <a:spcPts val="0"/>
                        </a:spcAft>
                        <a:buNone/>
                      </a:pPr>
                      <a:r>
                        <a:rPr lang="en-US" sz="1500">
                          <a:latin typeface="Verdana"/>
                          <a:ea typeface="Verdana"/>
                          <a:cs typeface="Verdana"/>
                          <a:sym typeface="Verdana"/>
                        </a:rPr>
                        <a:t>Physical tests for PE Insulation</a:t>
                      </a:r>
                      <a:endParaRPr/>
                    </a:p>
                  </a:txBody>
                  <a:tcPr marT="5200" marB="0" marR="5200" marL="5200" anchor="ctr"/>
                </a:tc>
                <a:tc>
                  <a:txBody>
                    <a:bodyPr/>
                    <a:lstStyle/>
                    <a:p>
                      <a:pPr indent="0" lvl="0" marL="0" marR="0" rtl="0" algn="l">
                        <a:lnSpc>
                          <a:spcPct val="115000"/>
                        </a:lnSpc>
                        <a:spcBef>
                          <a:spcPts val="0"/>
                        </a:spcBef>
                        <a:spcAft>
                          <a:spcPts val="0"/>
                        </a:spcAft>
                        <a:buNone/>
                      </a:pPr>
                      <a:r>
                        <a:rPr lang="en-US" sz="1500">
                          <a:latin typeface="Verdana"/>
                          <a:ea typeface="Verdana"/>
                          <a:cs typeface="Verdana"/>
                          <a:sym typeface="Verdana"/>
                        </a:rPr>
                        <a:t>Tensile strength &amp; Elongation at break</a:t>
                      </a:r>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spcBef>
                          <a:spcPts val="0"/>
                        </a:spcBef>
                        <a:spcAft>
                          <a:spcPts val="0"/>
                        </a:spcAft>
                        <a:buNone/>
                      </a:pPr>
                      <a:r>
                        <a:rPr lang="en-US" sz="1500">
                          <a:latin typeface="Verdana"/>
                          <a:ea typeface="Verdana"/>
                          <a:cs typeface="Verdana"/>
                          <a:sym typeface="Verdana"/>
                        </a:rPr>
                        <a:t>Melt Flow index </a:t>
                      </a:r>
                      <a:endParaRPr sz="1500">
                        <a:latin typeface="Verdana"/>
                        <a:ea typeface="Verdana"/>
                        <a:cs typeface="Verdana"/>
                        <a:sym typeface="Verdana"/>
                      </a:endParaRPr>
                    </a:p>
                  </a:txBody>
                  <a:tcPr marT="0" marB="0" marR="68575" marL="68575"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spcBef>
                          <a:spcPts val="0"/>
                        </a:spcBef>
                        <a:spcAft>
                          <a:spcPts val="0"/>
                        </a:spcAft>
                        <a:buNone/>
                      </a:pPr>
                      <a:r>
                        <a:rPr lang="en-US" sz="1500">
                          <a:latin typeface="Verdana"/>
                          <a:ea typeface="Verdana"/>
                          <a:cs typeface="Verdana"/>
                          <a:sym typeface="Verdana"/>
                        </a:rPr>
                        <a:t>Vicat Softening Point </a:t>
                      </a:r>
                      <a:endParaRPr sz="1500">
                        <a:latin typeface="Verdana"/>
                        <a:ea typeface="Verdana"/>
                        <a:cs typeface="Verdana"/>
                        <a:sym typeface="Verdana"/>
                      </a:endParaRPr>
                    </a:p>
                  </a:txBody>
                  <a:tcPr marT="0" marB="0" marR="68575" marL="68575"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vMerge="1"/>
                <a:tc>
                  <a:txBody>
                    <a:bodyPr/>
                    <a:lstStyle/>
                    <a:p>
                      <a:pPr indent="0" lvl="0" marL="0" marR="0" rtl="0" algn="l">
                        <a:lnSpc>
                          <a:spcPct val="115000"/>
                        </a:lnSpc>
                        <a:spcBef>
                          <a:spcPts val="0"/>
                        </a:spcBef>
                        <a:spcAft>
                          <a:spcPts val="0"/>
                        </a:spcAft>
                        <a:buClr>
                          <a:schemeClr val="dk1"/>
                        </a:buClr>
                        <a:buSzPts val="1500"/>
                        <a:buFont typeface="Verdana"/>
                        <a:buNone/>
                      </a:pPr>
                      <a:r>
                        <a:rPr lang="en-US" sz="1500">
                          <a:latin typeface="Verdana"/>
                          <a:ea typeface="Verdana"/>
                          <a:cs typeface="Verdana"/>
                          <a:sym typeface="Verdana"/>
                        </a:rPr>
                        <a:t>Environmental Stress Cracking</a:t>
                      </a:r>
                      <a:endParaRPr/>
                    </a:p>
                  </a:txBody>
                  <a:tcPr marT="0" marB="0" marR="68575" marL="68575"/>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lnSpc>
                          <a:spcPct val="100000"/>
                        </a:lnSpc>
                        <a:spcBef>
                          <a:spcPts val="0"/>
                        </a:spcBef>
                        <a:spcAft>
                          <a:spcPts val="0"/>
                        </a:spcAft>
                        <a:buClr>
                          <a:schemeClr val="dk1"/>
                        </a:buClr>
                        <a:buSzPts val="1500"/>
                        <a:buFont typeface="Verdana"/>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gridSpan="2">
                  <a:txBody>
                    <a:bodyPr/>
                    <a:lstStyle/>
                    <a:p>
                      <a:pPr indent="0" lvl="0" marL="0" marR="0" rtl="0" algn="l">
                        <a:spcBef>
                          <a:spcPts val="0"/>
                        </a:spcBef>
                        <a:spcAft>
                          <a:spcPts val="0"/>
                        </a:spcAft>
                        <a:buNone/>
                      </a:pPr>
                      <a:r>
                        <a:rPr lang="en-US" sz="1500">
                          <a:latin typeface="Verdana"/>
                          <a:ea typeface="Verdana"/>
                          <a:cs typeface="Verdana"/>
                          <a:sym typeface="Verdana"/>
                        </a:rPr>
                        <a:t>Test for thickness of insulation</a:t>
                      </a:r>
                      <a:endParaRPr/>
                    </a:p>
                  </a:txBody>
                  <a:tcPr marT="5200" marB="0" marR="5200" marL="5200" anchor="ctr"/>
                </a:tc>
                <a:tc hMerge="1"/>
                <a:tc>
                  <a:txBody>
                    <a:bodyPr/>
                    <a:lstStyle/>
                    <a:p>
                      <a:pPr indent="0" lvl="0" marL="0" marR="0" rtl="0" algn="ctr">
                        <a:spcBef>
                          <a:spcPts val="0"/>
                        </a:spcBef>
                        <a:spcAft>
                          <a:spcPts val="0"/>
                        </a:spcAft>
                        <a:buNone/>
                      </a:pPr>
                      <a:r>
                        <a:rPr b="0" i="0" lang="en-US" sz="1500" u="none" cap="none" strike="noStrike">
                          <a:solidFill>
                            <a:srgbClr val="000000"/>
                          </a:solidFill>
                          <a:latin typeface="Verdana"/>
                          <a:ea typeface="Verdana"/>
                          <a:cs typeface="Verdana"/>
                          <a:sym typeface="Verdana"/>
                        </a:rPr>
                        <a:t>✓</a:t>
                      </a:r>
                      <a:endParaRPr sz="1500">
                        <a:latin typeface="Verdana"/>
                        <a:ea typeface="Verdana"/>
                        <a:cs typeface="Verdana"/>
                        <a:sym typeface="Verdana"/>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gridSpan="2">
                  <a:txBody>
                    <a:bodyPr/>
                    <a:lstStyle/>
                    <a:p>
                      <a:pPr indent="0" lvl="0" marL="0" marR="0" rtl="0" algn="l">
                        <a:spcBef>
                          <a:spcPts val="0"/>
                        </a:spcBef>
                        <a:spcAft>
                          <a:spcPts val="0"/>
                        </a:spcAft>
                        <a:buNone/>
                      </a:pPr>
                      <a:r>
                        <a:rPr lang="en-US" sz="1500">
                          <a:latin typeface="Verdana"/>
                          <a:ea typeface="Verdana"/>
                          <a:cs typeface="Verdana"/>
                          <a:sym typeface="Verdana"/>
                        </a:rPr>
                        <a:t>Insulation resistance (Volume resistivity) test</a:t>
                      </a:r>
                      <a:endParaRPr sz="1500">
                        <a:latin typeface="Verdana"/>
                        <a:ea typeface="Verdana"/>
                        <a:cs typeface="Verdana"/>
                        <a:sym typeface="Verdana"/>
                      </a:endParaRPr>
                    </a:p>
                  </a:txBody>
                  <a:tcPr marT="5200" marB="0" marR="5200" marL="5200" anchor="ctr"/>
                </a:tc>
                <a:tc hMerge="1"/>
                <a:tc>
                  <a:txBody>
                    <a:bodyPr/>
                    <a:lstStyle/>
                    <a:p>
                      <a:pPr indent="0" lvl="0" marL="0" marR="0" rtl="0" algn="ctr">
                        <a:spcBef>
                          <a:spcPts val="0"/>
                        </a:spcBef>
                        <a:spcAft>
                          <a:spcPts val="0"/>
                        </a:spcAft>
                        <a:buNone/>
                      </a:pPr>
                      <a:r>
                        <a:rPr b="0" i="0" lang="en-US" sz="1500" u="none" cap="none" strike="noStrike">
                          <a:solidFill>
                            <a:srgbClr val="000000"/>
                          </a:solidFill>
                          <a:latin typeface="Verdana"/>
                          <a:ea typeface="Verdana"/>
                          <a:cs typeface="Verdana"/>
                          <a:sym typeface="Verdana"/>
                        </a:rPr>
                        <a:t>✓</a:t>
                      </a:r>
                      <a:endParaRPr sz="1500">
                        <a:latin typeface="Verdana"/>
                        <a:ea typeface="Verdana"/>
                        <a:cs typeface="Verdana"/>
                        <a:sym typeface="Verdana"/>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gridSpan="2">
                  <a:txBody>
                    <a:bodyPr/>
                    <a:lstStyle/>
                    <a:p>
                      <a:pPr indent="0" lvl="0" marL="0" marR="0" rtl="0" algn="l">
                        <a:spcBef>
                          <a:spcPts val="0"/>
                        </a:spcBef>
                        <a:spcAft>
                          <a:spcPts val="0"/>
                        </a:spcAft>
                        <a:buNone/>
                      </a:pPr>
                      <a:r>
                        <a:rPr lang="en-US" sz="1500">
                          <a:latin typeface="Verdana"/>
                          <a:ea typeface="Verdana"/>
                          <a:cs typeface="Verdana"/>
                          <a:sym typeface="Verdana"/>
                        </a:rPr>
                        <a:t>High voltage test</a:t>
                      </a:r>
                      <a:endParaRPr/>
                    </a:p>
                  </a:txBody>
                  <a:tcPr marT="5200" marB="0" marR="5200" marL="5200" anchor="ctr"/>
                </a:tc>
                <a:tc hMerge="1"/>
                <a:tc>
                  <a:txBody>
                    <a:bodyPr/>
                    <a:lstStyle/>
                    <a:p>
                      <a:pPr indent="0" lvl="0" marL="0" marR="0" rtl="0" algn="ctr">
                        <a:spcBef>
                          <a:spcPts val="0"/>
                        </a:spcBef>
                        <a:spcAft>
                          <a:spcPts val="0"/>
                        </a:spcAft>
                        <a:buNone/>
                      </a:pPr>
                      <a:r>
                        <a:rPr b="0" i="0" lang="en-US" sz="1500" u="none" cap="none" strike="noStrike">
                          <a:solidFill>
                            <a:srgbClr val="000000"/>
                          </a:solidFill>
                          <a:latin typeface="Verdana"/>
                          <a:ea typeface="Verdana"/>
                          <a:cs typeface="Verdana"/>
                          <a:sym typeface="Verdana"/>
                        </a:rPr>
                        <a:t>✓</a:t>
                      </a:r>
                      <a:endParaRPr sz="1500">
                        <a:latin typeface="Verdana"/>
                        <a:ea typeface="Verdana"/>
                        <a:cs typeface="Verdana"/>
                        <a:sym typeface="Verdana"/>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c>
                  <a:txBody>
                    <a:bodyPr/>
                    <a:lstStyle/>
                    <a:p>
                      <a:pPr indent="0" lvl="0" marL="0" marR="0" rtl="0" algn="ctr">
                        <a:spcBef>
                          <a:spcPts val="0"/>
                        </a:spcBef>
                        <a:spcAft>
                          <a:spcPts val="0"/>
                        </a:spcAft>
                        <a:buNone/>
                      </a:pPr>
                      <a:r>
                        <a:rPr lang="en-US" sz="1500">
                          <a:latin typeface="Verdana"/>
                          <a:ea typeface="Verdana"/>
                          <a:cs typeface="Verdana"/>
                          <a:sym typeface="Verdana"/>
                        </a:rPr>
                        <a:t>✓</a:t>
                      </a:r>
                      <a:endParaRPr/>
                    </a:p>
                  </a:txBody>
                  <a:tcPr marT="5200" marB="0" marR="5200" marL="5200" anchor="ctr"/>
                </a:tc>
              </a:tr>
              <a:tr h="245125">
                <a:tc gridSpan="2">
                  <a:txBody>
                    <a:bodyPr/>
                    <a:lstStyle/>
                    <a:p>
                      <a:pPr indent="0" lvl="0" marL="0" marR="0" rtl="0" algn="l">
                        <a:spcBef>
                          <a:spcPts val="0"/>
                        </a:spcBef>
                        <a:spcAft>
                          <a:spcPts val="0"/>
                        </a:spcAft>
                        <a:buNone/>
                      </a:pPr>
                      <a:r>
                        <a:rPr lang="en-US" sz="1500">
                          <a:latin typeface="Verdana"/>
                          <a:ea typeface="Verdana"/>
                          <a:cs typeface="Verdana"/>
                          <a:sym typeface="Verdana"/>
                        </a:rPr>
                        <a:t>Bending test on a complete conductor</a:t>
                      </a:r>
                      <a:endParaRPr/>
                    </a:p>
                  </a:txBody>
                  <a:tcPr marT="5200" marB="0" marR="5200" marL="5200" anchor="ctr"/>
                </a:tc>
                <a:tc hMerge="1"/>
                <a:tc gridSpan="3">
                  <a:txBody>
                    <a:bodyPr/>
                    <a:lstStyle/>
                    <a:p>
                      <a:pPr indent="0" lvl="0" marL="0" marR="0" rtl="0" algn="ctr">
                        <a:spcBef>
                          <a:spcPts val="0"/>
                        </a:spcBef>
                        <a:spcAft>
                          <a:spcPts val="0"/>
                        </a:spcAft>
                        <a:buNone/>
                      </a:pPr>
                      <a:r>
                        <a:rPr lang="en-US" sz="1500">
                          <a:latin typeface="Verdana"/>
                          <a:ea typeface="Verdana"/>
                          <a:cs typeface="Verdana"/>
                          <a:sym typeface="Verdana"/>
                        </a:rPr>
                        <a:t>Optional test</a:t>
                      </a:r>
                      <a:endParaRPr/>
                    </a:p>
                  </a:txBody>
                  <a:tcPr marT="5200" marB="0" marR="5200" marL="5200" anchor="ctr"/>
                </a:tc>
                <a:tc hMerge="1"/>
                <a:tc hMerge="1"/>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324e3b3dd58_2_41"/>
          <p:cNvSpPr txBox="1"/>
          <p:nvPr>
            <p:ph type="title"/>
          </p:nvPr>
        </p:nvSpPr>
        <p:spPr>
          <a:xfrm>
            <a:off x="330200" y="161528"/>
            <a:ext cx="6085200" cy="1038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Verdana"/>
              <a:buNone/>
            </a:pPr>
            <a:r>
              <a:rPr lang="en-US" sz="3600">
                <a:solidFill>
                  <a:schemeClr val="dk1"/>
                </a:solidFill>
                <a:latin typeface="Verdana"/>
                <a:ea typeface="Verdana"/>
                <a:cs typeface="Verdana"/>
                <a:sym typeface="Verdana"/>
              </a:rPr>
              <a:t>Brief Description Of Tests</a:t>
            </a:r>
            <a:endParaRPr sz="3600">
              <a:solidFill>
                <a:schemeClr val="dk1"/>
              </a:solidFill>
              <a:latin typeface="Verdana"/>
              <a:ea typeface="Verdana"/>
              <a:cs typeface="Verdana"/>
              <a:sym typeface="Verdana"/>
            </a:endParaRPr>
          </a:p>
        </p:txBody>
      </p:sp>
      <p:sp>
        <p:nvSpPr>
          <p:cNvPr id="145" name="Google Shape;145;g324e3b3dd58_2_41"/>
          <p:cNvSpPr txBox="1"/>
          <p:nvPr>
            <p:ph idx="1" type="body"/>
          </p:nvPr>
        </p:nvSpPr>
        <p:spPr>
          <a:xfrm>
            <a:off x="330200" y="1200545"/>
            <a:ext cx="10515600" cy="5496000"/>
          </a:xfrm>
          <a:prstGeom prst="rect">
            <a:avLst/>
          </a:prstGeom>
          <a:noFill/>
          <a:ln>
            <a:noFill/>
          </a:ln>
        </p:spPr>
        <p:txBody>
          <a:bodyPr anchorCtr="0" anchor="t" bIns="45700" lIns="91425" spcFirstLastPara="1" rIns="91425" wrap="square" tIns="45700">
            <a:normAutofit lnSpcReduction="20000"/>
          </a:bodyPr>
          <a:lstStyle/>
          <a:p>
            <a:pPr indent="-285750" lvl="0" marL="285750" marR="0" rtl="0" algn="l">
              <a:lnSpc>
                <a:spcPct val="100000"/>
              </a:lnSpc>
              <a:spcBef>
                <a:spcPts val="0"/>
              </a:spcBef>
              <a:spcAft>
                <a:spcPts val="0"/>
              </a:spcAft>
              <a:buClr>
                <a:schemeClr val="dk1"/>
              </a:buClr>
              <a:buSzPts val="1800"/>
              <a:buFont typeface="Noto Sans Symbols"/>
              <a:buChar char="⮚"/>
            </a:pPr>
            <a:r>
              <a:rPr b="1" i="0" lang="en-US" sz="1800" u="none">
                <a:solidFill>
                  <a:schemeClr val="dk1"/>
                </a:solidFill>
                <a:latin typeface="Verdana"/>
                <a:ea typeface="Verdana"/>
                <a:cs typeface="Verdana"/>
                <a:sym typeface="Verdana"/>
              </a:rPr>
              <a:t>Thermal Ageing In Air (IS 10810 Part 11):</a:t>
            </a:r>
            <a:endParaRPr sz="1800">
              <a:latin typeface="Verdana"/>
              <a:ea typeface="Verdana"/>
              <a:cs typeface="Verdana"/>
              <a:sym typeface="Verdana"/>
            </a:endParaRPr>
          </a:p>
          <a:p>
            <a:pPr indent="-285750" lvl="0" marL="285750" marR="0" rtl="0" algn="just">
              <a:lnSpc>
                <a:spcPct val="100000"/>
              </a:lnSpc>
              <a:spcBef>
                <a:spcPts val="0"/>
              </a:spcBef>
              <a:spcAft>
                <a:spcPts val="0"/>
              </a:spcAft>
              <a:buClr>
                <a:schemeClr val="dk1"/>
              </a:buClr>
              <a:buSzPts val="1800"/>
              <a:buFont typeface="Noto Sans Symbols"/>
              <a:buChar char="❖"/>
            </a:pPr>
            <a:r>
              <a:rPr b="0" i="0" lang="en-US" sz="1800" u="none">
                <a:solidFill>
                  <a:schemeClr val="dk1"/>
                </a:solidFill>
                <a:latin typeface="Verdana"/>
                <a:ea typeface="Verdana"/>
                <a:cs typeface="Verdana"/>
                <a:sym typeface="Verdana"/>
              </a:rPr>
              <a:t>Thermoplastic and elastomeric insulation and sheath exposed to heat are subjected to many types of physical and chemical changes. The severity of exposures, in both time and temperature, determines the extent and type of change that takes place. This test makes an assessment of change in tensile strength and elongation of materials on subjecting them to accelerated ageing in air.</a:t>
            </a:r>
            <a:endParaRPr sz="1800">
              <a:latin typeface="Verdana"/>
              <a:ea typeface="Verdana"/>
              <a:cs typeface="Verdana"/>
              <a:sym typeface="Verdana"/>
            </a:endParaRPr>
          </a:p>
          <a:p>
            <a:pPr indent="0" lvl="0" marL="0" marR="0" rtl="0" algn="just">
              <a:lnSpc>
                <a:spcPct val="100000"/>
              </a:lnSpc>
              <a:spcBef>
                <a:spcPts val="0"/>
              </a:spcBef>
              <a:spcAft>
                <a:spcPts val="0"/>
              </a:spcAft>
              <a:buClr>
                <a:schemeClr val="dk1"/>
              </a:buClr>
              <a:buSzPts val="1800"/>
              <a:buNone/>
            </a:pPr>
            <a:r>
              <a:t/>
            </a:r>
            <a:endParaRPr sz="1800">
              <a:latin typeface="Verdana"/>
              <a:ea typeface="Verdana"/>
              <a:cs typeface="Verdana"/>
              <a:sym typeface="Verdana"/>
            </a:endParaRPr>
          </a:p>
          <a:p>
            <a:pPr indent="-285750" lvl="0" marL="285750" marR="0" rtl="0" algn="l">
              <a:lnSpc>
                <a:spcPct val="100000"/>
              </a:lnSpc>
              <a:spcBef>
                <a:spcPts val="0"/>
              </a:spcBef>
              <a:spcAft>
                <a:spcPts val="0"/>
              </a:spcAft>
              <a:buClr>
                <a:schemeClr val="dk1"/>
              </a:buClr>
              <a:buSzPts val="1800"/>
              <a:buFont typeface="Noto Sans Symbols"/>
              <a:buChar char="⮚"/>
            </a:pPr>
            <a:r>
              <a:rPr b="1" i="0" lang="en-US" sz="1800" u="none">
                <a:solidFill>
                  <a:schemeClr val="dk1"/>
                </a:solidFill>
                <a:latin typeface="Verdana"/>
                <a:ea typeface="Verdana"/>
                <a:cs typeface="Verdana"/>
                <a:sym typeface="Verdana"/>
              </a:rPr>
              <a:t>Hot Set Test (IS 10810 Part 30):</a:t>
            </a:r>
            <a:endParaRPr sz="1800">
              <a:latin typeface="Verdana"/>
              <a:ea typeface="Verdana"/>
              <a:cs typeface="Verdana"/>
              <a:sym typeface="Verdana"/>
            </a:endParaRPr>
          </a:p>
          <a:p>
            <a:pPr indent="-285750" lvl="0" marL="285750" marR="0" rtl="0" algn="just">
              <a:lnSpc>
                <a:spcPct val="100000"/>
              </a:lnSpc>
              <a:spcBef>
                <a:spcPts val="0"/>
              </a:spcBef>
              <a:spcAft>
                <a:spcPts val="0"/>
              </a:spcAft>
              <a:buClr>
                <a:schemeClr val="dk1"/>
              </a:buClr>
              <a:buSzPts val="1800"/>
              <a:buFont typeface="Noto Sans Symbols"/>
              <a:buChar char="❖"/>
            </a:pPr>
            <a:r>
              <a:rPr b="0" i="0" lang="en-US" sz="1800" u="none">
                <a:solidFill>
                  <a:schemeClr val="dk1"/>
                </a:solidFill>
                <a:latin typeface="Verdana"/>
                <a:ea typeface="Verdana"/>
                <a:cs typeface="Verdana"/>
                <a:sym typeface="Verdana"/>
              </a:rPr>
              <a:t> Many important properties of cable vary depending upon the degree to which the material is cross-linked. This test method serves as a means for determining whether or not the depending properties are fully realised after cross-linking.</a:t>
            </a:r>
            <a:endParaRPr/>
          </a:p>
          <a:p>
            <a:pPr indent="-171450" lvl="0" marL="285750" marR="0" rtl="0" algn="just">
              <a:lnSpc>
                <a:spcPct val="100000"/>
              </a:lnSpc>
              <a:spcBef>
                <a:spcPts val="0"/>
              </a:spcBef>
              <a:spcAft>
                <a:spcPts val="0"/>
              </a:spcAft>
              <a:buClr>
                <a:schemeClr val="dk1"/>
              </a:buClr>
              <a:buSzPts val="1800"/>
              <a:buFont typeface="Noto Sans Symbols"/>
              <a:buNone/>
            </a:pPr>
            <a:r>
              <a:t/>
            </a:r>
            <a:endParaRPr sz="1800">
              <a:solidFill>
                <a:schemeClr val="dk1"/>
              </a:solidFill>
              <a:latin typeface="Verdana"/>
              <a:ea typeface="Verdana"/>
              <a:cs typeface="Verdana"/>
              <a:sym typeface="Verdana"/>
            </a:endParaRPr>
          </a:p>
          <a:p>
            <a:pPr indent="-228600" lvl="0" marL="228600" marR="0" rtl="0" algn="just">
              <a:lnSpc>
                <a:spcPct val="100000"/>
              </a:lnSpc>
              <a:spcBef>
                <a:spcPts val="0"/>
              </a:spcBef>
              <a:spcAft>
                <a:spcPts val="0"/>
              </a:spcAft>
              <a:buClr>
                <a:schemeClr val="dk1"/>
              </a:buClr>
              <a:buSzPts val="1800"/>
              <a:buFont typeface="Noto Sans Symbols"/>
              <a:buChar char="⮚"/>
            </a:pPr>
            <a:r>
              <a:rPr b="1" lang="en-US" sz="1800">
                <a:latin typeface="Verdana"/>
                <a:ea typeface="Verdana"/>
                <a:cs typeface="Verdana"/>
                <a:sym typeface="Verdana"/>
              </a:rPr>
              <a:t>Shrinkage Test (IS 10810 Part 12):</a:t>
            </a:r>
            <a:endParaRPr/>
          </a:p>
          <a:p>
            <a:pPr indent="-228600" lvl="0" marL="228600" rtl="0" algn="just">
              <a:lnSpc>
                <a:spcPct val="100000"/>
              </a:lnSpc>
              <a:spcBef>
                <a:spcPts val="0"/>
              </a:spcBef>
              <a:spcAft>
                <a:spcPts val="0"/>
              </a:spcAft>
              <a:buClr>
                <a:schemeClr val="dk1"/>
              </a:buClr>
              <a:buSzPts val="1800"/>
              <a:buFont typeface="Noto Sans Symbols"/>
              <a:buChar char="❖"/>
            </a:pPr>
            <a:r>
              <a:rPr lang="en-US" sz="1800">
                <a:solidFill>
                  <a:schemeClr val="dk1"/>
                </a:solidFill>
                <a:latin typeface="Verdana"/>
                <a:ea typeface="Verdana"/>
                <a:cs typeface="Verdana"/>
                <a:sym typeface="Verdana"/>
              </a:rPr>
              <a:t>Shrinkage test covers determination of shrinkage characteristics of thermoplastic insulation and sheath of electric cables after exposure to specified elevated temperature. The extruded polymeric materials may have residual strain which is relieved on heating causing shrinkage. Shrinkage is defined as decrease in original length of test specimen after heat treatment, expressed as percentage of original length of test specimen. The purpose of this test is to determine such shrinkages so that this may not cause any problem in terminations when cable gets heated due to energization.</a:t>
            </a:r>
            <a:endParaRPr/>
          </a:p>
          <a:p>
            <a:pPr indent="-114300" lvl="0" marL="228600" marR="0" rtl="0" algn="just">
              <a:lnSpc>
                <a:spcPct val="100000"/>
              </a:lnSpc>
              <a:spcBef>
                <a:spcPts val="0"/>
              </a:spcBef>
              <a:spcAft>
                <a:spcPts val="0"/>
              </a:spcAft>
              <a:buClr>
                <a:schemeClr val="dk1"/>
              </a:buClr>
              <a:buSzPts val="1800"/>
              <a:buFont typeface="Noto Sans Symbols"/>
              <a:buNone/>
            </a:pPr>
            <a:r>
              <a:t/>
            </a:r>
            <a:endParaRPr b="1" sz="1800">
              <a:latin typeface="Verdana"/>
              <a:ea typeface="Verdana"/>
              <a:cs typeface="Verdana"/>
              <a:sym typeface="Verdana"/>
            </a:endParaRPr>
          </a:p>
          <a:p>
            <a:pPr indent="-114300" lvl="0" marL="228600" rtl="0" algn="l">
              <a:lnSpc>
                <a:spcPct val="90000"/>
              </a:lnSpc>
              <a:spcBef>
                <a:spcPts val="1000"/>
              </a:spcBef>
              <a:spcAft>
                <a:spcPts val="0"/>
              </a:spcAft>
              <a:buClr>
                <a:schemeClr val="dk1"/>
              </a:buClr>
              <a:buSzPts val="1800"/>
              <a:buNone/>
            </a:pPr>
            <a:r>
              <a:t/>
            </a:r>
            <a:endParaRPr sz="1800">
              <a:latin typeface="Verdana"/>
              <a:ea typeface="Verdana"/>
              <a:cs typeface="Verdana"/>
              <a:sym typeface="Verdan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g324e3b3dd58_2_46"/>
          <p:cNvSpPr txBox="1"/>
          <p:nvPr>
            <p:ph type="title"/>
          </p:nvPr>
        </p:nvSpPr>
        <p:spPr>
          <a:xfrm>
            <a:off x="330200" y="161528"/>
            <a:ext cx="6085200" cy="10389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3600"/>
              <a:buFont typeface="Verdana"/>
              <a:buNone/>
            </a:pPr>
            <a:r>
              <a:rPr lang="en-US" sz="3600">
                <a:solidFill>
                  <a:schemeClr val="dk1"/>
                </a:solidFill>
                <a:latin typeface="Verdana"/>
                <a:ea typeface="Verdana"/>
                <a:cs typeface="Verdana"/>
                <a:sym typeface="Verdana"/>
              </a:rPr>
              <a:t>Brief Description Of Tests</a:t>
            </a:r>
            <a:endParaRPr sz="3600">
              <a:solidFill>
                <a:schemeClr val="dk1"/>
              </a:solidFill>
              <a:latin typeface="Verdana"/>
              <a:ea typeface="Verdana"/>
              <a:cs typeface="Verdana"/>
              <a:sym typeface="Verdana"/>
            </a:endParaRPr>
          </a:p>
        </p:txBody>
      </p:sp>
      <p:sp>
        <p:nvSpPr>
          <p:cNvPr id="151" name="Google Shape;151;g324e3b3dd58_2_46"/>
          <p:cNvSpPr txBox="1"/>
          <p:nvPr>
            <p:ph idx="1" type="body"/>
          </p:nvPr>
        </p:nvSpPr>
        <p:spPr>
          <a:xfrm>
            <a:off x="330200" y="1200545"/>
            <a:ext cx="10515600" cy="5496000"/>
          </a:xfrm>
          <a:prstGeom prst="rect">
            <a:avLst/>
          </a:prstGeom>
          <a:noFill/>
          <a:ln>
            <a:noFill/>
          </a:ln>
        </p:spPr>
        <p:txBody>
          <a:bodyPr anchorCtr="0" anchor="t" bIns="45700" lIns="91425" spcFirstLastPara="1" rIns="91425" wrap="square" tIns="45700">
            <a:normAutofit/>
          </a:bodyPr>
          <a:lstStyle/>
          <a:p>
            <a:pPr indent="-285750" lvl="0" marL="285750" marR="0" rtl="0" algn="l">
              <a:lnSpc>
                <a:spcPct val="100000"/>
              </a:lnSpc>
              <a:spcBef>
                <a:spcPts val="0"/>
              </a:spcBef>
              <a:spcAft>
                <a:spcPts val="0"/>
              </a:spcAft>
              <a:buClr>
                <a:schemeClr val="dk1"/>
              </a:buClr>
              <a:buSzPts val="1800"/>
              <a:buFont typeface="Noto Sans Symbols"/>
              <a:buChar char="⮚"/>
            </a:pPr>
            <a:r>
              <a:rPr b="1" i="0" lang="en-US" sz="1800" u="none">
                <a:solidFill>
                  <a:schemeClr val="dk1"/>
                </a:solidFill>
                <a:latin typeface="Verdana"/>
                <a:ea typeface="Verdana"/>
                <a:cs typeface="Verdana"/>
                <a:sym typeface="Verdana"/>
              </a:rPr>
              <a:t>Water Absorption Test (Gravimetric) (IS 10810 Part 33):</a:t>
            </a:r>
            <a:endParaRPr sz="1800">
              <a:latin typeface="Verdana"/>
              <a:ea typeface="Verdana"/>
              <a:cs typeface="Verdana"/>
              <a:sym typeface="Verdana"/>
            </a:endParaRPr>
          </a:p>
          <a:p>
            <a:pPr indent="-285750" lvl="0" marL="285750" marR="0" rtl="0" algn="just">
              <a:lnSpc>
                <a:spcPct val="100000"/>
              </a:lnSpc>
              <a:spcBef>
                <a:spcPts val="0"/>
              </a:spcBef>
              <a:spcAft>
                <a:spcPts val="0"/>
              </a:spcAft>
              <a:buClr>
                <a:schemeClr val="dk1"/>
              </a:buClr>
              <a:buSzPts val="1800"/>
              <a:buFont typeface="Noto Sans Symbols"/>
              <a:buChar char="❖"/>
            </a:pPr>
            <a:r>
              <a:rPr b="0" i="0" lang="en-US" sz="1800" u="none">
                <a:solidFill>
                  <a:schemeClr val="dk1"/>
                </a:solidFill>
                <a:latin typeface="Verdana"/>
                <a:ea typeface="Verdana"/>
                <a:cs typeface="Verdana"/>
                <a:sym typeface="Verdana"/>
              </a:rPr>
              <a:t> This test is done to ascertain the quantity of water absorbed when the insulation or sheath of cable laid underground comes into contact with water or moisture. </a:t>
            </a:r>
            <a:endParaRPr/>
          </a:p>
          <a:p>
            <a:pPr indent="-171450" lvl="0" marL="285750" marR="0" rtl="0" algn="just">
              <a:lnSpc>
                <a:spcPct val="100000"/>
              </a:lnSpc>
              <a:spcBef>
                <a:spcPts val="0"/>
              </a:spcBef>
              <a:spcAft>
                <a:spcPts val="0"/>
              </a:spcAft>
              <a:buClr>
                <a:schemeClr val="dk1"/>
              </a:buClr>
              <a:buSzPts val="1800"/>
              <a:buFont typeface="Noto Sans Symbols"/>
              <a:buNone/>
            </a:pPr>
            <a:r>
              <a:t/>
            </a:r>
            <a:endParaRPr sz="1800">
              <a:solidFill>
                <a:schemeClr val="dk1"/>
              </a:solidFill>
              <a:latin typeface="Verdana"/>
              <a:ea typeface="Verdana"/>
              <a:cs typeface="Verdana"/>
              <a:sym typeface="Verdana"/>
            </a:endParaRPr>
          </a:p>
          <a:p>
            <a:pPr indent="-228600" lvl="0" marL="228600" marR="0" rtl="0" algn="just">
              <a:lnSpc>
                <a:spcPct val="100000"/>
              </a:lnSpc>
              <a:spcBef>
                <a:spcPts val="0"/>
              </a:spcBef>
              <a:spcAft>
                <a:spcPts val="0"/>
              </a:spcAft>
              <a:buClr>
                <a:schemeClr val="dk1"/>
              </a:buClr>
              <a:buSzPts val="1800"/>
              <a:buFont typeface="Noto Sans Symbols"/>
              <a:buChar char="⮚"/>
            </a:pPr>
            <a:r>
              <a:rPr b="1" lang="en-US" sz="1800">
                <a:latin typeface="Verdana"/>
                <a:ea typeface="Verdana"/>
                <a:cs typeface="Verdana"/>
                <a:sym typeface="Verdana"/>
              </a:rPr>
              <a:t>Melt Flow Index Test (IS 10810 Part 23):</a:t>
            </a:r>
            <a:endParaRPr/>
          </a:p>
          <a:p>
            <a:pPr indent="-228600" lvl="0" marL="228600" rtl="0" algn="just">
              <a:lnSpc>
                <a:spcPct val="100000"/>
              </a:lnSpc>
              <a:spcBef>
                <a:spcPts val="0"/>
              </a:spcBef>
              <a:spcAft>
                <a:spcPts val="0"/>
              </a:spcAft>
              <a:buClr>
                <a:schemeClr val="dk1"/>
              </a:buClr>
              <a:buSzPts val="1800"/>
              <a:buFont typeface="Noto Sans Symbols"/>
              <a:buChar char="❖"/>
            </a:pPr>
            <a:r>
              <a:rPr lang="en-US" sz="1800">
                <a:solidFill>
                  <a:schemeClr val="dk1"/>
                </a:solidFill>
                <a:latin typeface="Verdana"/>
                <a:ea typeface="Verdana"/>
                <a:cs typeface="Verdana"/>
                <a:sym typeface="Verdana"/>
              </a:rPr>
              <a:t>This test describes a method for finding melt-flow index of polyethylene insulation and sheath of electrical cables by measuring the rate of extrusion of polyethylene through an orifice of a specified length and diameter, under prescribed conditions of temperature and pressure. This method is particularly useful for quality control tests on polyethylene having relatively low melt viscosities.</a:t>
            </a:r>
            <a:endParaRPr/>
          </a:p>
          <a:p>
            <a:pPr indent="-114300" lvl="0" marL="228600" rtl="0" algn="just">
              <a:lnSpc>
                <a:spcPct val="100000"/>
              </a:lnSpc>
              <a:spcBef>
                <a:spcPts val="0"/>
              </a:spcBef>
              <a:spcAft>
                <a:spcPts val="0"/>
              </a:spcAft>
              <a:buClr>
                <a:schemeClr val="dk1"/>
              </a:buClr>
              <a:buSzPts val="1800"/>
              <a:buFont typeface="Noto Sans Symbols"/>
              <a:buNone/>
            </a:pPr>
            <a:r>
              <a:t/>
            </a:r>
            <a:endParaRPr sz="1800">
              <a:solidFill>
                <a:schemeClr val="dk1"/>
              </a:solidFill>
              <a:latin typeface="Verdana"/>
              <a:ea typeface="Verdana"/>
              <a:cs typeface="Verdana"/>
              <a:sym typeface="Verdana"/>
            </a:endParaRPr>
          </a:p>
          <a:p>
            <a:pPr indent="-228600" lvl="0" marL="228600" rtl="0" algn="just">
              <a:lnSpc>
                <a:spcPct val="100000"/>
              </a:lnSpc>
              <a:spcBef>
                <a:spcPts val="0"/>
              </a:spcBef>
              <a:spcAft>
                <a:spcPts val="0"/>
              </a:spcAft>
              <a:buClr>
                <a:schemeClr val="dk1"/>
              </a:buClr>
              <a:buSzPts val="1800"/>
              <a:buFont typeface="Noto Sans Symbols"/>
              <a:buChar char="⮚"/>
            </a:pPr>
            <a:r>
              <a:rPr b="1" lang="en-US" sz="1800">
                <a:latin typeface="Verdana"/>
                <a:ea typeface="Verdana"/>
                <a:cs typeface="Verdana"/>
                <a:sym typeface="Verdana"/>
              </a:rPr>
              <a:t>Vicat Softening Point (IS 10810 Part 22):</a:t>
            </a:r>
            <a:endParaRPr/>
          </a:p>
          <a:p>
            <a:pPr indent="-228600" lvl="0" marL="228600" rtl="0" algn="just">
              <a:lnSpc>
                <a:spcPct val="100000"/>
              </a:lnSpc>
              <a:spcBef>
                <a:spcPts val="0"/>
              </a:spcBef>
              <a:spcAft>
                <a:spcPts val="0"/>
              </a:spcAft>
              <a:buClr>
                <a:schemeClr val="dk1"/>
              </a:buClr>
              <a:buSzPts val="1800"/>
              <a:buFont typeface="Noto Sans Symbols"/>
              <a:buChar char="❖"/>
            </a:pPr>
            <a:r>
              <a:rPr lang="en-US" sz="1800">
                <a:latin typeface="Verdana"/>
                <a:ea typeface="Verdana"/>
                <a:cs typeface="Verdana"/>
                <a:sym typeface="Verdana"/>
              </a:rPr>
              <a:t>This test covers the procedure for measuring vicat softening point of polyethylene insulation and sheath of electrical cables. Data obtained by this method may be used to compare heat softening qualities of polyethylene.</a:t>
            </a:r>
            <a:endParaRPr sz="1800">
              <a:latin typeface="Verdana"/>
              <a:ea typeface="Verdana"/>
              <a:cs typeface="Verdana"/>
              <a:sym typeface="Verdana"/>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2024-12-19T21:50:03Z</dcterms:created>
  <dc:creator>Ashok kumar</dc:creator>
</cp:coreProperties>
</file>