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436" r:id="rId3"/>
    <p:sldId id="405" r:id="rId4"/>
    <p:sldId id="329" r:id="rId5"/>
    <p:sldId id="516" r:id="rId6"/>
    <p:sldId id="477" r:id="rId7"/>
    <p:sldId id="497" r:id="rId8"/>
    <p:sldId id="498" r:id="rId9"/>
    <p:sldId id="499" r:id="rId10"/>
    <p:sldId id="481" r:id="rId11"/>
    <p:sldId id="488" r:id="rId12"/>
    <p:sldId id="573" r:id="rId13"/>
    <p:sldId id="575" r:id="rId14"/>
    <p:sldId id="574" r:id="rId15"/>
    <p:sldId id="576" r:id="rId16"/>
    <p:sldId id="365" r:id="rId1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7D1A0B-4458-204A-BB38-70C6BC9DABA2}">
          <p14:sldIdLst>
            <p14:sldId id="256"/>
            <p14:sldId id="436"/>
            <p14:sldId id="405"/>
            <p14:sldId id="329"/>
            <p14:sldId id="516"/>
            <p14:sldId id="477"/>
            <p14:sldId id="497"/>
            <p14:sldId id="498"/>
            <p14:sldId id="499"/>
            <p14:sldId id="481"/>
            <p14:sldId id="488"/>
            <p14:sldId id="573"/>
            <p14:sldId id="575"/>
            <p14:sldId id="574"/>
            <p14:sldId id="576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1F5"/>
    <a:srgbClr val="C4FCDF"/>
    <a:srgbClr val="E8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/>
    <p:restoredTop sz="86513" autoAdjust="0"/>
  </p:normalViewPr>
  <p:slideViewPr>
    <p:cSldViewPr>
      <p:cViewPr varScale="1">
        <p:scale>
          <a:sx n="86" d="100"/>
          <a:sy n="86" d="100"/>
        </p:scale>
        <p:origin x="20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083"/>
    </p:cViewPr>
  </p:sorterViewPr>
  <p:notesViewPr>
    <p:cSldViewPr>
      <p:cViewPr varScale="1">
        <p:scale>
          <a:sx n="41" d="100"/>
          <a:sy n="41" d="100"/>
        </p:scale>
        <p:origin x="1488" y="5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eeraj Damachya" userId="598d6daf0913dc02" providerId="LiveId" clId="{275FD9D0-CB6C-4659-A16F-722EA6B17758}"/>
    <pc:docChg chg="undo custSel modSld">
      <pc:chgData name="Dheeraj Damachya" userId="598d6daf0913dc02" providerId="LiveId" clId="{275FD9D0-CB6C-4659-A16F-722EA6B17758}" dt="2025-01-01T13:18:46.008" v="41" actId="1076"/>
      <pc:docMkLst>
        <pc:docMk/>
      </pc:docMkLst>
      <pc:sldChg chg="addSp delSp modSp mod chgLayout">
        <pc:chgData name="Dheeraj Damachya" userId="598d6daf0913dc02" providerId="LiveId" clId="{275FD9D0-CB6C-4659-A16F-722EA6B17758}" dt="2025-01-01T13:18:46.008" v="41" actId="1076"/>
        <pc:sldMkLst>
          <pc:docMk/>
          <pc:sldMk cId="1783729850" sldId="256"/>
        </pc:sldMkLst>
        <pc:spChg chg="add mod ord">
          <ac:chgData name="Dheeraj Damachya" userId="598d6daf0913dc02" providerId="LiveId" clId="{275FD9D0-CB6C-4659-A16F-722EA6B17758}" dt="2025-01-01T13:18:20.096" v="29" actId="27636"/>
          <ac:spMkLst>
            <pc:docMk/>
            <pc:sldMk cId="1783729850" sldId="256"/>
            <ac:spMk id="2" creationId="{734E6CD6-3CC6-9AFF-1A91-A311A79761C0}"/>
          </ac:spMkLst>
        </pc:spChg>
        <pc:spChg chg="del">
          <ac:chgData name="Dheeraj Damachya" userId="598d6daf0913dc02" providerId="LiveId" clId="{275FD9D0-CB6C-4659-A16F-722EA6B17758}" dt="2025-01-01T13:14:46.660" v="0" actId="478"/>
          <ac:spMkLst>
            <pc:docMk/>
            <pc:sldMk cId="1783729850" sldId="256"/>
            <ac:spMk id="6" creationId="{00000000-0000-0000-0000-000000000000}"/>
          </ac:spMkLst>
        </pc:spChg>
        <pc:spChg chg="mod ord">
          <ac:chgData name="Dheeraj Damachya" userId="598d6daf0913dc02" providerId="LiveId" clId="{275FD9D0-CB6C-4659-A16F-722EA6B17758}" dt="2025-01-01T13:18:46.008" v="41" actId="1076"/>
          <ac:spMkLst>
            <pc:docMk/>
            <pc:sldMk cId="1783729850" sldId="256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A506D1F-C117-4CC6-80A6-A9A3C18FCEEE}" type="datetimeFigureOut">
              <a:rPr lang="en-AU" smtClean="0"/>
              <a:pPr/>
              <a:t>1/01/2025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E92A749-E1A2-49C2-8B8F-B5A74736015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69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35C0761-9A9F-40AA-BD27-C1A71467254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005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C0761-9A9F-40AA-BD27-C1A714672541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591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D9003-BAC6-3D88-11CE-8A7F8A6D2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D850C5-46D3-AC79-2A62-6552DD4A5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5FAC3-415F-3D21-B6CF-F47DFC078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D39BF-FB4B-8AF8-1A75-087492893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C0761-9A9F-40AA-BD27-C1A714672541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79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C0761-9A9F-40AA-BD27-C1A714672541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95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C0761-9A9F-40AA-BD27-C1A714672541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749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60960" y="60960"/>
            <a:ext cx="8964488" cy="579124"/>
          </a:xfrm>
        </p:spPr>
        <p:txBody>
          <a:bodyPr lIns="36000" tIns="0" rIns="36000" b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Rehabilitation of Peripheral Sewers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107504" y="764703"/>
            <a:ext cx="8856984" cy="5647983"/>
          </a:xfrm>
        </p:spPr>
        <p:txBody>
          <a:bodyPr/>
          <a:lstStyle/>
          <a:p>
            <a:endParaRPr lang="en-AU" dirty="0"/>
          </a:p>
          <a:p>
            <a:pPr marL="0" indent="0" algn="ctr">
              <a:buNone/>
            </a:pPr>
            <a:r>
              <a:rPr lang="en-AU" sz="3200" dirty="0">
                <a:solidFill>
                  <a:srgbClr val="002060"/>
                </a:solidFill>
              </a:rPr>
              <a:t>Presentation </a:t>
            </a:r>
          </a:p>
          <a:p>
            <a:pPr marL="0" indent="0" algn="ctr">
              <a:buNone/>
            </a:pPr>
            <a:r>
              <a:rPr lang="en-AU" sz="3200" dirty="0">
                <a:solidFill>
                  <a:srgbClr val="002060"/>
                </a:solidFill>
              </a:rPr>
              <a:t>on </a:t>
            </a:r>
          </a:p>
          <a:p>
            <a:pPr marL="0" indent="0" algn="ctr">
              <a:buNone/>
            </a:pPr>
            <a:r>
              <a:rPr lang="en-AU" sz="3200" dirty="0">
                <a:solidFill>
                  <a:srgbClr val="002060"/>
                </a:solidFill>
              </a:rPr>
              <a:t>Technical Proposal </a:t>
            </a:r>
          </a:p>
          <a:p>
            <a:pPr marL="0" indent="0" algn="ctr">
              <a:buNone/>
            </a:pPr>
            <a:r>
              <a:rPr lang="en-AU" sz="3200" dirty="0">
                <a:solidFill>
                  <a:srgbClr val="002060"/>
                </a:solidFill>
              </a:rPr>
              <a:t>by</a:t>
            </a:r>
          </a:p>
          <a:p>
            <a:pPr marL="0" indent="0" algn="ctr">
              <a:buNone/>
            </a:pPr>
            <a:r>
              <a:rPr lang="en-AU" sz="3200" dirty="0">
                <a:solidFill>
                  <a:srgbClr val="002060"/>
                </a:solidFill>
              </a:rPr>
              <a:t>TTI Consulting Engineers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123728" y="6412685"/>
            <a:ext cx="504056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AU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TTI Consulting Engineers, India and Australia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" y="70912"/>
            <a:ext cx="874576" cy="52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1871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20" y="57057"/>
            <a:ext cx="9036496" cy="5280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Rehabilitation of Peripheral Sewers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12" y="821660"/>
            <a:ext cx="8861176" cy="564798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" y="70912"/>
            <a:ext cx="874576" cy="52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71800" y="6518716"/>
            <a:ext cx="3816424" cy="342900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>
                <a:solidFill>
                  <a:srgbClr val="D2533C">
                    <a:lumMod val="60000"/>
                    <a:lumOff val="40000"/>
                  </a:srgbClr>
                </a:solidFill>
              </a:rPr>
              <a:t>TTI Consulting Engineers, India and Australia</a:t>
            </a:r>
          </a:p>
          <a:p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6CD6-3CC6-9AFF-1A91-A311A797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72212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Steps towards Standardization in the field of Sewer Rehabilitation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05400" y="4038600"/>
            <a:ext cx="3276600" cy="1940068"/>
          </a:xfrm>
          <a:ln>
            <a:noFill/>
          </a:ln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AU" sz="2000" dirty="0"/>
              <a:t>Vikram Singh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AU" sz="1400" dirty="0"/>
              <a:t>Former Chief Engineer (DJB)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AU" sz="1400" dirty="0"/>
              <a:t>Member CED-24</a:t>
            </a:r>
          </a:p>
        </p:txBody>
      </p:sp>
    </p:spTree>
    <p:extLst>
      <p:ext uri="{BB962C8B-B14F-4D97-AF65-F5344CB8AC3E}">
        <p14:creationId xmlns:p14="http://schemas.microsoft.com/office/powerpoint/2010/main" val="17837298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" y="60960"/>
            <a:ext cx="8964488" cy="777240"/>
          </a:xfrm>
        </p:spPr>
        <p:txBody>
          <a:bodyPr lIns="36000" tIns="0" rIns="36000" bIns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Present Status of Standards for Rehabilitation Technologies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" y="1295400"/>
            <a:ext cx="81534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indent="-56673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No Indian Standards available till now.</a:t>
            </a:r>
          </a:p>
          <a:p>
            <a:pPr marL="566738" indent="-56673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All Rehabilitation Works in India are being undertaken mainly based on </a:t>
            </a:r>
          </a:p>
          <a:p>
            <a:pPr marL="1023938" lvl="1" indent="-5667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ASTM Standards</a:t>
            </a:r>
          </a:p>
          <a:p>
            <a:pPr marL="1023938" lvl="1" indent="-5667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WRC Manual</a:t>
            </a:r>
          </a:p>
          <a:p>
            <a:pPr marL="566738" indent="-56673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In recent past, comprehensive ISO Standards have been published for Sewer Pipes Rehabilitation.</a:t>
            </a:r>
          </a:p>
          <a:p>
            <a:pPr marL="566738" indent="-56673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Some Australian Standards (AS), British Standards (BS)/European Standards(EN) are also available for Rehabilitation Technologies.</a:t>
            </a:r>
          </a:p>
        </p:txBody>
      </p:sp>
    </p:spTree>
    <p:extLst>
      <p:ext uri="{BB962C8B-B14F-4D97-AF65-F5344CB8AC3E}">
        <p14:creationId xmlns:p14="http://schemas.microsoft.com/office/powerpoint/2010/main" val="2717577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" y="60960"/>
            <a:ext cx="8964488" cy="601671"/>
          </a:xfrm>
        </p:spPr>
        <p:txBody>
          <a:bodyPr lIns="36000" tIns="0" rIns="36000" bIns="0">
            <a:normAutofit/>
          </a:bodyPr>
          <a:lstStyle/>
          <a:p>
            <a:pPr marL="566738" indent="-566738"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Rehabilitation of Old Sewer Lines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26861" y="751697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Sewer Before Lining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Dhiran sir\Desktop\New Folder\IMG_06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96031"/>
            <a:ext cx="3096077" cy="2537769"/>
          </a:xfrm>
          <a:prstGeom prst="rect">
            <a:avLst/>
          </a:prstGeom>
          <a:noFill/>
        </p:spPr>
      </p:pic>
      <p:pic>
        <p:nvPicPr>
          <p:cNvPr id="11" name="Picture 4" descr="C:\Users\Dhiran sir\Desktop\New Folder\IMG_0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393" y="1196031"/>
            <a:ext cx="2994567" cy="2537769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4D391D-8051-0DE5-16FF-454CE9DED30D}"/>
              </a:ext>
            </a:extLst>
          </p:cNvPr>
          <p:cNvSpPr/>
          <p:nvPr/>
        </p:nvSpPr>
        <p:spPr>
          <a:xfrm>
            <a:off x="3048000" y="3778024"/>
            <a:ext cx="4979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Sewer After Lining</a:t>
            </a:r>
          </a:p>
        </p:txBody>
      </p:sp>
      <p:pic>
        <p:nvPicPr>
          <p:cNvPr id="3" name="Picture 2" descr="G:\Mrinmoyee Mukherjee\photos\Satyan dk\post lining inspection by client and consultant.jpg">
            <a:extLst>
              <a:ext uri="{FF2B5EF4-FFF2-40B4-BE49-F238E27FC236}">
                <a16:creationId xmlns:a16="http://schemas.microsoft.com/office/drawing/2014/main" id="{B0115340-319C-F869-79FD-1633E115F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172" y="4267200"/>
            <a:ext cx="2997621" cy="235268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3" descr="G:\Mrinmoyee Mukherjee\photos\Satyan dk\Lined Sewer.JPG">
            <a:extLst>
              <a:ext uri="{FF2B5EF4-FFF2-40B4-BE49-F238E27FC236}">
                <a16:creationId xmlns:a16="http://schemas.microsoft.com/office/drawing/2014/main" id="{F681AAEA-5BF7-3BDD-5846-705DFC08E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3890" y="4267200"/>
            <a:ext cx="3145044" cy="2352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577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D1D83E4-2355-87F0-A6CD-743128FD9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2DF86E-ACA7-D30A-3066-D06F4907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60960"/>
            <a:ext cx="8964488" cy="777240"/>
          </a:xfrm>
        </p:spPr>
        <p:txBody>
          <a:bodyPr lIns="36000" tIns="0" rIns="36000" bIns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Relevant American Standards (ASTM)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E23D00-A305-A8B8-E62C-DEED367B3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7732"/>
              </p:ext>
            </p:extLst>
          </p:nvPr>
        </p:nvGraphicFramePr>
        <p:xfrm>
          <a:off x="381000" y="990600"/>
          <a:ext cx="8382000" cy="511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1763">
                  <a:extLst>
                    <a:ext uri="{9D8B030D-6E8A-4147-A177-3AD203B41FA5}">
                      <a16:colId xmlns:a16="http://schemas.microsoft.com/office/drawing/2014/main" val="735323104"/>
                    </a:ext>
                  </a:extLst>
                </a:gridCol>
                <a:gridCol w="6390237">
                  <a:extLst>
                    <a:ext uri="{9D8B030D-6E8A-4147-A177-3AD203B41FA5}">
                      <a16:colId xmlns:a16="http://schemas.microsoft.com/office/drawing/2014/main" val="310770563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686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ASTM F1216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Standard Practice for Rehabilitation of Existing Pipelines and Conduits by the Inversion and curing of a Resin- Impregnated Tube.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39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ASTM F1743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Standard Practice for Rehabilitation of Existing Pipelines and Conduits by Pulled-in-Place Installation of Cured-in-Place Thermosetting Resin Pipe ( CIPP)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6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ASTM F2019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Standard Practice for Rehabilitation of Existing Pipelines and Conduits by Pulled-in-Place Installation of Glass Reinforced Plastic (GRP) Cured-in-Place Thermosetting Resin Pipe (CIPP)</a:t>
                      </a:r>
                    </a:p>
                    <a:p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7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ASTM D5813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Standard specification for Cured-in-Place Thermosetting Resin Sewer Piping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6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ASTM D683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Standard Test Method for Tensile Properties of Plastics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104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ASTM D790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Standard Test Method for Flexural Properties of Unreinforced and Reinforced plastics and Electrical Insulating Materials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83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ASTM D2412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Test for Apparent Tensile Strength of Reinforced Thermosetting Plastic Pipes and Tubes.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222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23620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BCFB0E4-D117-6F23-9290-E363D48E7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B81035-CF24-DD77-663C-E3A31A92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60960"/>
            <a:ext cx="8964488" cy="777240"/>
          </a:xfrm>
        </p:spPr>
        <p:txBody>
          <a:bodyPr lIns="36000" tIns="0" rIns="36000" bIns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Relevant British / European  Standards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3CBDB8-A408-44B0-BC12-C46BB8D33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50448"/>
              </p:ext>
            </p:extLst>
          </p:nvPr>
        </p:nvGraphicFramePr>
        <p:xfrm>
          <a:off x="504604" y="1447800"/>
          <a:ext cx="8077200" cy="41376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735323104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3107705637"/>
                    </a:ext>
                  </a:extLst>
                </a:gridCol>
              </a:tblGrid>
              <a:tr h="817544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686034"/>
                  </a:ext>
                </a:extLst>
              </a:tr>
              <a:tr h="935056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 EN 13566-1 </a:t>
                      </a:r>
                      <a:endParaRPr lang="en-I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Plastics piping systems for renovation of underground non-pressure drainage and sewerage networks </a:t>
                      </a:r>
                    </a:p>
                    <a:p>
                      <a:r>
                        <a:rPr lang="en-US" sz="1600" b="1" dirty="0"/>
                        <a:t>Part 1: General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393515"/>
                  </a:ext>
                </a:extLst>
              </a:tr>
              <a:tr h="5683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BS EN 13566-2 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2: Lining with continuous pipes;</a:t>
                      </a:r>
                      <a:endParaRPr lang="en-IN" sz="16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66211"/>
                  </a:ext>
                </a:extLst>
              </a:tr>
              <a:tr h="691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BS EN 13566-3 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3: Lining with close-fit pipes;</a:t>
                      </a:r>
                      <a:endParaRPr lang="en-IN" sz="16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7042"/>
                  </a:ext>
                </a:extLst>
              </a:tr>
              <a:tr h="598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BS EN 13566-4 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4: Lining with cured-in-place pipes;</a:t>
                      </a:r>
                      <a:endParaRPr lang="en-IN" sz="16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63607"/>
                  </a:ext>
                </a:extLst>
              </a:tr>
              <a:tr h="526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BS EN 13566-7 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7: Lining with spirally-wound pipes;</a:t>
                      </a:r>
                      <a:endParaRPr lang="en-IN" sz="16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837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35269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F6C571-1A37-8A90-EC0B-81C59BE10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3F5D3C-07F5-B4E0-7960-26C4E906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60960"/>
            <a:ext cx="8964488" cy="777240"/>
          </a:xfrm>
        </p:spPr>
        <p:txBody>
          <a:bodyPr lIns="36000" tIns="0" rIns="36000" bIns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Relevant ISO Standards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34AA51-4CDA-BFD3-2394-46F0E1AE4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24010"/>
              </p:ext>
            </p:extLst>
          </p:nvPr>
        </p:nvGraphicFramePr>
        <p:xfrm>
          <a:off x="30480" y="914400"/>
          <a:ext cx="9083040" cy="58023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735323104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3107705637"/>
                    </a:ext>
                  </a:extLst>
                </a:gridCol>
              </a:tblGrid>
              <a:tr h="520276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686034"/>
                  </a:ext>
                </a:extLst>
              </a:tr>
              <a:tr h="56487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 11296-1</a:t>
                      </a:r>
                      <a:endParaRPr lang="en-I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Plastics piping systems for renovation of underground non-pressure drainage and sewerage networks </a:t>
                      </a:r>
                      <a:r>
                        <a:rPr lang="en-US" sz="1600" dirty="0"/>
                        <a:t>—</a:t>
                      </a:r>
                    </a:p>
                    <a:p>
                      <a:r>
                        <a:rPr lang="en-US" sz="1600" dirty="0"/>
                        <a:t>Part 1: General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393515"/>
                  </a:ext>
                </a:extLst>
              </a:tr>
              <a:tr h="361716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 11296-2</a:t>
                      </a:r>
                      <a:endParaRPr lang="en-I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2: Lining with continuous pipes;</a:t>
                      </a:r>
                      <a:endParaRPr lang="en-IN" sz="16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66211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ISO 11296-3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3: Lining with close-fit pipes;</a:t>
                      </a:r>
                      <a:endParaRPr lang="en-IN" sz="16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704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ISO 11296-4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4: Lining with cured-in-place pipes;</a:t>
                      </a:r>
                      <a:endParaRPr lang="en-IN" sz="16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636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ISO 11296-5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5: Lining with discrete pipes</a:t>
                      </a:r>
                      <a:endParaRPr lang="en-IN" sz="16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10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ISO 11296-7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7: Lining with spirally-wound pipes;</a:t>
                      </a:r>
                      <a:endParaRPr lang="en-IN" sz="16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837334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ISO 11296-8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8: Lining with pipe segments;</a:t>
                      </a:r>
                      <a:endParaRPr lang="en-IN" sz="16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2205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ISO 11296-9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9: Lining with a rigidly anchored plastics inner layer</a:t>
                      </a:r>
                      <a:endParaRPr lang="en-IN" sz="16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27741"/>
                  </a:ext>
                </a:extLst>
              </a:tr>
              <a:tr h="136035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ISO 11296-10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10: Lining with sprayed polymeric materials</a:t>
                      </a:r>
                      <a:endParaRPr lang="en-IN" sz="1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435368"/>
                  </a:ext>
                </a:extLst>
              </a:tr>
              <a:tr h="136035">
                <a:tc>
                  <a:txBody>
                    <a:bodyPr/>
                    <a:lstStyle/>
                    <a:p>
                      <a:r>
                        <a:rPr lang="en-IN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ISO/TS 23818-1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/>
                        <a:t>Assessment of conformity of plastics piping systems for the rehabilitation of existing pipelines 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/>
                        <a:t>Part 1:  Polyethylene (PE) material</a:t>
                      </a:r>
                      <a:endParaRPr lang="en-IN" sz="1600" i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07114"/>
                  </a:ext>
                </a:extLst>
              </a:tr>
              <a:tr h="136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ISO/TS 23818-2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 2: </a:t>
                      </a:r>
                      <a:r>
                        <a:rPr lang="fr-FR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Resin</a:t>
                      </a: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-fibre composite (RFC) </a:t>
                      </a:r>
                      <a:r>
                        <a:rPr lang="fr-FR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200" b="0" i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864277"/>
                  </a:ext>
                </a:extLst>
              </a:tr>
              <a:tr h="136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ISO/TS 23818-3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 3: </a:t>
                      </a:r>
                      <a:r>
                        <a:rPr lang="en-IN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Unplasticised</a:t>
                      </a:r>
                      <a:r>
                        <a:rPr lang="en-IN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poly(vinyl chloride) (PVC-U) material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939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52877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CB52-6FAE-3FCB-ADD8-77E65397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800" dirty="0">
                <a:solidFill>
                  <a:schemeClr val="tx2">
                    <a:lumMod val="50000"/>
                  </a:schemeClr>
                </a:solidFill>
              </a:rPr>
              <a:t>Way forward……….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C79FD-9FE1-EC2A-8B7D-D069DCCB6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50164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000" dirty="0"/>
              <a:t>A Working Group was constituted for finalization of Draft Standard for CIPP Lining System.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000" dirty="0"/>
              <a:t>CIPP Lining System is one of the many such Technologies available For Rehabilitation of sewer Pipes.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000" dirty="0"/>
              <a:t>It is considered that publication of Standard in isolation only for one Technology will not serve the requirement of the Indian Industry, where almost all available Technologies are being used.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000" dirty="0"/>
              <a:t>Therefore, it is planned to carryout compressive study and assessment of all available Standards such as ASTM, BS/EN, ISO and to develop group of Indian Standards for all such Rehabilitation Technologies considering Indian  environment conditions.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000" dirty="0"/>
              <a:t>The feedback and inputs from various Departments using Rehabilitation Technologies will also be considered.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000" dirty="0"/>
              <a:t>A time Frame of about six months is anticipated for preparing  draft set of Standards.</a:t>
            </a:r>
          </a:p>
        </p:txBody>
      </p:sp>
    </p:spTree>
    <p:extLst>
      <p:ext uri="{BB962C8B-B14F-4D97-AF65-F5344CB8AC3E}">
        <p14:creationId xmlns:p14="http://schemas.microsoft.com/office/powerpoint/2010/main" val="191046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" y="60960"/>
            <a:ext cx="8964488" cy="579124"/>
          </a:xfrm>
        </p:spPr>
        <p:txBody>
          <a:bodyPr lIns="36000" tIns="0" rIns="36000" bIns="0">
            <a:normAutofit fontScale="90000"/>
          </a:bodyPr>
          <a:lstStyle/>
          <a:p>
            <a:pPr algn="ctr"/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2819537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 FOR YOUR TIME</a:t>
            </a:r>
          </a:p>
          <a:p>
            <a:pPr algn="ctr"/>
            <a:endParaRPr lang="en-A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285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" y="60960"/>
            <a:ext cx="8964488" cy="703744"/>
          </a:xfrm>
        </p:spPr>
        <p:txBody>
          <a:bodyPr lIns="36000" tIns="0" rIns="36000" bIns="0">
            <a:normAutofit/>
          </a:bodyPr>
          <a:lstStyle/>
          <a:p>
            <a:pPr algn="ctr"/>
            <a:r>
              <a:rPr lang="en-AU" sz="2800" dirty="0">
                <a:solidFill>
                  <a:srgbClr val="FFFFFF"/>
                </a:solidFill>
              </a:rPr>
              <a:t>        </a:t>
            </a:r>
            <a:r>
              <a:rPr lang="en-AU" sz="3600" dirty="0">
                <a:solidFill>
                  <a:schemeClr val="tx2">
                    <a:lumMod val="50000"/>
                  </a:schemeClr>
                </a:solidFill>
              </a:rPr>
              <a:t>Typical Sewer System 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85800" y="931021"/>
            <a:ext cx="8230184" cy="5805821"/>
            <a:chOff x="685800" y="931021"/>
            <a:chExt cx="8230184" cy="5805821"/>
          </a:xfrm>
        </p:grpSpPr>
        <p:grpSp>
          <p:nvGrpSpPr>
            <p:cNvPr id="82" name="Group 81"/>
            <p:cNvGrpSpPr/>
            <p:nvPr/>
          </p:nvGrpSpPr>
          <p:grpSpPr>
            <a:xfrm>
              <a:off x="685800" y="931021"/>
              <a:ext cx="7950284" cy="5493551"/>
              <a:chOff x="637262" y="919137"/>
              <a:chExt cx="7950284" cy="5493551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637262" y="4171227"/>
                <a:ext cx="2108556" cy="835617"/>
                <a:chOff x="0" y="3098968"/>
                <a:chExt cx="2048936" cy="805966"/>
              </a:xfrm>
            </p:grpSpPr>
            <p:sp>
              <p:nvSpPr>
                <p:cNvPr id="121" name="Flowchart: Direct Access Storage 120"/>
                <p:cNvSpPr/>
                <p:nvPr/>
              </p:nvSpPr>
              <p:spPr>
                <a:xfrm rot="1199226">
                  <a:off x="0" y="3098968"/>
                  <a:ext cx="716280" cy="327554"/>
                </a:xfrm>
                <a:prstGeom prst="flowChartMagneticDrum">
                  <a:avLst/>
                </a:prstGeom>
                <a:gradFill>
                  <a:gsLst>
                    <a:gs pos="48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 dirty="0"/>
                </a:p>
              </p:txBody>
            </p:sp>
            <p:sp>
              <p:nvSpPr>
                <p:cNvPr id="122" name="Flowchart: Direct Access Storage 121"/>
                <p:cNvSpPr/>
                <p:nvPr/>
              </p:nvSpPr>
              <p:spPr>
                <a:xfrm rot="1199226">
                  <a:off x="430854" y="3253480"/>
                  <a:ext cx="716280" cy="327554"/>
                </a:xfrm>
                <a:prstGeom prst="flowChartMagneticDrum">
                  <a:avLst/>
                </a:prstGeom>
                <a:gradFill>
                  <a:gsLst>
                    <a:gs pos="48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 dirty="0"/>
                </a:p>
              </p:txBody>
            </p:sp>
            <p:sp>
              <p:nvSpPr>
                <p:cNvPr id="123" name="Flowchart: Direct Access Storage 122"/>
                <p:cNvSpPr/>
                <p:nvPr/>
              </p:nvSpPr>
              <p:spPr>
                <a:xfrm rot="1199226">
                  <a:off x="882468" y="3415850"/>
                  <a:ext cx="716280" cy="327554"/>
                </a:xfrm>
                <a:prstGeom prst="flowChartMagneticDrum">
                  <a:avLst/>
                </a:prstGeom>
                <a:gradFill>
                  <a:gsLst>
                    <a:gs pos="48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 dirty="0"/>
                </a:p>
              </p:txBody>
            </p:sp>
            <p:sp>
              <p:nvSpPr>
                <p:cNvPr id="124" name="Flowchart: Direct Access Storage 123"/>
                <p:cNvSpPr/>
                <p:nvPr/>
              </p:nvSpPr>
              <p:spPr>
                <a:xfrm rot="1199226">
                  <a:off x="1332656" y="3577380"/>
                  <a:ext cx="716280" cy="327554"/>
                </a:xfrm>
                <a:prstGeom prst="flowChartMagneticDrum">
                  <a:avLst/>
                </a:prstGeom>
                <a:gradFill>
                  <a:gsLst>
                    <a:gs pos="48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 dirty="0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2440859" y="919137"/>
                <a:ext cx="6146687" cy="3486535"/>
                <a:chOff x="2440859" y="919137"/>
                <a:chExt cx="6146687" cy="3486535"/>
              </a:xfrm>
            </p:grpSpPr>
            <p:pic>
              <p:nvPicPr>
                <p:cNvPr id="117" name="Picture 116" descr="Graphic of a house showing pipe using the natural slope to take wastewater away from the house. This pipe and the street drainage both enter the sewer main.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2294" y="919137"/>
                  <a:ext cx="4595252" cy="28642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18" name="Group 117"/>
                <p:cNvGrpSpPr/>
                <p:nvPr/>
              </p:nvGrpSpPr>
              <p:grpSpPr>
                <a:xfrm>
                  <a:off x="2440859" y="1860264"/>
                  <a:ext cx="3749772" cy="2545408"/>
                  <a:chOff x="2440859" y="1860264"/>
                  <a:chExt cx="3749772" cy="2545408"/>
                </a:xfrm>
              </p:grpSpPr>
              <p:pic>
                <p:nvPicPr>
                  <p:cNvPr id="119" name="Picture 118" descr="Graphic of a house showing pipe using the natural slope to take wastewater away from the house. This pipe and the street drainage both enter the sewer main.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928" r="36394" b="47593"/>
                  <a:stretch/>
                </p:blipFill>
                <p:spPr bwMode="auto">
                  <a:xfrm>
                    <a:off x="2468294" y="1860264"/>
                    <a:ext cx="2057400" cy="125205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0" name="Picture 119" descr="Graphic of a house showing pipe using the natural slope to take wastewater away from the house. This pipe and the street drainage both enter the sewer main.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2" t="42377" r="10177" b="4464"/>
                  <a:stretch/>
                </p:blipFill>
                <p:spPr bwMode="auto">
                  <a:xfrm>
                    <a:off x="2440859" y="2890242"/>
                    <a:ext cx="3749772" cy="1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95" name="Group 94"/>
              <p:cNvGrpSpPr/>
              <p:nvPr/>
            </p:nvGrpSpPr>
            <p:grpSpPr>
              <a:xfrm>
                <a:off x="2170693" y="3954157"/>
                <a:ext cx="1014909" cy="1277460"/>
                <a:chOff x="1490072" y="2889598"/>
                <a:chExt cx="986212" cy="1232130"/>
              </a:xfrm>
            </p:grpSpPr>
            <p:sp>
              <p:nvSpPr>
                <p:cNvPr id="115" name="Flowchart: Direct Access Storage 114"/>
                <p:cNvSpPr/>
                <p:nvPr/>
              </p:nvSpPr>
              <p:spPr>
                <a:xfrm rot="9551134">
                  <a:off x="1891145" y="3651462"/>
                  <a:ext cx="585139" cy="177095"/>
                </a:xfrm>
                <a:prstGeom prst="flowChartMagneticDrum">
                  <a:avLst/>
                </a:prstGeom>
                <a:gradFill>
                  <a:gsLst>
                    <a:gs pos="48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 dirty="0"/>
                </a:p>
              </p:txBody>
            </p:sp>
            <p:pic>
              <p:nvPicPr>
                <p:cNvPr id="116" name="Picture 115" descr="Graphic of a house showing pipe using the natural slope to take wastewater away from the house. This pipe and the street drainage both enter the sewer main.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801" t="51902" r="28840" b="7485"/>
                <a:stretch/>
              </p:blipFill>
              <p:spPr bwMode="auto">
                <a:xfrm>
                  <a:off x="1490072" y="2889598"/>
                  <a:ext cx="754365" cy="12321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6" name="Group 95"/>
              <p:cNvGrpSpPr/>
              <p:nvPr/>
            </p:nvGrpSpPr>
            <p:grpSpPr>
              <a:xfrm>
                <a:off x="2597695" y="4929957"/>
                <a:ext cx="4187483" cy="1482731"/>
                <a:chOff x="1905000" y="3830772"/>
                <a:chExt cx="4069080" cy="1430117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 rot="1199226">
                  <a:off x="1905000" y="4378036"/>
                  <a:ext cx="4069080" cy="345019"/>
                  <a:chOff x="1905000" y="4378037"/>
                  <a:chExt cx="4069080" cy="150532"/>
                </a:xfrm>
                <a:gradFill>
                  <a:gsLst>
                    <a:gs pos="48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p:grpSpPr>
              <p:sp>
                <p:nvSpPr>
                  <p:cNvPr id="107" name="Flowchart: Direct Access Storage 106"/>
                  <p:cNvSpPr/>
                  <p:nvPr/>
                </p:nvSpPr>
                <p:spPr>
                  <a:xfrm>
                    <a:off x="1905000" y="4378037"/>
                    <a:ext cx="716280" cy="142912"/>
                  </a:xfrm>
                  <a:prstGeom prst="flowChartMagneticDrum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  <p:sp>
                <p:nvSpPr>
                  <p:cNvPr id="108" name="Flowchart: Direct Access Storage 107"/>
                  <p:cNvSpPr/>
                  <p:nvPr/>
                </p:nvSpPr>
                <p:spPr>
                  <a:xfrm>
                    <a:off x="2369820" y="4385657"/>
                    <a:ext cx="716280" cy="142912"/>
                  </a:xfrm>
                  <a:prstGeom prst="flowChartMagneticDrum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  <p:sp>
                <p:nvSpPr>
                  <p:cNvPr id="109" name="Flowchart: Direct Access Storage 108"/>
                  <p:cNvSpPr/>
                  <p:nvPr/>
                </p:nvSpPr>
                <p:spPr>
                  <a:xfrm>
                    <a:off x="2865120" y="4385657"/>
                    <a:ext cx="716280" cy="142912"/>
                  </a:xfrm>
                  <a:prstGeom prst="flowChartMagneticDrum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  <p:sp>
                <p:nvSpPr>
                  <p:cNvPr id="110" name="Flowchart: Direct Access Storage 109"/>
                  <p:cNvSpPr/>
                  <p:nvPr/>
                </p:nvSpPr>
                <p:spPr>
                  <a:xfrm>
                    <a:off x="3345180" y="4378037"/>
                    <a:ext cx="716280" cy="142912"/>
                  </a:xfrm>
                  <a:prstGeom prst="flowChartMagneticDrum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  <p:sp>
                <p:nvSpPr>
                  <p:cNvPr id="111" name="Flowchart: Direct Access Storage 110"/>
                  <p:cNvSpPr/>
                  <p:nvPr/>
                </p:nvSpPr>
                <p:spPr>
                  <a:xfrm>
                    <a:off x="3825240" y="4385657"/>
                    <a:ext cx="716280" cy="142912"/>
                  </a:xfrm>
                  <a:prstGeom prst="flowChartMagneticDrum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  <p:sp>
                <p:nvSpPr>
                  <p:cNvPr id="112" name="Flowchart: Direct Access Storage 111"/>
                  <p:cNvSpPr/>
                  <p:nvPr/>
                </p:nvSpPr>
                <p:spPr>
                  <a:xfrm>
                    <a:off x="4305300" y="4378037"/>
                    <a:ext cx="716280" cy="142912"/>
                  </a:xfrm>
                  <a:prstGeom prst="flowChartMagneticDrum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  <p:sp>
                <p:nvSpPr>
                  <p:cNvPr id="113" name="Flowchart: Direct Access Storage 112"/>
                  <p:cNvSpPr/>
                  <p:nvPr/>
                </p:nvSpPr>
                <p:spPr>
                  <a:xfrm>
                    <a:off x="4762500" y="4385657"/>
                    <a:ext cx="716280" cy="142912"/>
                  </a:xfrm>
                  <a:prstGeom prst="flowChartMagneticDrum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  <p:sp>
                <p:nvSpPr>
                  <p:cNvPr id="114" name="Flowchart: Direct Access Storage 113"/>
                  <p:cNvSpPr/>
                  <p:nvPr/>
                </p:nvSpPr>
                <p:spPr>
                  <a:xfrm>
                    <a:off x="5257800" y="4385657"/>
                    <a:ext cx="716280" cy="142912"/>
                  </a:xfrm>
                  <a:prstGeom prst="flowChartMagneticDrum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2008952" y="3830772"/>
                  <a:ext cx="3851515" cy="1430117"/>
                  <a:chOff x="2008954" y="3830780"/>
                  <a:chExt cx="3847316" cy="1483056"/>
                </a:xfrm>
              </p:grpSpPr>
              <p:sp>
                <p:nvSpPr>
                  <p:cNvPr id="99" name="Flowchart: Direct Access Storage 98"/>
                  <p:cNvSpPr/>
                  <p:nvPr/>
                </p:nvSpPr>
                <p:spPr>
                  <a:xfrm rot="1199226">
                    <a:off x="2008954" y="3830780"/>
                    <a:ext cx="716280" cy="327554"/>
                  </a:xfrm>
                  <a:prstGeom prst="flowChartMagneticDrum">
                    <a:avLst/>
                  </a:prstGeom>
                  <a:gradFill>
                    <a:gsLst>
                      <a:gs pos="48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  <p:sp>
                <p:nvSpPr>
                  <p:cNvPr id="100" name="Flowchart: Direct Access Storage 99"/>
                  <p:cNvSpPr/>
                  <p:nvPr/>
                </p:nvSpPr>
                <p:spPr>
                  <a:xfrm rot="1199226">
                    <a:off x="2439808" y="3992219"/>
                    <a:ext cx="716280" cy="327554"/>
                  </a:xfrm>
                  <a:prstGeom prst="flowChartMagneticDrum">
                    <a:avLst/>
                  </a:prstGeom>
                  <a:gradFill>
                    <a:gsLst>
                      <a:gs pos="48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  <p:sp>
                <p:nvSpPr>
                  <p:cNvPr id="101" name="Flowchart: Direct Access Storage 100"/>
                  <p:cNvSpPr/>
                  <p:nvPr/>
                </p:nvSpPr>
                <p:spPr>
                  <a:xfrm rot="1199226">
                    <a:off x="2891422" y="4154589"/>
                    <a:ext cx="716280" cy="327554"/>
                  </a:xfrm>
                  <a:prstGeom prst="flowChartMagneticDrum">
                    <a:avLst/>
                  </a:prstGeom>
                  <a:gradFill>
                    <a:gsLst>
                      <a:gs pos="48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  <p:sp>
                <p:nvSpPr>
                  <p:cNvPr id="102" name="Flowchart: Direct Access Storage 101"/>
                  <p:cNvSpPr/>
                  <p:nvPr/>
                </p:nvSpPr>
                <p:spPr>
                  <a:xfrm rot="1199226">
                    <a:off x="3341610" y="4323046"/>
                    <a:ext cx="716280" cy="327554"/>
                  </a:xfrm>
                  <a:prstGeom prst="flowChartMagneticDrum">
                    <a:avLst/>
                  </a:prstGeom>
                  <a:gradFill>
                    <a:gsLst>
                      <a:gs pos="48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  <p:sp>
                <p:nvSpPr>
                  <p:cNvPr id="103" name="Flowchart: Direct Access Storage 102"/>
                  <p:cNvSpPr/>
                  <p:nvPr/>
                </p:nvSpPr>
                <p:spPr>
                  <a:xfrm rot="1199226">
                    <a:off x="3793714" y="4489694"/>
                    <a:ext cx="716280" cy="327554"/>
                  </a:xfrm>
                  <a:prstGeom prst="flowChartMagneticDrum">
                    <a:avLst/>
                  </a:prstGeom>
                  <a:gradFill>
                    <a:gsLst>
                      <a:gs pos="48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  <p:sp>
                <p:nvSpPr>
                  <p:cNvPr id="104" name="Flowchart: Direct Access Storage 103"/>
                  <p:cNvSpPr/>
                  <p:nvPr/>
                </p:nvSpPr>
                <p:spPr>
                  <a:xfrm rot="1199226">
                    <a:off x="4236975" y="4658150"/>
                    <a:ext cx="716280" cy="327554"/>
                  </a:xfrm>
                  <a:prstGeom prst="flowChartMagneticDrum">
                    <a:avLst/>
                  </a:prstGeom>
                  <a:gradFill>
                    <a:gsLst>
                      <a:gs pos="48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  <p:sp>
                <p:nvSpPr>
                  <p:cNvPr id="105" name="Flowchart: Direct Access Storage 104"/>
                  <p:cNvSpPr/>
                  <p:nvPr/>
                </p:nvSpPr>
                <p:spPr>
                  <a:xfrm rot="1199226">
                    <a:off x="4688376" y="4823911"/>
                    <a:ext cx="716280" cy="327554"/>
                  </a:xfrm>
                  <a:prstGeom prst="flowChartMagneticDrum">
                    <a:avLst/>
                  </a:prstGeom>
                  <a:gradFill>
                    <a:gsLst>
                      <a:gs pos="48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  <p:sp>
                <p:nvSpPr>
                  <p:cNvPr id="106" name="Flowchart: Direct Access Storage 105"/>
                  <p:cNvSpPr/>
                  <p:nvPr/>
                </p:nvSpPr>
                <p:spPr>
                  <a:xfrm rot="1199226">
                    <a:off x="5139990" y="4986282"/>
                    <a:ext cx="716280" cy="327554"/>
                  </a:xfrm>
                  <a:prstGeom prst="flowChartMagneticDrum">
                    <a:avLst/>
                  </a:prstGeom>
                  <a:gradFill>
                    <a:gsLst>
                      <a:gs pos="48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/>
                  </a:p>
                </p:txBody>
              </p:sp>
            </p:grpSp>
          </p:grpSp>
        </p:grpSp>
        <p:sp>
          <p:nvSpPr>
            <p:cNvPr id="83" name="TextBox 82"/>
            <p:cNvSpPr txBox="1"/>
            <p:nvPr/>
          </p:nvSpPr>
          <p:spPr>
            <a:xfrm>
              <a:off x="5334000" y="4038600"/>
              <a:ext cx="1320582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Peripheral Sewer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447800" y="5334000"/>
              <a:ext cx="949475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Trunk Sewer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835696" y="3214717"/>
              <a:ext cx="1067338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Internal Sewer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2988202" y="4323340"/>
              <a:ext cx="1355198" cy="477260"/>
              <a:chOff x="2265217" y="3228899"/>
              <a:chExt cx="1316879" cy="460325"/>
            </a:xfrm>
          </p:grpSpPr>
          <p:sp>
            <p:nvSpPr>
              <p:cNvPr id="90" name="Flowchart: Direct Access Storage 89"/>
              <p:cNvSpPr/>
              <p:nvPr/>
            </p:nvSpPr>
            <p:spPr>
              <a:xfrm rot="9551134">
                <a:off x="2996957" y="3228899"/>
                <a:ext cx="585139" cy="177095"/>
              </a:xfrm>
              <a:prstGeom prst="flowChartMagneticDrum">
                <a:avLst/>
              </a:prstGeom>
              <a:gradFill>
                <a:gsLst>
                  <a:gs pos="48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/>
              </a:p>
            </p:txBody>
          </p:sp>
          <p:sp>
            <p:nvSpPr>
              <p:cNvPr id="91" name="Flowchart: Direct Access Storage 90"/>
              <p:cNvSpPr/>
              <p:nvPr/>
            </p:nvSpPr>
            <p:spPr>
              <a:xfrm rot="9551134">
                <a:off x="2639289" y="3366656"/>
                <a:ext cx="585139" cy="177095"/>
              </a:xfrm>
              <a:prstGeom prst="flowChartMagneticDrum">
                <a:avLst/>
              </a:prstGeom>
              <a:gradFill>
                <a:gsLst>
                  <a:gs pos="48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/>
              </a:p>
            </p:txBody>
          </p:sp>
          <p:sp>
            <p:nvSpPr>
              <p:cNvPr id="92" name="Flowchart: Direct Access Storage 91"/>
              <p:cNvSpPr/>
              <p:nvPr/>
            </p:nvSpPr>
            <p:spPr>
              <a:xfrm rot="9551134">
                <a:off x="2265217" y="3512129"/>
                <a:ext cx="585139" cy="177095"/>
              </a:xfrm>
              <a:prstGeom prst="flowChartMagneticDrum">
                <a:avLst/>
              </a:prstGeom>
              <a:gradFill>
                <a:gsLst>
                  <a:gs pos="48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/>
              </a:p>
            </p:txBody>
          </p:sp>
        </p:grpSp>
        <p:sp>
          <p:nvSpPr>
            <p:cNvPr id="87" name="Flowchart: Direct Access Storage 86"/>
            <p:cNvSpPr/>
            <p:nvPr/>
          </p:nvSpPr>
          <p:spPr>
            <a:xfrm rot="9551134">
              <a:off x="5770122" y="3516607"/>
              <a:ext cx="602166" cy="183610"/>
            </a:xfrm>
            <a:prstGeom prst="flowChartMagneticDrum">
              <a:avLst/>
            </a:prstGeom>
            <a:gradFill>
              <a:gsLst>
                <a:gs pos="4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849184" y="4696316"/>
              <a:ext cx="1066800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WWTP</a:t>
              </a:r>
            </a:p>
          </p:txBody>
        </p:sp>
        <p:pic>
          <p:nvPicPr>
            <p:cNvPr id="89" name="Picture 4" descr="http://ian.umces.edu/imagelibrary/albums/userpics/10002/normal_ian-symbol-water-sewage-treatment-plant-tertiar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4800600"/>
              <a:ext cx="3352800" cy="1936242"/>
            </a:xfrm>
            <a:prstGeom prst="rect">
              <a:avLst/>
            </a:prstGeom>
            <a:noFill/>
          </p:spPr>
        </p:pic>
      </p:grpSp>
      <p:cxnSp>
        <p:nvCxnSpPr>
          <p:cNvPr id="52" name="Straight Arrow Connector 51"/>
          <p:cNvCxnSpPr/>
          <p:nvPr/>
        </p:nvCxnSpPr>
        <p:spPr>
          <a:xfrm rot="10800000" flipV="1">
            <a:off x="7391400" y="4952999"/>
            <a:ext cx="4572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620000" y="3200400"/>
            <a:ext cx="132058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Sewer Manhole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0800000">
            <a:off x="4267200" y="4419600"/>
            <a:ext cx="1066800" cy="15240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0" idx="3"/>
          </p:cNvCxnSpPr>
          <p:nvPr/>
        </p:nvCxnSpPr>
        <p:spPr>
          <a:xfrm rot="10800000" flipV="1">
            <a:off x="3429000" y="4450808"/>
            <a:ext cx="519506" cy="197392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V="1">
            <a:off x="5638800" y="3581400"/>
            <a:ext cx="533400" cy="228600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276600" y="5181600"/>
            <a:ext cx="381000" cy="121192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962400" y="5410200"/>
            <a:ext cx="381000" cy="121192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600200" y="4572000"/>
            <a:ext cx="381000" cy="121192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419600" y="5562600"/>
            <a:ext cx="381000" cy="121192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990600" y="4343400"/>
            <a:ext cx="381000" cy="121192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 flipV="1">
            <a:off x="7315200" y="2895600"/>
            <a:ext cx="533400" cy="228600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9861586-9AA6-C040-AC93-3AB601F1F463}"/>
              </a:ext>
            </a:extLst>
          </p:cNvPr>
          <p:cNvCxnSpPr>
            <a:cxnSpLocks/>
            <a:stCxn id="84" idx="3"/>
            <a:endCxn id="99" idx="2"/>
          </p:cNvCxnSpPr>
          <p:nvPr/>
        </p:nvCxnSpPr>
        <p:spPr>
          <a:xfrm flipV="1">
            <a:off x="2397275" y="5259461"/>
            <a:ext cx="668931" cy="397705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5435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" y="60960"/>
            <a:ext cx="8964488" cy="579124"/>
          </a:xfrm>
        </p:spPr>
        <p:txBody>
          <a:bodyPr lIns="36000" tIns="0" rIns="36000" bIns="0">
            <a:normAutofit fontScale="90000"/>
          </a:bodyPr>
          <a:lstStyle/>
          <a:p>
            <a:pPr algn="ctr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Problems in the Sewer Network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12" y="1064645"/>
            <a:ext cx="8933184" cy="533615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32-Point Star 4"/>
          <p:cNvSpPr/>
          <p:nvPr/>
        </p:nvSpPr>
        <p:spPr>
          <a:xfrm>
            <a:off x="911248" y="4028001"/>
            <a:ext cx="1728192" cy="432048"/>
          </a:xfrm>
          <a:prstGeom prst="star32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2387168" y="4151770"/>
            <a:ext cx="1728192" cy="432048"/>
          </a:xfrm>
          <a:prstGeom prst="star32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3892107" y="4191617"/>
            <a:ext cx="1728192" cy="432048"/>
          </a:xfrm>
          <a:prstGeom prst="star32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5507289" y="3830884"/>
            <a:ext cx="1915656" cy="516010"/>
          </a:xfrm>
          <a:prstGeom prst="star32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32-Point Star 13"/>
          <p:cNvSpPr/>
          <p:nvPr/>
        </p:nvSpPr>
        <p:spPr>
          <a:xfrm>
            <a:off x="6948264" y="4109045"/>
            <a:ext cx="1739885" cy="474773"/>
          </a:xfrm>
          <a:prstGeom prst="star32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06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" y="60960"/>
            <a:ext cx="8964488" cy="579124"/>
          </a:xfrm>
        </p:spPr>
        <p:txBody>
          <a:bodyPr lIns="36000" tIns="0" rIns="36000" bIns="0">
            <a:noAutofit/>
          </a:bodyPr>
          <a:lstStyle/>
          <a:p>
            <a:pPr lvl="0" algn="ctr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Prime Objective of Rehabilitation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07504" y="990600"/>
            <a:ext cx="8856984" cy="5081736"/>
          </a:xfrm>
        </p:spPr>
        <p:txBody>
          <a:bodyPr>
            <a:normAutofit fontScale="70000" lnSpcReduction="20000"/>
          </a:bodyPr>
          <a:lstStyle/>
          <a:p>
            <a:pPr marL="365125" indent="0">
              <a:buNone/>
            </a:pPr>
            <a:endParaRPr lang="en-US" sz="2200" b="1" dirty="0">
              <a:solidFill>
                <a:srgbClr val="C00000"/>
              </a:solidFill>
            </a:endParaRPr>
          </a:p>
          <a:p>
            <a:pPr marL="365125" lvl="0" indent="-365125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Restore or increase the structural capacity of the sewer.</a:t>
            </a:r>
            <a:endParaRPr lang="en-AU" sz="2800" dirty="0"/>
          </a:p>
          <a:p>
            <a:pPr marL="365125" lvl="0" indent="-365125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Seal all opened up and leaking joints.</a:t>
            </a:r>
            <a:endParaRPr lang="en-AU" sz="2800" dirty="0"/>
          </a:p>
          <a:p>
            <a:pPr marL="365125" lvl="0" indent="-365125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Remove all reverse gradients and make good the gradient of the sewer.</a:t>
            </a:r>
            <a:endParaRPr lang="en-AU" sz="2800" dirty="0"/>
          </a:p>
          <a:p>
            <a:pPr marL="365125" lvl="0" indent="-365125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Protect the internal surface of the sewer from chemical and biological attack from a sewage environment in a tropical climate.</a:t>
            </a:r>
            <a:endParaRPr lang="en-AU" sz="2800" dirty="0"/>
          </a:p>
          <a:p>
            <a:pPr marL="365125" lvl="0" indent="-365125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Provide adequate abrasion resistance to the internal surface of the sewer to prevent structural degradation due to migration of silt, sand and debris and movement of cleansing equipment.</a:t>
            </a:r>
            <a:endParaRPr lang="en-AU" sz="2800" dirty="0"/>
          </a:p>
          <a:p>
            <a:pPr marL="365125" lvl="0" indent="-365125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Improve hydraulic performance of the sewer by using materials that offer least flow resistance.</a:t>
            </a:r>
            <a:endParaRPr lang="en-AU" sz="2800" dirty="0"/>
          </a:p>
          <a:p>
            <a:pPr marL="365125" lvl="0" indent="-365125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Provide complete water tightness to the sewer.</a:t>
            </a:r>
            <a:endParaRPr lang="en-AU" sz="2800" dirty="0"/>
          </a:p>
          <a:p>
            <a:pPr marL="365125" lvl="0" indent="-365125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Enhance economic life span of sewers to 50 years.</a:t>
            </a:r>
            <a:endParaRPr lang="en-AU" sz="28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0522859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112" y="60960"/>
            <a:ext cx="8964488" cy="579124"/>
          </a:xfrm>
        </p:spPr>
        <p:txBody>
          <a:bodyPr lIns="36000" tIns="0" rIns="36000" bIns="0">
            <a:normAutofit fontScale="90000"/>
          </a:bodyPr>
          <a:lstStyle/>
          <a:p>
            <a:pPr algn="ctr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Sewer Rehabilitation Technologies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F0055-98AC-1141-AEA3-D5F8FA18F7C1}"/>
              </a:ext>
            </a:extLst>
          </p:cNvPr>
          <p:cNvSpPr/>
          <p:nvPr/>
        </p:nvSpPr>
        <p:spPr>
          <a:xfrm>
            <a:off x="699356" y="1676400"/>
            <a:ext cx="79874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 In Place Pipe (CIPP) Technology</a:t>
            </a:r>
            <a:endParaRPr lang="en-GB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Glass Reinforced Plastic (GRP) Technology</a:t>
            </a:r>
            <a:endParaRPr lang="en-GB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Machine Wound Spiral Lining (MWSL) Technology</a:t>
            </a:r>
            <a:endParaRPr lang="en-GB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 cast Geopolymer Spray Lining Technology</a:t>
            </a:r>
            <a:endParaRPr lang="en-GB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2752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" y="60960"/>
            <a:ext cx="8964488" cy="579124"/>
          </a:xfrm>
        </p:spPr>
        <p:txBody>
          <a:bodyPr lIns="36000" tIns="0" rIns="36000" bIns="0">
            <a:normAutofit fontScale="90000"/>
          </a:bodyPr>
          <a:lstStyle/>
          <a:p>
            <a:pPr algn="ctr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Rehabilitation Technologies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748" y="98889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400" b="1" dirty="0">
                <a:solidFill>
                  <a:srgbClr val="C00000"/>
                </a:solidFill>
              </a:rPr>
              <a:t>About Cured in Place Pipe (CIPP) Technology </a:t>
            </a:r>
          </a:p>
        </p:txBody>
      </p:sp>
      <p:grpSp>
        <p:nvGrpSpPr>
          <p:cNvPr id="119810" name="Group 1"/>
          <p:cNvGrpSpPr>
            <a:grpSpLocks noChangeAspect="1"/>
          </p:cNvGrpSpPr>
          <p:nvPr/>
        </p:nvGrpSpPr>
        <p:grpSpPr bwMode="auto">
          <a:xfrm>
            <a:off x="4896147" y="2133600"/>
            <a:ext cx="3786417" cy="3911316"/>
            <a:chOff x="2291" y="1675"/>
            <a:chExt cx="8220" cy="7537"/>
          </a:xfrm>
        </p:grpSpPr>
        <p:grpSp>
          <p:nvGrpSpPr>
            <p:cNvPr id="151" name="Group 3"/>
            <p:cNvGrpSpPr>
              <a:grpSpLocks noChangeAspect="1"/>
            </p:cNvGrpSpPr>
            <p:nvPr/>
          </p:nvGrpSpPr>
          <p:grpSpPr bwMode="auto">
            <a:xfrm>
              <a:off x="2411" y="1675"/>
              <a:ext cx="8053" cy="6065"/>
              <a:chOff x="2411" y="1675"/>
              <a:chExt cx="8053" cy="6065"/>
            </a:xfrm>
          </p:grpSpPr>
          <p:pic>
            <p:nvPicPr>
              <p:cNvPr id="152" name="Picture 4" descr="P321001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11" y="1675"/>
                <a:ext cx="3780" cy="285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153" name="Picture 5" descr="P32100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62" y="1678"/>
                <a:ext cx="3802" cy="2852"/>
              </a:xfrm>
              <a:prstGeom prst="rect">
                <a:avLst/>
              </a:prstGeom>
              <a:noFill/>
            </p:spPr>
          </p:pic>
          <p:pic>
            <p:nvPicPr>
              <p:cNvPr id="154" name="Picture 6" descr="P3100001_new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/>
              <a:srcRect t="12511" b="21870"/>
              <a:stretch>
                <a:fillRect/>
              </a:stretch>
            </p:blipFill>
            <p:spPr bwMode="auto">
              <a:xfrm>
                <a:off x="2411" y="4893"/>
                <a:ext cx="3787" cy="2847"/>
              </a:xfrm>
              <a:prstGeom prst="rect">
                <a:avLst/>
              </a:prstGeom>
              <a:noFill/>
            </p:spPr>
          </p:pic>
          <p:pic>
            <p:nvPicPr>
              <p:cNvPr id="155" name="Picture 7" descr="P228000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62" y="4889"/>
                <a:ext cx="3802" cy="2851"/>
              </a:xfrm>
              <a:prstGeom prst="rect">
                <a:avLst/>
              </a:prstGeom>
              <a:noFill/>
            </p:spPr>
          </p:pic>
        </p:grpSp>
        <p:sp>
          <p:nvSpPr>
            <p:cNvPr id="156" name="Text Box 8"/>
            <p:cNvSpPr txBox="1">
              <a:spLocks noChangeAspect="1" noChangeArrowheads="1"/>
            </p:cNvSpPr>
            <p:nvPr/>
          </p:nvSpPr>
          <p:spPr bwMode="auto">
            <a:xfrm>
              <a:off x="2291" y="7831"/>
              <a:ext cx="8220" cy="13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Sewer rehabilitation by CIPP in Delhi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83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9836" name="Rectangle 28"/>
          <p:cNvSpPr>
            <a:spLocks noChangeArrowheads="1"/>
          </p:cNvSpPr>
          <p:nvPr/>
        </p:nvSpPr>
        <p:spPr bwMode="auto">
          <a:xfrm rot="10800000" flipV="1">
            <a:off x="575737" y="1639456"/>
            <a:ext cx="4151321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20700" marR="0" indent="-34290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dirty="0"/>
              <a:t>The CIPP process involves inserting a resin impregnated fabric (felt or fiber) liner tube by an inversion process into the sections nominated for structural strengthening.</a:t>
            </a:r>
          </a:p>
          <a:p>
            <a:pPr marL="520700" indent="-342900" algn="just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dirty="0"/>
              <a:t> Heating the water filled liner, the liner is cured to become a self supporting pipe within the host pipe. </a:t>
            </a:r>
          </a:p>
          <a:p>
            <a:pPr marL="520700" indent="-342900" algn="just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dirty="0"/>
              <a:t>The CIPP liner is joint less close fit liner which fits in the host pipe. Thus prevents infiltration and ex-filtration of water.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925" y="103617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790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" y="60960"/>
            <a:ext cx="8964488" cy="579124"/>
          </a:xfrm>
        </p:spPr>
        <p:txBody>
          <a:bodyPr lIns="36000" tIns="0" rIns="36000" bIns="0">
            <a:normAutofit fontScale="90000"/>
          </a:bodyPr>
          <a:lstStyle/>
          <a:p>
            <a:pPr algn="ctr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Rehabilitation Technologies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57535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400" b="1" dirty="0">
                <a:solidFill>
                  <a:srgbClr val="C00000"/>
                </a:solidFill>
              </a:rPr>
              <a:t>About Spiral Wound  Liner Technology </a:t>
            </a:r>
          </a:p>
        </p:txBody>
      </p:sp>
      <p:sp>
        <p:nvSpPr>
          <p:cNvPr id="11983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9836" name="Rectangle 28"/>
          <p:cNvSpPr>
            <a:spLocks noChangeArrowheads="1"/>
          </p:cNvSpPr>
          <p:nvPr/>
        </p:nvSpPr>
        <p:spPr bwMode="auto">
          <a:xfrm rot="10800000" flipV="1">
            <a:off x="457200" y="922868"/>
            <a:ext cx="5410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en-US" sz="2000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system consists of a single manageable PVC or HDPE strip which is spirally wound into the host pipe by a winding  machine positioned in the base of  a manhole.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 the case of man entry size sewers the liners can be spirally wound inside the host pipe by a travelling winding machine.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edges of the strips are interlocked as it is spirally wound to form a continuous watertight liner pipe within the host sewer pipe.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PVC or HDPE strip can be also reinforced depending on the structural and design requirements of the sewer pipe. </a:t>
            </a:r>
          </a:p>
        </p:txBody>
      </p:sp>
      <p:grpSp>
        <p:nvGrpSpPr>
          <p:cNvPr id="150530" name="Group 24"/>
          <p:cNvGrpSpPr>
            <a:grpSpLocks/>
          </p:cNvGrpSpPr>
          <p:nvPr/>
        </p:nvGrpSpPr>
        <p:grpSpPr bwMode="auto">
          <a:xfrm>
            <a:off x="6019800" y="1600200"/>
            <a:ext cx="2667001" cy="2209800"/>
            <a:chOff x="0" y="0"/>
            <a:chExt cx="28661" cy="27154"/>
          </a:xfrm>
        </p:grpSpPr>
        <p:grpSp>
          <p:nvGrpSpPr>
            <p:cNvPr id="144" name="Group 25"/>
            <p:cNvGrpSpPr>
              <a:grpSpLocks/>
            </p:cNvGrpSpPr>
            <p:nvPr/>
          </p:nvGrpSpPr>
          <p:grpSpPr bwMode="auto">
            <a:xfrm>
              <a:off x="346" y="0"/>
              <a:ext cx="28315" cy="24796"/>
              <a:chOff x="0" y="0"/>
              <a:chExt cx="51192" cy="38584"/>
            </a:xfrm>
          </p:grpSpPr>
          <p:pic>
            <p:nvPicPr>
              <p:cNvPr id="145" name="Picture 3" descr="RO Laboratory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9"/>
                <a:ext cx="25146" cy="18773"/>
              </a:xfrm>
              <a:prstGeom prst="rect">
                <a:avLst/>
              </a:prstGeom>
              <a:noFill/>
            </p:spPr>
          </p:pic>
          <p:pic>
            <p:nvPicPr>
              <p:cNvPr id="146" name="Picture 4" descr="P1010030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46" y="0"/>
                <a:ext cx="25146" cy="18842"/>
              </a:xfrm>
              <a:prstGeom prst="rect">
                <a:avLst/>
              </a:prstGeom>
              <a:noFill/>
            </p:spPr>
          </p:pic>
          <p:pic>
            <p:nvPicPr>
              <p:cNvPr id="147" name="Picture 5" descr="P1010029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" y="19812"/>
                <a:ext cx="25008" cy="18772"/>
              </a:xfrm>
              <a:prstGeom prst="rect">
                <a:avLst/>
              </a:prstGeom>
              <a:noFill/>
            </p:spPr>
          </p:pic>
          <p:pic>
            <p:nvPicPr>
              <p:cNvPr id="148" name="Picture 6" descr="P1150015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046" y="19950"/>
                <a:ext cx="24800" cy="18634"/>
              </a:xfrm>
              <a:prstGeom prst="rect">
                <a:avLst/>
              </a:prstGeom>
              <a:noFill/>
            </p:spPr>
          </p:pic>
        </p:grpSp>
        <p:sp>
          <p:nvSpPr>
            <p:cNvPr id="149" name="Text Box 30"/>
            <p:cNvSpPr txBox="1">
              <a:spLocks noChangeArrowheads="1"/>
            </p:cNvSpPr>
            <p:nvPr/>
          </p:nvSpPr>
          <p:spPr bwMode="auto">
            <a:xfrm>
              <a:off x="0" y="25215"/>
              <a:ext cx="28457" cy="1939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Spiral Wound Liner installed in Delhi</a:t>
              </a: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Sewer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9098" y="3886200"/>
            <a:ext cx="2608719" cy="176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68790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" y="60960"/>
            <a:ext cx="8964488" cy="579124"/>
          </a:xfrm>
        </p:spPr>
        <p:txBody>
          <a:bodyPr lIns="36000" tIns="0" rIns="36000" bIns="0">
            <a:normAutofit fontScale="90000"/>
          </a:bodyPr>
          <a:lstStyle/>
          <a:p>
            <a:pPr algn="ctr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Rehabilitation Technologies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501" y="80416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400" b="1" dirty="0">
                <a:solidFill>
                  <a:srgbClr val="C00000"/>
                </a:solidFill>
              </a:rPr>
              <a:t>About GRP Liner Technology </a:t>
            </a:r>
          </a:p>
        </p:txBody>
      </p:sp>
      <p:sp>
        <p:nvSpPr>
          <p:cNvPr id="11983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9836" name="Rectangle 28"/>
          <p:cNvSpPr>
            <a:spLocks noChangeArrowheads="1"/>
          </p:cNvSpPr>
          <p:nvPr/>
        </p:nvSpPr>
        <p:spPr bwMode="auto">
          <a:xfrm rot="10800000" flipV="1">
            <a:off x="457200" y="976730"/>
            <a:ext cx="4915094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sz="1600" dirty="0"/>
              <a:t>tructural strengthening of deteriorated sewer using GRP liner pipes have been widely used worldwide for rehabilitation deteriorated man entry size sewer. The GRP, as a material, is in existence for more than 50 years 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lining is comprised pipes made of various combinations of fiberglass mats, glass fibers, and resins and sometimes, silica sand.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pipes are manufactured off site in a factory controlled quality environment. A 2-3 mm thick resin layer is incorporated to form a corrosion resistance barrier to the inner surface of the liner pipe.</a:t>
            </a:r>
          </a:p>
        </p:txBody>
      </p:sp>
      <p:grpSp>
        <p:nvGrpSpPr>
          <p:cNvPr id="151556" name="Group 31"/>
          <p:cNvGrpSpPr>
            <a:grpSpLocks/>
          </p:cNvGrpSpPr>
          <p:nvPr/>
        </p:nvGrpSpPr>
        <p:grpSpPr bwMode="auto">
          <a:xfrm>
            <a:off x="5432400" y="1905000"/>
            <a:ext cx="3421062" cy="3435350"/>
            <a:chOff x="0" y="0"/>
            <a:chExt cx="28124" cy="23691"/>
          </a:xfrm>
        </p:grpSpPr>
        <p:grpSp>
          <p:nvGrpSpPr>
            <p:cNvPr id="137" name="Group 32"/>
            <p:cNvGrpSpPr>
              <a:grpSpLocks/>
            </p:cNvGrpSpPr>
            <p:nvPr/>
          </p:nvGrpSpPr>
          <p:grpSpPr bwMode="auto">
            <a:xfrm>
              <a:off x="0" y="0"/>
              <a:ext cx="28124" cy="20294"/>
              <a:chOff x="0" y="0"/>
              <a:chExt cx="55210" cy="39901"/>
            </a:xfrm>
          </p:grpSpPr>
          <p:pic>
            <p:nvPicPr>
              <p:cNvPr id="138" name="Picture 13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7" y="0"/>
                <a:ext cx="27640" cy="19812"/>
              </a:xfrm>
              <a:prstGeom prst="rect">
                <a:avLst/>
              </a:prstGeom>
              <a:noFill/>
            </p:spPr>
          </p:pic>
          <p:pic>
            <p:nvPicPr>
              <p:cNvPr id="139" name="Picture 14" descr="DSC00024"/>
              <p:cNvPicPr>
                <a:picLocks noChangeAspect="1"/>
              </p:cNvPicPr>
              <p:nvPr/>
            </p:nvPicPr>
            <p:blipFill>
              <a:blip r:embed="rId3" cstate="print"/>
              <a:srcRect l="2077" t="-63" r="-2077" b="63"/>
              <a:stretch>
                <a:fillRect/>
              </a:stretch>
            </p:blipFill>
            <p:spPr bwMode="auto">
              <a:xfrm>
                <a:off x="28817" y="0"/>
                <a:ext cx="26393" cy="19812"/>
              </a:xfrm>
              <a:prstGeom prst="rect">
                <a:avLst/>
              </a:prstGeom>
              <a:noFill/>
            </p:spPr>
          </p:pic>
          <p:pic>
            <p:nvPicPr>
              <p:cNvPr id="140" name="Picture 15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956" y="20712"/>
                <a:ext cx="25561" cy="19189"/>
              </a:xfrm>
              <a:prstGeom prst="rect">
                <a:avLst/>
              </a:prstGeom>
              <a:noFill/>
            </p:spPr>
          </p:pic>
          <p:pic>
            <p:nvPicPr>
              <p:cNvPr id="141" name="Picture 16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20574"/>
                <a:ext cx="27986" cy="19188"/>
              </a:xfrm>
              <a:prstGeom prst="rect">
                <a:avLst/>
              </a:prstGeom>
              <a:noFill/>
            </p:spPr>
          </p:pic>
        </p:grpSp>
        <p:sp>
          <p:nvSpPr>
            <p:cNvPr id="142" name="Text Box 38"/>
            <p:cNvSpPr txBox="1">
              <a:spLocks noChangeArrowheads="1"/>
            </p:cNvSpPr>
            <p:nvPr/>
          </p:nvSpPr>
          <p:spPr bwMode="auto">
            <a:xfrm>
              <a:off x="0" y="20989"/>
              <a:ext cx="27729" cy="2702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GRP Liner installed in circular and ovoid sewers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87908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Rehabilitation Technologies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58" y="1446393"/>
            <a:ext cx="4581732" cy="4369162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sz="100" b="1" dirty="0">
              <a:solidFill>
                <a:srgbClr val="C00000"/>
              </a:solidFill>
              <a:latin typeface="+mj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Spin-Cast Geopolymer Pipe (SCGP)  is provided for the rehabilitation of existing sanitary sewer pipelines, channels and manholes, either structural or protective coating, using an structural geopolymer lining system.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The liner may be spin cast or hand sprayed to various pipe surfaces including: brick, concrete, corrugated metal, clay tile, and various other compatible materials.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The lining system is used to rehabilitate the interior of all designated sewer pipelines or manholes.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The manhole lining system consists of a Geopolymer coat applied to the cleaned and prepared surfaces.</a:t>
            </a:r>
            <a:endParaRPr lang="en-IN" sz="16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6" descr="http://www.spincastpipe.com/wp-content/uploads/2017/05/Spin-Cast-Pipe-storm-culvert-rehabilitation-1.jpg">
            <a:extLst>
              <a:ext uri="{FF2B5EF4-FFF2-40B4-BE49-F238E27FC236}">
                <a16:creationId xmlns:a16="http://schemas.microsoft.com/office/drawing/2014/main" id="{2F72A3F7-038C-4AB3-8D93-9D2C2686E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7" y="3630974"/>
            <a:ext cx="3786183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iperepaircontractor.com/wp-content/uploads/2017/05/epoxy-300x144.gif">
            <a:extLst>
              <a:ext uri="{FF2B5EF4-FFF2-40B4-BE49-F238E27FC236}">
                <a16:creationId xmlns:a16="http://schemas.microsoft.com/office/drawing/2014/main" id="{AC9D0EB2-7248-4861-9F12-731060A78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07" y="1498238"/>
            <a:ext cx="3724068" cy="188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533400" y="851265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About </a:t>
            </a:r>
            <a:r>
              <a:rPr lang="x-none" sz="2000" b="1" dirty="0">
                <a:solidFill>
                  <a:srgbClr val="C00000"/>
                </a:solidFill>
              </a:rPr>
              <a:t>S</a:t>
            </a:r>
            <a:r>
              <a:rPr lang="en-US" sz="2000" b="1" dirty="0">
                <a:solidFill>
                  <a:srgbClr val="C00000"/>
                </a:solidFill>
              </a:rPr>
              <a:t>pin</a:t>
            </a:r>
            <a:r>
              <a:rPr lang="x-none" sz="2000" b="1" dirty="0">
                <a:solidFill>
                  <a:srgbClr val="C00000"/>
                </a:solidFill>
              </a:rPr>
              <a:t>-C</a:t>
            </a:r>
            <a:r>
              <a:rPr lang="en-US" sz="2000" b="1" dirty="0" err="1">
                <a:solidFill>
                  <a:srgbClr val="C00000"/>
                </a:solidFill>
              </a:rPr>
              <a:t>ast</a:t>
            </a:r>
            <a:r>
              <a:rPr lang="x-none" sz="2000" b="1" dirty="0">
                <a:solidFill>
                  <a:srgbClr val="C00000"/>
                </a:solidFill>
              </a:rPr>
              <a:t> Geopolymer P</a:t>
            </a:r>
            <a:r>
              <a:rPr lang="en-US" sz="2000" b="1" dirty="0" err="1">
                <a:solidFill>
                  <a:srgbClr val="C00000"/>
                </a:solidFill>
              </a:rPr>
              <a:t>ipe</a:t>
            </a:r>
            <a:r>
              <a:rPr lang="x-none" sz="2000" b="1" dirty="0">
                <a:solidFill>
                  <a:srgbClr val="C00000"/>
                </a:solidFill>
              </a:rPr>
              <a:t> (SCGP)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44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5852</TotalTime>
  <Words>1210</Words>
  <Application>Microsoft Office PowerPoint</Application>
  <PresentationFormat>On-screen Show (4:3)</PresentationFormat>
  <Paragraphs>142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Clarity</vt:lpstr>
      <vt:lpstr>Leading Steps towards Standardization in the field of Sewer Rehabilitation</vt:lpstr>
      <vt:lpstr>        Typical Sewer System </vt:lpstr>
      <vt:lpstr>Problems in the Sewer Network</vt:lpstr>
      <vt:lpstr>Prime Objective of Rehabilitation</vt:lpstr>
      <vt:lpstr>Sewer Rehabilitation Technologies</vt:lpstr>
      <vt:lpstr>Rehabilitation Technologies</vt:lpstr>
      <vt:lpstr>Rehabilitation Technologies</vt:lpstr>
      <vt:lpstr>Rehabilitation Technologies</vt:lpstr>
      <vt:lpstr>Rehabilitation Technologies</vt:lpstr>
      <vt:lpstr>Present Status of Standards for Rehabilitation Technologies</vt:lpstr>
      <vt:lpstr>Rehabilitation of Old Sewer Lines</vt:lpstr>
      <vt:lpstr>Relevant American Standards (ASTM)</vt:lpstr>
      <vt:lpstr>Relevant British / European  Standards </vt:lpstr>
      <vt:lpstr>Relevant ISO Standards </vt:lpstr>
      <vt:lpstr>Way forward……….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Rehabilitati</dc:title>
  <dc:creator>Bala</dc:creator>
  <cp:lastModifiedBy>Dheeraj Damachya</cp:lastModifiedBy>
  <cp:revision>370</cp:revision>
  <cp:lastPrinted>2012-06-11T06:41:01Z</cp:lastPrinted>
  <dcterms:created xsi:type="dcterms:W3CDTF">2012-05-27T09:49:23Z</dcterms:created>
  <dcterms:modified xsi:type="dcterms:W3CDTF">2025-01-01T13:18:48Z</dcterms:modified>
</cp:coreProperties>
</file>