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55"/>
  </p:notesMasterIdLst>
  <p:sldIdLst>
    <p:sldId id="271" r:id="rId2"/>
    <p:sldId id="522" r:id="rId3"/>
    <p:sldId id="523" r:id="rId4"/>
    <p:sldId id="524" r:id="rId5"/>
    <p:sldId id="526" r:id="rId6"/>
    <p:sldId id="583" r:id="rId7"/>
    <p:sldId id="585" r:id="rId8"/>
    <p:sldId id="592" r:id="rId9"/>
    <p:sldId id="593" r:id="rId10"/>
    <p:sldId id="573" r:id="rId11"/>
    <p:sldId id="527" r:id="rId12"/>
    <p:sldId id="529" r:id="rId13"/>
    <p:sldId id="574" r:id="rId14"/>
    <p:sldId id="530" r:id="rId15"/>
    <p:sldId id="531" r:id="rId16"/>
    <p:sldId id="532" r:id="rId17"/>
    <p:sldId id="533" r:id="rId18"/>
    <p:sldId id="575" r:id="rId19"/>
    <p:sldId id="534" r:id="rId20"/>
    <p:sldId id="535" r:id="rId21"/>
    <p:sldId id="576" r:id="rId22"/>
    <p:sldId id="536" r:id="rId23"/>
    <p:sldId id="537" r:id="rId24"/>
    <p:sldId id="577" r:id="rId25"/>
    <p:sldId id="538" r:id="rId26"/>
    <p:sldId id="539" r:id="rId27"/>
    <p:sldId id="540" r:id="rId28"/>
    <p:sldId id="541" r:id="rId29"/>
    <p:sldId id="578" r:id="rId30"/>
    <p:sldId id="542" r:id="rId31"/>
    <p:sldId id="543" r:id="rId32"/>
    <p:sldId id="579" r:id="rId33"/>
    <p:sldId id="544" r:id="rId34"/>
    <p:sldId id="545" r:id="rId35"/>
    <p:sldId id="580" r:id="rId36"/>
    <p:sldId id="546" r:id="rId37"/>
    <p:sldId id="547" r:id="rId38"/>
    <p:sldId id="581" r:id="rId39"/>
    <p:sldId id="548" r:id="rId40"/>
    <p:sldId id="549" r:id="rId41"/>
    <p:sldId id="582" r:id="rId42"/>
    <p:sldId id="550" r:id="rId43"/>
    <p:sldId id="551" r:id="rId44"/>
    <p:sldId id="552" r:id="rId45"/>
    <p:sldId id="553" r:id="rId46"/>
    <p:sldId id="554" r:id="rId47"/>
    <p:sldId id="555" r:id="rId48"/>
    <p:sldId id="556" r:id="rId49"/>
    <p:sldId id="598" r:id="rId50"/>
    <p:sldId id="591" r:id="rId51"/>
    <p:sldId id="595" r:id="rId52"/>
    <p:sldId id="597" r:id="rId53"/>
    <p:sldId id="520" r:id="rId54"/>
  </p:sldIdLst>
  <p:sldSz cx="12192000" cy="6858000"/>
  <p:notesSz cx="7010400" cy="9296400"/>
  <p:defaultText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8AB"/>
    <a:srgbClr val="F8D98A"/>
    <a:srgbClr val="F8B8EC"/>
    <a:srgbClr val="FF0066"/>
    <a:srgbClr val="5E4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autoAdjust="0"/>
  </p:normalViewPr>
  <p:slideViewPr>
    <p:cSldViewPr snapToGrid="0">
      <p:cViewPr varScale="1">
        <p:scale>
          <a:sx n="77" d="100"/>
          <a:sy n="77" d="100"/>
        </p:scale>
        <p:origin x="68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BE5F1RR\Downloads\pow_272_2023-12-08.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2BF-4AB5-9DC2-E1869A21E37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2BF-4AB5-9DC2-E1869A21E37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2BF-4AB5-9DC2-E1869A21E37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2BF-4AB5-9DC2-E1869A21E37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2BF-4AB5-9DC2-E1869A21E370}"/>
              </c:ext>
            </c:extLst>
          </c:dPt>
          <c:dLbls>
            <c:dLbl>
              <c:idx val="2"/>
              <c:layout>
                <c:manualLayout>
                  <c:x val="7.6949564156890443E-2"/>
                  <c:y val="0.24922726967771558"/>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2BF-4AB5-9DC2-E1869A21E370}"/>
                </c:ext>
              </c:extLst>
            </c:dLbl>
            <c:dLbl>
              <c:idx val="3"/>
              <c:delete val="1"/>
              <c:extLst>
                <c:ext xmlns:c15="http://schemas.microsoft.com/office/drawing/2012/chart" uri="{CE6537A1-D6FC-4f65-9D91-7224C49458BB}"/>
                <c:ext xmlns:c16="http://schemas.microsoft.com/office/drawing/2014/chart" uri="{C3380CC4-5D6E-409C-BE32-E72D297353CC}">
                  <c16:uniqueId val="{00000007-E2BF-4AB5-9DC2-E1869A21E370}"/>
                </c:ext>
              </c:extLst>
            </c:dLbl>
            <c:dLbl>
              <c:idx val="4"/>
              <c:layout>
                <c:manualLayout>
                  <c:x val="-7.0161789997515073E-2"/>
                  <c:y val="0.27867703099856056"/>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2BF-4AB5-9DC2-E1869A21E37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Sheet1!$A$3:$A$7</c:f>
              <c:strCache>
                <c:ptCount val="5"/>
                <c:pt idx="0">
                  <c:v>Product</c:v>
                </c:pt>
                <c:pt idx="1">
                  <c:v>Code of Practices</c:v>
                </c:pt>
                <c:pt idx="2">
                  <c:v>Methods of Test</c:v>
                </c:pt>
                <c:pt idx="3">
                  <c:v>Terminology</c:v>
                </c:pt>
                <c:pt idx="4">
                  <c:v>Others</c:v>
                </c:pt>
              </c:strCache>
            </c:strRef>
          </c:cat>
          <c:val>
            <c:numRef>
              <c:f>Sheet1!$B$3:$B$7</c:f>
              <c:numCache>
                <c:formatCode>General</c:formatCode>
                <c:ptCount val="5"/>
                <c:pt idx="0">
                  <c:v>303</c:v>
                </c:pt>
                <c:pt idx="1">
                  <c:v>1</c:v>
                </c:pt>
                <c:pt idx="2">
                  <c:v>3</c:v>
                </c:pt>
                <c:pt idx="3">
                  <c:v>1</c:v>
                </c:pt>
                <c:pt idx="4">
                  <c:v>4</c:v>
                </c:pt>
              </c:numCache>
            </c:numRef>
          </c:val>
          <c:extLst>
            <c:ext xmlns:c16="http://schemas.microsoft.com/office/drawing/2014/chart" uri="{C3380CC4-5D6E-409C-BE32-E72D297353CC}">
              <c16:uniqueId val="{0000000A-E2BF-4AB5-9DC2-E1869A21E37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22BF087-3265-4D8D-AFD0-6C7AC94463A0}" type="datetimeFigureOut">
              <a:rPr lang="en-US" smtClean="0"/>
              <a:t>1/17/2025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964399-770B-44E4-BE79-D76F22F1826D}" type="slidenum">
              <a:rPr lang="en-US" smtClean="0"/>
              <a:t>‹#›</a:t>
            </a:fld>
            <a:endParaRPr lang="en-US"/>
          </a:p>
        </p:txBody>
      </p:sp>
    </p:spTree>
    <p:extLst>
      <p:ext uri="{BB962C8B-B14F-4D97-AF65-F5344CB8AC3E}">
        <p14:creationId xmlns:p14="http://schemas.microsoft.com/office/powerpoint/2010/main" val="3736127988"/>
      </p:ext>
    </p:extLst>
  </p:cSld>
  <p:clrMap bg1="lt1" tx1="dk1" bg2="lt2" tx2="dk2" accent1="accent1" accent2="accent2" accent3="accent3" accent4="accent4" accent5="accent5" accent6="accent6" hlink="hlink" folHlink="folHlink"/>
  <p:notesStyle>
    <a:lvl1pPr marL="0" algn="l" defTabSz="914218" rtl="0" eaLnBrk="1" latinLnBrk="0" hangingPunct="1">
      <a:defRPr sz="1200" kern="1200">
        <a:solidFill>
          <a:schemeClr val="tx1"/>
        </a:solidFill>
        <a:latin typeface="+mn-lt"/>
        <a:ea typeface="+mn-ea"/>
        <a:cs typeface="+mn-cs"/>
      </a:defRPr>
    </a:lvl1pPr>
    <a:lvl2pPr marL="457107" algn="l" defTabSz="914218" rtl="0" eaLnBrk="1" latinLnBrk="0" hangingPunct="1">
      <a:defRPr sz="1200" kern="1200">
        <a:solidFill>
          <a:schemeClr val="tx1"/>
        </a:solidFill>
        <a:latin typeface="+mn-lt"/>
        <a:ea typeface="+mn-ea"/>
        <a:cs typeface="+mn-cs"/>
      </a:defRPr>
    </a:lvl2pPr>
    <a:lvl3pPr marL="914218" algn="l" defTabSz="914218" rtl="0" eaLnBrk="1" latinLnBrk="0" hangingPunct="1">
      <a:defRPr sz="1200" kern="1200">
        <a:solidFill>
          <a:schemeClr val="tx1"/>
        </a:solidFill>
        <a:latin typeface="+mn-lt"/>
        <a:ea typeface="+mn-ea"/>
        <a:cs typeface="+mn-cs"/>
      </a:defRPr>
    </a:lvl3pPr>
    <a:lvl4pPr marL="1371328" algn="l" defTabSz="914218" rtl="0" eaLnBrk="1" latinLnBrk="0" hangingPunct="1">
      <a:defRPr sz="1200" kern="1200">
        <a:solidFill>
          <a:schemeClr val="tx1"/>
        </a:solidFill>
        <a:latin typeface="+mn-lt"/>
        <a:ea typeface="+mn-ea"/>
        <a:cs typeface="+mn-cs"/>
      </a:defRPr>
    </a:lvl4pPr>
    <a:lvl5pPr marL="1828437" algn="l" defTabSz="914218" rtl="0" eaLnBrk="1" latinLnBrk="0" hangingPunct="1">
      <a:defRPr sz="1200" kern="1200">
        <a:solidFill>
          <a:schemeClr val="tx1"/>
        </a:solidFill>
        <a:latin typeface="+mn-lt"/>
        <a:ea typeface="+mn-ea"/>
        <a:cs typeface="+mn-cs"/>
      </a:defRPr>
    </a:lvl5pPr>
    <a:lvl6pPr marL="2285550" algn="l" defTabSz="914218" rtl="0" eaLnBrk="1" latinLnBrk="0" hangingPunct="1">
      <a:defRPr sz="1200" kern="1200">
        <a:solidFill>
          <a:schemeClr val="tx1"/>
        </a:solidFill>
        <a:latin typeface="+mn-lt"/>
        <a:ea typeface="+mn-ea"/>
        <a:cs typeface="+mn-cs"/>
      </a:defRPr>
    </a:lvl6pPr>
    <a:lvl7pPr marL="2742654" algn="l" defTabSz="914218" rtl="0" eaLnBrk="1" latinLnBrk="0" hangingPunct="1">
      <a:defRPr sz="1200" kern="1200">
        <a:solidFill>
          <a:schemeClr val="tx1"/>
        </a:solidFill>
        <a:latin typeface="+mn-lt"/>
        <a:ea typeface="+mn-ea"/>
        <a:cs typeface="+mn-cs"/>
      </a:defRPr>
    </a:lvl7pPr>
    <a:lvl8pPr marL="3199760" algn="l" defTabSz="914218" rtl="0" eaLnBrk="1" latinLnBrk="0" hangingPunct="1">
      <a:defRPr sz="1200" kern="1200">
        <a:solidFill>
          <a:schemeClr val="tx1"/>
        </a:solidFill>
        <a:latin typeface="+mn-lt"/>
        <a:ea typeface="+mn-ea"/>
        <a:cs typeface="+mn-cs"/>
      </a:defRPr>
    </a:lvl8pPr>
    <a:lvl9pPr marL="3656867" algn="l" defTabSz="91421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0E6E820-2B75-493C-A05A-D75750A01AB3}" type="datetimeFigureOut">
              <a:rPr lang="en-IN" smtClean="0">
                <a:solidFill>
                  <a:srgbClr val="1A3260">
                    <a:lumMod val="75000"/>
                    <a:lumOff val="25000"/>
                  </a:srgbClr>
                </a:solidFill>
              </a:rPr>
              <a:pPr/>
              <a:t>17-01-2025</a:t>
            </a:fld>
            <a:endParaRPr lang="en-IN">
              <a:solidFill>
                <a:srgbClr val="1A3260">
                  <a:lumMod val="75000"/>
                  <a:lumOff val="25000"/>
                </a:srgb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solidFill>
                <a:srgbClr val="1A3260">
                  <a:lumMod val="75000"/>
                  <a:lumOff val="25000"/>
                </a:srgb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B0D8AF4-41FF-4535-9D23-AD64198B3FA0}" type="slidenum">
              <a:rPr lang="en-IN" smtClean="0">
                <a:solidFill>
                  <a:srgbClr val="1A3260">
                    <a:lumMod val="75000"/>
                    <a:lumOff val="25000"/>
                  </a:srgbClr>
                </a:solidFill>
              </a:rPr>
              <a:pPr/>
              <a:t>‹#›</a:t>
            </a:fld>
            <a:endParaRPr lang="en-IN">
              <a:solidFill>
                <a:srgbClr val="1A3260">
                  <a:lumMod val="75000"/>
                  <a:lumOff val="25000"/>
                </a:srgbClr>
              </a:solidFill>
            </a:endParaRPr>
          </a:p>
        </p:txBody>
      </p:sp>
    </p:spTree>
    <p:extLst>
      <p:ext uri="{BB962C8B-B14F-4D97-AF65-F5344CB8AC3E}">
        <p14:creationId xmlns:p14="http://schemas.microsoft.com/office/powerpoint/2010/main" val="40197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173"/>
            <a:fld id="{00E6E820-2B75-493C-A05A-D75750A01AB3}" type="datetimeFigureOut">
              <a:rPr lang="en-IN" smtClean="0">
                <a:solidFill>
                  <a:srgbClr val="4590B8"/>
                </a:solidFill>
              </a:rPr>
              <a:pPr defTabSz="914173"/>
              <a:t>17-01-2025</a:t>
            </a:fld>
            <a:endParaRPr lang="en-IN">
              <a:solidFill>
                <a:srgbClr val="4590B8"/>
              </a:solidFill>
            </a:endParaRPr>
          </a:p>
        </p:txBody>
      </p:sp>
      <p:sp>
        <p:nvSpPr>
          <p:cNvPr id="6" name="Footer Placeholder 5"/>
          <p:cNvSpPr>
            <a:spLocks noGrp="1"/>
          </p:cNvSpPr>
          <p:nvPr>
            <p:ph type="ftr" sz="quarter" idx="11"/>
          </p:nvPr>
        </p:nvSpPr>
        <p:spPr/>
        <p:txBody>
          <a:bodyPr/>
          <a:lstStyle/>
          <a:p>
            <a:pPr defTabSz="914173"/>
            <a:endParaRPr lang="en-IN">
              <a:solidFill>
                <a:srgbClr val="4590B8"/>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defTabSz="914173"/>
            <a:fld id="{BB0D8AF4-41FF-4535-9D23-AD64198B3FA0}" type="slidenum">
              <a:rPr lang="en-IN" smtClean="0">
                <a:solidFill>
                  <a:srgbClr val="4590B8"/>
                </a:solidFill>
              </a:rPr>
              <a:pPr defTabSz="914173"/>
              <a:t>‹#›</a:t>
            </a:fld>
            <a:endParaRPr lang="en-IN">
              <a:solidFill>
                <a:srgbClr val="4590B8"/>
              </a:solidFill>
            </a:endParaRPr>
          </a:p>
        </p:txBody>
      </p:sp>
    </p:spTree>
    <p:extLst>
      <p:ext uri="{BB962C8B-B14F-4D97-AF65-F5344CB8AC3E}">
        <p14:creationId xmlns:p14="http://schemas.microsoft.com/office/powerpoint/2010/main" val="74884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89B54-8618-4D97-A0BC-9815532CE11C}" type="datetimeFigureOut">
              <a:rPr kumimoji="0" lang="en-IN"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17-01-2025</a:t>
            </a:fld>
            <a:endParaRPr kumimoji="0" lang="en-IN" sz="900" b="0" i="0" u="none" strike="noStrike" kern="1200" cap="none" spc="0" normalizeH="0" baseline="0" noProof="0">
              <a:ln>
                <a:noFill/>
              </a:ln>
              <a:solidFill>
                <a:srgbClr val="4590B8"/>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all" spc="0" normalizeH="0" baseline="0" noProof="0">
              <a:ln>
                <a:noFill/>
              </a:ln>
              <a:solidFill>
                <a:srgbClr val="4590B8"/>
              </a:solidFill>
              <a:effectLst/>
              <a:uLnTx/>
              <a:uFillTx/>
              <a:latin typeface="Gill Sans MT" panose="020B0502020104020203"/>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8F0BB-5AC8-4F70-9310-1F43634B6BD0}" type="slidenum">
              <a:rPr kumimoji="0" lang="en-IN"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900" b="0" i="0" u="none" strike="noStrike" kern="1200" cap="none" spc="0" normalizeH="0" baseline="0" noProof="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8659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173"/>
            <a:fld id="{00E6E820-2B75-493C-A05A-D75750A01AB3}" type="datetimeFigureOut">
              <a:rPr lang="en-IN" smtClean="0">
                <a:solidFill>
                  <a:srgbClr val="4590B8"/>
                </a:solidFill>
              </a:rPr>
              <a:pPr defTabSz="914173"/>
              <a:t>17-01-2025</a:t>
            </a:fld>
            <a:endParaRPr lang="en-IN">
              <a:solidFill>
                <a:srgbClr val="4590B8"/>
              </a:solidFill>
            </a:endParaRPr>
          </a:p>
        </p:txBody>
      </p:sp>
      <p:sp>
        <p:nvSpPr>
          <p:cNvPr id="5" name="Footer Placeholder 4"/>
          <p:cNvSpPr>
            <a:spLocks noGrp="1"/>
          </p:cNvSpPr>
          <p:nvPr>
            <p:ph type="ftr" sz="quarter" idx="11"/>
          </p:nvPr>
        </p:nvSpPr>
        <p:spPr/>
        <p:txBody>
          <a:bodyPr/>
          <a:lstStyle/>
          <a:p>
            <a:pPr defTabSz="914173"/>
            <a:endParaRPr lang="en-IN">
              <a:solidFill>
                <a:srgbClr val="4590B8"/>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defTabSz="914173"/>
            <a:fld id="{BB0D8AF4-41FF-4535-9D23-AD64198B3FA0}" type="slidenum">
              <a:rPr lang="en-IN" smtClean="0">
                <a:solidFill>
                  <a:srgbClr val="4590B8"/>
                </a:solidFill>
              </a:rPr>
              <a:pPr defTabSz="914173"/>
              <a:t>‹#›</a:t>
            </a:fld>
            <a:endParaRPr lang="en-IN">
              <a:solidFill>
                <a:srgbClr val="4590B8"/>
              </a:solidFill>
            </a:endParaRPr>
          </a:p>
        </p:txBody>
      </p:sp>
    </p:spTree>
    <p:extLst>
      <p:ext uri="{BB962C8B-B14F-4D97-AF65-F5344CB8AC3E}">
        <p14:creationId xmlns:p14="http://schemas.microsoft.com/office/powerpoint/2010/main" val="87033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173"/>
            <a:fld id="{00E6E820-2B75-493C-A05A-D75750A01AB3}" type="datetimeFigureOut">
              <a:rPr lang="en-IN" smtClean="0">
                <a:solidFill>
                  <a:srgbClr val="4590B8"/>
                </a:solidFill>
              </a:rPr>
              <a:pPr defTabSz="914173"/>
              <a:t>17-01-2025</a:t>
            </a:fld>
            <a:endParaRPr lang="en-IN">
              <a:solidFill>
                <a:srgbClr val="4590B8"/>
              </a:solidFill>
            </a:endParaRPr>
          </a:p>
        </p:txBody>
      </p:sp>
      <p:sp>
        <p:nvSpPr>
          <p:cNvPr id="5" name="Footer Placeholder 4"/>
          <p:cNvSpPr>
            <a:spLocks noGrp="1"/>
          </p:cNvSpPr>
          <p:nvPr>
            <p:ph type="ftr" sz="quarter" idx="11"/>
          </p:nvPr>
        </p:nvSpPr>
        <p:spPr/>
        <p:txBody>
          <a:bodyPr/>
          <a:lstStyle/>
          <a:p>
            <a:pPr defTabSz="914173"/>
            <a:endParaRPr lang="en-IN">
              <a:solidFill>
                <a:srgbClr val="4590B8"/>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defTabSz="914173"/>
            <a:fld id="{BB0D8AF4-41FF-4535-9D23-AD64198B3FA0}" type="slidenum">
              <a:rPr lang="en-IN" smtClean="0">
                <a:solidFill>
                  <a:srgbClr val="4590B8"/>
                </a:solidFill>
              </a:rPr>
              <a:pPr defTabSz="914173"/>
              <a:t>‹#›</a:t>
            </a:fld>
            <a:endParaRPr lang="en-IN">
              <a:solidFill>
                <a:srgbClr val="4590B8"/>
              </a:solidFill>
            </a:endParaRPr>
          </a:p>
        </p:txBody>
      </p:sp>
    </p:spTree>
    <p:extLst>
      <p:ext uri="{BB962C8B-B14F-4D97-AF65-F5344CB8AC3E}">
        <p14:creationId xmlns:p14="http://schemas.microsoft.com/office/powerpoint/2010/main" val="3866831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defTabSz="914173"/>
            <a:fld id="{00E6E820-2B75-493C-A05A-D75750A01AB3}" type="datetimeFigureOut">
              <a:rPr lang="en-IN" smtClean="0">
                <a:solidFill>
                  <a:srgbClr val="4590B8"/>
                </a:solidFill>
              </a:rPr>
              <a:pPr defTabSz="914173"/>
              <a:t>17-01-2025</a:t>
            </a:fld>
            <a:endParaRPr lang="en-IN">
              <a:solidFill>
                <a:srgbClr val="4590B8"/>
              </a:solidFill>
            </a:endParaRPr>
          </a:p>
        </p:txBody>
      </p:sp>
      <p:sp>
        <p:nvSpPr>
          <p:cNvPr id="8" name="Footer Placeholder 7"/>
          <p:cNvSpPr>
            <a:spLocks noGrp="1"/>
          </p:cNvSpPr>
          <p:nvPr>
            <p:ph type="ftr" sz="quarter" idx="11"/>
          </p:nvPr>
        </p:nvSpPr>
        <p:spPr/>
        <p:txBody>
          <a:bodyPr/>
          <a:lstStyle/>
          <a:p>
            <a:pPr defTabSz="914173"/>
            <a:endParaRPr lang="en-IN">
              <a:solidFill>
                <a:srgbClr val="4590B8"/>
              </a:solidFill>
            </a:endParaRPr>
          </a:p>
        </p:txBody>
      </p:sp>
      <p:sp>
        <p:nvSpPr>
          <p:cNvPr id="9" name="Slide Number Placeholder 8"/>
          <p:cNvSpPr>
            <a:spLocks noGrp="1"/>
          </p:cNvSpPr>
          <p:nvPr>
            <p:ph type="sldNum" sz="quarter" idx="12"/>
          </p:nvPr>
        </p:nvSpPr>
        <p:spPr/>
        <p:txBody>
          <a:bodyPr/>
          <a:lstStyle/>
          <a:p>
            <a:pPr defTabSz="914173"/>
            <a:fld id="{BB0D8AF4-41FF-4535-9D23-AD64198B3FA0}" type="slidenum">
              <a:rPr lang="en-IN" smtClean="0">
                <a:solidFill>
                  <a:srgbClr val="4590B8"/>
                </a:solidFill>
              </a:rPr>
              <a:pPr defTabSz="914173"/>
              <a:t>‹#›</a:t>
            </a:fld>
            <a:endParaRPr lang="en-IN">
              <a:solidFill>
                <a:srgbClr val="4590B8"/>
              </a:solidFill>
            </a:endParaRPr>
          </a:p>
        </p:txBody>
      </p:sp>
    </p:spTree>
    <p:extLst>
      <p:ext uri="{BB962C8B-B14F-4D97-AF65-F5344CB8AC3E}">
        <p14:creationId xmlns:p14="http://schemas.microsoft.com/office/powerpoint/2010/main" val="375471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defTabSz="914173"/>
            <a:fld id="{00E6E820-2B75-493C-A05A-D75750A01AB3}" type="datetimeFigureOut">
              <a:rPr lang="en-IN" smtClean="0">
                <a:solidFill>
                  <a:srgbClr val="4590B8"/>
                </a:solidFill>
              </a:rPr>
              <a:pPr defTabSz="914173"/>
              <a:t>17-01-2025</a:t>
            </a:fld>
            <a:endParaRPr lang="en-IN">
              <a:solidFill>
                <a:srgbClr val="4590B8"/>
              </a:solidFill>
            </a:endParaRPr>
          </a:p>
        </p:txBody>
      </p:sp>
      <p:sp>
        <p:nvSpPr>
          <p:cNvPr id="8" name="Footer Placeholder 7"/>
          <p:cNvSpPr>
            <a:spLocks noGrp="1"/>
          </p:cNvSpPr>
          <p:nvPr>
            <p:ph type="ftr" sz="quarter" idx="11"/>
          </p:nvPr>
        </p:nvSpPr>
        <p:spPr>
          <a:xfrm>
            <a:off x="561111" y="6391838"/>
            <a:ext cx="3644282" cy="304801"/>
          </a:xfrm>
        </p:spPr>
        <p:txBody>
          <a:bodyPr/>
          <a:lstStyle/>
          <a:p>
            <a:pPr defTabSz="914173"/>
            <a:endParaRPr lang="en-IN">
              <a:solidFill>
                <a:srgbClr val="4590B8"/>
              </a:solidFill>
            </a:endParaRPr>
          </a:p>
        </p:txBody>
      </p:sp>
      <p:sp>
        <p:nvSpPr>
          <p:cNvPr id="9" name="Slide Number Placeholder 8"/>
          <p:cNvSpPr>
            <a:spLocks noGrp="1"/>
          </p:cNvSpPr>
          <p:nvPr>
            <p:ph type="sldNum" sz="quarter" idx="12"/>
          </p:nvPr>
        </p:nvSpPr>
        <p:spPr/>
        <p:txBody>
          <a:bodyPr/>
          <a:lstStyle/>
          <a:p>
            <a:pPr defTabSz="914173"/>
            <a:fld id="{BB0D8AF4-41FF-4535-9D23-AD64198B3FA0}" type="slidenum">
              <a:rPr lang="en-IN" smtClean="0">
                <a:solidFill>
                  <a:srgbClr val="4590B8"/>
                </a:solidFill>
              </a:rPr>
              <a:pPr defTabSz="914173"/>
              <a:t>‹#›</a:t>
            </a:fld>
            <a:endParaRPr lang="en-IN">
              <a:solidFill>
                <a:srgbClr val="4590B8"/>
              </a:solidFill>
            </a:endParaRPr>
          </a:p>
        </p:txBody>
      </p:sp>
    </p:spTree>
    <p:extLst>
      <p:ext uri="{BB962C8B-B14F-4D97-AF65-F5344CB8AC3E}">
        <p14:creationId xmlns:p14="http://schemas.microsoft.com/office/powerpoint/2010/main" val="350938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0E6E820-2B75-493C-A05A-D75750A01AB3}" type="datetimeFigureOut">
              <a:rPr lang="en-IN" smtClean="0">
                <a:solidFill>
                  <a:srgbClr val="4590B8"/>
                </a:solidFill>
              </a:rPr>
              <a:pPr/>
              <a:t>17-01-2025</a:t>
            </a:fld>
            <a:endParaRPr lang="en-IN">
              <a:solidFill>
                <a:srgbClr val="4590B8"/>
              </a:solidFill>
            </a:endParaRPr>
          </a:p>
        </p:txBody>
      </p:sp>
      <p:sp>
        <p:nvSpPr>
          <p:cNvPr id="5" name="Footer Placeholder 4"/>
          <p:cNvSpPr>
            <a:spLocks noGrp="1"/>
          </p:cNvSpPr>
          <p:nvPr>
            <p:ph type="ftr" sz="quarter" idx="11"/>
          </p:nvPr>
        </p:nvSpPr>
        <p:spPr/>
        <p:txBody>
          <a:bodyPr/>
          <a:lstStyle/>
          <a:p>
            <a:endParaRPr lang="en-IN">
              <a:solidFill>
                <a:srgbClr val="4590B8"/>
              </a:solidFill>
            </a:endParaRPr>
          </a:p>
        </p:txBody>
      </p:sp>
      <p:sp>
        <p:nvSpPr>
          <p:cNvPr id="6" name="Slide Number Placeholder 5"/>
          <p:cNvSpPr>
            <a:spLocks noGrp="1"/>
          </p:cNvSpPr>
          <p:nvPr>
            <p:ph type="sldNum" sz="quarter" idx="12"/>
          </p:nvPr>
        </p:nvSpPr>
        <p:spPr/>
        <p:txBody>
          <a:bodyPr/>
          <a:lstStyle/>
          <a:p>
            <a:fld id="{BB0D8AF4-41FF-4535-9D23-AD64198B3FA0}" type="slidenum">
              <a:rPr lang="en-IN" smtClean="0">
                <a:solidFill>
                  <a:srgbClr val="4590B8"/>
                </a:solidFill>
              </a:rPr>
              <a:pPr/>
              <a:t>‹#›</a:t>
            </a:fld>
            <a:endParaRPr lang="en-IN">
              <a:solidFill>
                <a:srgbClr val="4590B8"/>
              </a:solidFill>
            </a:endParaRPr>
          </a:p>
        </p:txBody>
      </p:sp>
    </p:spTree>
    <p:extLst>
      <p:ext uri="{BB962C8B-B14F-4D97-AF65-F5344CB8AC3E}">
        <p14:creationId xmlns:p14="http://schemas.microsoft.com/office/powerpoint/2010/main" val="404876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0E6E820-2B75-493C-A05A-D75750A01AB3}" type="datetimeFigureOut">
              <a:rPr lang="en-IN" smtClean="0">
                <a:solidFill>
                  <a:srgbClr val="1A3260">
                    <a:lumMod val="75000"/>
                    <a:lumOff val="25000"/>
                  </a:srgbClr>
                </a:solidFill>
              </a:rPr>
              <a:pPr/>
              <a:t>17-01-2025</a:t>
            </a:fld>
            <a:endParaRPr lang="en-IN">
              <a:solidFill>
                <a:srgbClr val="1A3260">
                  <a:lumMod val="75000"/>
                  <a:lumOff val="25000"/>
                </a:srgbClr>
              </a:solidFill>
            </a:endParaRPr>
          </a:p>
        </p:txBody>
      </p:sp>
      <p:sp>
        <p:nvSpPr>
          <p:cNvPr id="5" name="Footer Placeholder 4"/>
          <p:cNvSpPr>
            <a:spLocks noGrp="1"/>
          </p:cNvSpPr>
          <p:nvPr>
            <p:ph type="ftr" sz="quarter" idx="11"/>
          </p:nvPr>
        </p:nvSpPr>
        <p:spPr/>
        <p:txBody>
          <a:bodyPr/>
          <a:lstStyle/>
          <a:p>
            <a:endParaRPr lang="en-IN">
              <a:solidFill>
                <a:srgbClr val="4590B8"/>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0D8AF4-41FF-4535-9D23-AD64198B3FA0}" type="slidenum">
              <a:rPr lang="en-IN" smtClean="0">
                <a:solidFill>
                  <a:srgbClr val="1A3260">
                    <a:lumMod val="75000"/>
                    <a:lumOff val="25000"/>
                  </a:srgbClr>
                </a:solidFill>
              </a:rPr>
              <a:pPr/>
              <a:t>‹#›</a:t>
            </a:fld>
            <a:endParaRPr lang="en-IN">
              <a:solidFill>
                <a:srgbClr val="1A3260">
                  <a:lumMod val="75000"/>
                  <a:lumOff val="25000"/>
                </a:srgbClr>
              </a:solidFill>
            </a:endParaRPr>
          </a:p>
        </p:txBody>
      </p:sp>
    </p:spTree>
    <p:extLst>
      <p:ext uri="{BB962C8B-B14F-4D97-AF65-F5344CB8AC3E}">
        <p14:creationId xmlns:p14="http://schemas.microsoft.com/office/powerpoint/2010/main" val="4183192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3" name="Rectangle 2"/>
          <p:cNvSpPr>
            <a:spLocks noGrp="1"/>
          </p:cNvSpPr>
          <p:nvPr>
            <p:ph type="dt" sz="half" idx="10"/>
          </p:nvPr>
        </p:nvSpPr>
        <p:spPr/>
        <p:txBody>
          <a:bodyPr/>
          <a:lstStyle/>
          <a:p>
            <a:fld id="{E4606EA6-EFEA-4C30-9264-4F9291A5780D}" type="datetime1">
              <a:rPr lang="en-US" smtClean="0">
                <a:solidFill>
                  <a:srgbClr val="4590B8"/>
                </a:solidFill>
              </a:rPr>
              <a:pPr/>
              <a:t>1/17/2025</a:t>
            </a:fld>
            <a:endParaRPr lang="en-US">
              <a:solidFill>
                <a:srgbClr val="4590B8"/>
              </a:solidFill>
            </a:endParaRPr>
          </a:p>
        </p:txBody>
      </p:sp>
      <p:sp>
        <p:nvSpPr>
          <p:cNvPr id="4" name="Rectangle 3"/>
          <p:cNvSpPr>
            <a:spLocks noGrp="1"/>
          </p:cNvSpPr>
          <p:nvPr>
            <p:ph type="ftr" sz="quarter" idx="11"/>
          </p:nvPr>
        </p:nvSpPr>
        <p:spPr/>
        <p:txBody>
          <a:bodyPr/>
          <a:lstStyle/>
          <a:p>
            <a:endParaRPr lang="en-US">
              <a:solidFill>
                <a:srgbClr val="4590B8"/>
              </a:solidFill>
            </a:endParaRPr>
          </a:p>
        </p:txBody>
      </p:sp>
      <p:sp>
        <p:nvSpPr>
          <p:cNvPr id="5" name="Rectangle 4"/>
          <p:cNvSpPr>
            <a:spLocks noGrp="1"/>
          </p:cNvSpPr>
          <p:nvPr>
            <p:ph type="sldNum" sz="quarter" idx="12"/>
          </p:nvPr>
        </p:nvSpPr>
        <p:spPr/>
        <p:txBody>
          <a:bodyPr/>
          <a:lstStyle/>
          <a:p>
            <a:pPr algn="ctr"/>
            <a:fld id="{8F82E0A0-C266-4798-8C8F-B9F91E9DA37E}" type="slidenum">
              <a:rPr lang="en-US" sz="1900" b="1" smtClean="0">
                <a:solidFill>
                  <a:srgbClr val="FFFFFF"/>
                </a:solidFill>
              </a:rPr>
              <a:pPr algn="ctr"/>
              <a:t>‹#›</a:t>
            </a:fld>
            <a:endParaRPr lang="en-US">
              <a:solidFill>
                <a:srgbClr val="4590B8"/>
              </a:solidFill>
            </a:endParaRPr>
          </a:p>
        </p:txBody>
      </p:sp>
      <p:sp>
        <p:nvSpPr>
          <p:cNvPr id="7" name="Rectangle 6"/>
          <p:cNvSpPr>
            <a:spLocks noGrp="1"/>
          </p:cNvSpPr>
          <p:nvPr>
            <p:ph sz="quarter" idx="13"/>
          </p:nvPr>
        </p:nvSpPr>
        <p:spPr>
          <a:xfrm>
            <a:off x="812800" y="1803400"/>
            <a:ext cx="108712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85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E6E820-2B75-493C-A05A-D75750A01AB3}" type="datetimeFigureOut">
              <a:rPr lang="en-IN" smtClean="0">
                <a:solidFill>
                  <a:srgbClr val="4590B8"/>
                </a:solidFill>
              </a:rPr>
              <a:pPr/>
              <a:t>17-01-2025</a:t>
            </a:fld>
            <a:endParaRPr lang="en-IN">
              <a:solidFill>
                <a:srgbClr val="4590B8"/>
              </a:solidFill>
            </a:endParaRPr>
          </a:p>
        </p:txBody>
      </p:sp>
      <p:sp>
        <p:nvSpPr>
          <p:cNvPr id="5" name="Footer Placeholder 4"/>
          <p:cNvSpPr>
            <a:spLocks noGrp="1"/>
          </p:cNvSpPr>
          <p:nvPr>
            <p:ph type="ftr" sz="quarter" idx="11"/>
          </p:nvPr>
        </p:nvSpPr>
        <p:spPr/>
        <p:txBody>
          <a:bodyPr/>
          <a:lstStyle/>
          <a:p>
            <a:endParaRPr lang="en-IN">
              <a:solidFill>
                <a:srgbClr val="4590B8"/>
              </a:solidFill>
            </a:endParaRPr>
          </a:p>
        </p:txBody>
      </p:sp>
      <p:sp>
        <p:nvSpPr>
          <p:cNvPr id="6" name="Slide Number Placeholder 5"/>
          <p:cNvSpPr>
            <a:spLocks noGrp="1"/>
          </p:cNvSpPr>
          <p:nvPr>
            <p:ph type="sldNum" sz="quarter" idx="12"/>
          </p:nvPr>
        </p:nvSpPr>
        <p:spPr/>
        <p:txBody>
          <a:bodyPr/>
          <a:lstStyle/>
          <a:p>
            <a:fld id="{BB0D8AF4-41FF-4535-9D23-AD64198B3FA0}" type="slidenum">
              <a:rPr lang="en-IN" smtClean="0">
                <a:solidFill>
                  <a:srgbClr val="4590B8"/>
                </a:solidFill>
              </a:rPr>
              <a:pPr/>
              <a:t>‹#›</a:t>
            </a:fld>
            <a:endParaRPr lang="en-IN">
              <a:solidFill>
                <a:srgbClr val="4590B8"/>
              </a:solidFill>
            </a:endParaRPr>
          </a:p>
        </p:txBody>
      </p:sp>
    </p:spTree>
    <p:extLst>
      <p:ext uri="{BB962C8B-B14F-4D97-AF65-F5344CB8AC3E}">
        <p14:creationId xmlns:p14="http://schemas.microsoft.com/office/powerpoint/2010/main" val="276809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E6E820-2B75-493C-A05A-D75750A01AB3}" type="datetimeFigureOut">
              <a:rPr lang="en-IN" smtClean="0">
                <a:solidFill>
                  <a:srgbClr val="1A3260">
                    <a:lumMod val="75000"/>
                    <a:lumOff val="25000"/>
                  </a:srgbClr>
                </a:solidFill>
              </a:rPr>
              <a:pPr/>
              <a:t>17-01-2025</a:t>
            </a:fld>
            <a:endParaRPr lang="en-IN">
              <a:solidFill>
                <a:srgbClr val="1A3260">
                  <a:lumMod val="75000"/>
                  <a:lumOff val="25000"/>
                </a:srgbClr>
              </a:solidFill>
            </a:endParaRPr>
          </a:p>
        </p:txBody>
      </p:sp>
      <p:sp>
        <p:nvSpPr>
          <p:cNvPr id="5" name="Footer Placeholder 4"/>
          <p:cNvSpPr>
            <a:spLocks noGrp="1"/>
          </p:cNvSpPr>
          <p:nvPr>
            <p:ph type="ftr" sz="quarter" idx="11"/>
          </p:nvPr>
        </p:nvSpPr>
        <p:spPr/>
        <p:txBody>
          <a:bodyPr/>
          <a:lstStyle/>
          <a:p>
            <a:endParaRPr lang="en-IN">
              <a:solidFill>
                <a:srgbClr val="1A3260">
                  <a:lumMod val="75000"/>
                  <a:lumOff val="25000"/>
                </a:srgb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0D8AF4-41FF-4535-9D23-AD64198B3FA0}" type="slidenum">
              <a:rPr lang="en-IN" smtClean="0">
                <a:solidFill>
                  <a:srgbClr val="1A3260">
                    <a:lumMod val="75000"/>
                    <a:lumOff val="25000"/>
                  </a:srgbClr>
                </a:solidFill>
              </a:rPr>
              <a:pPr/>
              <a:t>‹#›</a:t>
            </a:fld>
            <a:endParaRPr lang="en-IN">
              <a:solidFill>
                <a:srgbClr val="1A3260">
                  <a:lumMod val="75000"/>
                  <a:lumOff val="25000"/>
                </a:srgbClr>
              </a:solidFill>
            </a:endParaRPr>
          </a:p>
        </p:txBody>
      </p:sp>
    </p:spTree>
    <p:extLst>
      <p:ext uri="{BB962C8B-B14F-4D97-AF65-F5344CB8AC3E}">
        <p14:creationId xmlns:p14="http://schemas.microsoft.com/office/powerpoint/2010/main" val="226309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E6E820-2B75-493C-A05A-D75750A01AB3}" type="datetimeFigureOut">
              <a:rPr lang="en-IN" smtClean="0">
                <a:solidFill>
                  <a:srgbClr val="4590B8"/>
                </a:solidFill>
              </a:rPr>
              <a:pPr/>
              <a:t>17-01-2025</a:t>
            </a:fld>
            <a:endParaRPr lang="en-IN">
              <a:solidFill>
                <a:srgbClr val="4590B8"/>
              </a:solidFill>
            </a:endParaRPr>
          </a:p>
        </p:txBody>
      </p:sp>
      <p:sp>
        <p:nvSpPr>
          <p:cNvPr id="6" name="Footer Placeholder 5"/>
          <p:cNvSpPr>
            <a:spLocks noGrp="1"/>
          </p:cNvSpPr>
          <p:nvPr>
            <p:ph type="ftr" sz="quarter" idx="11"/>
          </p:nvPr>
        </p:nvSpPr>
        <p:spPr/>
        <p:txBody>
          <a:bodyPr/>
          <a:lstStyle/>
          <a:p>
            <a:endParaRPr lang="en-IN">
              <a:solidFill>
                <a:srgbClr val="4590B8"/>
              </a:solidFill>
            </a:endParaRPr>
          </a:p>
        </p:txBody>
      </p:sp>
      <p:sp>
        <p:nvSpPr>
          <p:cNvPr id="7" name="Slide Number Placeholder 6"/>
          <p:cNvSpPr>
            <a:spLocks noGrp="1"/>
          </p:cNvSpPr>
          <p:nvPr>
            <p:ph type="sldNum" sz="quarter" idx="12"/>
          </p:nvPr>
        </p:nvSpPr>
        <p:spPr/>
        <p:txBody>
          <a:bodyPr/>
          <a:lstStyle/>
          <a:p>
            <a:fld id="{BB0D8AF4-41FF-4535-9D23-AD64198B3FA0}" type="slidenum">
              <a:rPr lang="en-IN" smtClean="0">
                <a:solidFill>
                  <a:srgbClr val="4590B8"/>
                </a:solidFill>
              </a:rPr>
              <a:pPr/>
              <a:t>‹#›</a:t>
            </a:fld>
            <a:endParaRPr lang="en-IN">
              <a:solidFill>
                <a:srgbClr val="4590B8"/>
              </a:solidFill>
            </a:endParaRPr>
          </a:p>
        </p:txBody>
      </p:sp>
    </p:spTree>
    <p:extLst>
      <p:ext uri="{BB962C8B-B14F-4D97-AF65-F5344CB8AC3E}">
        <p14:creationId xmlns:p14="http://schemas.microsoft.com/office/powerpoint/2010/main" val="160400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E6E820-2B75-493C-A05A-D75750A01AB3}" type="datetimeFigureOut">
              <a:rPr lang="en-IN" smtClean="0">
                <a:solidFill>
                  <a:srgbClr val="4590B8"/>
                </a:solidFill>
              </a:rPr>
              <a:pPr/>
              <a:t>17-01-2025</a:t>
            </a:fld>
            <a:endParaRPr lang="en-IN">
              <a:solidFill>
                <a:srgbClr val="4590B8"/>
              </a:solidFill>
            </a:endParaRPr>
          </a:p>
        </p:txBody>
      </p:sp>
      <p:sp>
        <p:nvSpPr>
          <p:cNvPr id="8" name="Footer Placeholder 7"/>
          <p:cNvSpPr>
            <a:spLocks noGrp="1"/>
          </p:cNvSpPr>
          <p:nvPr>
            <p:ph type="ftr" sz="quarter" idx="11"/>
          </p:nvPr>
        </p:nvSpPr>
        <p:spPr/>
        <p:txBody>
          <a:bodyPr/>
          <a:lstStyle/>
          <a:p>
            <a:endParaRPr lang="en-IN">
              <a:solidFill>
                <a:srgbClr val="4590B8"/>
              </a:solidFill>
            </a:endParaRPr>
          </a:p>
        </p:txBody>
      </p:sp>
      <p:sp>
        <p:nvSpPr>
          <p:cNvPr id="9" name="Slide Number Placeholder 8"/>
          <p:cNvSpPr>
            <a:spLocks noGrp="1"/>
          </p:cNvSpPr>
          <p:nvPr>
            <p:ph type="sldNum" sz="quarter" idx="12"/>
          </p:nvPr>
        </p:nvSpPr>
        <p:spPr/>
        <p:txBody>
          <a:bodyPr/>
          <a:lstStyle/>
          <a:p>
            <a:fld id="{BB0D8AF4-41FF-4535-9D23-AD64198B3FA0}" type="slidenum">
              <a:rPr lang="en-IN" smtClean="0">
                <a:solidFill>
                  <a:srgbClr val="4590B8"/>
                </a:solidFill>
              </a:rPr>
              <a:pPr/>
              <a:t>‹#›</a:t>
            </a:fld>
            <a:endParaRPr lang="en-IN">
              <a:solidFill>
                <a:srgbClr val="4590B8"/>
              </a:solidFill>
            </a:endParaRPr>
          </a:p>
        </p:txBody>
      </p:sp>
    </p:spTree>
    <p:extLst>
      <p:ext uri="{BB962C8B-B14F-4D97-AF65-F5344CB8AC3E}">
        <p14:creationId xmlns:p14="http://schemas.microsoft.com/office/powerpoint/2010/main" val="62428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E6E820-2B75-493C-A05A-D75750A01AB3}" type="datetimeFigureOut">
              <a:rPr lang="en-IN" smtClean="0">
                <a:solidFill>
                  <a:srgbClr val="4590B8"/>
                </a:solidFill>
              </a:rPr>
              <a:pPr/>
              <a:t>17-01-2025</a:t>
            </a:fld>
            <a:endParaRPr lang="en-IN">
              <a:solidFill>
                <a:srgbClr val="4590B8"/>
              </a:solidFill>
            </a:endParaRPr>
          </a:p>
        </p:txBody>
      </p:sp>
      <p:sp>
        <p:nvSpPr>
          <p:cNvPr id="4" name="Footer Placeholder 3"/>
          <p:cNvSpPr>
            <a:spLocks noGrp="1"/>
          </p:cNvSpPr>
          <p:nvPr>
            <p:ph type="ftr" sz="quarter" idx="11"/>
          </p:nvPr>
        </p:nvSpPr>
        <p:spPr/>
        <p:txBody>
          <a:bodyPr/>
          <a:lstStyle/>
          <a:p>
            <a:endParaRPr lang="en-IN">
              <a:solidFill>
                <a:srgbClr val="4590B8"/>
              </a:solidFill>
            </a:endParaRPr>
          </a:p>
        </p:txBody>
      </p:sp>
      <p:sp>
        <p:nvSpPr>
          <p:cNvPr id="5" name="Slide Number Placeholder 4"/>
          <p:cNvSpPr>
            <a:spLocks noGrp="1"/>
          </p:cNvSpPr>
          <p:nvPr>
            <p:ph type="sldNum" sz="quarter" idx="12"/>
          </p:nvPr>
        </p:nvSpPr>
        <p:spPr/>
        <p:txBody>
          <a:bodyPr/>
          <a:lstStyle/>
          <a:p>
            <a:fld id="{BB0D8AF4-41FF-4535-9D23-AD64198B3FA0}" type="slidenum">
              <a:rPr lang="en-IN" smtClean="0">
                <a:solidFill>
                  <a:srgbClr val="4590B8"/>
                </a:solidFill>
              </a:rPr>
              <a:pPr/>
              <a:t>‹#›</a:t>
            </a:fld>
            <a:endParaRPr lang="en-IN">
              <a:solidFill>
                <a:srgbClr val="4590B8"/>
              </a:solidFill>
            </a:endParaRPr>
          </a:p>
        </p:txBody>
      </p:sp>
    </p:spTree>
    <p:extLst>
      <p:ext uri="{BB962C8B-B14F-4D97-AF65-F5344CB8AC3E}">
        <p14:creationId xmlns:p14="http://schemas.microsoft.com/office/powerpoint/2010/main" val="232856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6E820-2B75-493C-A05A-D75750A01AB3}" type="datetimeFigureOut">
              <a:rPr lang="en-IN" smtClean="0">
                <a:solidFill>
                  <a:srgbClr val="4590B8"/>
                </a:solidFill>
              </a:rPr>
              <a:pPr/>
              <a:t>17-01-2025</a:t>
            </a:fld>
            <a:endParaRPr lang="en-IN">
              <a:solidFill>
                <a:srgbClr val="4590B8"/>
              </a:solidFill>
            </a:endParaRPr>
          </a:p>
        </p:txBody>
      </p:sp>
      <p:sp>
        <p:nvSpPr>
          <p:cNvPr id="3" name="Footer Placeholder 2"/>
          <p:cNvSpPr>
            <a:spLocks noGrp="1"/>
          </p:cNvSpPr>
          <p:nvPr>
            <p:ph type="ftr" sz="quarter" idx="11"/>
          </p:nvPr>
        </p:nvSpPr>
        <p:spPr/>
        <p:txBody>
          <a:bodyPr/>
          <a:lstStyle/>
          <a:p>
            <a:endParaRPr lang="en-IN">
              <a:solidFill>
                <a:srgbClr val="4590B8"/>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B0D8AF4-41FF-4535-9D23-AD64198B3FA0}" type="slidenum">
              <a:rPr lang="en-IN" smtClean="0">
                <a:solidFill>
                  <a:srgbClr val="4590B8"/>
                </a:solidFill>
              </a:rPr>
              <a:pPr/>
              <a:t>‹#›</a:t>
            </a:fld>
            <a:endParaRPr lang="en-IN">
              <a:solidFill>
                <a:srgbClr val="4590B8"/>
              </a:solidFill>
            </a:endParaRPr>
          </a:p>
        </p:txBody>
      </p:sp>
    </p:spTree>
    <p:extLst>
      <p:ext uri="{BB962C8B-B14F-4D97-AF65-F5344CB8AC3E}">
        <p14:creationId xmlns:p14="http://schemas.microsoft.com/office/powerpoint/2010/main" val="61132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0E6E820-2B75-493C-A05A-D75750A01AB3}" type="datetimeFigureOut">
              <a:rPr lang="en-IN" smtClean="0">
                <a:solidFill>
                  <a:srgbClr val="1A3260">
                    <a:lumMod val="75000"/>
                    <a:lumOff val="25000"/>
                  </a:srgbClr>
                </a:solidFill>
              </a:rPr>
              <a:pPr/>
              <a:t>17-01-2025</a:t>
            </a:fld>
            <a:endParaRPr lang="en-IN">
              <a:solidFill>
                <a:srgbClr val="1A3260">
                  <a:lumMod val="75000"/>
                  <a:lumOff val="25000"/>
                </a:srgbClr>
              </a:solidFill>
            </a:endParaRPr>
          </a:p>
        </p:txBody>
      </p:sp>
      <p:sp>
        <p:nvSpPr>
          <p:cNvPr id="6" name="Footer Placeholder 5"/>
          <p:cNvSpPr>
            <a:spLocks noGrp="1"/>
          </p:cNvSpPr>
          <p:nvPr>
            <p:ph type="ftr" sz="quarter" idx="11"/>
          </p:nvPr>
        </p:nvSpPr>
        <p:spPr/>
        <p:txBody>
          <a:bodyPr/>
          <a:lstStyle/>
          <a:p>
            <a:endParaRPr lang="en-IN">
              <a:solidFill>
                <a:srgbClr val="1A3260">
                  <a:lumMod val="75000"/>
                  <a:lumOff val="25000"/>
                </a:srgb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0D8AF4-41FF-4535-9D23-AD64198B3FA0}" type="slidenum">
              <a:rPr lang="en-IN" smtClean="0">
                <a:solidFill>
                  <a:srgbClr val="1A3260">
                    <a:lumMod val="75000"/>
                    <a:lumOff val="25000"/>
                  </a:srgbClr>
                </a:solidFill>
              </a:rPr>
              <a:pPr/>
              <a:t>‹#›</a:t>
            </a:fld>
            <a:endParaRPr lang="en-IN">
              <a:solidFill>
                <a:srgbClr val="1A3260">
                  <a:lumMod val="75000"/>
                  <a:lumOff val="25000"/>
                </a:srgbClr>
              </a:solidFill>
            </a:endParaRPr>
          </a:p>
        </p:txBody>
      </p:sp>
    </p:spTree>
    <p:extLst>
      <p:ext uri="{BB962C8B-B14F-4D97-AF65-F5344CB8AC3E}">
        <p14:creationId xmlns:p14="http://schemas.microsoft.com/office/powerpoint/2010/main" val="95918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0E6E820-2B75-493C-A05A-D75750A01AB3}" type="datetimeFigureOut">
              <a:rPr lang="en-IN" smtClean="0">
                <a:solidFill>
                  <a:srgbClr val="4590B8"/>
                </a:solidFill>
              </a:rPr>
              <a:pPr/>
              <a:t>17-01-2025</a:t>
            </a:fld>
            <a:endParaRPr lang="en-IN">
              <a:solidFill>
                <a:srgbClr val="4590B8"/>
              </a:solidFill>
            </a:endParaRPr>
          </a:p>
        </p:txBody>
      </p:sp>
      <p:sp>
        <p:nvSpPr>
          <p:cNvPr id="6" name="Footer Placeholder 5"/>
          <p:cNvSpPr>
            <a:spLocks noGrp="1"/>
          </p:cNvSpPr>
          <p:nvPr>
            <p:ph type="ftr" sz="quarter" idx="11"/>
          </p:nvPr>
        </p:nvSpPr>
        <p:spPr/>
        <p:txBody>
          <a:bodyPr/>
          <a:lstStyle/>
          <a:p>
            <a:endParaRPr lang="en-IN">
              <a:solidFill>
                <a:srgbClr val="4590B8"/>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0D8AF4-41FF-4535-9D23-AD64198B3FA0}" type="slidenum">
              <a:rPr lang="en-IN" smtClean="0">
                <a:solidFill>
                  <a:srgbClr val="4590B8"/>
                </a:solidFill>
              </a:rPr>
              <a:pPr/>
              <a:t>‹#›</a:t>
            </a:fld>
            <a:endParaRPr lang="en-IN">
              <a:solidFill>
                <a:srgbClr val="4590B8"/>
              </a:solidFill>
            </a:endParaRPr>
          </a:p>
        </p:txBody>
      </p:sp>
    </p:spTree>
    <p:extLst>
      <p:ext uri="{BB962C8B-B14F-4D97-AF65-F5344CB8AC3E}">
        <p14:creationId xmlns:p14="http://schemas.microsoft.com/office/powerpoint/2010/main" val="394722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173"/>
            <a:fld id="{00E6E820-2B75-493C-A05A-D75750A01AB3}" type="datetimeFigureOut">
              <a:rPr lang="en-IN" smtClean="0">
                <a:solidFill>
                  <a:srgbClr val="4590B8"/>
                </a:solidFill>
              </a:rPr>
              <a:pPr defTabSz="914173"/>
              <a:t>17-01-2025</a:t>
            </a:fld>
            <a:endParaRPr lang="en-IN">
              <a:solidFill>
                <a:srgbClr val="4590B8"/>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173"/>
            <a:endParaRPr lang="en-IN">
              <a:solidFill>
                <a:srgbClr val="4590B8"/>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173"/>
            <a:fld id="{BB0D8AF4-41FF-4535-9D23-AD64198B3FA0}" type="slidenum">
              <a:rPr lang="en-IN" smtClean="0">
                <a:solidFill>
                  <a:srgbClr val="4590B8"/>
                </a:solidFill>
              </a:rPr>
              <a:pPr defTabSz="914173"/>
              <a:t>‹#›</a:t>
            </a:fld>
            <a:endParaRPr lang="en-IN">
              <a:solidFill>
                <a:srgbClr val="4590B8"/>
              </a:solidFill>
            </a:endParaRPr>
          </a:p>
        </p:txBody>
      </p:sp>
    </p:spTree>
    <p:extLst>
      <p:ext uri="{BB962C8B-B14F-4D97-AF65-F5344CB8AC3E}">
        <p14:creationId xmlns:p14="http://schemas.microsoft.com/office/powerpoint/2010/main" val="315404643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
        <p:nvSpPr>
          <p:cNvPr id="5" name="Title 4"/>
          <p:cNvSpPr>
            <a:spLocks noGrp="1"/>
          </p:cNvSpPr>
          <p:nvPr>
            <p:ph type="ctrTitle"/>
          </p:nvPr>
        </p:nvSpPr>
        <p:spPr>
          <a:xfrm>
            <a:off x="1123424" y="1051034"/>
            <a:ext cx="8825658" cy="4094209"/>
          </a:xfrm>
        </p:spPr>
        <p:txBody>
          <a:bodyPr/>
          <a:lstStyle/>
          <a:p>
            <a:r>
              <a:rPr lang="en-US" sz="6600" b="1" dirty="0" smtClean="0">
                <a:solidFill>
                  <a:schemeClr val="accent1">
                    <a:lumMod val="40000"/>
                    <a:lumOff val="60000"/>
                  </a:schemeClr>
                </a:solidFill>
                <a:latin typeface="Times New Roman" panose="02020603050405020304" pitchFamily="18" charset="0"/>
                <a:cs typeface="Times New Roman" panose="02020603050405020304" pitchFamily="18" charset="0"/>
              </a:rPr>
              <a:t>P</a:t>
            </a:r>
            <a:r>
              <a:rPr lang="en-US" b="1" dirty="0" smtClean="0">
                <a:solidFill>
                  <a:schemeClr val="accent1">
                    <a:lumMod val="40000"/>
                    <a:lumOff val="60000"/>
                  </a:schemeClr>
                </a:solidFill>
                <a:latin typeface="Times New Roman" panose="02020603050405020304" pitchFamily="18" charset="0"/>
                <a:cs typeface="Times New Roman" panose="02020603050405020304" pitchFamily="18" charset="0"/>
              </a:rPr>
              <a:t>EST</a:t>
            </a:r>
            <a:r>
              <a:rPr lang="en-US" sz="6000" b="1" dirty="0" smtClean="0">
                <a:solidFill>
                  <a:schemeClr val="accent1">
                    <a:lumMod val="40000"/>
                    <a:lumOff val="60000"/>
                  </a:schemeClr>
                </a:solidFill>
                <a:latin typeface="Times New Roman" panose="02020603050405020304" pitchFamily="18" charset="0"/>
                <a:cs typeface="Times New Roman" panose="02020603050405020304" pitchFamily="18" charset="0"/>
              </a:rPr>
              <a:t> </a:t>
            </a:r>
            <a:r>
              <a:rPr lang="en-US" sz="6600" b="1" dirty="0" smtClean="0">
                <a:solidFill>
                  <a:schemeClr val="accent1">
                    <a:lumMod val="40000"/>
                    <a:lumOff val="60000"/>
                  </a:schemeClr>
                </a:solidFill>
                <a:latin typeface="Times New Roman" panose="02020603050405020304" pitchFamily="18" charset="0"/>
                <a:cs typeface="Times New Roman" panose="02020603050405020304" pitchFamily="18" charset="0"/>
              </a:rPr>
              <a:t>H</a:t>
            </a:r>
            <a:r>
              <a:rPr lang="en-US" b="1" dirty="0" smtClean="0">
                <a:solidFill>
                  <a:schemeClr val="accent1">
                    <a:lumMod val="40000"/>
                    <a:lumOff val="60000"/>
                  </a:schemeClr>
                </a:solidFill>
                <a:latin typeface="Times New Roman" panose="02020603050405020304" pitchFamily="18" charset="0"/>
                <a:cs typeface="Times New Roman" panose="02020603050405020304" pitchFamily="18" charset="0"/>
              </a:rPr>
              <a:t>EALTH </a:t>
            </a:r>
            <a:r>
              <a:rPr lang="en-US" sz="6600" b="1" dirty="0" smtClean="0">
                <a:solidFill>
                  <a:schemeClr val="accent1">
                    <a:lumMod val="40000"/>
                    <a:lumOff val="60000"/>
                  </a:schemeClr>
                </a:solidFill>
                <a:latin typeface="Times New Roman" panose="02020603050405020304" pitchFamily="18" charset="0"/>
                <a:cs typeface="Times New Roman" panose="02020603050405020304" pitchFamily="18" charset="0"/>
              </a:rPr>
              <a:t>M</a:t>
            </a:r>
            <a:r>
              <a:rPr lang="en-US" b="1" dirty="0" smtClean="0">
                <a:solidFill>
                  <a:schemeClr val="accent1">
                    <a:lumMod val="40000"/>
                    <a:lumOff val="60000"/>
                  </a:schemeClr>
                </a:solidFill>
                <a:latin typeface="Times New Roman" panose="02020603050405020304" pitchFamily="18" charset="0"/>
                <a:cs typeface="Times New Roman" panose="02020603050405020304" pitchFamily="18" charset="0"/>
              </a:rPr>
              <a:t>ANAGEMENT </a:t>
            </a:r>
            <a:r>
              <a:rPr lang="en-US" sz="6000" b="1" dirty="0" smtClean="0">
                <a:solidFill>
                  <a:schemeClr val="accent1">
                    <a:lumMod val="40000"/>
                    <a:lumOff val="60000"/>
                  </a:schemeClr>
                </a:solidFill>
                <a:latin typeface="Times New Roman" panose="02020603050405020304" pitchFamily="18" charset="0"/>
                <a:cs typeface="Times New Roman" panose="02020603050405020304" pitchFamily="18" charset="0"/>
              </a:rPr>
              <a:t>— </a:t>
            </a:r>
            <a:r>
              <a:rPr lang="en-US" sz="6600" b="1" dirty="0" smtClean="0">
                <a:solidFill>
                  <a:schemeClr val="accent1">
                    <a:lumMod val="40000"/>
                    <a:lumOff val="60000"/>
                  </a:schemeClr>
                </a:solidFill>
                <a:latin typeface="Times New Roman" panose="02020603050405020304" pitchFamily="18" charset="0"/>
                <a:cs typeface="Times New Roman" panose="02020603050405020304" pitchFamily="18" charset="0"/>
              </a:rPr>
              <a:t>I</a:t>
            </a:r>
            <a:r>
              <a:rPr lang="en-US" b="1" dirty="0" smtClean="0">
                <a:solidFill>
                  <a:schemeClr val="accent1">
                    <a:lumMod val="40000"/>
                    <a:lumOff val="60000"/>
                  </a:schemeClr>
                </a:solidFill>
                <a:latin typeface="Times New Roman" panose="02020603050405020304" pitchFamily="18" charset="0"/>
                <a:cs typeface="Times New Roman" panose="02020603050405020304" pitchFamily="18" charset="0"/>
              </a:rPr>
              <a:t>NDIAN </a:t>
            </a:r>
            <a:r>
              <a:rPr lang="en-US" sz="6600" b="1" dirty="0" smtClean="0">
                <a:solidFill>
                  <a:schemeClr val="accent1">
                    <a:lumMod val="40000"/>
                    <a:lumOff val="60000"/>
                  </a:schemeClr>
                </a:solidFill>
                <a:latin typeface="Times New Roman" panose="02020603050405020304" pitchFamily="18" charset="0"/>
                <a:cs typeface="Times New Roman" panose="02020603050405020304" pitchFamily="18" charset="0"/>
              </a:rPr>
              <a:t>S</a:t>
            </a:r>
            <a:r>
              <a:rPr lang="en-US" b="1" dirty="0" smtClean="0">
                <a:solidFill>
                  <a:schemeClr val="accent1">
                    <a:lumMod val="40000"/>
                    <a:lumOff val="60000"/>
                  </a:schemeClr>
                </a:solidFill>
                <a:latin typeface="Times New Roman" panose="02020603050405020304" pitchFamily="18" charset="0"/>
                <a:cs typeface="Times New Roman" panose="02020603050405020304" pitchFamily="18" charset="0"/>
              </a:rPr>
              <a:t>TANDARDS</a:t>
            </a:r>
            <a:r>
              <a:rPr lang="en-US" sz="6000" b="1" dirty="0" smtClean="0">
                <a:solidFill>
                  <a:schemeClr val="accent1">
                    <a:lumMod val="40000"/>
                    <a:lumOff val="60000"/>
                  </a:schemeClr>
                </a:solidFill>
                <a:latin typeface="Times New Roman" panose="02020603050405020304" pitchFamily="18" charset="0"/>
                <a:cs typeface="Times New Roman" panose="02020603050405020304" pitchFamily="18" charset="0"/>
              </a:rPr>
              <a:t> </a:t>
            </a:r>
            <a:r>
              <a:rPr lang="en-US" sz="6600" b="1" dirty="0" smtClean="0">
                <a:solidFill>
                  <a:schemeClr val="accent1">
                    <a:lumMod val="40000"/>
                    <a:lumOff val="60000"/>
                  </a:schemeClr>
                </a:solidFill>
                <a:latin typeface="Times New Roman" panose="02020603050405020304" pitchFamily="18" charset="0"/>
                <a:cs typeface="Times New Roman" panose="02020603050405020304" pitchFamily="18" charset="0"/>
              </a:rPr>
              <a:t>O</a:t>
            </a:r>
            <a:r>
              <a:rPr lang="en-US" b="1" dirty="0" smtClean="0">
                <a:solidFill>
                  <a:schemeClr val="accent1">
                    <a:lumMod val="40000"/>
                    <a:lumOff val="60000"/>
                  </a:schemeClr>
                </a:solidFill>
                <a:latin typeface="Times New Roman" panose="02020603050405020304" pitchFamily="18" charset="0"/>
                <a:cs typeface="Times New Roman" panose="02020603050405020304" pitchFamily="18" charset="0"/>
              </a:rPr>
              <a:t>N</a:t>
            </a:r>
            <a:r>
              <a:rPr lang="en-US" sz="6000" b="1" dirty="0" smtClean="0">
                <a:solidFill>
                  <a:schemeClr val="accent1">
                    <a:lumMod val="40000"/>
                    <a:lumOff val="60000"/>
                  </a:schemeClr>
                </a:solidFill>
                <a:latin typeface="Times New Roman" panose="02020603050405020304" pitchFamily="18" charset="0"/>
                <a:cs typeface="Times New Roman" panose="02020603050405020304" pitchFamily="18" charset="0"/>
              </a:rPr>
              <a:t> </a:t>
            </a:r>
            <a:r>
              <a:rPr lang="en-US" sz="6600" b="1" dirty="0" smtClean="0">
                <a:solidFill>
                  <a:schemeClr val="accent1">
                    <a:lumMod val="40000"/>
                    <a:lumOff val="60000"/>
                  </a:schemeClr>
                </a:solidFill>
                <a:latin typeface="Times New Roman" panose="02020603050405020304" pitchFamily="18" charset="0"/>
                <a:cs typeface="Times New Roman" panose="02020603050405020304" pitchFamily="18" charset="0"/>
              </a:rPr>
              <a:t>P</a:t>
            </a:r>
            <a:r>
              <a:rPr lang="en-US" b="1" dirty="0" smtClean="0">
                <a:solidFill>
                  <a:schemeClr val="accent1">
                    <a:lumMod val="40000"/>
                    <a:lumOff val="60000"/>
                  </a:schemeClr>
                </a:solidFill>
                <a:latin typeface="Times New Roman" panose="02020603050405020304" pitchFamily="18" charset="0"/>
                <a:cs typeface="Times New Roman" panose="02020603050405020304" pitchFamily="18" charset="0"/>
              </a:rPr>
              <a:t>ESTICIDES</a:t>
            </a:r>
            <a:endParaRPr lang="en-US" b="1" dirty="0">
              <a:solidFill>
                <a:schemeClr val="accent1">
                  <a:lumMod val="40000"/>
                  <a:lumOff val="60000"/>
                </a:schemeClr>
              </a:solidFill>
              <a:latin typeface="Times New Roman" panose="02020603050405020304" pitchFamily="18" charset="0"/>
              <a:cs typeface="Times New Roman" panose="02020603050405020304" pitchFamily="18" charset="0"/>
            </a:endParaRPr>
          </a:p>
        </p:txBody>
      </p:sp>
      <p:sp>
        <p:nvSpPr>
          <p:cNvPr id="9" name="Subtitle 8"/>
          <p:cNvSpPr>
            <a:spLocks noGrp="1"/>
          </p:cNvSpPr>
          <p:nvPr>
            <p:ph type="subTitle" idx="1"/>
          </p:nvPr>
        </p:nvSpPr>
        <p:spPr>
          <a:xfrm>
            <a:off x="7367751" y="5008607"/>
            <a:ext cx="4288222" cy="1318620"/>
          </a:xfrm>
        </p:spPr>
        <p:txBody>
          <a:bodyPr>
            <a:normAutofit/>
          </a:bodyPr>
          <a:lstStyle/>
          <a:p>
            <a:pPr lvl="0" defTabSz="1172233">
              <a:lnSpc>
                <a:spcPct val="80000"/>
              </a:lnSpc>
              <a:spcBef>
                <a:spcPts val="0"/>
              </a:spcBef>
              <a:buClrTx/>
              <a:buSzTx/>
              <a:defRPr/>
            </a:pPr>
            <a:r>
              <a:rPr lang="en-US" altLang="en-US" sz="2000" b="1" dirty="0">
                <a:solidFill>
                  <a:schemeClr val="accent1">
                    <a:lumMod val="20000"/>
                    <a:lumOff val="80000"/>
                  </a:schemeClr>
                </a:solidFill>
                <a:latin typeface="Times New Roman" panose="02020603050405020304" pitchFamily="18" charset="0"/>
                <a:ea typeface="Cambria" panose="02040503050406030204" pitchFamily="18" charset="0"/>
                <a:cs typeface="Times New Roman" panose="02020603050405020304" pitchFamily="18" charset="0"/>
              </a:rPr>
              <a:t>Kuldeep Mittal</a:t>
            </a:r>
            <a:endParaRPr lang="en-US" altLang="en-US" sz="2000" b="1" cap="none" dirty="0">
              <a:solidFill>
                <a:schemeClr val="accent1">
                  <a:lumMod val="20000"/>
                  <a:lumOff val="80000"/>
                </a:schemeClr>
              </a:solidFill>
              <a:latin typeface="Times New Roman" panose="02020603050405020304" pitchFamily="18" charset="0"/>
              <a:ea typeface="Cambria" panose="02040503050406030204" pitchFamily="18" charset="0"/>
              <a:cs typeface="Times New Roman" panose="02020603050405020304" pitchFamily="18" charset="0"/>
            </a:endParaRPr>
          </a:p>
          <a:p>
            <a:pPr lvl="0" defTabSz="1172233">
              <a:lnSpc>
                <a:spcPct val="80000"/>
              </a:lnSpc>
              <a:spcBef>
                <a:spcPts val="0"/>
              </a:spcBef>
              <a:buClrTx/>
              <a:buSzTx/>
              <a:defRPr/>
            </a:pPr>
            <a:r>
              <a:rPr lang="en-US" altLang="en-US" sz="2000" cap="none" dirty="0">
                <a:solidFill>
                  <a:schemeClr val="accent1">
                    <a:lumMod val="20000"/>
                    <a:lumOff val="80000"/>
                  </a:schemeClr>
                </a:solidFill>
                <a:latin typeface="Times New Roman" panose="02020603050405020304" pitchFamily="18" charset="0"/>
                <a:ea typeface="Cambria" panose="02040503050406030204" pitchFamily="18" charset="0"/>
                <a:cs typeface="Times New Roman" panose="02020603050405020304" pitchFamily="18" charset="0"/>
              </a:rPr>
              <a:t>Scientist-B/Assistant Director </a:t>
            </a:r>
          </a:p>
          <a:p>
            <a:pPr lvl="0" defTabSz="1172233">
              <a:lnSpc>
                <a:spcPct val="80000"/>
              </a:lnSpc>
              <a:spcBef>
                <a:spcPts val="0"/>
              </a:spcBef>
              <a:buClrTx/>
              <a:buSzTx/>
              <a:defRPr/>
            </a:pPr>
            <a:r>
              <a:rPr lang="en-US" altLang="en-US" sz="2000" cap="none" dirty="0">
                <a:solidFill>
                  <a:schemeClr val="accent1">
                    <a:lumMod val="20000"/>
                    <a:lumOff val="80000"/>
                  </a:schemeClr>
                </a:solidFill>
                <a:latin typeface="Times New Roman" panose="02020603050405020304" pitchFamily="18" charset="0"/>
                <a:ea typeface="Cambria" panose="02040503050406030204" pitchFamily="18" charset="0"/>
                <a:cs typeface="Times New Roman" panose="02020603050405020304" pitchFamily="18" charset="0"/>
              </a:rPr>
              <a:t>Food &amp; Agriculture </a:t>
            </a:r>
            <a:r>
              <a:rPr lang="en-US" altLang="en-US" sz="2000" cap="none" dirty="0" smtClean="0">
                <a:solidFill>
                  <a:schemeClr val="accent1">
                    <a:lumMod val="20000"/>
                    <a:lumOff val="80000"/>
                  </a:schemeClr>
                </a:solidFill>
                <a:latin typeface="Times New Roman" panose="02020603050405020304" pitchFamily="18" charset="0"/>
                <a:ea typeface="Cambria" panose="02040503050406030204" pitchFamily="18" charset="0"/>
                <a:cs typeface="Times New Roman" panose="02020603050405020304" pitchFamily="18" charset="0"/>
              </a:rPr>
              <a:t>Department. </a:t>
            </a:r>
            <a:endParaRPr lang="en-US" altLang="en-US" sz="2000" cap="none" dirty="0">
              <a:solidFill>
                <a:schemeClr val="accent1">
                  <a:lumMod val="20000"/>
                  <a:lumOff val="80000"/>
                </a:schemeClr>
              </a:solidFill>
              <a:latin typeface="Times New Roman" panose="02020603050405020304" pitchFamily="18" charset="0"/>
              <a:ea typeface="Cambria" panose="02040503050406030204" pitchFamily="18" charset="0"/>
              <a:cs typeface="Times New Roman" panose="02020603050405020304" pitchFamily="18" charset="0"/>
            </a:endParaRPr>
          </a:p>
          <a:p>
            <a:pPr lvl="0" defTabSz="1172233">
              <a:lnSpc>
                <a:spcPct val="80000"/>
              </a:lnSpc>
              <a:spcBef>
                <a:spcPts val="0"/>
              </a:spcBef>
              <a:buClrTx/>
              <a:buSzTx/>
              <a:defRPr/>
            </a:pPr>
            <a:r>
              <a:rPr lang="en-US" altLang="en-US" sz="2000" cap="none" dirty="0">
                <a:solidFill>
                  <a:schemeClr val="accent1">
                    <a:lumMod val="20000"/>
                    <a:lumOff val="80000"/>
                  </a:schemeClr>
                </a:solidFill>
                <a:latin typeface="Times New Roman" panose="02020603050405020304" pitchFamily="18" charset="0"/>
                <a:ea typeface="Cambria" panose="02040503050406030204" pitchFamily="18" charset="0"/>
                <a:cs typeface="Times New Roman" panose="02020603050405020304" pitchFamily="18" charset="0"/>
              </a:rPr>
              <a:t>Bureau of Indian Standards, New Delhi</a:t>
            </a:r>
          </a:p>
          <a:p>
            <a:endParaRPr lang="en-US" dirty="0">
              <a:solidFill>
                <a:schemeClr val="accent1">
                  <a:lumMod val="20000"/>
                  <a:lumOff val="80000"/>
                </a:schemeClr>
              </a:solidFill>
            </a:endParaRPr>
          </a:p>
        </p:txBody>
      </p:sp>
    </p:spTree>
    <p:extLst>
      <p:ext uri="{BB962C8B-B14F-4D97-AF65-F5344CB8AC3E}">
        <p14:creationId xmlns:p14="http://schemas.microsoft.com/office/powerpoint/2010/main" val="526207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329259" cy="720000"/>
          </a:xfrm>
          <a:prstGeom prst="rect">
            <a:avLst/>
          </a:prstGeom>
          <a:solidFill>
            <a:schemeClr val="accent1"/>
          </a:solidFill>
        </p:spPr>
        <p:txBody>
          <a:bodyPr vert="horz" lIns="91420" tIns="45718" rIns="91420" bIns="45718"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err="1">
                <a:latin typeface="Times New Roman" panose="02020603050405020304" pitchFamily="18" charset="0"/>
                <a:ea typeface="Cambria" panose="02040503050406030204" pitchFamily="18" charset="0"/>
                <a:cs typeface="Times New Roman" panose="02020603050405020304" pitchFamily="18" charset="0"/>
              </a:rPr>
              <a:t>Chlorpyrifos</a:t>
            </a:r>
            <a:endParaRPr lang="en-US" sz="35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D9539225-BF2E-B6EB-DAE6-5BC7A891AFE9}"/>
              </a:ext>
            </a:extLst>
          </p:cNvPr>
          <p:cNvSpPr>
            <a:spLocks noGrp="1"/>
          </p:cNvSpPr>
          <p:nvPr>
            <p:ph sz="quarter" idx="13"/>
          </p:nvPr>
        </p:nvSpPr>
        <p:spPr>
          <a:xfrm>
            <a:off x="1000990" y="1465609"/>
            <a:ext cx="10352810" cy="4755284"/>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It is used as insecticide.</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Following Indian Standards are pertaining to chlorpyrifos: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dirty="0"/>
          </a:p>
        </p:txBody>
      </p:sp>
      <p:sp>
        <p:nvSpPr>
          <p:cNvPr id="6" name="Rectangle 5"/>
          <p:cNvSpPr/>
          <p:nvPr/>
        </p:nvSpPr>
        <p:spPr>
          <a:xfrm>
            <a:off x="1371450" y="2962102"/>
            <a:ext cx="4170218" cy="1762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Times New Roman" panose="02020603050405020304" pitchFamily="18" charset="0"/>
                <a:cs typeface="Times New Roman" panose="02020603050405020304" pitchFamily="18" charset="0"/>
              </a:rPr>
              <a:t>IS 8963 : 2006 </a:t>
            </a:r>
            <a:r>
              <a:rPr lang="en-IN" sz="2000" b="1" dirty="0" err="1">
                <a:latin typeface="Times New Roman" panose="02020603050405020304" pitchFamily="18" charset="0"/>
                <a:cs typeface="Times New Roman" panose="02020603050405020304" pitchFamily="18" charset="0"/>
              </a:rPr>
              <a:t>Chlorpyrifos</a:t>
            </a:r>
            <a:r>
              <a:rPr lang="en-IN" sz="2000" b="1" dirty="0">
                <a:latin typeface="Times New Roman" panose="02020603050405020304" pitchFamily="18" charset="0"/>
                <a:cs typeface="Times New Roman" panose="02020603050405020304" pitchFamily="18" charset="0"/>
              </a:rPr>
              <a:t>, technical – Specification</a:t>
            </a:r>
          </a:p>
        </p:txBody>
      </p:sp>
      <p:sp>
        <p:nvSpPr>
          <p:cNvPr id="7" name="Rectangle 6"/>
          <p:cNvSpPr/>
          <p:nvPr/>
        </p:nvSpPr>
        <p:spPr>
          <a:xfrm>
            <a:off x="6177395" y="2962102"/>
            <a:ext cx="4048990" cy="1762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IS 8944 : 2005 Chlorpyrifos EC – Specification</a:t>
            </a:r>
            <a:endParaRPr lang="en-IN" sz="20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17175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1373" y="1008992"/>
            <a:ext cx="11329259" cy="649988"/>
          </a:xfrm>
          <a:prstGeom prst="rect">
            <a:avLst/>
          </a:prstGeom>
          <a:solidFill>
            <a:schemeClr val="accent1"/>
          </a:solidFill>
        </p:spPr>
        <p:txBody>
          <a:bodyPr vert="horz" lIns="91420" tIns="45718" rIns="91420" bIns="45718" rtlCol="0" anchor="b">
            <a:normAutofit fontScale="77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IS 8963 : 2006 </a:t>
            </a:r>
            <a:r>
              <a:rPr lang="en-IN" sz="3600" b="1" dirty="0" err="1">
                <a:latin typeface="Times New Roman" panose="02020603050405020304" pitchFamily="18" charset="0"/>
                <a:ea typeface="Cambria" panose="02040503050406030204" pitchFamily="18" charset="0"/>
                <a:cs typeface="Times New Roman" panose="02020603050405020304" pitchFamily="18" charset="0"/>
              </a:rPr>
              <a:t>Chlorpyrifos</a:t>
            </a:r>
            <a:r>
              <a:rPr lang="en-IN" sz="3600" b="1" dirty="0">
                <a:latin typeface="Times New Roman" panose="02020603050405020304" pitchFamily="18" charset="0"/>
                <a:ea typeface="Cambria" panose="02040503050406030204" pitchFamily="18" charset="0"/>
                <a:cs typeface="Times New Roman" panose="02020603050405020304" pitchFamily="18" charset="0"/>
              </a:rPr>
              <a:t>, technical - Specification</a:t>
            </a:r>
            <a:endParaRPr lang="en-US" sz="350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682199" y="2333297"/>
            <a:ext cx="10620374" cy="4201242"/>
          </a:xfrm>
          <a:prstGeom prst="rect">
            <a:avLst/>
          </a:prstGeom>
        </p:spPr>
        <p:txBody>
          <a:bodyPr/>
          <a:lstStyle>
            <a:lvl1pPr marL="305920" indent="-305920" algn="l" defTabSz="457083" rtl="0" eaLnBrk="1" latinLnBrk="0" hangingPunct="1">
              <a:spcBef>
                <a:spcPct val="20000"/>
              </a:spcBef>
              <a:spcAft>
                <a:spcPts val="600"/>
              </a:spcAft>
              <a:buClr>
                <a:schemeClr val="accent2"/>
              </a:buClr>
              <a:buSzPct val="92000"/>
              <a:buFont typeface="Wingdings 2" panose="05020102010507070707" pitchFamily="18" charset="2"/>
              <a:buChar char=""/>
              <a:defRPr sz="1900" kern="1200">
                <a:solidFill>
                  <a:schemeClr val="tx2"/>
                </a:solidFill>
                <a:latin typeface="+mn-lt"/>
                <a:ea typeface="+mn-ea"/>
                <a:cs typeface="+mn-cs"/>
              </a:defRPr>
            </a:lvl1pPr>
            <a:lvl2pPr marL="629840" indent="-305920" algn="l" defTabSz="45708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80" indent="-269933" algn="l" defTabSz="457083" rtl="0" eaLnBrk="1" latinLnBrk="0" hangingPunct="1">
              <a:spcBef>
                <a:spcPct val="20000"/>
              </a:spcBef>
              <a:spcAft>
                <a:spcPts val="600"/>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3pPr>
            <a:lvl4pPr marL="1241693" indent="-233941" algn="l" defTabSz="45708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600" indent="-233941" algn="l" defTabSz="45708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523" indent="-228546" algn="l" defTabSz="45708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453" indent="-228546" algn="l" defTabSz="45708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380" indent="-228546" algn="l" defTabSz="45708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301" indent="-228546" algn="l" defTabSz="45708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buFont typeface="Wingdings" panose="05000000000000000000" pitchFamily="2" charset="2"/>
              <a:buChar char="§"/>
            </a:pPr>
            <a:r>
              <a:rPr lang="en-IN" sz="2400" dirty="0"/>
              <a:t>This standard prescribes the requirements and the methods of sampling and test for </a:t>
            </a:r>
            <a:r>
              <a:rPr lang="en-IN" sz="2400" dirty="0" err="1"/>
              <a:t>chlorpyrifos</a:t>
            </a:r>
            <a:r>
              <a:rPr lang="en-IN" sz="2400" dirty="0"/>
              <a:t>, technical.</a:t>
            </a:r>
          </a:p>
          <a:p>
            <a:pPr marL="0" indent="0">
              <a:buFont typeface="Wingdings 2" panose="05020102010507070707" pitchFamily="18" charset="2"/>
              <a:buNone/>
            </a:pPr>
            <a:endParaRPr lang="en-IN" dirty="0"/>
          </a:p>
        </p:txBody>
      </p:sp>
      <p:pic>
        <p:nvPicPr>
          <p:cNvPr id="7" name="image4.png"/>
          <p:cNvPicPr>
            <a:picLocks noGrp="1"/>
          </p:cNvPicPr>
          <p:nvPr>
            <p:ph sz="quarter" idx="13"/>
          </p:nvPr>
        </p:nvPicPr>
        <p:blipFill rotWithShape="1">
          <a:blip r:embed="rId2" cstate="print"/>
          <a:srcRect t="72583" b="8251"/>
          <a:stretch/>
        </p:blipFill>
        <p:spPr bwMode="auto">
          <a:xfrm>
            <a:off x="431373" y="3342289"/>
            <a:ext cx="10871200" cy="3192249"/>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25099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1192" y="1738085"/>
            <a:ext cx="10871200" cy="4989285"/>
          </a:xfrm>
        </p:spPr>
        <p:txBody>
          <a:bodyPr>
            <a:noAutofit/>
          </a:bodyPr>
          <a:lstStyle/>
          <a:p>
            <a:pPr algn="just">
              <a:buFont typeface="Wingdings" panose="05000000000000000000" pitchFamily="2" charset="2"/>
              <a:buChar char="§"/>
            </a:pPr>
            <a:endParaRPr lang="en-IN"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IN" sz="2000" dirty="0" err="1">
                <a:latin typeface="Times New Roman" panose="02020603050405020304" pitchFamily="18" charset="0"/>
                <a:cs typeface="Times New Roman" panose="02020603050405020304" pitchFamily="18" charset="0"/>
              </a:rPr>
              <a:t>Chlorpyrifos</a:t>
            </a:r>
            <a:r>
              <a:rPr lang="en-IN" sz="2000" dirty="0">
                <a:latin typeface="Times New Roman" panose="02020603050405020304" pitchFamily="18" charset="0"/>
                <a:cs typeface="Times New Roman" panose="02020603050405020304" pitchFamily="18" charset="0"/>
              </a:rPr>
              <a:t>, EC is used for the control of insect pest and is generally manufactured to contain 20 percent </a:t>
            </a:r>
            <a:r>
              <a:rPr lang="en-IN" sz="2000" i="1" dirty="0">
                <a:latin typeface="Times New Roman" panose="02020603050405020304" pitchFamily="18" charset="0"/>
                <a:cs typeface="Times New Roman" panose="02020603050405020304" pitchFamily="18" charset="0"/>
              </a:rPr>
              <a:t>m</a:t>
            </a:r>
            <a:r>
              <a:rPr lang="en-IN" sz="2000" dirty="0">
                <a:latin typeface="Times New Roman" panose="02020603050405020304" pitchFamily="18"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m</a:t>
            </a:r>
            <a:r>
              <a:rPr lang="en-IN" sz="2000" dirty="0">
                <a:latin typeface="Times New Roman" panose="02020603050405020304" pitchFamily="18" charset="0"/>
                <a:cs typeface="Times New Roman" panose="02020603050405020304" pitchFamily="18" charset="0"/>
              </a:rPr>
              <a:t> and 50 percent </a:t>
            </a:r>
            <a:r>
              <a:rPr lang="en-IN" sz="2000" i="1" dirty="0">
                <a:latin typeface="Times New Roman" panose="02020603050405020304" pitchFamily="18" charset="0"/>
                <a:cs typeface="Times New Roman" panose="02020603050405020304" pitchFamily="18" charset="0"/>
              </a:rPr>
              <a:t>m</a:t>
            </a:r>
            <a:r>
              <a:rPr lang="en-IN" sz="2000" dirty="0">
                <a:latin typeface="Times New Roman" panose="02020603050405020304" pitchFamily="18"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m</a:t>
            </a:r>
            <a:r>
              <a:rPr lang="en-IN" sz="2000" dirty="0">
                <a:latin typeface="Times New Roman" panose="02020603050405020304" pitchFamily="18" charset="0"/>
                <a:cs typeface="Times New Roman" panose="02020603050405020304" pitchFamily="18" charset="0"/>
              </a:rPr>
              <a:t> of </a:t>
            </a:r>
            <a:r>
              <a:rPr lang="en-IN" sz="2000" dirty="0" err="1">
                <a:latin typeface="Times New Roman" panose="02020603050405020304" pitchFamily="18" charset="0"/>
                <a:cs typeface="Times New Roman" panose="02020603050405020304" pitchFamily="18" charset="0"/>
              </a:rPr>
              <a:t>chlorpyrifos</a:t>
            </a:r>
            <a:r>
              <a:rPr lang="en-IN"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IN" sz="2000" b="1" u="sng" dirty="0">
                <a:latin typeface="Times New Roman" panose="02020603050405020304" pitchFamily="18" charset="0"/>
                <a:cs typeface="Times New Roman" panose="02020603050405020304" pitchFamily="18" charset="0"/>
              </a:rPr>
              <a:t> Requirements of </a:t>
            </a:r>
            <a:r>
              <a:rPr lang="en-IN" sz="2000" b="1" u="sng" dirty="0" err="1">
                <a:latin typeface="Times New Roman" panose="02020603050405020304" pitchFamily="18" charset="0"/>
                <a:cs typeface="Times New Roman" panose="02020603050405020304" pitchFamily="18" charset="0"/>
              </a:rPr>
              <a:t>Chlorpyrifos</a:t>
            </a:r>
            <a:r>
              <a:rPr lang="en-IN" sz="2000" b="1" u="sng" dirty="0">
                <a:latin typeface="Times New Roman" panose="02020603050405020304" pitchFamily="18" charset="0"/>
                <a:cs typeface="Times New Roman" panose="02020603050405020304" pitchFamily="18" charset="0"/>
              </a:rPr>
              <a:t>, EC</a:t>
            </a:r>
          </a:p>
          <a:p>
            <a:pPr algn="just">
              <a:buFont typeface="Wingdings" panose="05000000000000000000" pitchFamily="2" charset="2"/>
              <a:buChar char="§"/>
            </a:pPr>
            <a:r>
              <a:rPr lang="en-IN" sz="2000" b="1" dirty="0">
                <a:latin typeface="Times New Roman" panose="02020603050405020304" pitchFamily="18" charset="0"/>
                <a:cs typeface="Times New Roman" panose="02020603050405020304" pitchFamily="18" charset="0"/>
              </a:rPr>
              <a:t>Cold Test </a:t>
            </a:r>
            <a:r>
              <a:rPr lang="en-IN" sz="2000" dirty="0">
                <a:latin typeface="Times New Roman" panose="02020603050405020304" pitchFamily="18" charset="0"/>
                <a:cs typeface="Times New Roman" panose="02020603050405020304" pitchFamily="18" charset="0"/>
              </a:rPr>
              <a:t>- No turbidity or separation of-solid or oily matter or both shall occur when the material is subjected to the cold test at 10°C as prescribed in 13.1 of IS 6940 or any other lower temperature as agreed to between the purchaser and the supplier.</a:t>
            </a:r>
          </a:p>
          <a:p>
            <a:pPr algn="just">
              <a:buFont typeface="Wingdings" panose="05000000000000000000" pitchFamily="2" charset="2"/>
              <a:buChar char="§"/>
            </a:pPr>
            <a:r>
              <a:rPr lang="en-IN" sz="2000" b="1" dirty="0">
                <a:latin typeface="Times New Roman" panose="02020603050405020304" pitchFamily="18" charset="0"/>
                <a:cs typeface="Times New Roman" panose="02020603050405020304" pitchFamily="18" charset="0"/>
              </a:rPr>
              <a:t>Flash Point (Abel) - </a:t>
            </a:r>
            <a:r>
              <a:rPr lang="en-IN" sz="2000" dirty="0">
                <a:latin typeface="Times New Roman" panose="02020603050405020304" pitchFamily="18" charset="0"/>
                <a:cs typeface="Times New Roman" panose="02020603050405020304" pitchFamily="18" charset="0"/>
              </a:rPr>
              <a:t>When determined by the method prescribed in IS 1448 [ P : 20 ], the flash point of the material shall be minimum 24.5°C.</a:t>
            </a:r>
          </a:p>
          <a:p>
            <a:pPr algn="just">
              <a:buFont typeface="Wingdings" panose="05000000000000000000" pitchFamily="2" charset="2"/>
              <a:buChar char="§"/>
            </a:pPr>
            <a:r>
              <a:rPr lang="en-IN" sz="2000" b="1" dirty="0">
                <a:latin typeface="Times New Roman" panose="02020603050405020304" pitchFamily="18" charset="0"/>
                <a:cs typeface="Times New Roman" panose="02020603050405020304" pitchFamily="18" charset="0"/>
              </a:rPr>
              <a:t>Emulsion Stability </a:t>
            </a:r>
            <a:r>
              <a:rPr lang="en-IN" sz="2000" dirty="0">
                <a:latin typeface="Times New Roman" panose="02020603050405020304" pitchFamily="18" charset="0"/>
                <a:cs typeface="Times New Roman" panose="02020603050405020304" pitchFamily="18" charset="0"/>
              </a:rPr>
              <a:t>- Any separation including creaming at the top and sedimentation at the bottom of 100 ml of emulsion prepared in standard hard water with 2.0 ml of EC shall not exceed 2.0 ml when tested by the method prescribed in 13.3 of IS 6940.</a:t>
            </a:r>
          </a:p>
          <a:p>
            <a:pPr algn="just">
              <a:buFont typeface="Wingdings" panose="05000000000000000000" pitchFamily="2" charset="2"/>
              <a:buChar char="§"/>
            </a:pPr>
            <a:r>
              <a:rPr lang="en-IN" sz="2000" b="1" dirty="0">
                <a:latin typeface="Times New Roman" panose="02020603050405020304" pitchFamily="18" charset="0"/>
                <a:cs typeface="Times New Roman" panose="02020603050405020304" pitchFamily="18" charset="0"/>
              </a:rPr>
              <a:t>Acidity (H₂SO₄) </a:t>
            </a:r>
            <a:r>
              <a:rPr lang="en-IN" sz="2000" dirty="0">
                <a:latin typeface="Times New Roman" panose="02020603050405020304" pitchFamily="18" charset="0"/>
                <a:cs typeface="Times New Roman" panose="02020603050405020304" pitchFamily="18" charset="0"/>
              </a:rPr>
              <a:t>- When tested by the method prescribed in IS 6940, acidity (as H₂SO₄) shall be 0.05 percent by mass, Max.</a:t>
            </a:r>
          </a:p>
          <a:p>
            <a:pPr algn="just">
              <a:buFont typeface="Wingdings" panose="05000000000000000000" pitchFamily="2" charset="2"/>
              <a:buChar char="§"/>
            </a:pPr>
            <a:endParaRPr lang="en-IN" sz="2200" dirty="0">
              <a:latin typeface="Times New Roman" panose="02020603050405020304" pitchFamily="18" charset="0"/>
              <a:cs typeface="Times New Roman" panose="02020603050405020304" pitchFamily="18" charset="0"/>
            </a:endParaRPr>
          </a:p>
          <a:p>
            <a:pPr marL="0" indent="0">
              <a:buNone/>
            </a:pPr>
            <a:endParaRPr lang="en-IN" sz="2200" dirty="0"/>
          </a:p>
        </p:txBody>
      </p:sp>
      <p:sp>
        <p:nvSpPr>
          <p:cNvPr id="4" name="Title 1"/>
          <p:cNvSpPr txBox="1">
            <a:spLocks/>
          </p:cNvSpPr>
          <p:nvPr/>
        </p:nvSpPr>
        <p:spPr>
          <a:xfrm>
            <a:off x="462904" y="1103585"/>
            <a:ext cx="11329259" cy="638059"/>
          </a:xfrm>
          <a:prstGeom prst="rect">
            <a:avLst/>
          </a:prstGeom>
          <a:solidFill>
            <a:schemeClr val="accent1"/>
          </a:solidFill>
        </p:spPr>
        <p:txBody>
          <a:bodyPr vert="horz" lIns="91420" tIns="45718" rIns="91420" bIns="45718" rtlCol="0" anchor="b">
            <a:normAutofit fontScale="925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IS </a:t>
            </a:r>
            <a:r>
              <a:rPr lang="en-US" sz="3600" b="1" dirty="0">
                <a:latin typeface="Times New Roman" panose="02020603050405020304" pitchFamily="18" charset="0"/>
                <a:ea typeface="Cambria" panose="02040503050406030204" pitchFamily="18" charset="0"/>
                <a:cs typeface="Times New Roman" panose="02020603050405020304" pitchFamily="18" charset="0"/>
              </a:rPr>
              <a:t>8944 : 2005</a:t>
            </a:r>
            <a:r>
              <a:rPr lang="en-IN" sz="3600" b="1" dirty="0">
                <a:latin typeface="Times New Roman" panose="02020603050405020304" pitchFamily="18" charset="0"/>
                <a:ea typeface="Cambria" panose="02040503050406030204" pitchFamily="18" charset="0"/>
                <a:cs typeface="Times New Roman" panose="02020603050405020304" pitchFamily="18" charset="0"/>
              </a:rPr>
              <a:t> </a:t>
            </a:r>
            <a:r>
              <a:rPr lang="en-IN" sz="3600" b="1" dirty="0" err="1">
                <a:latin typeface="Times New Roman" panose="02020603050405020304" pitchFamily="18" charset="0"/>
                <a:ea typeface="Cambria" panose="02040503050406030204" pitchFamily="18" charset="0"/>
                <a:cs typeface="Times New Roman" panose="02020603050405020304" pitchFamily="18" charset="0"/>
              </a:rPr>
              <a:t>Chlorpyrifos</a:t>
            </a:r>
            <a:r>
              <a:rPr lang="en-IN" sz="3600" b="1" dirty="0">
                <a:latin typeface="Times New Roman" panose="02020603050405020304" pitchFamily="18" charset="0"/>
                <a:ea typeface="Cambria" panose="02040503050406030204" pitchFamily="18" charset="0"/>
                <a:cs typeface="Times New Roman" panose="02020603050405020304" pitchFamily="18" charset="0"/>
              </a:rPr>
              <a:t>, EC - Specification</a:t>
            </a:r>
            <a:endParaRPr lang="en-US" sz="35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85335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329259" cy="720000"/>
          </a:xfrm>
          <a:prstGeom prst="rect">
            <a:avLst/>
          </a:prstGeom>
          <a:solidFill>
            <a:schemeClr val="accent1"/>
          </a:solidFill>
        </p:spPr>
        <p:txBody>
          <a:bodyPr vert="horz" lIns="91420" tIns="45718" rIns="91420" bIns="45718"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malathion</a:t>
            </a:r>
            <a:endParaRPr lang="en-US" sz="35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D9539225-BF2E-B6EB-DAE6-5BC7A891AFE9}"/>
              </a:ext>
            </a:extLst>
          </p:cNvPr>
          <p:cNvSpPr>
            <a:spLocks noGrp="1"/>
          </p:cNvSpPr>
          <p:nvPr>
            <p:ph sz="quarter" idx="13"/>
          </p:nvPr>
        </p:nvSpPr>
        <p:spPr>
          <a:xfrm>
            <a:off x="431372" y="1557049"/>
            <a:ext cx="11329259" cy="4755284"/>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p>
            <a:pPr>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Malathion is a man-made organophosphate insecticide that is commonly used to control mosquitoes and a variety of insects that attack fruits, vegetables, landscaping plants, and shrubs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Following Indian Standards are pertaining to malathion:</a:t>
            </a:r>
          </a:p>
          <a:p>
            <a:pPr marL="0" indent="0">
              <a:buNone/>
            </a:pPr>
            <a:r>
              <a:rPr lang="en-US" dirty="0"/>
              <a:t>	                                              </a:t>
            </a:r>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sp>
        <p:nvSpPr>
          <p:cNvPr id="6" name="Rectangle 5"/>
          <p:cNvSpPr/>
          <p:nvPr/>
        </p:nvSpPr>
        <p:spPr>
          <a:xfrm>
            <a:off x="738596" y="2949053"/>
            <a:ext cx="2121468" cy="2371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 1832 :1978</a:t>
            </a:r>
          </a:p>
          <a:p>
            <a:pPr algn="ctr"/>
            <a:r>
              <a:rPr lang="en-IN" b="1" dirty="0"/>
              <a:t>Specification for malathion, technical</a:t>
            </a:r>
          </a:p>
        </p:txBody>
      </p:sp>
      <p:sp>
        <p:nvSpPr>
          <p:cNvPr id="7" name="Rectangle 6"/>
          <p:cNvSpPr/>
          <p:nvPr/>
        </p:nvSpPr>
        <p:spPr>
          <a:xfrm>
            <a:off x="3149386" y="2949051"/>
            <a:ext cx="2508530" cy="2576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 2567 : 1978</a:t>
            </a:r>
          </a:p>
          <a:p>
            <a:pPr algn="ctr"/>
            <a:r>
              <a:rPr lang="en-IN" b="1" dirty="0"/>
              <a:t>Specification for malathion </a:t>
            </a:r>
            <a:r>
              <a:rPr lang="en-IN" b="1" dirty="0" err="1"/>
              <a:t>emulsifiable</a:t>
            </a:r>
            <a:r>
              <a:rPr lang="en-IN" b="1" dirty="0"/>
              <a:t> concentrates</a:t>
            </a:r>
          </a:p>
        </p:txBody>
      </p:sp>
      <p:sp>
        <p:nvSpPr>
          <p:cNvPr id="8" name="Rectangle 7"/>
          <p:cNvSpPr/>
          <p:nvPr/>
        </p:nvSpPr>
        <p:spPr>
          <a:xfrm>
            <a:off x="5914984" y="2949051"/>
            <a:ext cx="2421082" cy="2576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 2568 : 1978</a:t>
            </a:r>
          </a:p>
          <a:p>
            <a:pPr algn="ctr"/>
            <a:r>
              <a:rPr lang="en-IN" b="1" dirty="0"/>
              <a:t>Specification for malathion dusting powders</a:t>
            </a:r>
          </a:p>
        </p:txBody>
      </p:sp>
      <p:sp>
        <p:nvSpPr>
          <p:cNvPr id="9" name="Rectangle 8"/>
          <p:cNvSpPr/>
          <p:nvPr/>
        </p:nvSpPr>
        <p:spPr>
          <a:xfrm>
            <a:off x="8593134" y="2949051"/>
            <a:ext cx="2508530" cy="2576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 2569 : 1978</a:t>
            </a:r>
          </a:p>
          <a:p>
            <a:pPr algn="ctr"/>
            <a:r>
              <a:rPr lang="en-IN" b="1" dirty="0"/>
              <a:t>Specification for malathion water dispersible powder concentrates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36746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1883" y="1061544"/>
            <a:ext cx="11329259" cy="565905"/>
          </a:xfrm>
          <a:prstGeom prst="rect">
            <a:avLst/>
          </a:prstGeom>
          <a:solidFill>
            <a:schemeClr val="accent1"/>
          </a:solidFill>
        </p:spPr>
        <p:txBody>
          <a:bodyPr vert="horz" lIns="91420" tIns="45718" rIns="91420" bIns="45718" rtlCol="0" anchor="b">
            <a:normAutofit fontScale="77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600" b="1" dirty="0">
                <a:latin typeface="Times New Roman" panose="02020603050405020304" pitchFamily="18" charset="0"/>
                <a:ea typeface="Cambria" panose="02040503050406030204" pitchFamily="18" charset="0"/>
                <a:cs typeface="Times New Roman" panose="02020603050405020304" pitchFamily="18" charset="0"/>
              </a:rPr>
              <a:t>IS 1832 :1978 Specification for malathion, technical</a:t>
            </a:r>
            <a:endParaRPr lang="en-US" sz="35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83476" y="2239604"/>
            <a:ext cx="11025051" cy="830997"/>
          </a:xfrm>
          <a:prstGeom prst="rect">
            <a:avLst/>
          </a:prstGeom>
          <a:noFill/>
        </p:spPr>
        <p:txBody>
          <a:bodyPr wrap="square" rtlCol="0">
            <a:spAutoFit/>
          </a:bodyPr>
          <a:lstStyle/>
          <a:p>
            <a:pPr marL="342900" indent="-342900">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This standard prescribes the requirements and the methods of sampling and test for malathion, technical, employed in the preparation of insecticidal formulations.</a:t>
            </a:r>
          </a:p>
        </p:txBody>
      </p:sp>
      <p:pic>
        <p:nvPicPr>
          <p:cNvPr id="8" name="image14.png"/>
          <p:cNvPicPr/>
          <p:nvPr/>
        </p:nvPicPr>
        <p:blipFill rotWithShape="1">
          <a:blip r:embed="rId2" cstate="print"/>
          <a:srcRect t="13548" b="53853"/>
          <a:stretch/>
        </p:blipFill>
        <p:spPr bwMode="auto">
          <a:xfrm>
            <a:off x="1324304" y="3289738"/>
            <a:ext cx="9196552" cy="3384331"/>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49636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1086126"/>
            <a:ext cx="11329259" cy="720000"/>
          </a:xfrm>
          <a:prstGeom prst="rect">
            <a:avLst/>
          </a:prstGeom>
          <a:solidFill>
            <a:schemeClr val="accent1"/>
          </a:solidFill>
        </p:spPr>
        <p:txBody>
          <a:bodyPr vert="horz" lIns="91420" tIns="45718" rIns="91420" bIns="45718" rtlCol="0" anchor="b">
            <a:no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2400" b="1" dirty="0">
                <a:latin typeface="Times New Roman" panose="02020603050405020304" pitchFamily="18" charset="0"/>
                <a:ea typeface="Cambria" panose="02040503050406030204" pitchFamily="18" charset="0"/>
                <a:cs typeface="Times New Roman" panose="02020603050405020304" pitchFamily="18" charset="0"/>
              </a:rPr>
              <a:t>IS 2567 : 1978 Specification for malathion </a:t>
            </a:r>
            <a:r>
              <a:rPr lang="en-IN" sz="2400" b="1" dirty="0" err="1">
                <a:latin typeface="Times New Roman" panose="02020603050405020304" pitchFamily="18" charset="0"/>
                <a:ea typeface="Cambria" panose="02040503050406030204" pitchFamily="18" charset="0"/>
                <a:cs typeface="Times New Roman" panose="02020603050405020304" pitchFamily="18" charset="0"/>
              </a:rPr>
              <a:t>emulsifiable</a:t>
            </a:r>
            <a:r>
              <a:rPr lang="en-IN" sz="2400" b="1" dirty="0">
                <a:latin typeface="Times New Roman" panose="02020603050405020304" pitchFamily="18" charset="0"/>
                <a:ea typeface="Cambria" panose="02040503050406030204" pitchFamily="18" charset="0"/>
                <a:cs typeface="Times New Roman" panose="02020603050405020304" pitchFamily="18" charset="0"/>
              </a:rPr>
              <a:t> </a:t>
            </a:r>
            <a:r>
              <a:rPr lang="en-IN" sz="2400" b="1" dirty="0" smtClean="0">
                <a:latin typeface="Times New Roman" panose="02020603050405020304" pitchFamily="18" charset="0"/>
                <a:ea typeface="Cambria" panose="02040503050406030204" pitchFamily="18" charset="0"/>
                <a:cs typeface="Times New Roman" panose="02020603050405020304" pitchFamily="18" charset="0"/>
              </a:rPr>
              <a:t>concentrates</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3" y="2253323"/>
            <a:ext cx="11586457" cy="4893647"/>
          </a:xfrm>
          <a:prstGeom prst="rect">
            <a:avLst/>
          </a:prstGeom>
        </p:spPr>
        <p:txBody>
          <a:bodyPr wrap="square">
            <a:spAutoFit/>
          </a:bodyPr>
          <a:lstStyle/>
          <a:p>
            <a:pPr marL="342900" indent="-342900"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This standard prescribes the requirements and the methods of sampling and test for malathion </a:t>
            </a:r>
            <a:r>
              <a:rPr lang="en-IN" sz="1800" dirty="0" err="1">
                <a:latin typeface="Times New Roman" panose="02020603050405020304" pitchFamily="18" charset="0"/>
                <a:cs typeface="Times New Roman" panose="02020603050405020304" pitchFamily="18" charset="0"/>
              </a:rPr>
              <a:t>emulsifiable</a:t>
            </a:r>
            <a:r>
              <a:rPr lang="en-IN" sz="1800" dirty="0">
                <a:latin typeface="Times New Roman" panose="02020603050405020304" pitchFamily="18" charset="0"/>
                <a:cs typeface="Times New Roman" panose="02020603050405020304" pitchFamily="18" charset="0"/>
              </a:rPr>
              <a:t> concentrates.</a:t>
            </a:r>
          </a:p>
          <a:p>
            <a:pPr algn="just"/>
            <a:endParaRPr lang="en-IN" sz="18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IN" sz="1800" b="1" u="sng" dirty="0">
                <a:latin typeface="Times New Roman" panose="02020603050405020304" pitchFamily="18" charset="0"/>
                <a:cs typeface="Times New Roman" panose="02020603050405020304" pitchFamily="18" charset="0"/>
              </a:rPr>
              <a:t>Requirements of Malathion, EC </a:t>
            </a:r>
          </a:p>
          <a:p>
            <a:pPr algn="just"/>
            <a:endParaRPr lang="en-IN" sz="1800" b="1" u="sng"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Cold Test - No turbidity or separation of solid and/or oily matter shall occur when the material is subjected to the cold test at 10°C prescribed in IS 6940 or any other lower temperature as agreed between the purchaser and the vendor.</a:t>
            </a:r>
          </a:p>
          <a:p>
            <a:pPr algn="just"/>
            <a:endParaRPr lang="en-IN" sz="18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Flash Point - When determined by the method prescribed IS 1448 [P : 20] the flash point of the material shall be above 24.5°C.</a:t>
            </a:r>
          </a:p>
          <a:p>
            <a:pPr marL="342900" indent="-342900" algn="just">
              <a:buFont typeface="Wingdings" panose="05000000000000000000" pitchFamily="2" charset="2"/>
              <a:buChar char="§"/>
            </a:pPr>
            <a:endParaRPr lang="en-IN" sz="1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IN" sz="1800" b="1" dirty="0">
                <a:latin typeface="Times New Roman" panose="02020603050405020304" pitchFamily="18" charset="0"/>
                <a:cs typeface="Times New Roman" panose="02020603050405020304" pitchFamily="18" charset="0"/>
              </a:rPr>
              <a:t>Emulsion Stability </a:t>
            </a:r>
            <a:r>
              <a:rPr lang="en-IN" sz="1800" dirty="0">
                <a:latin typeface="Times New Roman" panose="02020603050405020304" pitchFamily="18" charset="0"/>
                <a:cs typeface="Times New Roman" panose="02020603050405020304" pitchFamily="18" charset="0"/>
              </a:rPr>
              <a:t>– Any separation, including creaming at the top and sedimentation at the bottom of 100 ml of emulsion prepared in standard hard water with 5 ml for public health use and 2 ml for agricultural use, shall not exceed 1 ml when tested by one of the methods prescribed in IS 6940.</a:t>
            </a:r>
          </a:p>
          <a:p>
            <a:pPr algn="just"/>
            <a:endParaRPr lang="en-IN" sz="1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IN" sz="1800" b="1" dirty="0">
                <a:latin typeface="Times New Roman" panose="02020603050405020304" pitchFamily="18" charset="0"/>
                <a:cs typeface="Times New Roman" panose="02020603050405020304" pitchFamily="18" charset="0"/>
              </a:rPr>
              <a:t>Acidity</a:t>
            </a:r>
            <a:r>
              <a:rPr lang="en-IN" sz="1800" dirty="0">
                <a:latin typeface="Times New Roman" panose="02020603050405020304" pitchFamily="18" charset="0"/>
                <a:cs typeface="Times New Roman" panose="02020603050405020304" pitchFamily="18" charset="0"/>
              </a:rPr>
              <a:t>- When tested by the method prescribed in IS 6940, the acidity (as H₂SO₄), shall be not more than 0·5 percent by mass.</a:t>
            </a:r>
          </a:p>
          <a:p>
            <a:pPr marL="342900" indent="-342900">
              <a:buFont typeface="Wingdings" panose="05000000000000000000" pitchFamily="2" charset="2"/>
              <a:buChar char="§"/>
            </a:pPr>
            <a:endParaRPr lang="en-IN"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95525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329259" cy="465484"/>
          </a:xfrm>
          <a:prstGeom prst="rect">
            <a:avLst/>
          </a:prstGeom>
          <a:solidFill>
            <a:schemeClr val="accent1"/>
          </a:solidFill>
        </p:spPr>
        <p:txBody>
          <a:bodyPr vert="horz" lIns="91420" tIns="45718" rIns="91420" bIns="45718" rtlCol="0" anchor="b">
            <a:normAutofit fontScale="77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Cambria" panose="02040503050406030204" pitchFamily="18" charset="0"/>
                <a:ea typeface="Cambria" panose="02040503050406030204" pitchFamily="18" charset="0"/>
              </a:rPr>
              <a:t>IS 2568 : 1978 Specification for malathion dusting </a:t>
            </a:r>
            <a:r>
              <a:rPr lang="en-IN" sz="3600" b="1" dirty="0" smtClean="0">
                <a:latin typeface="Cambria" panose="02040503050406030204" pitchFamily="18" charset="0"/>
                <a:ea typeface="Cambria" panose="02040503050406030204" pitchFamily="18" charset="0"/>
              </a:rPr>
              <a:t>powders</a:t>
            </a:r>
            <a:endParaRPr lang="en-US" sz="3500" dirty="0"/>
          </a:p>
        </p:txBody>
      </p:sp>
      <p:sp>
        <p:nvSpPr>
          <p:cNvPr id="5" name="Rectangle 4"/>
          <p:cNvSpPr/>
          <p:nvPr/>
        </p:nvSpPr>
        <p:spPr>
          <a:xfrm>
            <a:off x="431373" y="1248044"/>
            <a:ext cx="11329259" cy="707886"/>
          </a:xfrm>
          <a:prstGeom prst="rect">
            <a:avLst/>
          </a:prstGeom>
        </p:spPr>
        <p:txBody>
          <a:bodyPr wrap="square">
            <a:spAutoFit/>
          </a:bodyPr>
          <a:lstStyle/>
          <a:p>
            <a:pPr marL="342900" indent="-342900">
              <a:buFont typeface="Wingdings" panose="05000000000000000000" pitchFamily="2" charset="2"/>
              <a:buChar char="§"/>
            </a:pPr>
            <a:r>
              <a:rPr lang="en-IN" sz="2000" dirty="0">
                <a:solidFill>
                  <a:schemeClr val="bg1">
                    <a:lumMod val="95000"/>
                  </a:schemeClr>
                </a:solidFill>
                <a:latin typeface="Times New Roman" panose="02020603050405020304" pitchFamily="18" charset="0"/>
                <a:cs typeface="Times New Roman" panose="02020603050405020304" pitchFamily="18" charset="0"/>
              </a:rPr>
              <a:t>This standard prescribes the requirements and the methods of sampling and test for malathion dusting powders</a:t>
            </a:r>
            <a:r>
              <a:rPr lang="en-IN" dirty="0">
                <a:solidFill>
                  <a:schemeClr val="bg1">
                    <a:lumMod val="95000"/>
                  </a:schemeClr>
                </a:solidFill>
                <a:latin typeface="Times New Roman" panose="02020603050405020304" pitchFamily="18" charset="0"/>
                <a:cs typeface="Times New Roman" panose="02020603050405020304" pitchFamily="18" charset="0"/>
              </a:rPr>
              <a:t>.</a:t>
            </a:r>
          </a:p>
        </p:txBody>
      </p:sp>
      <p:pic>
        <p:nvPicPr>
          <p:cNvPr id="6" name="image10.png"/>
          <p:cNvPicPr/>
          <p:nvPr/>
        </p:nvPicPr>
        <p:blipFill rotWithShape="1">
          <a:blip r:embed="rId2" cstate="print"/>
          <a:srcRect t="31712" b="27335"/>
          <a:stretch/>
        </p:blipFill>
        <p:spPr bwMode="auto">
          <a:xfrm>
            <a:off x="1860331" y="2327093"/>
            <a:ext cx="8156028" cy="4410037"/>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33237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329259" cy="720000"/>
          </a:xfrm>
          <a:prstGeom prst="rect">
            <a:avLst/>
          </a:prstGeom>
          <a:solidFill>
            <a:schemeClr val="accent1"/>
          </a:solidFill>
        </p:spPr>
        <p:txBody>
          <a:bodyPr vert="horz" lIns="91420" tIns="45718" rIns="91420" bIns="45718" rtlCol="0" anchor="b">
            <a:normAutofit fontScale="70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600" b="1" dirty="0">
                <a:latin typeface="Cambria" panose="02040503050406030204" pitchFamily="18" charset="0"/>
                <a:ea typeface="Cambria" panose="02040503050406030204" pitchFamily="18" charset="0"/>
              </a:rPr>
              <a:t>IS 2569 : 1978 Specification for malathion water dispersible powder </a:t>
            </a:r>
            <a:r>
              <a:rPr lang="en-IN" sz="3600" b="1" dirty="0" smtClean="0">
                <a:latin typeface="Cambria" panose="02040503050406030204" pitchFamily="18" charset="0"/>
                <a:ea typeface="Cambria" panose="02040503050406030204" pitchFamily="18" charset="0"/>
              </a:rPr>
              <a:t>concentrates</a:t>
            </a:r>
            <a:endParaRPr lang="en-US" sz="3500" dirty="0"/>
          </a:p>
        </p:txBody>
      </p:sp>
      <p:sp>
        <p:nvSpPr>
          <p:cNvPr id="5" name="Rectangle 4"/>
          <p:cNvSpPr/>
          <p:nvPr/>
        </p:nvSpPr>
        <p:spPr>
          <a:xfrm>
            <a:off x="317862" y="1364691"/>
            <a:ext cx="11442769" cy="677108"/>
          </a:xfrm>
          <a:prstGeom prst="rect">
            <a:avLst/>
          </a:prstGeom>
        </p:spPr>
        <p:txBody>
          <a:bodyPr wrap="square">
            <a:spAutoFit/>
          </a:bodyPr>
          <a:lstStyle/>
          <a:p>
            <a:pPr marL="342900" indent="-342900">
              <a:buFont typeface="Wingdings" panose="05000000000000000000" pitchFamily="2" charset="2"/>
              <a:buChar char="§"/>
            </a:pPr>
            <a:r>
              <a:rPr lang="en-IN" dirty="0">
                <a:solidFill>
                  <a:schemeClr val="bg1">
                    <a:lumMod val="95000"/>
                  </a:schemeClr>
                </a:solidFill>
                <a:latin typeface="Times New Roman" panose="02020603050405020304" pitchFamily="18" charset="0"/>
                <a:cs typeface="Times New Roman" panose="02020603050405020304" pitchFamily="18" charset="0"/>
              </a:rPr>
              <a:t>This standard prescribes the requirements and the method of sampling and test for malathion water dispersible powder concentrates</a:t>
            </a:r>
            <a:r>
              <a:rPr lang="en-IN" dirty="0">
                <a:solidFill>
                  <a:schemeClr val="bg1">
                    <a:lumMod val="95000"/>
                  </a:schemeClr>
                </a:solidFill>
              </a:rPr>
              <a:t>.</a:t>
            </a:r>
          </a:p>
        </p:txBody>
      </p:sp>
      <p:pic>
        <p:nvPicPr>
          <p:cNvPr id="6" name="image15.png"/>
          <p:cNvPicPr/>
          <p:nvPr/>
        </p:nvPicPr>
        <p:blipFill rotWithShape="1">
          <a:blip r:embed="rId2" cstate="print"/>
          <a:srcRect t="36563" b="22682"/>
          <a:stretch/>
        </p:blipFill>
        <p:spPr bwMode="auto">
          <a:xfrm>
            <a:off x="1765739" y="2270234"/>
            <a:ext cx="8219090" cy="4466897"/>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70773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8844" y="830318"/>
            <a:ext cx="11329259" cy="609600"/>
          </a:xfrm>
          <a:prstGeom prst="rect">
            <a:avLst/>
          </a:prstGeom>
          <a:solidFill>
            <a:schemeClr val="accent1"/>
          </a:solidFill>
        </p:spPr>
        <p:txBody>
          <a:bodyPr vert="horz" lIns="91420" tIns="45718" rIns="91420" bIns="45718" rtlCol="0" anchor="b">
            <a:normAutofit fontScale="32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9000" b="1" dirty="0" err="1">
                <a:latin typeface="Times New Roman" panose="02020603050405020304" pitchFamily="18" charset="0"/>
                <a:ea typeface="Cambria" panose="02040503050406030204" pitchFamily="18" charset="0"/>
                <a:cs typeface="Times New Roman" panose="02020603050405020304" pitchFamily="18" charset="0"/>
              </a:rPr>
              <a:t>Fipronil</a:t>
            </a:r>
            <a:r>
              <a:rPr lang="en-IN" sz="3600" b="1" dirty="0">
                <a:latin typeface="Cambria" panose="02040503050406030204" pitchFamily="18" charset="0"/>
                <a:ea typeface="Cambria" panose="02040503050406030204" pitchFamily="18" charset="0"/>
              </a:rPr>
              <a:t/>
            </a:r>
            <a:br>
              <a:rPr lang="en-IN" sz="3600" b="1" dirty="0">
                <a:latin typeface="Cambria" panose="02040503050406030204" pitchFamily="18" charset="0"/>
                <a:ea typeface="Cambria" panose="02040503050406030204" pitchFamily="18" charset="0"/>
              </a:rPr>
            </a:br>
            <a:endParaRPr lang="en-US" sz="3500" dirty="0"/>
          </a:p>
        </p:txBody>
      </p:sp>
      <p:sp>
        <p:nvSpPr>
          <p:cNvPr id="5" name="Rectangle 4"/>
          <p:cNvSpPr/>
          <p:nvPr/>
        </p:nvSpPr>
        <p:spPr>
          <a:xfrm>
            <a:off x="448844" y="1556455"/>
            <a:ext cx="11455827" cy="384721"/>
          </a:xfrm>
          <a:prstGeom prst="rect">
            <a:avLst/>
          </a:prstGeom>
        </p:spPr>
        <p:txBody>
          <a:bodyPr wrap="square">
            <a:spAutoFit/>
          </a:bodyPr>
          <a:lstStyle/>
          <a:p>
            <a:pPr marL="342900" indent="-342900">
              <a:buFont typeface="Wingdings" panose="05000000000000000000" pitchFamily="2" charset="2"/>
              <a:buChar char="§"/>
            </a:pPr>
            <a:r>
              <a:rPr lang="en-IN" dirty="0">
                <a:solidFill>
                  <a:schemeClr val="bg1">
                    <a:lumMod val="95000"/>
                  </a:schemeClr>
                </a:solidFill>
                <a:latin typeface="Times New Roman" panose="02020603050405020304" pitchFamily="18" charset="0"/>
                <a:cs typeface="Times New Roman" panose="02020603050405020304" pitchFamily="18" charset="0"/>
              </a:rPr>
              <a:t>Following Indian Standards are pertaining to </a:t>
            </a:r>
            <a:r>
              <a:rPr lang="en-IN" dirty="0" err="1">
                <a:solidFill>
                  <a:schemeClr val="bg1">
                    <a:lumMod val="95000"/>
                  </a:schemeClr>
                </a:solidFill>
                <a:latin typeface="Times New Roman" panose="02020603050405020304" pitchFamily="18" charset="0"/>
                <a:cs typeface="Times New Roman" panose="02020603050405020304" pitchFamily="18" charset="0"/>
              </a:rPr>
              <a:t>Fipronil</a:t>
            </a:r>
            <a:r>
              <a:rPr lang="en-IN" dirty="0">
                <a:solidFill>
                  <a:schemeClr val="bg1">
                    <a:lumMod val="95000"/>
                  </a:schemeClr>
                </a:solidFill>
                <a:latin typeface="Times New Roman" panose="02020603050405020304" pitchFamily="18" charset="0"/>
                <a:cs typeface="Times New Roman" panose="02020603050405020304" pitchFamily="18" charset="0"/>
              </a:rPr>
              <a:t> mentioned underneath </a:t>
            </a:r>
            <a:r>
              <a:rPr lang="en-IN" dirty="0">
                <a:solidFill>
                  <a:schemeClr val="bg1">
                    <a:lumMod val="95000"/>
                  </a:schemeClr>
                </a:solidFill>
              </a:rPr>
              <a:t>–</a:t>
            </a:r>
          </a:p>
        </p:txBody>
      </p:sp>
      <p:sp>
        <p:nvSpPr>
          <p:cNvPr id="6" name="Rectangle 5"/>
          <p:cNvSpPr/>
          <p:nvPr/>
        </p:nvSpPr>
        <p:spPr>
          <a:xfrm>
            <a:off x="981557" y="2761078"/>
            <a:ext cx="4322617" cy="2586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 16145 : 2013</a:t>
            </a:r>
          </a:p>
          <a:p>
            <a:pPr algn="ctr"/>
            <a:r>
              <a:rPr lang="en-IN" b="1" dirty="0" err="1"/>
              <a:t>Fipronil</a:t>
            </a:r>
            <a:r>
              <a:rPr lang="en-IN" b="1" dirty="0"/>
              <a:t> suspension concentrate (SC) - Specification</a:t>
            </a:r>
          </a:p>
        </p:txBody>
      </p:sp>
      <p:sp>
        <p:nvSpPr>
          <p:cNvPr id="7" name="Rectangle 6"/>
          <p:cNvSpPr/>
          <p:nvPr/>
        </p:nvSpPr>
        <p:spPr>
          <a:xfrm>
            <a:off x="6667195" y="2761078"/>
            <a:ext cx="4281055" cy="2677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 16331 : 2015</a:t>
            </a:r>
          </a:p>
          <a:p>
            <a:pPr algn="ctr"/>
            <a:r>
              <a:rPr lang="en-IN" b="1" dirty="0" err="1"/>
              <a:t>Fipronil</a:t>
            </a:r>
            <a:r>
              <a:rPr lang="en-IN" b="1" dirty="0"/>
              <a:t> granules - Specification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70561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1373" y="644691"/>
            <a:ext cx="11329259" cy="720000"/>
          </a:xfrm>
          <a:prstGeom prst="rect">
            <a:avLst/>
          </a:prstGeom>
          <a:solidFill>
            <a:schemeClr val="accent1"/>
          </a:solidFill>
        </p:spPr>
        <p:txBody>
          <a:bodyPr vert="horz" lIns="91420" tIns="45718" rIns="91420" bIns="45718" rtlCol="0" anchor="b">
            <a:normAutofit fontScale="62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IS 16145 : 2013 </a:t>
            </a:r>
            <a:r>
              <a:rPr lang="en-IN" sz="3600" b="1" dirty="0" err="1">
                <a:latin typeface="Times New Roman" panose="02020603050405020304" pitchFamily="18" charset="0"/>
                <a:ea typeface="Cambria" panose="02040503050406030204" pitchFamily="18" charset="0"/>
                <a:cs typeface="Times New Roman" panose="02020603050405020304" pitchFamily="18" charset="0"/>
              </a:rPr>
              <a:t>Fipronil</a:t>
            </a:r>
            <a:r>
              <a:rPr lang="en-IN" sz="3600" b="1" dirty="0">
                <a:latin typeface="Times New Roman" panose="02020603050405020304" pitchFamily="18" charset="0"/>
                <a:ea typeface="Cambria" panose="02040503050406030204" pitchFamily="18" charset="0"/>
                <a:cs typeface="Times New Roman" panose="02020603050405020304" pitchFamily="18" charset="0"/>
              </a:rPr>
              <a:t> suspension concentrate (SC) - Specification</a:t>
            </a:r>
            <a:r>
              <a:rPr lang="en-IN" sz="3600" b="1" dirty="0">
                <a:latin typeface="Cambria" panose="02040503050406030204" pitchFamily="18" charset="0"/>
                <a:ea typeface="Cambria" panose="02040503050406030204" pitchFamily="18" charset="0"/>
              </a:rPr>
              <a:t/>
            </a:r>
            <a:br>
              <a:rPr lang="en-IN" sz="3600" b="1" dirty="0">
                <a:latin typeface="Cambria" panose="02040503050406030204" pitchFamily="18" charset="0"/>
                <a:ea typeface="Cambria" panose="02040503050406030204" pitchFamily="18" charset="0"/>
              </a:rPr>
            </a:br>
            <a:endParaRPr lang="en-US" sz="3500" dirty="0"/>
          </a:p>
        </p:txBody>
      </p:sp>
      <p:sp>
        <p:nvSpPr>
          <p:cNvPr id="7" name="Rectangle 6"/>
          <p:cNvSpPr/>
          <p:nvPr/>
        </p:nvSpPr>
        <p:spPr>
          <a:xfrm>
            <a:off x="431373" y="1553184"/>
            <a:ext cx="11468890" cy="5370701"/>
          </a:xfrm>
          <a:prstGeom prst="rect">
            <a:avLst/>
          </a:prstGeom>
        </p:spPr>
        <p:txBody>
          <a:bodyPr wrap="square">
            <a:spAutoFit/>
          </a:bodyPr>
          <a:lstStyle/>
          <a:p>
            <a:pPr marL="342900" indent="-342900" algn="just">
              <a:buFont typeface="Wingdings" panose="05000000000000000000" pitchFamily="2" charset="2"/>
              <a:buChar char="§"/>
            </a:pPr>
            <a:r>
              <a:rPr lang="en-IN" sz="1800" dirty="0">
                <a:solidFill>
                  <a:schemeClr val="bg1">
                    <a:lumMod val="95000"/>
                  </a:schemeClr>
                </a:solidFill>
                <a:latin typeface="Times New Roman" panose="02020603050405020304" pitchFamily="18" charset="0"/>
                <a:cs typeface="Times New Roman" panose="02020603050405020304" pitchFamily="18" charset="0"/>
              </a:rPr>
              <a:t>This standard prescribes the requirements and the methods of sampling and test for </a:t>
            </a:r>
            <a:r>
              <a:rPr lang="en-IN" sz="1800" dirty="0" err="1">
                <a:solidFill>
                  <a:schemeClr val="bg1">
                    <a:lumMod val="95000"/>
                  </a:schemeClr>
                </a:solidFill>
                <a:latin typeface="Times New Roman" panose="02020603050405020304" pitchFamily="18" charset="0"/>
                <a:cs typeface="Times New Roman" panose="02020603050405020304" pitchFamily="18" charset="0"/>
              </a:rPr>
              <a:t>Fipronil</a:t>
            </a:r>
            <a:r>
              <a:rPr lang="en-IN" sz="1800" dirty="0">
                <a:solidFill>
                  <a:schemeClr val="bg1">
                    <a:lumMod val="95000"/>
                  </a:schemeClr>
                </a:solidFill>
                <a:latin typeface="Times New Roman" panose="02020603050405020304" pitchFamily="18" charset="0"/>
                <a:cs typeface="Times New Roman" panose="02020603050405020304" pitchFamily="18" charset="0"/>
              </a:rPr>
              <a:t> SC.</a:t>
            </a:r>
          </a:p>
          <a:p>
            <a:pPr algn="just"/>
            <a:endParaRPr lang="en-IN" sz="1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IN" sz="1800" b="1" u="sng" dirty="0">
                <a:latin typeface="Times New Roman" panose="02020603050405020304" pitchFamily="18" charset="0"/>
                <a:cs typeface="Times New Roman" panose="02020603050405020304" pitchFamily="18" charset="0"/>
              </a:rPr>
              <a:t>Requirements of </a:t>
            </a:r>
            <a:r>
              <a:rPr lang="en-IN" sz="1800" b="1" u="sng" dirty="0" err="1">
                <a:latin typeface="Times New Roman" panose="02020603050405020304" pitchFamily="18" charset="0"/>
                <a:cs typeface="Times New Roman" panose="02020603050405020304" pitchFamily="18" charset="0"/>
              </a:rPr>
              <a:t>Fipronil</a:t>
            </a:r>
            <a:r>
              <a:rPr lang="en-IN" sz="1800" b="1" u="sng" dirty="0">
                <a:latin typeface="Times New Roman" panose="02020603050405020304" pitchFamily="18" charset="0"/>
                <a:cs typeface="Times New Roman" panose="02020603050405020304" pitchFamily="18" charset="0"/>
              </a:rPr>
              <a:t>, SC</a:t>
            </a:r>
          </a:p>
          <a:p>
            <a:r>
              <a:rPr lang="en-IN" sz="1800" b="1" u="sng" dirty="0">
                <a:latin typeface="Times New Roman" panose="02020603050405020304" pitchFamily="18" charset="0"/>
                <a:cs typeface="Times New Roman" panose="02020603050405020304" pitchFamily="18" charset="0"/>
              </a:rPr>
              <a:t> </a:t>
            </a:r>
            <a:endParaRPr lang="en-IN" sz="18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sz="1800" b="1" dirty="0" err="1">
                <a:latin typeface="Times New Roman" panose="02020603050405020304" pitchFamily="18" charset="0"/>
                <a:cs typeface="Times New Roman" panose="02020603050405020304" pitchFamily="18" charset="0"/>
              </a:rPr>
              <a:t>Pourability</a:t>
            </a:r>
            <a:r>
              <a:rPr lang="en-IN" sz="1800" dirty="0">
                <a:latin typeface="Times New Roman" panose="02020603050405020304" pitchFamily="18" charset="0"/>
                <a:cs typeface="Times New Roman" panose="02020603050405020304" pitchFamily="18" charset="0"/>
              </a:rPr>
              <a:t> - When determined by the method prescribed in Annex A, the residue shall not be more than 5 percent (</a:t>
            </a:r>
            <a:r>
              <a:rPr lang="en-IN" sz="1800" i="1" dirty="0">
                <a:latin typeface="Times New Roman" panose="02020603050405020304" pitchFamily="18" charset="0"/>
                <a:cs typeface="Times New Roman" panose="02020603050405020304" pitchFamily="18" charset="0"/>
              </a:rPr>
              <a:t>m</a:t>
            </a:r>
            <a:r>
              <a:rPr lang="en-IN" sz="1800" dirty="0">
                <a:latin typeface="Times New Roman" panose="02020603050405020304" pitchFamily="18" charset="0"/>
                <a:cs typeface="Times New Roman" panose="02020603050405020304" pitchFamily="18" charset="0"/>
              </a:rPr>
              <a:t>/</a:t>
            </a:r>
            <a:r>
              <a:rPr lang="en-IN" sz="1800" i="1" dirty="0">
                <a:latin typeface="Times New Roman" panose="02020603050405020304" pitchFamily="18" charset="0"/>
                <a:cs typeface="Times New Roman" panose="02020603050405020304" pitchFamily="18" charset="0"/>
              </a:rPr>
              <a:t>m</a:t>
            </a:r>
            <a:r>
              <a:rPr lang="en-IN" sz="1800" dirty="0">
                <a:latin typeface="Times New Roman" panose="02020603050405020304" pitchFamily="18" charset="0"/>
                <a:cs typeface="Times New Roman" panose="02020603050405020304" pitchFamily="18" charset="0"/>
              </a:rPr>
              <a:t>) and rinsed residue shall not be more than 0.50 percent (</a:t>
            </a:r>
            <a:r>
              <a:rPr lang="en-IN" sz="1800" i="1" dirty="0">
                <a:latin typeface="Times New Roman" panose="02020603050405020304" pitchFamily="18" charset="0"/>
                <a:cs typeface="Times New Roman" panose="02020603050405020304" pitchFamily="18" charset="0"/>
              </a:rPr>
              <a:t>m</a:t>
            </a:r>
            <a:r>
              <a:rPr lang="en-IN" sz="1800" dirty="0">
                <a:latin typeface="Times New Roman" panose="02020603050405020304" pitchFamily="18" charset="0"/>
                <a:cs typeface="Times New Roman" panose="02020603050405020304" pitchFamily="18" charset="0"/>
              </a:rPr>
              <a:t>/</a:t>
            </a:r>
            <a:r>
              <a:rPr lang="en-IN" sz="1800" i="1" dirty="0">
                <a:latin typeface="Times New Roman" panose="02020603050405020304" pitchFamily="18" charset="0"/>
                <a:cs typeface="Times New Roman" panose="02020603050405020304" pitchFamily="18" charset="0"/>
              </a:rPr>
              <a:t>m</a:t>
            </a:r>
            <a:r>
              <a:rPr lang="en-IN" sz="18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en-IN" sz="1800" b="1" dirty="0">
                <a:latin typeface="Times New Roman" panose="02020603050405020304" pitchFamily="18" charset="0"/>
                <a:cs typeface="Times New Roman" panose="02020603050405020304" pitchFamily="18" charset="0"/>
              </a:rPr>
              <a:t>Spontaneity of Dispersion - </a:t>
            </a:r>
            <a:r>
              <a:rPr lang="en-IN" sz="1800" dirty="0">
                <a:latin typeface="Times New Roman" panose="02020603050405020304" pitchFamily="18" charset="0"/>
                <a:cs typeface="Times New Roman" panose="02020603050405020304" pitchFamily="18" charset="0"/>
              </a:rPr>
              <a:t>When determined by the method prescribed in Annex B, the spontaneity of dispersion of the material shall not be less than 60 percent (</a:t>
            </a:r>
            <a:r>
              <a:rPr lang="en-IN" sz="1800" i="1" dirty="0">
                <a:latin typeface="Times New Roman" panose="02020603050405020304" pitchFamily="18" charset="0"/>
                <a:cs typeface="Times New Roman" panose="02020603050405020304" pitchFamily="18" charset="0"/>
              </a:rPr>
              <a:t>m</a:t>
            </a:r>
            <a:r>
              <a:rPr lang="en-IN" sz="1800" dirty="0">
                <a:latin typeface="Times New Roman" panose="02020603050405020304" pitchFamily="18" charset="0"/>
                <a:cs typeface="Times New Roman" panose="02020603050405020304" pitchFamily="18" charset="0"/>
              </a:rPr>
              <a:t>/</a:t>
            </a:r>
            <a:r>
              <a:rPr lang="en-IN" sz="1800" i="1" dirty="0">
                <a:latin typeface="Times New Roman" panose="02020603050405020304" pitchFamily="18" charset="0"/>
                <a:cs typeface="Times New Roman" panose="02020603050405020304" pitchFamily="18" charset="0"/>
              </a:rPr>
              <a:t>m</a:t>
            </a:r>
            <a:r>
              <a:rPr lang="en-IN" sz="18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en-IN" sz="1800" b="1" dirty="0" err="1">
                <a:latin typeface="Times New Roman" panose="02020603050405020304" pitchFamily="18" charset="0"/>
                <a:cs typeface="Times New Roman" panose="02020603050405020304" pitchFamily="18" charset="0"/>
              </a:rPr>
              <a:t>Suspensibility</a:t>
            </a:r>
            <a:r>
              <a:rPr lang="en-IN" sz="1800" dirty="0">
                <a:latin typeface="Times New Roman" panose="02020603050405020304" pitchFamily="18" charset="0"/>
                <a:cs typeface="Times New Roman" panose="02020603050405020304" pitchFamily="18" charset="0"/>
              </a:rPr>
              <a:t> - When determined by the method prescribed in Annex C, the </a:t>
            </a:r>
            <a:r>
              <a:rPr lang="en-IN" sz="1800" dirty="0" err="1">
                <a:latin typeface="Times New Roman" panose="02020603050405020304" pitchFamily="18" charset="0"/>
                <a:cs typeface="Times New Roman" panose="02020603050405020304" pitchFamily="18" charset="0"/>
              </a:rPr>
              <a:t>suspensibility</a:t>
            </a:r>
            <a:r>
              <a:rPr lang="en-IN" sz="1800" dirty="0">
                <a:latin typeface="Times New Roman" panose="02020603050405020304" pitchFamily="18" charset="0"/>
                <a:cs typeface="Times New Roman" panose="02020603050405020304" pitchFamily="18" charset="0"/>
              </a:rPr>
              <a:t> of the material shall not be less than 60 percent (</a:t>
            </a:r>
            <a:r>
              <a:rPr lang="en-IN" sz="1800" i="1" dirty="0">
                <a:latin typeface="Times New Roman" panose="02020603050405020304" pitchFamily="18" charset="0"/>
                <a:cs typeface="Times New Roman" panose="02020603050405020304" pitchFamily="18" charset="0"/>
              </a:rPr>
              <a:t>m</a:t>
            </a:r>
            <a:r>
              <a:rPr lang="en-IN" sz="1800" dirty="0">
                <a:latin typeface="Times New Roman" panose="02020603050405020304" pitchFamily="18" charset="0"/>
                <a:cs typeface="Times New Roman" panose="02020603050405020304" pitchFamily="18" charset="0"/>
              </a:rPr>
              <a:t>/</a:t>
            </a:r>
            <a:r>
              <a:rPr lang="en-IN" sz="1800" i="1" dirty="0">
                <a:latin typeface="Times New Roman" panose="02020603050405020304" pitchFamily="18" charset="0"/>
                <a:cs typeface="Times New Roman" panose="02020603050405020304" pitchFamily="18" charset="0"/>
              </a:rPr>
              <a:t>m</a:t>
            </a:r>
            <a:r>
              <a:rPr lang="en-IN" sz="18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en-IN" sz="1800" b="1" dirty="0">
                <a:latin typeface="Times New Roman" panose="02020603050405020304" pitchFamily="18" charset="0"/>
                <a:cs typeface="Times New Roman" panose="02020603050405020304" pitchFamily="18" charset="0"/>
              </a:rPr>
              <a:t>Wet Sieve Test -  </a:t>
            </a:r>
            <a:r>
              <a:rPr lang="en-IN" sz="1800" dirty="0">
                <a:latin typeface="Times New Roman" panose="02020603050405020304" pitchFamily="18" charset="0"/>
                <a:cs typeface="Times New Roman" panose="02020603050405020304" pitchFamily="18" charset="0"/>
              </a:rPr>
              <a:t>Not less than 98 percent by mass of the material shall pass through a 45 micron IS sieve when determined by method described in IS 6940. </a:t>
            </a:r>
          </a:p>
          <a:p>
            <a:pPr marL="342900" indent="-342900" algn="just">
              <a:buFont typeface="Wingdings" panose="05000000000000000000" pitchFamily="2" charset="2"/>
              <a:buChar char="§"/>
            </a:pPr>
            <a:r>
              <a:rPr lang="en-IN" sz="1800" b="1" dirty="0">
                <a:latin typeface="Times New Roman" panose="02020603050405020304" pitchFamily="18" charset="0"/>
                <a:cs typeface="Times New Roman" panose="02020603050405020304" pitchFamily="18" charset="0"/>
              </a:rPr>
              <a:t>Persistent Foam - </a:t>
            </a:r>
            <a:r>
              <a:rPr lang="en-IN" sz="1800" dirty="0">
                <a:latin typeface="Times New Roman" panose="02020603050405020304" pitchFamily="18" charset="0"/>
                <a:cs typeface="Times New Roman" panose="02020603050405020304" pitchFamily="18" charset="0"/>
              </a:rPr>
              <a:t>When determined by the method prescribed in Annex D, the persistent foam shall not be more than 60 ml in 1 min. </a:t>
            </a:r>
          </a:p>
          <a:p>
            <a:pPr marL="342900" indent="-342900" algn="just">
              <a:buFont typeface="Wingdings" panose="05000000000000000000" pitchFamily="2" charset="2"/>
              <a:buChar char="§"/>
            </a:pPr>
            <a:r>
              <a:rPr lang="en-IN" sz="1800" b="1" i="1" dirty="0">
                <a:latin typeface="Times New Roman" panose="02020603050405020304" pitchFamily="18" charset="0"/>
                <a:cs typeface="Times New Roman" panose="02020603050405020304" pitchFamily="18" charset="0"/>
              </a:rPr>
              <a:t>p</a:t>
            </a:r>
            <a:r>
              <a:rPr lang="en-IN" sz="1800" b="1" dirty="0">
                <a:latin typeface="Times New Roman" panose="02020603050405020304" pitchFamily="18" charset="0"/>
                <a:cs typeface="Times New Roman" panose="02020603050405020304" pitchFamily="18" charset="0"/>
              </a:rPr>
              <a:t>H of Suspension </a:t>
            </a:r>
            <a:r>
              <a:rPr lang="en-IN" sz="1800" dirty="0">
                <a:latin typeface="Times New Roman" panose="02020603050405020304" pitchFamily="18" charset="0"/>
                <a:cs typeface="Times New Roman" panose="02020603050405020304" pitchFamily="18" charset="0"/>
              </a:rPr>
              <a:t>- When determined by the method prescribed in Annex E, the pH of 1 percent solution in standard hard water (342 ppm) shall be between 4.0–8.5.</a:t>
            </a:r>
          </a:p>
          <a:p>
            <a:pPr marL="285750" indent="-285750" algn="just">
              <a:buFont typeface="Wingdings" panose="05000000000000000000" pitchFamily="2" charset="2"/>
              <a:buChar char="§"/>
            </a:pPr>
            <a:r>
              <a:rPr lang="en-IN" sz="1800" b="1" dirty="0">
                <a:latin typeface="Times New Roman" panose="02020603050405020304" pitchFamily="18" charset="0"/>
                <a:cs typeface="Times New Roman" panose="02020603050405020304" pitchFamily="18" charset="0"/>
              </a:rPr>
              <a:t>Acidity/Alkalinity</a:t>
            </a:r>
            <a:r>
              <a:rPr lang="en-IN" sz="1800" dirty="0">
                <a:latin typeface="Times New Roman" panose="02020603050405020304" pitchFamily="18" charset="0"/>
                <a:cs typeface="Times New Roman" panose="02020603050405020304" pitchFamily="18" charset="0"/>
              </a:rPr>
              <a:t> -  When tested by the method prescribed in IS 6940, the acidity (as H₂SO₄) or alkalinity (as </a:t>
            </a:r>
            <a:r>
              <a:rPr lang="en-IN" sz="1800" dirty="0" err="1">
                <a:latin typeface="Times New Roman" panose="02020603050405020304" pitchFamily="18" charset="0"/>
                <a:cs typeface="Times New Roman" panose="02020603050405020304" pitchFamily="18" charset="0"/>
              </a:rPr>
              <a:t>NaOH</a:t>
            </a:r>
            <a:r>
              <a:rPr lang="en-IN" sz="1800" dirty="0">
                <a:latin typeface="Times New Roman" panose="02020603050405020304" pitchFamily="18" charset="0"/>
                <a:cs typeface="Times New Roman" panose="02020603050405020304" pitchFamily="18" charset="0"/>
              </a:rPr>
              <a:t>) of the material shall not be more than 0.5 percent by mass, respectively. </a:t>
            </a:r>
          </a:p>
          <a:p>
            <a:pPr marL="342900" indent="-342900" algn="just">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63252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23079" y="636886"/>
            <a:ext cx="11334541" cy="655622"/>
          </a:xfrm>
          <a:prstGeom prst="rect">
            <a:avLst/>
          </a:prstGeom>
          <a:solidFill>
            <a:schemeClr val="accent1"/>
          </a:solidFill>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all" spc="0" normalizeH="0" baseline="0" noProof="0" dirty="0">
                <a:ln>
                  <a:noFill/>
                </a:ln>
                <a:solidFill>
                  <a:prstClr val="white"/>
                </a:solidFill>
                <a:effectLst/>
                <a:uLnTx/>
                <a:uFillTx/>
                <a:latin typeface="Cambria" panose="02040503050406030204" pitchFamily="18" charset="0"/>
                <a:ea typeface="+mj-ea"/>
                <a:cs typeface="Times New Roman" panose="02020603050405020304" pitchFamily="18" charset="0"/>
              </a:rPr>
              <a:t>FAD1 – At a Glance</a:t>
            </a:r>
            <a:endParaRPr kumimoji="0" lang="en-US" sz="3200" b="1" i="0" u="none" strike="noStrike" kern="1200" cap="all" spc="0" normalizeH="0" baseline="0" noProof="0" dirty="0">
              <a:ln>
                <a:noFill/>
              </a:ln>
              <a:solidFill>
                <a:prstClr val="white"/>
              </a:solidFill>
              <a:effectLst/>
              <a:uLnTx/>
              <a:uFillTx/>
              <a:latin typeface="Cambria" panose="02040503050406030204" pitchFamily="18" charset="0"/>
              <a:ea typeface="PMingLiU-ExtB" pitchFamily="18" charset="-120"/>
              <a:cs typeface="Times New Roman" panose="02020603050405020304" pitchFamily="18" charset="0"/>
            </a:endParaRPr>
          </a:p>
        </p:txBody>
      </p:sp>
      <p:sp>
        <p:nvSpPr>
          <p:cNvPr id="79" name="TextBox 78"/>
          <p:cNvSpPr txBox="1"/>
          <p:nvPr/>
        </p:nvSpPr>
        <p:spPr>
          <a:xfrm>
            <a:off x="3263911" y="5510878"/>
            <a:ext cx="4665481" cy="430887"/>
          </a:xfrm>
          <a:prstGeom prst="rect">
            <a:avLst/>
          </a:prstGeom>
          <a:noFill/>
          <a:ln>
            <a:solidFill>
              <a:srgbClr val="4472C4">
                <a:lumMod val="60000"/>
                <a:lumOff val="4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lang="en-US" sz="2200" b="1" kern="0" dirty="0">
                <a:solidFill>
                  <a:prstClr val="black"/>
                </a:solidFill>
                <a:latin typeface="Times New Roman" panose="02020603050405020304" pitchFamily="18" charset="0"/>
                <a:cs typeface="Times New Roman" panose="02020603050405020304" pitchFamily="18" charset="0"/>
              </a:rPr>
              <a:t>314</a:t>
            </a:r>
            <a:endParaRPr kumimoji="0" lang="en-US" sz="2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0" name="TextBox 79"/>
          <p:cNvSpPr txBox="1"/>
          <p:nvPr/>
        </p:nvSpPr>
        <p:spPr>
          <a:xfrm>
            <a:off x="8402249" y="4166267"/>
            <a:ext cx="3382162" cy="769441"/>
          </a:xfrm>
          <a:prstGeom prst="rect">
            <a:avLst/>
          </a:prstGeom>
          <a:noFill/>
          <a:ln>
            <a:solidFill>
              <a:srgbClr val="4472C4">
                <a:lumMod val="60000"/>
                <a:lumOff val="4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2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17 Organization</a:t>
            </a:r>
            <a:r>
              <a:rPr kumimoji="0" lang="en-US" sz="22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2 in Individual Capacity</a:t>
            </a:r>
            <a:endParaRPr kumimoji="0" lang="en-US" sz="2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1" name="TextBox 80"/>
          <p:cNvSpPr txBox="1"/>
          <p:nvPr/>
        </p:nvSpPr>
        <p:spPr>
          <a:xfrm>
            <a:off x="3194550" y="4077293"/>
            <a:ext cx="2094333" cy="430887"/>
          </a:xfrm>
          <a:prstGeom prst="rect">
            <a:avLst/>
          </a:prstGeom>
          <a:noFill/>
          <a:ln>
            <a:solidFill>
              <a:srgbClr val="4472C4">
                <a:lumMod val="60000"/>
                <a:lumOff val="4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0" noProof="0" dirty="0">
                <a:solidFill>
                  <a:prstClr val="black"/>
                </a:solidFill>
                <a:latin typeface="Times New Roman" panose="02020603050405020304" pitchFamily="18" charset="0"/>
                <a:cs typeface="Times New Roman" panose="02020603050405020304" pitchFamily="18" charset="0"/>
              </a:rPr>
              <a:t>31</a:t>
            </a:r>
            <a:r>
              <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82" name="TextBox 81"/>
          <p:cNvSpPr txBox="1"/>
          <p:nvPr/>
        </p:nvSpPr>
        <p:spPr>
          <a:xfrm>
            <a:off x="3194550" y="2104129"/>
            <a:ext cx="8062540" cy="1107996"/>
          </a:xfrm>
          <a:prstGeom prst="rect">
            <a:avLst/>
          </a:prstGeom>
          <a:noFill/>
          <a:ln>
            <a:solidFill>
              <a:srgbClr val="4472C4">
                <a:lumMod val="60000"/>
                <a:lumOff val="40000"/>
              </a:srgbClr>
            </a:solidFill>
          </a:ln>
        </p:spPr>
        <p:txBody>
          <a:bodyPr wrap="square" rtlCol="0">
            <a:spAutoFit/>
          </a:bodyPr>
          <a:lstStyle/>
          <a:p>
            <a:pPr lvl="0" algn="ctr" defTabSz="914400">
              <a:defRPr/>
            </a:pPr>
            <a:r>
              <a:rPr lang="en-US" sz="2200" b="1" kern="0" dirty="0">
                <a:solidFill>
                  <a:schemeClr val="bg1"/>
                </a:solidFill>
                <a:latin typeface="Times New Roman" panose="02020603050405020304" pitchFamily="18" charset="0"/>
                <a:cs typeface="Times New Roman" panose="02020603050405020304" pitchFamily="18" charset="0"/>
              </a:rPr>
              <a:t>Dr. J.P Singh</a:t>
            </a:r>
          </a:p>
          <a:p>
            <a:pPr lvl="0" algn="ctr" defTabSz="914400">
              <a:defRPr/>
            </a:pPr>
            <a:r>
              <a:rPr lang="en-IN" sz="2200" b="1" kern="0" dirty="0">
                <a:solidFill>
                  <a:schemeClr val="bg1"/>
                </a:solidFill>
                <a:latin typeface="Times New Roman" panose="02020603050405020304" pitchFamily="18" charset="0"/>
                <a:cs typeface="Times New Roman" panose="02020603050405020304" pitchFamily="18" charset="0"/>
              </a:rPr>
              <a:t>Plant Protection Adviser to </a:t>
            </a:r>
            <a:r>
              <a:rPr lang="en-IN" sz="2200" b="1" kern="0" dirty="0" err="1">
                <a:solidFill>
                  <a:schemeClr val="bg1"/>
                </a:solidFill>
                <a:latin typeface="Times New Roman" panose="02020603050405020304" pitchFamily="18" charset="0"/>
                <a:cs typeface="Times New Roman" panose="02020603050405020304" pitchFamily="18" charset="0"/>
              </a:rPr>
              <a:t>GoI</a:t>
            </a:r>
            <a:r>
              <a:rPr lang="en-US" sz="2200" b="1" kern="0" dirty="0">
                <a:solidFill>
                  <a:schemeClr val="bg1"/>
                </a:solidFill>
                <a:latin typeface="Times New Roman" panose="02020603050405020304" pitchFamily="18" charset="0"/>
                <a:cs typeface="Times New Roman" panose="02020603050405020304" pitchFamily="18" charset="0"/>
              </a:rPr>
              <a:t>, </a:t>
            </a:r>
            <a:r>
              <a:rPr lang="en-IN" sz="2200" b="1" kern="0" dirty="0">
                <a:solidFill>
                  <a:schemeClr val="bg1"/>
                </a:solidFill>
                <a:latin typeface="Times New Roman" panose="02020603050405020304" pitchFamily="18" charset="0"/>
                <a:cs typeface="Times New Roman" panose="02020603050405020304" pitchFamily="18" charset="0"/>
              </a:rPr>
              <a:t>Directorate of Plant Protection Quarantine and Storage, Faridabad</a:t>
            </a:r>
            <a:endParaRPr kumimoji="0" lang="en-US" sz="22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83" name="Round Single Corner Rectangle 82"/>
          <p:cNvSpPr/>
          <p:nvPr/>
        </p:nvSpPr>
        <p:spPr>
          <a:xfrm>
            <a:off x="521606" y="3922289"/>
            <a:ext cx="2628000" cy="731520"/>
          </a:xfrm>
          <a:prstGeom prst="round1Rect">
            <a:avLst/>
          </a:prstGeom>
          <a:solidFill>
            <a:schemeClr val="accent5"/>
          </a:solidFill>
          <a:ln w="12700" cap="flat" cmpd="sng" algn="ctr">
            <a:solidFill>
              <a:srgbClr val="92D050"/>
            </a:solidFill>
            <a:prstDash val="solid"/>
            <a:miter lim="800000"/>
          </a:ln>
          <a:effectLst/>
        </p:spPr>
      </p:sp>
      <p:sp>
        <p:nvSpPr>
          <p:cNvPr id="84" name="Round Single Corner Rectangle 83"/>
          <p:cNvSpPr/>
          <p:nvPr/>
        </p:nvSpPr>
        <p:spPr>
          <a:xfrm>
            <a:off x="566550" y="2441000"/>
            <a:ext cx="2628000" cy="731520"/>
          </a:xfrm>
          <a:prstGeom prst="round1Rect">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a:effectLst/>
        </p:spPr>
      </p:sp>
      <p:sp>
        <p:nvSpPr>
          <p:cNvPr id="85" name="TextBox 84"/>
          <p:cNvSpPr txBox="1"/>
          <p:nvPr/>
        </p:nvSpPr>
        <p:spPr>
          <a:xfrm>
            <a:off x="701571" y="2674732"/>
            <a:ext cx="22680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Chairman</a:t>
            </a:r>
            <a:endParaRPr kumimoji="0" lang="en-I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6" name="TextBox 85"/>
          <p:cNvSpPr txBox="1"/>
          <p:nvPr/>
        </p:nvSpPr>
        <p:spPr>
          <a:xfrm>
            <a:off x="701571" y="3909970"/>
            <a:ext cx="2011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imes New Roman" panose="02020603050405020304" pitchFamily="18" charset="0"/>
                <a:cs typeface="Times New Roman" panose="02020603050405020304" pitchFamily="18" charset="0"/>
              </a:rPr>
              <a:t>Total Members</a:t>
            </a:r>
            <a:endParaRPr kumimoji="0" lang="en-I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7" name="Round Single Corner Rectangle 86"/>
          <p:cNvSpPr/>
          <p:nvPr/>
        </p:nvSpPr>
        <p:spPr>
          <a:xfrm>
            <a:off x="5491329" y="4008981"/>
            <a:ext cx="2910920" cy="1026442"/>
          </a:xfrm>
          <a:prstGeom prst="round1Rect">
            <a:avLst/>
          </a:prstGeom>
          <a:solidFill>
            <a:schemeClr val="accent5"/>
          </a:solidFill>
          <a:ln w="12700" cap="flat" cmpd="sng" algn="ctr">
            <a:solidFill>
              <a:srgbClr val="92D050"/>
            </a:solidFill>
            <a:prstDash val="solid"/>
            <a:miter lim="800000"/>
          </a:ln>
          <a:effectLst/>
        </p:spPr>
      </p:sp>
      <p:sp>
        <p:nvSpPr>
          <p:cNvPr id="88" name="TextBox 87"/>
          <p:cNvSpPr txBox="1"/>
          <p:nvPr/>
        </p:nvSpPr>
        <p:spPr>
          <a:xfrm>
            <a:off x="5581623" y="4104054"/>
            <a:ext cx="29026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Organization and Members in Individual Capacity </a:t>
            </a:r>
            <a:endParaRPr kumimoji="0" lang="en-IN"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9" name="Round Single Corner Rectangle 88"/>
          <p:cNvSpPr/>
          <p:nvPr/>
        </p:nvSpPr>
        <p:spPr>
          <a:xfrm>
            <a:off x="521606" y="5360605"/>
            <a:ext cx="2675229" cy="731520"/>
          </a:xfrm>
          <a:prstGeom prst="round1Rect">
            <a:avLst/>
          </a:prstGeom>
          <a:solidFill>
            <a:schemeClr val="accent2">
              <a:lumMod val="50000"/>
            </a:schemeClr>
          </a:solidFill>
          <a:ln w="12700" cap="flat" cmpd="sng" algn="ctr">
            <a:noFill/>
            <a:prstDash val="solid"/>
            <a:miter lim="800000"/>
          </a:ln>
          <a:effectLst/>
        </p:spPr>
      </p:sp>
      <p:sp>
        <p:nvSpPr>
          <p:cNvPr id="90" name="TextBox 89"/>
          <p:cNvSpPr txBox="1"/>
          <p:nvPr/>
        </p:nvSpPr>
        <p:spPr>
          <a:xfrm>
            <a:off x="529259" y="5261128"/>
            <a:ext cx="2726999" cy="830997"/>
          </a:xfrm>
          <a:prstGeom prst="round1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Standards Published</a:t>
            </a:r>
            <a:endParaRPr kumimoji="0" lang="en-I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p:cNvSpPr txBox="1"/>
          <p:nvPr/>
        </p:nvSpPr>
        <p:spPr>
          <a:xfrm>
            <a:off x="1137943" y="5952027"/>
            <a:ext cx="32772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Licenses in Operation</a:t>
            </a:r>
            <a:endParaRPr kumimoji="0" lang="en-I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733686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329259" cy="720000"/>
          </a:xfrm>
          <a:prstGeom prst="rect">
            <a:avLst/>
          </a:prstGeom>
          <a:solidFill>
            <a:schemeClr val="accent1"/>
          </a:solidFill>
        </p:spPr>
        <p:txBody>
          <a:bodyPr vert="horz" lIns="91420" tIns="45718" rIns="91420" bIns="45718" rtlCol="0" anchor="b">
            <a:normAutofit fontScale="925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IS 16331 : 2015 </a:t>
            </a:r>
            <a:r>
              <a:rPr lang="en-IN" sz="3600" b="1" dirty="0" err="1">
                <a:latin typeface="Times New Roman" panose="02020603050405020304" pitchFamily="18" charset="0"/>
                <a:ea typeface="Cambria" panose="02040503050406030204" pitchFamily="18" charset="0"/>
                <a:cs typeface="Times New Roman" panose="02020603050405020304" pitchFamily="18" charset="0"/>
              </a:rPr>
              <a:t>Fipronil</a:t>
            </a:r>
            <a:r>
              <a:rPr lang="en-IN" sz="3600" b="1" dirty="0">
                <a:latin typeface="Times New Roman" panose="02020603050405020304" pitchFamily="18" charset="0"/>
                <a:ea typeface="Cambria" panose="02040503050406030204" pitchFamily="18" charset="0"/>
                <a:cs typeface="Times New Roman" panose="02020603050405020304" pitchFamily="18" charset="0"/>
              </a:rPr>
              <a:t> granules -Specification</a:t>
            </a: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3" y="1533465"/>
            <a:ext cx="11586456" cy="5016758"/>
          </a:xfrm>
          <a:prstGeom prst="rect">
            <a:avLst/>
          </a:prstGeom>
        </p:spPr>
        <p:txBody>
          <a:bodyPr wrap="square">
            <a:spAutoFit/>
          </a:bodyPr>
          <a:lstStyle/>
          <a:p>
            <a:pPr marL="342900" indent="-342900">
              <a:buFont typeface="Wingdings" panose="05000000000000000000" pitchFamily="2" charset="2"/>
              <a:buChar char="§"/>
            </a:pPr>
            <a:r>
              <a:rPr lang="en-IN" sz="2000" dirty="0">
                <a:solidFill>
                  <a:schemeClr val="bg1">
                    <a:lumMod val="95000"/>
                  </a:schemeClr>
                </a:solidFill>
                <a:latin typeface="Times New Roman" panose="02020603050405020304" pitchFamily="18" charset="0"/>
                <a:cs typeface="Times New Roman" panose="02020603050405020304" pitchFamily="18" charset="0"/>
              </a:rPr>
              <a:t>This standard prescribes the requirements and the methods of sampling and test for </a:t>
            </a:r>
            <a:r>
              <a:rPr lang="en-IN" sz="2000" dirty="0" err="1">
                <a:solidFill>
                  <a:schemeClr val="bg1">
                    <a:lumMod val="95000"/>
                  </a:schemeClr>
                </a:solidFill>
                <a:latin typeface="Times New Roman" panose="02020603050405020304" pitchFamily="18" charset="0"/>
                <a:cs typeface="Times New Roman" panose="02020603050405020304" pitchFamily="18" charset="0"/>
              </a:rPr>
              <a:t>Fipronil</a:t>
            </a:r>
            <a:r>
              <a:rPr lang="en-IN" sz="2000" dirty="0">
                <a:solidFill>
                  <a:schemeClr val="bg1">
                    <a:lumMod val="95000"/>
                  </a:schemeClr>
                </a:solidFill>
                <a:latin typeface="Times New Roman" panose="02020603050405020304" pitchFamily="18" charset="0"/>
                <a:cs typeface="Times New Roman" panose="02020603050405020304" pitchFamily="18" charset="0"/>
              </a:rPr>
              <a:t> granules.</a:t>
            </a:r>
          </a:p>
          <a:p>
            <a:endParaRPr lang="en-IN"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IN" sz="2000" b="1" u="sng" dirty="0">
                <a:latin typeface="Times New Roman" panose="02020603050405020304" pitchFamily="18" charset="0"/>
                <a:cs typeface="Times New Roman" panose="02020603050405020304" pitchFamily="18" charset="0"/>
              </a:rPr>
              <a:t>Requirements of </a:t>
            </a:r>
            <a:r>
              <a:rPr lang="en-IN" sz="2000" b="1" u="sng" dirty="0" err="1">
                <a:latin typeface="Times New Roman" panose="02020603050405020304" pitchFamily="18" charset="0"/>
                <a:cs typeface="Times New Roman" panose="02020603050405020304" pitchFamily="18" charset="0"/>
              </a:rPr>
              <a:t>Fipronil</a:t>
            </a:r>
            <a:r>
              <a:rPr lang="en-IN" sz="2000" b="1" u="sng" dirty="0">
                <a:latin typeface="Times New Roman" panose="02020603050405020304" pitchFamily="18" charset="0"/>
                <a:cs typeface="Times New Roman" panose="02020603050405020304" pitchFamily="18" charset="0"/>
              </a:rPr>
              <a:t> Granules </a:t>
            </a:r>
          </a:p>
          <a:p>
            <a:endParaRPr lang="en-IN"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sz="2000" b="1" dirty="0">
                <a:latin typeface="Times New Roman" panose="02020603050405020304" pitchFamily="18" charset="0"/>
                <a:cs typeface="Times New Roman" panose="02020603050405020304" pitchFamily="18" charset="0"/>
              </a:rPr>
              <a:t>Dust -</a:t>
            </a:r>
            <a:r>
              <a:rPr lang="en-IN" sz="2000" dirty="0">
                <a:latin typeface="Times New Roman" panose="02020603050405020304" pitchFamily="18" charset="0"/>
                <a:cs typeface="Times New Roman" panose="02020603050405020304" pitchFamily="18" charset="0"/>
              </a:rPr>
              <a:t> When determined by the method prescribed in IS 6940, not more than 1.0 percent by mass of the product shall pass through 75 micron IS Sieve [see IS 460 (Part 1)]. </a:t>
            </a:r>
          </a:p>
          <a:p>
            <a:pPr algn="just"/>
            <a:endParaRPr lang="en-IN"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sz="2000" dirty="0">
                <a:latin typeface="Times New Roman" panose="02020603050405020304" pitchFamily="18" charset="0"/>
                <a:cs typeface="Times New Roman" panose="02020603050405020304" pitchFamily="18" charset="0"/>
              </a:rPr>
              <a:t>The portion passing through this sieve shall contain </a:t>
            </a:r>
            <a:r>
              <a:rPr lang="en-IN" sz="2000" dirty="0" err="1">
                <a:latin typeface="Times New Roman" panose="02020603050405020304" pitchFamily="18" charset="0"/>
                <a:cs typeface="Times New Roman" panose="02020603050405020304" pitchFamily="18" charset="0"/>
              </a:rPr>
              <a:t>fipronil</a:t>
            </a:r>
            <a:r>
              <a:rPr lang="en-IN" sz="2000" dirty="0">
                <a:latin typeface="Times New Roman" panose="02020603050405020304" pitchFamily="18" charset="0"/>
                <a:cs typeface="Times New Roman" panose="02020603050405020304" pitchFamily="18" charset="0"/>
              </a:rPr>
              <a:t> 0.270 - 0.360 percent by mass when determined by method described in Annex A. </a:t>
            </a:r>
          </a:p>
          <a:p>
            <a:pPr algn="just"/>
            <a:endParaRPr lang="en-IN"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sz="2000" b="1" dirty="0">
                <a:latin typeface="Times New Roman" panose="02020603050405020304" pitchFamily="18" charset="0"/>
                <a:cs typeface="Times New Roman" panose="02020603050405020304" pitchFamily="18" charset="0"/>
              </a:rPr>
              <a:t>Moisture Content </a:t>
            </a:r>
            <a:r>
              <a:rPr lang="en-IN" sz="2000" dirty="0">
                <a:latin typeface="Times New Roman" panose="02020603050405020304" pitchFamily="18" charset="0"/>
                <a:cs typeface="Times New Roman" panose="02020603050405020304" pitchFamily="18" charset="0"/>
              </a:rPr>
              <a:t>- When determined by the method described in IS 6940, the moisture content shall not exceed 1.0 percent by mass.</a:t>
            </a:r>
          </a:p>
          <a:p>
            <a:pPr algn="just"/>
            <a:endParaRPr lang="en-IN"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sz="2000" b="1" dirty="0">
                <a:latin typeface="Times New Roman" panose="02020603050405020304" pitchFamily="18" charset="0"/>
                <a:cs typeface="Times New Roman" panose="02020603050405020304" pitchFamily="18" charset="0"/>
              </a:rPr>
              <a:t>Acidity/Alkalinity</a:t>
            </a:r>
            <a:r>
              <a:rPr lang="en-IN" sz="2000" dirty="0">
                <a:latin typeface="Times New Roman" panose="02020603050405020304" pitchFamily="18" charset="0"/>
                <a:cs typeface="Times New Roman" panose="02020603050405020304" pitchFamily="18" charset="0"/>
              </a:rPr>
              <a:t> When tested by the method prescribed in IS 6940, the acidity (as H₂SO₄) shall not be more than 0.1 percent by mass or alkalinity (as </a:t>
            </a:r>
            <a:r>
              <a:rPr lang="en-IN" sz="2000" dirty="0" err="1">
                <a:latin typeface="Times New Roman" panose="02020603050405020304" pitchFamily="18" charset="0"/>
                <a:cs typeface="Times New Roman" panose="02020603050405020304" pitchFamily="18" charset="0"/>
              </a:rPr>
              <a:t>NaOH</a:t>
            </a:r>
            <a:r>
              <a:rPr lang="en-IN" sz="2000" dirty="0">
                <a:latin typeface="Times New Roman" panose="02020603050405020304" pitchFamily="18" charset="0"/>
                <a:cs typeface="Times New Roman" panose="02020603050405020304" pitchFamily="18" charset="0"/>
              </a:rPr>
              <a:t>) of the material shall not be more than 0.15 percent by mass.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34536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8400" y="1028803"/>
            <a:ext cx="11329259" cy="720000"/>
          </a:xfrm>
          <a:prstGeom prst="rect">
            <a:avLst/>
          </a:prstGeom>
          <a:solidFill>
            <a:schemeClr val="accent1"/>
          </a:solidFill>
        </p:spPr>
        <p:txBody>
          <a:bodyPr vert="horz" lIns="91420" tIns="45718" rIns="91420" bIns="45718" rtlCol="0" anchor="b">
            <a:normAutofit fontScale="70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600" b="1" dirty="0" err="1">
                <a:latin typeface="Cambria" panose="02040503050406030204" pitchFamily="18" charset="0"/>
                <a:ea typeface="Cambria" panose="02040503050406030204" pitchFamily="18" charset="0"/>
              </a:rPr>
              <a:t>Fenvalerate</a:t>
            </a:r>
            <a:r>
              <a:rPr lang="en-IN" sz="3600" b="1" dirty="0">
                <a:latin typeface="Cambria" panose="02040503050406030204" pitchFamily="18" charset="0"/>
                <a:ea typeface="Cambria" panose="02040503050406030204" pitchFamily="18" charset="0"/>
              </a:rPr>
              <a:t/>
            </a:r>
            <a:br>
              <a:rPr lang="en-IN" sz="3600" b="1" dirty="0">
                <a:latin typeface="Cambria" panose="02040503050406030204" pitchFamily="18" charset="0"/>
                <a:ea typeface="Cambria" panose="02040503050406030204" pitchFamily="18" charset="0"/>
              </a:rPr>
            </a:br>
            <a:endParaRPr lang="en-US" sz="3500" dirty="0"/>
          </a:p>
        </p:txBody>
      </p:sp>
      <p:sp>
        <p:nvSpPr>
          <p:cNvPr id="5" name="Rectangle 4"/>
          <p:cNvSpPr/>
          <p:nvPr/>
        </p:nvSpPr>
        <p:spPr>
          <a:xfrm>
            <a:off x="448401" y="2067706"/>
            <a:ext cx="11329259" cy="1846659"/>
          </a:xfrm>
          <a:prstGeom prst="rect">
            <a:avLst/>
          </a:prstGeom>
        </p:spPr>
        <p:txBody>
          <a:bodyPr wrap="square">
            <a:spAutoFit/>
          </a:bodyPr>
          <a:lstStyle/>
          <a:p>
            <a:pPr marL="342900" indent="-342900" algn="just">
              <a:buFont typeface="Wingdings" panose="05000000000000000000" pitchFamily="2" charset="2"/>
              <a:buChar char="§"/>
            </a:pPr>
            <a:r>
              <a:rPr lang="en-IN" dirty="0" err="1">
                <a:latin typeface="Times New Roman" panose="02020603050405020304" pitchFamily="18" charset="0"/>
                <a:cs typeface="Times New Roman" panose="02020603050405020304" pitchFamily="18" charset="0"/>
              </a:rPr>
              <a:t>Fenvalerate</a:t>
            </a:r>
            <a:r>
              <a:rPr lang="en-IN" dirty="0">
                <a:latin typeface="Times New Roman" panose="02020603050405020304" pitchFamily="18" charset="0"/>
                <a:cs typeface="Times New Roman" panose="02020603050405020304" pitchFamily="18" charset="0"/>
              </a:rPr>
              <a:t> is a highly active contact insecticide that is effective against a wide range of pests, including strains resistant to organochlorine, organophosphorus and carbamate insecticides.</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It is used mainly in agriculture, with about 90% used on cotton.</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Following Indian Standards are pertaining to </a:t>
            </a:r>
            <a:r>
              <a:rPr lang="en-IN" dirty="0" err="1">
                <a:latin typeface="Times New Roman" panose="02020603050405020304" pitchFamily="18" charset="0"/>
                <a:cs typeface="Times New Roman" panose="02020603050405020304" pitchFamily="18" charset="0"/>
              </a:rPr>
              <a:t>Fenvalerate</a:t>
            </a:r>
            <a:r>
              <a:rPr lang="en-IN" dirty="0">
                <a:latin typeface="Times New Roman" panose="02020603050405020304" pitchFamily="18" charset="0"/>
                <a:cs typeface="Times New Roman" panose="02020603050405020304" pitchFamily="18" charset="0"/>
              </a:rPr>
              <a:t> mentioned underneath </a:t>
            </a:r>
            <a:r>
              <a:rPr lang="en-IN" dirty="0"/>
              <a:t>–</a:t>
            </a:r>
          </a:p>
        </p:txBody>
      </p:sp>
      <p:sp>
        <p:nvSpPr>
          <p:cNvPr id="6" name="Rectangle 5"/>
          <p:cNvSpPr/>
          <p:nvPr/>
        </p:nvSpPr>
        <p:spPr>
          <a:xfrm>
            <a:off x="2561809" y="4552172"/>
            <a:ext cx="2393805" cy="2263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 12003 : 1987</a:t>
            </a:r>
          </a:p>
          <a:p>
            <a:pPr algn="ctr"/>
            <a:r>
              <a:rPr lang="en-IN" b="1" dirty="0"/>
              <a:t>Specification for </a:t>
            </a:r>
            <a:r>
              <a:rPr lang="en-IN" b="1" dirty="0" err="1"/>
              <a:t>fenvalerate</a:t>
            </a:r>
            <a:r>
              <a:rPr lang="en-IN" b="1" dirty="0"/>
              <a:t>, technical</a:t>
            </a:r>
          </a:p>
        </p:txBody>
      </p:sp>
      <p:sp>
        <p:nvSpPr>
          <p:cNvPr id="7" name="Rectangle 6"/>
          <p:cNvSpPr/>
          <p:nvPr/>
        </p:nvSpPr>
        <p:spPr>
          <a:xfrm>
            <a:off x="7000792" y="4503121"/>
            <a:ext cx="2143209" cy="2354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 15341 : 2003</a:t>
            </a:r>
          </a:p>
          <a:p>
            <a:pPr algn="ctr"/>
            <a:r>
              <a:rPr lang="en-IN" b="1" dirty="0" err="1"/>
              <a:t>Fenvalerate</a:t>
            </a:r>
            <a:r>
              <a:rPr lang="en-IN" b="1" dirty="0"/>
              <a:t> DP - Specification</a:t>
            </a:r>
          </a:p>
        </p:txBody>
      </p:sp>
      <p:sp>
        <p:nvSpPr>
          <p:cNvPr id="8" name="Curved Down Arrow 7"/>
          <p:cNvSpPr/>
          <p:nvPr/>
        </p:nvSpPr>
        <p:spPr>
          <a:xfrm>
            <a:off x="3758711" y="3918158"/>
            <a:ext cx="4045527" cy="4405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398228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0352" y="1103425"/>
            <a:ext cx="11329259" cy="720000"/>
          </a:xfrm>
          <a:prstGeom prst="rect">
            <a:avLst/>
          </a:prstGeom>
          <a:solidFill>
            <a:schemeClr val="accent1"/>
          </a:solidFill>
        </p:spPr>
        <p:txBody>
          <a:bodyPr vert="horz" lIns="91420" tIns="45718" rIns="91420" bIns="45718" rtlCol="0" anchor="b">
            <a:normAutofit fontScale="77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600" b="1" dirty="0">
                <a:latin typeface="Cambria" panose="02040503050406030204" pitchFamily="18" charset="0"/>
                <a:ea typeface="Cambria" panose="02040503050406030204" pitchFamily="18" charset="0"/>
              </a:rPr>
              <a:t>IS 12003 : 1987 Specification for </a:t>
            </a:r>
            <a:r>
              <a:rPr lang="en-IN" sz="3600" b="1" dirty="0" err="1">
                <a:latin typeface="Cambria" panose="02040503050406030204" pitchFamily="18" charset="0"/>
                <a:ea typeface="Cambria" panose="02040503050406030204" pitchFamily="18" charset="0"/>
              </a:rPr>
              <a:t>fenvalerate</a:t>
            </a:r>
            <a:r>
              <a:rPr lang="en-IN" sz="3600" b="1" dirty="0">
                <a:latin typeface="Cambria" panose="02040503050406030204" pitchFamily="18" charset="0"/>
                <a:ea typeface="Cambria" panose="02040503050406030204" pitchFamily="18" charset="0"/>
              </a:rPr>
              <a:t>, technical</a:t>
            </a:r>
            <a:endParaRPr lang="en-US" sz="3500" dirty="0"/>
          </a:p>
        </p:txBody>
      </p:sp>
      <p:sp>
        <p:nvSpPr>
          <p:cNvPr id="5" name="Rectangle 4"/>
          <p:cNvSpPr/>
          <p:nvPr/>
        </p:nvSpPr>
        <p:spPr>
          <a:xfrm>
            <a:off x="496608" y="2424719"/>
            <a:ext cx="11612881" cy="400110"/>
          </a:xfrm>
          <a:prstGeom prst="rect">
            <a:avLst/>
          </a:prstGeom>
        </p:spPr>
        <p:txBody>
          <a:bodyPr wrap="square">
            <a:spAutoFit/>
          </a:bodyPr>
          <a:lstStyle/>
          <a:p>
            <a:pPr marL="342900" indent="-342900">
              <a:buFont typeface="Wingdings" panose="05000000000000000000" pitchFamily="2" charset="2"/>
              <a:buChar char="§"/>
            </a:pPr>
            <a:r>
              <a:rPr lang="en-IN" sz="2000" dirty="0">
                <a:latin typeface="Times New Roman" panose="02020603050405020304" pitchFamily="18" charset="0"/>
                <a:cs typeface="Times New Roman" panose="02020603050405020304" pitchFamily="18" charset="0"/>
              </a:rPr>
              <a:t>This standard prescribes the requirements and the methods of sampling and test for </a:t>
            </a:r>
            <a:r>
              <a:rPr lang="en-IN" sz="2000" dirty="0" err="1">
                <a:latin typeface="Times New Roman" panose="02020603050405020304" pitchFamily="18" charset="0"/>
                <a:cs typeface="Times New Roman" panose="02020603050405020304" pitchFamily="18" charset="0"/>
              </a:rPr>
              <a:t>fenvalerate</a:t>
            </a:r>
            <a:r>
              <a:rPr lang="en-IN" sz="2000" dirty="0">
                <a:latin typeface="Times New Roman" panose="02020603050405020304" pitchFamily="18" charset="0"/>
                <a:cs typeface="Times New Roman" panose="02020603050405020304" pitchFamily="18" charset="0"/>
              </a:rPr>
              <a:t>, technical.</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928"/>
          <a:stretch/>
        </p:blipFill>
        <p:spPr>
          <a:xfrm>
            <a:off x="3102356" y="3314538"/>
            <a:ext cx="6401386" cy="306524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57980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1117658"/>
            <a:ext cx="11329259" cy="720000"/>
          </a:xfrm>
          <a:prstGeom prst="rect">
            <a:avLst/>
          </a:prstGeom>
          <a:solidFill>
            <a:schemeClr val="accent1"/>
          </a:solidFill>
        </p:spPr>
        <p:txBody>
          <a:bodyPr vert="horz" lIns="91420" tIns="45718" rIns="91420" bIns="45718"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600" b="1" dirty="0">
                <a:latin typeface="Cambria" panose="02040503050406030204" pitchFamily="18" charset="0"/>
                <a:ea typeface="Cambria" panose="02040503050406030204" pitchFamily="18" charset="0"/>
              </a:rPr>
              <a:t>IS 15341 : 2003 </a:t>
            </a:r>
            <a:r>
              <a:rPr lang="en-IN" sz="3600" b="1" dirty="0" err="1">
                <a:latin typeface="Cambria" panose="02040503050406030204" pitchFamily="18" charset="0"/>
                <a:ea typeface="Cambria" panose="02040503050406030204" pitchFamily="18" charset="0"/>
              </a:rPr>
              <a:t>Fenvalerate</a:t>
            </a:r>
            <a:r>
              <a:rPr lang="en-IN" sz="3600" b="1" dirty="0">
                <a:latin typeface="Cambria" panose="02040503050406030204" pitchFamily="18" charset="0"/>
                <a:ea typeface="Cambria" panose="02040503050406030204" pitchFamily="18" charset="0"/>
              </a:rPr>
              <a:t> DP - Specification</a:t>
            </a:r>
            <a:endParaRPr lang="en-US" sz="3500" dirty="0"/>
          </a:p>
        </p:txBody>
      </p:sp>
      <p:sp>
        <p:nvSpPr>
          <p:cNvPr id="5" name="Rectangle 4"/>
          <p:cNvSpPr/>
          <p:nvPr/>
        </p:nvSpPr>
        <p:spPr>
          <a:xfrm>
            <a:off x="441453" y="2339256"/>
            <a:ext cx="11429701" cy="384721"/>
          </a:xfrm>
          <a:prstGeom prst="rect">
            <a:avLst/>
          </a:prstGeom>
        </p:spPr>
        <p:txBody>
          <a:bodyPr wrap="square">
            <a:spAutoFit/>
          </a:bodyPr>
          <a:lstStyle/>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This standard prescribes the requirements and the methods of sampling and test for </a:t>
            </a:r>
            <a:r>
              <a:rPr lang="en-IN" dirty="0" err="1">
                <a:latin typeface="Times New Roman" panose="02020603050405020304" pitchFamily="18" charset="0"/>
                <a:cs typeface="Times New Roman" panose="02020603050405020304" pitchFamily="18" charset="0"/>
              </a:rPr>
              <a:t>fenvalerate</a:t>
            </a:r>
            <a:r>
              <a:rPr lang="en-IN" dirty="0">
                <a:latin typeface="Times New Roman" panose="02020603050405020304" pitchFamily="18" charset="0"/>
                <a:cs typeface="Times New Roman" panose="02020603050405020304" pitchFamily="18" charset="0"/>
              </a:rPr>
              <a:t> dusting powder.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27" y="2723977"/>
            <a:ext cx="7504387" cy="400264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539760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1" y="1131457"/>
            <a:ext cx="11329259" cy="720000"/>
          </a:xfrm>
          <a:prstGeom prst="rect">
            <a:avLst/>
          </a:prstGeom>
          <a:solidFill>
            <a:schemeClr val="accent1"/>
          </a:solidFill>
        </p:spPr>
        <p:txBody>
          <a:bodyPr vert="horz" lIns="91420" tIns="45718" rIns="91420" bIns="45718"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QUINALPHOS</a:t>
            </a: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1" y="2389093"/>
            <a:ext cx="11329259" cy="1261884"/>
          </a:xfrm>
          <a:prstGeom prst="rect">
            <a:avLst/>
          </a:prstGeom>
        </p:spPr>
        <p:txBody>
          <a:bodyPr wrap="square">
            <a:spAutoFit/>
          </a:bodyPr>
          <a:lstStyle/>
          <a:p>
            <a:pPr marL="342900" indent="-342900" algn="just">
              <a:buFont typeface="Wingdings" panose="05000000000000000000" pitchFamily="2" charset="2"/>
              <a:buChar char="§"/>
            </a:pPr>
            <a:r>
              <a:rPr lang="en-IN" b="1" dirty="0">
                <a:solidFill>
                  <a:srgbClr val="202122"/>
                </a:solidFill>
                <a:latin typeface="Times New Roman" panose="02020603050405020304" pitchFamily="18" charset="0"/>
                <a:cs typeface="Times New Roman" panose="02020603050405020304" pitchFamily="18" charset="0"/>
              </a:rPr>
              <a:t>Quinalphos</a:t>
            </a:r>
            <a:r>
              <a:rPr lang="en-IN" dirty="0">
                <a:solidFill>
                  <a:srgbClr val="202122"/>
                </a:solidFill>
                <a:latin typeface="Times New Roman" panose="02020603050405020304" pitchFamily="18" charset="0"/>
                <a:cs typeface="Times New Roman" panose="02020603050405020304" pitchFamily="18" charset="0"/>
              </a:rPr>
              <a:t> is an </a:t>
            </a:r>
            <a:r>
              <a:rPr lang="en-IN" dirty="0" err="1">
                <a:latin typeface="Times New Roman" panose="02020603050405020304" pitchFamily="18" charset="0"/>
                <a:cs typeface="Times New Roman" panose="02020603050405020304" pitchFamily="18" charset="0"/>
              </a:rPr>
              <a:t>organothiophosphate</a:t>
            </a:r>
            <a:r>
              <a:rPr lang="en-IN" dirty="0">
                <a:latin typeface="Times New Roman" panose="02020603050405020304" pitchFamily="18" charset="0"/>
                <a:cs typeface="Times New Roman" panose="02020603050405020304" pitchFamily="18" charset="0"/>
              </a:rPr>
              <a:t> chemical chiefly used as a pesticide</a:t>
            </a:r>
            <a:r>
              <a:rPr lang="en-US" dirty="0">
                <a:latin typeface="Times New Roman" panose="02020603050405020304" pitchFamily="18" charset="0"/>
                <a:cs typeface="Times New Roman" panose="02020603050405020304" pitchFamily="18" charset="0"/>
              </a:rPr>
              <a:t>. It </a:t>
            </a:r>
            <a:r>
              <a:rPr lang="en-IN" dirty="0">
                <a:latin typeface="Times New Roman" panose="02020603050405020304" pitchFamily="18" charset="0"/>
                <a:cs typeface="Times New Roman" panose="02020603050405020304" pitchFamily="18" charset="0"/>
              </a:rPr>
              <a:t>is widely used in wheat, rice, coffee, sugarcane, and cotton</a:t>
            </a:r>
            <a:r>
              <a:rPr lang="en-IN"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dirty="0" smtClean="0">
                <a:latin typeface="Times New Roman" panose="02020603050405020304" pitchFamily="18" charset="0"/>
                <a:cs typeface="Times New Roman" panose="02020603050405020304" pitchFamily="18" charset="0"/>
              </a:rPr>
              <a:t>Following </a:t>
            </a:r>
            <a:r>
              <a:rPr lang="en-IN" dirty="0">
                <a:latin typeface="Times New Roman" panose="02020603050405020304" pitchFamily="18" charset="0"/>
                <a:cs typeface="Times New Roman" panose="02020603050405020304" pitchFamily="18" charset="0"/>
              </a:rPr>
              <a:t>Indian Standards are pertaining to quinalphos:</a:t>
            </a:r>
          </a:p>
        </p:txBody>
      </p:sp>
      <p:sp>
        <p:nvSpPr>
          <p:cNvPr id="6" name="Rectangle 5">
            <a:extLst>
              <a:ext uri="{FF2B5EF4-FFF2-40B4-BE49-F238E27FC236}">
                <a16:creationId xmlns:a16="http://schemas.microsoft.com/office/drawing/2014/main" id="{CA79F3E0-13B1-E323-54D0-E2E7C0A337C8}"/>
              </a:ext>
            </a:extLst>
          </p:cNvPr>
          <p:cNvSpPr/>
          <p:nvPr/>
        </p:nvSpPr>
        <p:spPr>
          <a:xfrm>
            <a:off x="-5186" y="4708633"/>
            <a:ext cx="2863715" cy="2149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8072 : 2023</a:t>
            </a:r>
          </a:p>
          <a:p>
            <a:pPr algn="ctr"/>
            <a:r>
              <a:rPr lang="en-IN" b="1" i="0" dirty="0">
                <a:solidFill>
                  <a:schemeClr val="bg1"/>
                </a:solidFill>
                <a:effectLst/>
                <a:latin typeface="Source Sans Pro" panose="020B0503030403020204" pitchFamily="34" charset="0"/>
              </a:rPr>
              <a:t>QUINALPHOS TECHNICAL SPECIFICATION</a:t>
            </a:r>
            <a:endParaRPr lang="en-IN" b="1" dirty="0">
              <a:solidFill>
                <a:schemeClr val="bg1"/>
              </a:solidFill>
            </a:endParaRPr>
          </a:p>
        </p:txBody>
      </p:sp>
      <p:sp>
        <p:nvSpPr>
          <p:cNvPr id="7" name="Rectangle 6">
            <a:extLst>
              <a:ext uri="{FF2B5EF4-FFF2-40B4-BE49-F238E27FC236}">
                <a16:creationId xmlns:a16="http://schemas.microsoft.com/office/drawing/2014/main" id="{CA79F3E0-13B1-E323-54D0-E2E7C0A337C8}"/>
              </a:ext>
            </a:extLst>
          </p:cNvPr>
          <p:cNvSpPr/>
          <p:nvPr/>
        </p:nvSpPr>
        <p:spPr>
          <a:xfrm>
            <a:off x="3232286" y="4708632"/>
            <a:ext cx="2863715" cy="2149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8072 : 2023</a:t>
            </a:r>
          </a:p>
          <a:p>
            <a:pPr algn="ctr"/>
            <a:r>
              <a:rPr lang="en-IN" b="1" i="0" dirty="0">
                <a:solidFill>
                  <a:schemeClr val="bg1"/>
                </a:solidFill>
                <a:effectLst/>
                <a:latin typeface="Source Sans Pro" panose="020B0503030403020204" pitchFamily="34" charset="0"/>
              </a:rPr>
              <a:t>QUINALPHOS TECHNICAL SPECIFICATION</a:t>
            </a:r>
            <a:endParaRPr lang="en-IN" b="1" dirty="0">
              <a:solidFill>
                <a:schemeClr val="bg1"/>
              </a:solidFill>
            </a:endParaRPr>
          </a:p>
        </p:txBody>
      </p:sp>
      <p:sp>
        <p:nvSpPr>
          <p:cNvPr id="8" name="Rectangle 7">
            <a:extLst>
              <a:ext uri="{FF2B5EF4-FFF2-40B4-BE49-F238E27FC236}">
                <a16:creationId xmlns:a16="http://schemas.microsoft.com/office/drawing/2014/main" id="{0F0C1DD1-47B4-F18B-69AB-0DDF7CE42335}"/>
              </a:ext>
            </a:extLst>
          </p:cNvPr>
          <p:cNvSpPr/>
          <p:nvPr/>
        </p:nvSpPr>
        <p:spPr>
          <a:xfrm>
            <a:off x="6228208" y="4708632"/>
            <a:ext cx="2837416" cy="2130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8028 : 2023</a:t>
            </a:r>
          </a:p>
          <a:p>
            <a:pPr algn="ctr"/>
            <a:r>
              <a:rPr lang="en-IN" b="1" i="0" dirty="0">
                <a:solidFill>
                  <a:schemeClr val="bg1"/>
                </a:solidFill>
                <a:effectLst/>
                <a:latin typeface="Source Sans Pro" panose="020B0503030403020204" pitchFamily="34" charset="0"/>
              </a:rPr>
              <a:t>QUINALPHOS EMULSIFIABLE CONCENTRATE SPECIFICATION</a:t>
            </a:r>
            <a:endParaRPr lang="en-IN" b="1" dirty="0">
              <a:solidFill>
                <a:schemeClr val="bg1"/>
              </a:solidFill>
            </a:endParaRPr>
          </a:p>
        </p:txBody>
      </p:sp>
      <p:sp>
        <p:nvSpPr>
          <p:cNvPr id="9" name="Rectangle 8">
            <a:extLst>
              <a:ext uri="{FF2B5EF4-FFF2-40B4-BE49-F238E27FC236}">
                <a16:creationId xmlns:a16="http://schemas.microsoft.com/office/drawing/2014/main" id="{7FBF8E87-6FFC-0E6E-1A89-0821AB478B6D}"/>
              </a:ext>
            </a:extLst>
          </p:cNvPr>
          <p:cNvSpPr/>
          <p:nvPr/>
        </p:nvSpPr>
        <p:spPr>
          <a:xfrm>
            <a:off x="9267768" y="4708632"/>
            <a:ext cx="2863715" cy="2149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14410 : 2023</a:t>
            </a:r>
          </a:p>
          <a:p>
            <a:pPr algn="ctr"/>
            <a:r>
              <a:rPr lang="en-IN" b="1" i="0" dirty="0">
                <a:solidFill>
                  <a:schemeClr val="bg1"/>
                </a:solidFill>
                <a:effectLst/>
                <a:latin typeface="Source Sans Pro" panose="020B0503030403020204" pitchFamily="34" charset="0"/>
              </a:rPr>
              <a:t>QUINALPHOS AF SPECIFICATION</a:t>
            </a:r>
            <a:endParaRPr lang="en-IN" b="1" dirty="0">
              <a:solidFill>
                <a:schemeClr val="bg1"/>
              </a:solidFill>
            </a:endParaRPr>
          </a:p>
        </p:txBody>
      </p:sp>
      <p:sp>
        <p:nvSpPr>
          <p:cNvPr id="10" name="Curved Down Arrow 9"/>
          <p:cNvSpPr/>
          <p:nvPr/>
        </p:nvSpPr>
        <p:spPr>
          <a:xfrm>
            <a:off x="1773774" y="4089522"/>
            <a:ext cx="8908867" cy="4405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837217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329259" cy="720000"/>
          </a:xfrm>
          <a:prstGeom prst="rect">
            <a:avLst/>
          </a:prstGeom>
          <a:solidFill>
            <a:schemeClr val="accent1"/>
          </a:solidFill>
        </p:spPr>
        <p:txBody>
          <a:bodyPr vert="horz" lIns="91420" tIns="45718" rIns="91420" bIns="45718" rtlCol="0" anchor="b">
            <a:normAutofit fontScale="85000" lnSpcReduction="1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IS 8072 : 2023 QUINALPHOS TECHNICAL SPECIFICATION</a:t>
            </a: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539932" y="1551569"/>
            <a:ext cx="11220700" cy="677108"/>
          </a:xfrm>
          <a:prstGeom prst="rect">
            <a:avLst/>
          </a:prstGeom>
        </p:spPr>
        <p:txBody>
          <a:bodyPr wrap="square">
            <a:spAutoFit/>
          </a:bodyPr>
          <a:lstStyle/>
          <a:p>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quinalphos, technical.</a:t>
            </a:r>
          </a:p>
          <a:p>
            <a:endParaRPr lang="en-IN" dirty="0"/>
          </a:p>
        </p:txBody>
      </p:sp>
      <p:pic>
        <p:nvPicPr>
          <p:cNvPr id="6" name="Picture 5">
            <a:extLst>
              <a:ext uri="{FF2B5EF4-FFF2-40B4-BE49-F238E27FC236}">
                <a16:creationId xmlns:a16="http://schemas.microsoft.com/office/drawing/2014/main" id="{80459901-F829-0C4D-A797-B8D24AFDE29E}"/>
              </a:ext>
            </a:extLst>
          </p:cNvPr>
          <p:cNvPicPr>
            <a:picLocks noChangeAspect="1"/>
          </p:cNvPicPr>
          <p:nvPr/>
        </p:nvPicPr>
        <p:blipFill>
          <a:blip r:embed="rId2"/>
          <a:stretch>
            <a:fillRect/>
          </a:stretch>
        </p:blipFill>
        <p:spPr>
          <a:xfrm>
            <a:off x="803282" y="2228677"/>
            <a:ext cx="10957350" cy="434193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020389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329259" cy="553488"/>
          </a:xfrm>
          <a:prstGeom prst="rect">
            <a:avLst/>
          </a:prstGeom>
          <a:solidFill>
            <a:schemeClr val="accent1"/>
          </a:solidFill>
        </p:spPr>
        <p:txBody>
          <a:bodyPr vert="horz" lIns="91420" tIns="45718" rIns="91420" bIns="45718" rtlCol="0" anchor="b">
            <a:normAutofit fontScale="77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600" b="1" dirty="0">
                <a:latin typeface="Cambria" panose="02040503050406030204" pitchFamily="18" charset="0"/>
                <a:ea typeface="Cambria" panose="02040503050406030204" pitchFamily="18" charset="0"/>
              </a:rPr>
              <a:t>IS 8029 : 2023 QUINALPHOS DUSTING POWDERS SPECIFICATION</a:t>
            </a:r>
            <a:endParaRPr lang="en-US" sz="3500" dirty="0"/>
          </a:p>
        </p:txBody>
      </p:sp>
      <p:sp>
        <p:nvSpPr>
          <p:cNvPr id="5" name="Rectangle 4"/>
          <p:cNvSpPr/>
          <p:nvPr/>
        </p:nvSpPr>
        <p:spPr>
          <a:xfrm>
            <a:off x="431373" y="1242798"/>
            <a:ext cx="11329259" cy="677108"/>
          </a:xfrm>
          <a:prstGeom prst="rect">
            <a:avLst/>
          </a:prstGeom>
        </p:spPr>
        <p:txBody>
          <a:bodyPr wrap="square">
            <a:spAutoFit/>
          </a:bodyPr>
          <a:lstStyle/>
          <a:p>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quinalphos dusting powder.</a:t>
            </a:r>
          </a:p>
        </p:txBody>
      </p:sp>
      <p:pic>
        <p:nvPicPr>
          <p:cNvPr id="6" name="Picture 5">
            <a:extLst>
              <a:ext uri="{FF2B5EF4-FFF2-40B4-BE49-F238E27FC236}">
                <a16:creationId xmlns:a16="http://schemas.microsoft.com/office/drawing/2014/main" id="{D22CA37C-DF87-6186-9F46-5A1DBBCE9657}"/>
              </a:ext>
            </a:extLst>
          </p:cNvPr>
          <p:cNvPicPr>
            <a:picLocks noChangeAspect="1"/>
          </p:cNvPicPr>
          <p:nvPr/>
        </p:nvPicPr>
        <p:blipFill>
          <a:blip r:embed="rId2"/>
          <a:stretch>
            <a:fillRect/>
          </a:stretch>
        </p:blipFill>
        <p:spPr>
          <a:xfrm>
            <a:off x="1786759" y="2265326"/>
            <a:ext cx="8145517" cy="459267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349732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329259" cy="448385"/>
          </a:xfrm>
          <a:prstGeom prst="rect">
            <a:avLst/>
          </a:prstGeom>
          <a:solidFill>
            <a:schemeClr val="accent1"/>
          </a:solidFill>
        </p:spPr>
        <p:txBody>
          <a:bodyPr vert="horz" lIns="91420" tIns="45718" rIns="91420" bIns="45718" rtlCol="0" anchor="b">
            <a:normAutofit fontScale="62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IS 8028 : 2023 QUINALPHOS EMULSIFIABLE CONCENTRATE SPECIFICATION</a:t>
            </a: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3" y="1229710"/>
            <a:ext cx="11599519" cy="5647700"/>
          </a:xfrm>
          <a:prstGeom prst="rect">
            <a:avLst/>
          </a:prstGeom>
        </p:spPr>
        <p:txBody>
          <a:bodyPr wrap="square">
            <a:spAutoFit/>
          </a:bodyPr>
          <a:lstStyle/>
          <a:p>
            <a:pPr marL="342900" indent="-342900" algn="just">
              <a:buFont typeface="Wingdings" panose="05000000000000000000" pitchFamily="2" charset="2"/>
              <a:buChar char="§"/>
            </a:pPr>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quinalphos </a:t>
            </a:r>
            <a:r>
              <a:rPr lang="en-IN" dirty="0" err="1">
                <a:solidFill>
                  <a:schemeClr val="bg1"/>
                </a:solidFill>
                <a:latin typeface="Times New Roman" panose="02020603050405020304" pitchFamily="18" charset="0"/>
                <a:cs typeface="Times New Roman" panose="02020603050405020304" pitchFamily="18" charset="0"/>
              </a:rPr>
              <a:t>emulsifiable</a:t>
            </a:r>
            <a:r>
              <a:rPr lang="en-IN" dirty="0">
                <a:solidFill>
                  <a:schemeClr val="bg1"/>
                </a:solidFill>
                <a:latin typeface="Times New Roman" panose="02020603050405020304" pitchFamily="18" charset="0"/>
                <a:cs typeface="Times New Roman" panose="02020603050405020304" pitchFamily="18" charset="0"/>
              </a:rPr>
              <a:t> concentrate.</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u="sng" dirty="0">
                <a:latin typeface="Times New Roman" panose="02020603050405020304" pitchFamily="18" charset="0"/>
                <a:cs typeface="Times New Roman" panose="02020603050405020304" pitchFamily="18" charset="0"/>
              </a:rPr>
              <a:t>Requirements of Quinalphos, EC </a:t>
            </a:r>
          </a:p>
          <a:p>
            <a:pPr algn="just"/>
            <a:endParaRPr lang="en-IN" b="1" u="sng"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Cold Test - No turbidity or separation of solid and/or oily matter shall occur when the material is subjected to the cold test at 10°C prescribed in IS 6940 or any other lower temperature as agreed between the purchaser and the vendor.</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Flash Point - When determined by the method prescribed IS 1448 [P : 20] the flash point of the material shall be above 24.5°C.</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Emulsion Stability </a:t>
            </a:r>
            <a:r>
              <a:rPr lang="en-IN" dirty="0">
                <a:latin typeface="Times New Roman" panose="02020603050405020304" pitchFamily="18" charset="0"/>
                <a:cs typeface="Times New Roman" panose="02020603050405020304" pitchFamily="18" charset="0"/>
              </a:rPr>
              <a:t>– Any separation, including creaming at the top and sedimentation at the bottom of 100 ml of emulsion prepared in standard hard water with 5 ml for public health use and 2 ml for agricultural use, shall not exceed 2 ml when tested by one of the methods prescribed in IS 6940.</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Acidity-</a:t>
            </a:r>
            <a:r>
              <a:rPr lang="en-IN" dirty="0">
                <a:latin typeface="Times New Roman" panose="02020603050405020304" pitchFamily="18" charset="0"/>
                <a:cs typeface="Times New Roman" panose="02020603050405020304" pitchFamily="18" charset="0"/>
              </a:rPr>
              <a:t> When tested by the method prescribed in IS 6940, the acidity (as H₂SO₄), shall be not more than 0·5 percent by mass.</a:t>
            </a:r>
          </a:p>
          <a:p>
            <a:pPr marL="342900" indent="-342900">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455519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329259" cy="720000"/>
          </a:xfrm>
          <a:prstGeom prst="rect">
            <a:avLst/>
          </a:prstGeom>
          <a:solidFill>
            <a:schemeClr val="accent1"/>
          </a:solidFill>
        </p:spPr>
        <p:txBody>
          <a:bodyPr vert="horz" lIns="91420" tIns="45718" rIns="91420" bIns="45718"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IS 14410 : 2023 QUINALPHOS AF SPECIFICATION</a:t>
            </a: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3" y="1515338"/>
            <a:ext cx="11329259" cy="5355312"/>
          </a:xfrm>
          <a:prstGeom prst="rect">
            <a:avLst/>
          </a:prstGeom>
        </p:spPr>
        <p:txBody>
          <a:bodyPr wrap="square">
            <a:spAutoFit/>
          </a:bodyPr>
          <a:lstStyle/>
          <a:p>
            <a:pPr marL="342900" indent="-342900" algn="just">
              <a:buFont typeface="Wingdings" panose="05000000000000000000" pitchFamily="2" charset="2"/>
              <a:buChar char="§"/>
            </a:pPr>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quinalphos, AF.</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u="sng" dirty="0">
                <a:latin typeface="Times New Roman" panose="02020603050405020304" pitchFamily="18" charset="0"/>
                <a:cs typeface="Times New Roman" panose="02020603050405020304" pitchFamily="18" charset="0"/>
              </a:rPr>
              <a:t>Requirements of Quinalphos, AF </a:t>
            </a:r>
          </a:p>
          <a:p>
            <a:pPr algn="just"/>
            <a:endParaRPr lang="en-IN" b="1" u="sng"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Cold Test - No turbidity or separation of solid and/or oily matter shall occur when the material is subjected to the cold test at 10°C prescribed in IS 6940 or any other lower temperature as agreed between the purchaser and the vendor.</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Flash Point [Cleveland (Open) Cup] - When determined by the method prescribed IS 1448 [P : 69] the flash point of the material shall be above 100°C.</a:t>
            </a:r>
          </a:p>
          <a:p>
            <a:pPr marL="342900" indent="-342900" algn="just">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Emulsion Stability </a:t>
            </a:r>
            <a:r>
              <a:rPr lang="en-IN" dirty="0">
                <a:latin typeface="Times New Roman" panose="02020603050405020304" pitchFamily="18" charset="0"/>
                <a:cs typeface="Times New Roman" panose="02020603050405020304" pitchFamily="18" charset="0"/>
              </a:rPr>
              <a:t>– Any separation, including creaming at the top and sedimentation at the bottom of 100 ml of emulsion prepared in standard hard water with 5 ml for public health use and 2 ml for agricultural use, shall not exceed 2 ml when tested by one of the methods prescribed in IS 6940.</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Acidity</a:t>
            </a:r>
            <a:r>
              <a:rPr lang="en-IN" dirty="0">
                <a:latin typeface="Times New Roman" panose="02020603050405020304" pitchFamily="18" charset="0"/>
                <a:cs typeface="Times New Roman" panose="02020603050405020304" pitchFamily="18" charset="0"/>
              </a:rPr>
              <a:t>- When tested by the method prescribed in IS 6940, the acidity (as H₂SO₄), shall be not more than 0·5 percent by mass.</a:t>
            </a:r>
          </a:p>
          <a:p>
            <a:pPr marL="342900" indent="-342900">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74704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1085102"/>
            <a:ext cx="11329259" cy="671008"/>
          </a:xfrm>
          <a:prstGeom prst="rect">
            <a:avLst/>
          </a:prstGeom>
          <a:solidFill>
            <a:schemeClr val="accent1"/>
          </a:solidFill>
        </p:spPr>
        <p:txBody>
          <a:bodyPr vert="horz" lIns="91420" tIns="45718" rIns="91420" bIns="45718"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err="1">
                <a:latin typeface="Times New Roman" panose="02020603050405020304" pitchFamily="18" charset="0"/>
                <a:ea typeface="Cambria" panose="02040503050406030204" pitchFamily="18" charset="0"/>
                <a:cs typeface="Times New Roman" panose="02020603050405020304" pitchFamily="18" charset="0"/>
              </a:rPr>
              <a:t>Profenofos</a:t>
            </a: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3" y="2530794"/>
            <a:ext cx="11142318" cy="1261884"/>
          </a:xfrm>
          <a:prstGeom prst="rect">
            <a:avLst/>
          </a:prstGeom>
        </p:spPr>
        <p:txBody>
          <a:bodyPr wrap="square">
            <a:spAutoFit/>
          </a:bodyPr>
          <a:lstStyle/>
          <a:p>
            <a:pPr marL="342900" indent="-342900">
              <a:buFont typeface="Wingdings" panose="05000000000000000000" pitchFamily="2" charset="2"/>
              <a:buChar char="§"/>
            </a:pPr>
            <a:r>
              <a:rPr lang="en-IN" dirty="0" err="1">
                <a:solidFill>
                  <a:srgbClr val="111827"/>
                </a:solidFill>
                <a:latin typeface="Times New Roman" panose="02020603050405020304" pitchFamily="18" charset="0"/>
                <a:cs typeface="Times New Roman" panose="02020603050405020304" pitchFamily="18" charset="0"/>
              </a:rPr>
              <a:t>Profenofos</a:t>
            </a:r>
            <a:r>
              <a:rPr lang="en-IN" dirty="0">
                <a:solidFill>
                  <a:srgbClr val="111827"/>
                </a:solidFill>
                <a:latin typeface="Times New Roman" panose="02020603050405020304" pitchFamily="18" charset="0"/>
                <a:cs typeface="Times New Roman" panose="02020603050405020304" pitchFamily="18" charset="0"/>
              </a:rPr>
              <a:t> is an insecticide used on a wide variety of crops to control many pests but mainly Lepidoptera and mites</a:t>
            </a:r>
            <a:r>
              <a:rPr lang="en-US" dirty="0">
                <a:solidFill>
                  <a:srgbClr val="111827"/>
                </a:solidFill>
                <a:latin typeface="Times New Roman" panose="02020603050405020304" pitchFamily="18" charset="0"/>
                <a:cs typeface="Times New Roman" panose="02020603050405020304" pitchFamily="18" charset="0"/>
              </a:rPr>
              <a:t>.</a:t>
            </a:r>
          </a:p>
          <a:p>
            <a:endParaRPr lang="en-US" dirty="0">
              <a:solidFill>
                <a:srgbClr val="111827"/>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Following Indian Standards are pertaining to </a:t>
            </a:r>
            <a:r>
              <a:rPr lang="en-IN" dirty="0" err="1">
                <a:latin typeface="Times New Roman" panose="02020603050405020304" pitchFamily="18" charset="0"/>
                <a:cs typeface="Times New Roman" panose="02020603050405020304" pitchFamily="18" charset="0"/>
              </a:rPr>
              <a:t>profenophos</a:t>
            </a:r>
            <a:r>
              <a:rPr lang="en-IN"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4187B68-C789-79A4-4BBF-B58709E9667C}"/>
              </a:ext>
            </a:extLst>
          </p:cNvPr>
          <p:cNvSpPr/>
          <p:nvPr/>
        </p:nvSpPr>
        <p:spPr>
          <a:xfrm>
            <a:off x="654264" y="4424854"/>
            <a:ext cx="4003960" cy="1884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i="0" dirty="0">
                <a:solidFill>
                  <a:schemeClr val="bg1"/>
                </a:solidFill>
                <a:effectLst/>
                <a:latin typeface="Source Sans Pro" panose="020B0503030403020204" pitchFamily="34" charset="0"/>
              </a:rPr>
              <a:t>IS 15238 : 2002</a:t>
            </a:r>
          </a:p>
          <a:p>
            <a:pPr algn="ctr"/>
            <a:r>
              <a:rPr lang="en-IN" sz="2000" b="1" i="0" dirty="0">
                <a:solidFill>
                  <a:schemeClr val="bg1"/>
                </a:solidFill>
                <a:effectLst/>
                <a:latin typeface="Source Sans Pro" panose="020B0503030403020204" pitchFamily="34" charset="0"/>
              </a:rPr>
              <a:t>Profenofos, technical - Specification</a:t>
            </a:r>
            <a:endParaRPr lang="en-IN" sz="2000" b="1" dirty="0">
              <a:solidFill>
                <a:schemeClr val="bg1"/>
              </a:solidFill>
            </a:endParaRPr>
          </a:p>
        </p:txBody>
      </p:sp>
      <p:sp>
        <p:nvSpPr>
          <p:cNvPr id="7" name="Rectangle 6">
            <a:extLst>
              <a:ext uri="{FF2B5EF4-FFF2-40B4-BE49-F238E27FC236}">
                <a16:creationId xmlns:a16="http://schemas.microsoft.com/office/drawing/2014/main" id="{BE255F4D-4A96-36F8-111F-09BEBB7F012B}"/>
              </a:ext>
            </a:extLst>
          </p:cNvPr>
          <p:cNvSpPr/>
          <p:nvPr/>
        </p:nvSpPr>
        <p:spPr>
          <a:xfrm>
            <a:off x="6702259" y="4424853"/>
            <a:ext cx="4003960" cy="1993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i="0" dirty="0">
                <a:solidFill>
                  <a:schemeClr val="bg1"/>
                </a:solidFill>
                <a:effectLst/>
                <a:latin typeface="Source Sans Pro" panose="020B0503030403020204" pitchFamily="34" charset="0"/>
              </a:rPr>
              <a:t>IS 15240 : 2002</a:t>
            </a:r>
          </a:p>
          <a:p>
            <a:pPr algn="ctr"/>
            <a:r>
              <a:rPr lang="en-IN" sz="2000" b="1" i="0" dirty="0">
                <a:solidFill>
                  <a:schemeClr val="bg1"/>
                </a:solidFill>
                <a:effectLst/>
                <a:latin typeface="Source Sans Pro" panose="020B0503030403020204" pitchFamily="34" charset="0"/>
              </a:rPr>
              <a:t>Profenofos emulsifiable concentrate - Specification</a:t>
            </a:r>
            <a:endParaRPr lang="en-IN" sz="2000" b="1"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47133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3079" y="636886"/>
            <a:ext cx="11591893" cy="655622"/>
          </a:xfrm>
          <a:prstGeom prst="rect">
            <a:avLst/>
          </a:prstGeom>
          <a:solidFill>
            <a:schemeClr val="accent1"/>
          </a:solidFill>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kumimoji="0" lang="en-US" sz="3200" b="1" i="0" u="none" strike="noStrike" kern="1200" cap="all"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Distribution of Indian</a:t>
            </a:r>
            <a:r>
              <a:rPr kumimoji="0" lang="en-US" sz="3200" b="1" i="0" u="none" strike="noStrike" kern="1200" cap="all" spc="0" normalizeH="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all"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Standards IN FAD</a:t>
            </a:r>
            <a:r>
              <a:rPr lang="en-US" altLang="en-US" sz="3200" b="1" dirty="0">
                <a:solidFill>
                  <a:prstClr val="white"/>
                </a:solidFill>
                <a:latin typeface="Times New Roman" panose="02020603050405020304" pitchFamily="18" charset="0"/>
                <a:cs typeface="Times New Roman" panose="02020603050405020304" pitchFamily="18" charset="0"/>
              </a:rPr>
              <a:t>1</a:t>
            </a:r>
            <a:endParaRPr kumimoji="0" lang="en-IN" sz="3200" b="1" i="0" u="none" strike="noStrike" kern="1200" cap="all"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17" name="Chart 16"/>
          <p:cNvGraphicFramePr>
            <a:graphicFrameLocks/>
          </p:cNvGraphicFramePr>
          <p:nvPr>
            <p:extLst>
              <p:ext uri="{D42A27DB-BD31-4B8C-83A1-F6EECF244321}">
                <p14:modId xmlns:p14="http://schemas.microsoft.com/office/powerpoint/2010/main" val="3877160812"/>
              </p:ext>
            </p:extLst>
          </p:nvPr>
        </p:nvGraphicFramePr>
        <p:xfrm>
          <a:off x="423080" y="1387794"/>
          <a:ext cx="11768920" cy="53003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00508479"/>
              </p:ext>
            </p:extLst>
          </p:nvPr>
        </p:nvGraphicFramePr>
        <p:xfrm>
          <a:off x="8190411" y="4718824"/>
          <a:ext cx="4001589" cy="1969359"/>
        </p:xfrm>
        <a:graphic>
          <a:graphicData uri="http://schemas.openxmlformats.org/drawingml/2006/table">
            <a:tbl>
              <a:tblPr>
                <a:tableStyleId>{306799F8-075E-4A3A-A7F6-7FBC6576F1A4}</a:tableStyleId>
              </a:tblPr>
              <a:tblGrid>
                <a:gridCol w="2580198">
                  <a:extLst>
                    <a:ext uri="{9D8B030D-6E8A-4147-A177-3AD203B41FA5}">
                      <a16:colId xmlns:a16="http://schemas.microsoft.com/office/drawing/2014/main" val="2468271688"/>
                    </a:ext>
                  </a:extLst>
                </a:gridCol>
                <a:gridCol w="1421391">
                  <a:extLst>
                    <a:ext uri="{9D8B030D-6E8A-4147-A177-3AD203B41FA5}">
                      <a16:colId xmlns:a16="http://schemas.microsoft.com/office/drawing/2014/main" val="2737825811"/>
                    </a:ext>
                  </a:extLst>
                </a:gridCol>
              </a:tblGrid>
              <a:tr h="269137">
                <a:tc gridSpan="2">
                  <a:txBody>
                    <a:bodyPr/>
                    <a:lstStyle/>
                    <a:p>
                      <a:pPr algn="ctr" fontAlgn="b"/>
                      <a:r>
                        <a:rPr lang="en-IN" sz="1600" b="1" u="sng" strike="noStrike" dirty="0">
                          <a:effectLst/>
                        </a:rPr>
                        <a:t>Total Standards Under FAD 1</a:t>
                      </a:r>
                      <a:endParaRPr lang="en-IN" sz="1600" b="1" i="0" u="sng" strike="noStrike" dirty="0">
                        <a:solidFill>
                          <a:schemeClr val="bg1"/>
                        </a:solidFill>
                        <a:effectLst/>
                        <a:latin typeface="Times New Roman" panose="02020603050405020304" pitchFamily="18" charset="0"/>
                      </a:endParaRPr>
                    </a:p>
                  </a:txBody>
                  <a:tcPr marL="9525" marR="9525" marT="9525" marB="0" anchor="b"/>
                </a:tc>
                <a:tc hMerge="1">
                  <a:txBody>
                    <a:bodyPr/>
                    <a:lstStyle/>
                    <a:p>
                      <a:endParaRPr lang="en-IN"/>
                    </a:p>
                  </a:txBody>
                  <a:tcPr/>
                </a:tc>
                <a:extLst>
                  <a:ext uri="{0D108BD9-81ED-4DB2-BD59-A6C34878D82A}">
                    <a16:rowId xmlns:a16="http://schemas.microsoft.com/office/drawing/2014/main" val="4045327657"/>
                  </a:ext>
                </a:extLst>
              </a:tr>
              <a:tr h="354537">
                <a:tc>
                  <a:txBody>
                    <a:bodyPr/>
                    <a:lstStyle/>
                    <a:p>
                      <a:pPr algn="l" fontAlgn="b"/>
                      <a:r>
                        <a:rPr lang="en-IN" sz="1600" u="none" strike="noStrike" dirty="0">
                          <a:effectLst/>
                        </a:rPr>
                        <a:t>Product</a:t>
                      </a:r>
                      <a:endParaRPr lang="en-IN" sz="1600" b="0" i="0" u="none" strike="noStrike" dirty="0">
                        <a:solidFill>
                          <a:schemeClr val="bg1"/>
                        </a:solidFill>
                        <a:effectLst/>
                        <a:latin typeface="Times New Roman" panose="02020603050405020304" pitchFamily="18" charset="0"/>
                      </a:endParaRPr>
                    </a:p>
                  </a:txBody>
                  <a:tcPr marL="9525" marR="9525" marT="9525" marB="0" anchor="b"/>
                </a:tc>
                <a:tc>
                  <a:txBody>
                    <a:bodyPr/>
                    <a:lstStyle/>
                    <a:p>
                      <a:pPr algn="r" fontAlgn="b"/>
                      <a:r>
                        <a:rPr lang="en-IN" sz="1600" u="none" strike="noStrike" dirty="0">
                          <a:effectLst/>
                        </a:rPr>
                        <a:t>305</a:t>
                      </a:r>
                      <a:endParaRPr lang="en-IN" sz="16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521962"/>
                  </a:ext>
                </a:extLst>
              </a:tr>
              <a:tr h="269137">
                <a:tc>
                  <a:txBody>
                    <a:bodyPr/>
                    <a:lstStyle/>
                    <a:p>
                      <a:pPr algn="l" fontAlgn="b"/>
                      <a:r>
                        <a:rPr lang="en-IN" sz="1600" u="none" strike="noStrike" dirty="0">
                          <a:effectLst/>
                        </a:rPr>
                        <a:t>Code of Practices</a:t>
                      </a:r>
                      <a:endParaRPr lang="en-IN" sz="1600" b="0" i="0" u="none" strike="noStrike" dirty="0">
                        <a:solidFill>
                          <a:schemeClr val="bg1"/>
                        </a:solidFill>
                        <a:effectLst/>
                        <a:latin typeface="Times New Roman" panose="02020603050405020304" pitchFamily="18" charset="0"/>
                      </a:endParaRPr>
                    </a:p>
                  </a:txBody>
                  <a:tcPr marL="9525" marR="9525" marT="9525" marB="0" anchor="b"/>
                </a:tc>
                <a:tc>
                  <a:txBody>
                    <a:bodyPr/>
                    <a:lstStyle/>
                    <a:p>
                      <a:pPr algn="r" fontAlgn="b"/>
                      <a:r>
                        <a:rPr lang="en-IN" sz="1600" u="none" strike="noStrike" dirty="0">
                          <a:effectLst/>
                        </a:rPr>
                        <a:t>1</a:t>
                      </a:r>
                      <a:endParaRPr lang="en-IN" sz="16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7967597"/>
                  </a:ext>
                </a:extLst>
              </a:tr>
              <a:tr h="269137">
                <a:tc>
                  <a:txBody>
                    <a:bodyPr/>
                    <a:lstStyle/>
                    <a:p>
                      <a:pPr algn="l" fontAlgn="b"/>
                      <a:r>
                        <a:rPr lang="en-IN" sz="1600" u="none" strike="noStrike" dirty="0">
                          <a:effectLst/>
                        </a:rPr>
                        <a:t>Methods of Test</a:t>
                      </a:r>
                      <a:endParaRPr lang="en-IN" sz="1600" b="0" i="0" u="none" strike="noStrike" dirty="0">
                        <a:solidFill>
                          <a:schemeClr val="bg1"/>
                        </a:solidFill>
                        <a:effectLst/>
                        <a:latin typeface="Times New Roman" panose="02020603050405020304" pitchFamily="18" charset="0"/>
                      </a:endParaRPr>
                    </a:p>
                  </a:txBody>
                  <a:tcPr marL="9525" marR="9525" marT="9525" marB="0" anchor="b"/>
                </a:tc>
                <a:tc>
                  <a:txBody>
                    <a:bodyPr/>
                    <a:lstStyle/>
                    <a:p>
                      <a:pPr algn="r" fontAlgn="b"/>
                      <a:r>
                        <a:rPr lang="en-IN" sz="1600" u="none" strike="noStrike" dirty="0">
                          <a:effectLst/>
                        </a:rPr>
                        <a:t>3</a:t>
                      </a:r>
                      <a:endParaRPr lang="en-IN" sz="16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0255867"/>
                  </a:ext>
                </a:extLst>
              </a:tr>
              <a:tr h="269137">
                <a:tc>
                  <a:txBody>
                    <a:bodyPr/>
                    <a:lstStyle/>
                    <a:p>
                      <a:pPr algn="l" fontAlgn="b"/>
                      <a:r>
                        <a:rPr lang="en-IN" sz="1600" u="none" strike="noStrike">
                          <a:effectLst/>
                        </a:rPr>
                        <a:t>Terminology</a:t>
                      </a:r>
                      <a:endParaRPr lang="en-IN" sz="1600" b="0" i="0" u="none" strike="noStrike">
                        <a:solidFill>
                          <a:schemeClr val="bg1"/>
                        </a:solidFill>
                        <a:effectLst/>
                        <a:latin typeface="Times New Roman" panose="02020603050405020304" pitchFamily="18" charset="0"/>
                      </a:endParaRPr>
                    </a:p>
                  </a:txBody>
                  <a:tcPr marL="9525" marR="9525" marT="9525" marB="0" anchor="b"/>
                </a:tc>
                <a:tc>
                  <a:txBody>
                    <a:bodyPr/>
                    <a:lstStyle/>
                    <a:p>
                      <a:pPr algn="r" fontAlgn="b"/>
                      <a:r>
                        <a:rPr lang="en-IN" sz="1600" u="none" strike="noStrike" dirty="0">
                          <a:effectLst/>
                        </a:rPr>
                        <a:t>1</a:t>
                      </a:r>
                      <a:endParaRPr lang="en-IN" sz="16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37416570"/>
                  </a:ext>
                </a:extLst>
              </a:tr>
              <a:tr h="269137">
                <a:tc>
                  <a:txBody>
                    <a:bodyPr/>
                    <a:lstStyle/>
                    <a:p>
                      <a:pPr algn="l" fontAlgn="b"/>
                      <a:r>
                        <a:rPr lang="en-IN" sz="1600" u="none" strike="noStrike">
                          <a:effectLst/>
                        </a:rPr>
                        <a:t>Others</a:t>
                      </a:r>
                      <a:endParaRPr lang="en-IN" sz="1600" b="0" i="0" u="none" strike="noStrike">
                        <a:solidFill>
                          <a:schemeClr val="bg1"/>
                        </a:solidFill>
                        <a:effectLst/>
                        <a:latin typeface="Times New Roman" panose="02020603050405020304" pitchFamily="18" charset="0"/>
                      </a:endParaRPr>
                    </a:p>
                  </a:txBody>
                  <a:tcPr marL="9525" marR="9525" marT="9525" marB="0" anchor="b"/>
                </a:tc>
                <a:tc>
                  <a:txBody>
                    <a:bodyPr/>
                    <a:lstStyle/>
                    <a:p>
                      <a:pPr algn="r" fontAlgn="b"/>
                      <a:r>
                        <a:rPr lang="en-IN" sz="1600" u="none" strike="noStrike" dirty="0">
                          <a:effectLst/>
                        </a:rPr>
                        <a:t>4</a:t>
                      </a:r>
                      <a:endParaRPr lang="en-IN" sz="16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8557301"/>
                  </a:ext>
                </a:extLst>
              </a:tr>
              <a:tr h="269137">
                <a:tc>
                  <a:txBody>
                    <a:bodyPr/>
                    <a:lstStyle/>
                    <a:p>
                      <a:pPr algn="l" fontAlgn="b"/>
                      <a:r>
                        <a:rPr lang="en-IN" sz="1600" u="none" strike="noStrike">
                          <a:effectLst/>
                        </a:rPr>
                        <a:t>Total</a:t>
                      </a:r>
                      <a:endParaRPr lang="en-IN" sz="1600" b="0" i="0" u="none" strike="noStrike">
                        <a:solidFill>
                          <a:schemeClr val="bg1"/>
                        </a:solidFill>
                        <a:effectLst/>
                        <a:latin typeface="Times New Roman" panose="02020603050405020304" pitchFamily="18" charset="0"/>
                      </a:endParaRPr>
                    </a:p>
                  </a:txBody>
                  <a:tcPr marL="9525" marR="9525" marT="9525" marB="0" anchor="b"/>
                </a:tc>
                <a:tc>
                  <a:txBody>
                    <a:bodyPr/>
                    <a:lstStyle/>
                    <a:p>
                      <a:pPr algn="r" fontAlgn="b"/>
                      <a:r>
                        <a:rPr lang="en-IN" sz="1600" u="none" strike="noStrike" dirty="0">
                          <a:effectLst/>
                        </a:rPr>
                        <a:t>314</a:t>
                      </a:r>
                      <a:endParaRPr lang="en-IN" sz="16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3818091"/>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73158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864971"/>
            <a:ext cx="11329259" cy="499720"/>
          </a:xfrm>
          <a:prstGeom prst="rect">
            <a:avLst/>
          </a:prstGeom>
          <a:solidFill>
            <a:schemeClr val="accent1"/>
          </a:solidFill>
        </p:spPr>
        <p:txBody>
          <a:bodyPr vert="horz" lIns="91420" tIns="45718" rIns="91420" bIns="45718" rtlCol="0" anchor="b">
            <a:normAutofit fontScale="77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IS 15238 : 2002 </a:t>
            </a:r>
            <a:r>
              <a:rPr lang="en-IN" sz="3600" b="1" dirty="0" err="1">
                <a:latin typeface="Times New Roman" panose="02020603050405020304" pitchFamily="18" charset="0"/>
                <a:ea typeface="Cambria" panose="02040503050406030204" pitchFamily="18" charset="0"/>
                <a:cs typeface="Times New Roman" panose="02020603050405020304" pitchFamily="18" charset="0"/>
              </a:rPr>
              <a:t>Profenofos</a:t>
            </a:r>
            <a:r>
              <a:rPr lang="en-IN" sz="3600" b="1" dirty="0">
                <a:latin typeface="Times New Roman" panose="02020603050405020304" pitchFamily="18" charset="0"/>
                <a:ea typeface="Cambria" panose="02040503050406030204" pitchFamily="18" charset="0"/>
                <a:cs typeface="Times New Roman" panose="02020603050405020304" pitchFamily="18" charset="0"/>
              </a:rPr>
              <a:t>, technical - Specification</a:t>
            </a: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3" y="1556455"/>
            <a:ext cx="11155382" cy="384721"/>
          </a:xfrm>
          <a:prstGeom prst="rect">
            <a:avLst/>
          </a:prstGeom>
        </p:spPr>
        <p:txBody>
          <a:bodyPr wrap="square">
            <a:spAutoFit/>
          </a:bodyPr>
          <a:lstStyle/>
          <a:p>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err="1">
                <a:solidFill>
                  <a:schemeClr val="bg1"/>
                </a:solidFill>
                <a:latin typeface="Times New Roman" panose="02020603050405020304" pitchFamily="18" charset="0"/>
                <a:cs typeface="Times New Roman" panose="02020603050405020304" pitchFamily="18" charset="0"/>
              </a:rPr>
              <a:t>Profenofos</a:t>
            </a:r>
            <a:r>
              <a:rPr lang="en-IN" dirty="0">
                <a:solidFill>
                  <a:schemeClr val="bg1"/>
                </a:solidFill>
                <a:latin typeface="Times New Roman" panose="02020603050405020304" pitchFamily="18" charset="0"/>
                <a:cs typeface="Times New Roman" panose="02020603050405020304" pitchFamily="18" charset="0"/>
              </a:rPr>
              <a:t>, technical</a:t>
            </a:r>
            <a:r>
              <a:rPr lang="en-IN"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907DB159-1BB0-9332-194F-409A3FEECC0F}"/>
              </a:ext>
            </a:extLst>
          </p:cNvPr>
          <p:cNvPicPr>
            <a:picLocks noChangeAspect="1"/>
          </p:cNvPicPr>
          <p:nvPr/>
        </p:nvPicPr>
        <p:blipFill>
          <a:blip r:embed="rId2"/>
          <a:stretch>
            <a:fillRect/>
          </a:stretch>
        </p:blipFill>
        <p:spPr>
          <a:xfrm>
            <a:off x="1854926" y="2353220"/>
            <a:ext cx="8020594" cy="427245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61110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468890" cy="720000"/>
          </a:xfrm>
          <a:prstGeom prst="rect">
            <a:avLst/>
          </a:prstGeom>
          <a:solidFill>
            <a:schemeClr val="accent1"/>
          </a:solidFill>
        </p:spPr>
        <p:txBody>
          <a:bodyPr vert="horz" lIns="91420" tIns="45718" rIns="91420" bIns="45718" rtlCol="0" anchor="b">
            <a:normAutofit fontScale="70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IS 15240 : 2002 </a:t>
            </a:r>
            <a:r>
              <a:rPr lang="en-IN" sz="3600" b="1" dirty="0" err="1">
                <a:latin typeface="Times New Roman" panose="02020603050405020304" pitchFamily="18" charset="0"/>
                <a:ea typeface="Cambria" panose="02040503050406030204" pitchFamily="18" charset="0"/>
                <a:cs typeface="Times New Roman" panose="02020603050405020304" pitchFamily="18" charset="0"/>
              </a:rPr>
              <a:t>Profenofos</a:t>
            </a:r>
            <a:r>
              <a:rPr lang="en-IN" sz="3600" b="1" dirty="0">
                <a:latin typeface="Times New Roman" panose="02020603050405020304" pitchFamily="18" charset="0"/>
                <a:ea typeface="Cambria" panose="02040503050406030204" pitchFamily="18" charset="0"/>
                <a:cs typeface="Times New Roman" panose="02020603050405020304" pitchFamily="18" charset="0"/>
              </a:rPr>
              <a:t> </a:t>
            </a:r>
            <a:r>
              <a:rPr lang="en-IN" sz="3600" b="1" dirty="0" err="1">
                <a:latin typeface="Times New Roman" panose="02020603050405020304" pitchFamily="18" charset="0"/>
                <a:ea typeface="Cambria" panose="02040503050406030204" pitchFamily="18" charset="0"/>
                <a:cs typeface="Times New Roman" panose="02020603050405020304" pitchFamily="18" charset="0"/>
              </a:rPr>
              <a:t>emulsifiable</a:t>
            </a:r>
            <a:r>
              <a:rPr lang="en-IN" sz="3600" b="1" dirty="0">
                <a:latin typeface="Times New Roman" panose="02020603050405020304" pitchFamily="18" charset="0"/>
                <a:ea typeface="Cambria" panose="02040503050406030204" pitchFamily="18" charset="0"/>
                <a:cs typeface="Times New Roman" panose="02020603050405020304" pitchFamily="18" charset="0"/>
              </a:rPr>
              <a:t> concentrate - Specification</a:t>
            </a:r>
            <a:endParaRPr lang="en-US" sz="3500" dirty="0">
              <a:latin typeface="Times New Roman" panose="02020603050405020304" pitchFamily="18" charset="0"/>
              <a:cs typeface="Times New Roman" panose="02020603050405020304" pitchFamily="18" charset="0"/>
            </a:endParaRPr>
          </a:p>
        </p:txBody>
      </p:sp>
      <p:sp>
        <p:nvSpPr>
          <p:cNvPr id="7" name="Rectangle 6"/>
          <p:cNvSpPr/>
          <p:nvPr/>
        </p:nvSpPr>
        <p:spPr>
          <a:xfrm>
            <a:off x="431373" y="1364691"/>
            <a:ext cx="11468890" cy="4770537"/>
          </a:xfrm>
          <a:prstGeom prst="rect">
            <a:avLst/>
          </a:prstGeom>
        </p:spPr>
        <p:txBody>
          <a:bodyPr wrap="square">
            <a:spAutoFit/>
          </a:bodyPr>
          <a:lstStyle/>
          <a:p>
            <a:pPr marL="342900" indent="-342900">
              <a:buFont typeface="Wingdings" panose="05000000000000000000" pitchFamily="2" charset="2"/>
              <a:buChar char="§"/>
            </a:pPr>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err="1">
                <a:solidFill>
                  <a:schemeClr val="bg1"/>
                </a:solidFill>
                <a:latin typeface="Times New Roman" panose="02020603050405020304" pitchFamily="18" charset="0"/>
                <a:cs typeface="Times New Roman" panose="02020603050405020304" pitchFamily="18" charset="0"/>
              </a:rPr>
              <a:t>Profenofos</a:t>
            </a:r>
            <a:r>
              <a:rPr lang="en-IN" dirty="0">
                <a:solidFill>
                  <a:schemeClr val="bg1"/>
                </a:solidFill>
                <a:latin typeface="Times New Roman" panose="02020603050405020304" pitchFamily="18" charset="0"/>
                <a:cs typeface="Times New Roman" panose="02020603050405020304" pitchFamily="18" charset="0"/>
              </a:rPr>
              <a:t> </a:t>
            </a:r>
            <a:r>
              <a:rPr lang="en-IN" dirty="0" err="1">
                <a:solidFill>
                  <a:schemeClr val="bg1"/>
                </a:solidFill>
                <a:latin typeface="Times New Roman" panose="02020603050405020304" pitchFamily="18" charset="0"/>
                <a:cs typeface="Times New Roman" panose="02020603050405020304" pitchFamily="18" charset="0"/>
              </a:rPr>
              <a:t>emulsifiable</a:t>
            </a:r>
            <a:r>
              <a:rPr lang="en-IN" dirty="0">
                <a:solidFill>
                  <a:schemeClr val="bg1"/>
                </a:solidFill>
                <a:latin typeface="Times New Roman" panose="02020603050405020304" pitchFamily="18" charset="0"/>
                <a:cs typeface="Times New Roman" panose="02020603050405020304" pitchFamily="18" charset="0"/>
              </a:rPr>
              <a:t> concentrate.</a:t>
            </a:r>
          </a:p>
          <a:p>
            <a:endParaRPr lang="en-IN"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b="1" u="sng" dirty="0">
                <a:latin typeface="Times New Roman" panose="02020603050405020304" pitchFamily="18" charset="0"/>
                <a:cs typeface="Times New Roman" panose="02020603050405020304" pitchFamily="18" charset="0"/>
              </a:rPr>
              <a:t>Requirements of </a:t>
            </a:r>
            <a:r>
              <a:rPr lang="en-IN" b="1" u="sng" dirty="0" err="1">
                <a:latin typeface="Times New Roman" panose="02020603050405020304" pitchFamily="18" charset="0"/>
                <a:cs typeface="Times New Roman" panose="02020603050405020304" pitchFamily="18" charset="0"/>
              </a:rPr>
              <a:t>Profenfos</a:t>
            </a:r>
            <a:r>
              <a:rPr lang="en-IN" b="1" u="sng" dirty="0">
                <a:latin typeface="Times New Roman" panose="02020603050405020304" pitchFamily="18" charset="0"/>
                <a:cs typeface="Times New Roman" panose="02020603050405020304" pitchFamily="18" charset="0"/>
              </a:rPr>
              <a:t>, EC </a:t>
            </a:r>
          </a:p>
          <a:p>
            <a:endParaRPr lang="en-IN" b="1" u="sng"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Cold Test </a:t>
            </a:r>
            <a:r>
              <a:rPr lang="en-IN" dirty="0">
                <a:latin typeface="Times New Roman" panose="02020603050405020304" pitchFamily="18" charset="0"/>
                <a:cs typeface="Times New Roman" panose="02020603050405020304" pitchFamily="18" charset="0"/>
              </a:rPr>
              <a:t>- No turbidity or separation of solid and/or oily matter shall occur when the material is subjected to the cold test at 10°C prescribed in IS 6940 or any other lower temperature as agreed between the purchaser and the vendor.</a:t>
            </a:r>
          </a:p>
          <a:p>
            <a:pPr marL="342900" indent="-342900">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Flash Point </a:t>
            </a:r>
            <a:r>
              <a:rPr lang="en-IN" dirty="0">
                <a:latin typeface="Times New Roman" panose="02020603050405020304" pitchFamily="18" charset="0"/>
                <a:cs typeface="Times New Roman" panose="02020603050405020304" pitchFamily="18" charset="0"/>
              </a:rPr>
              <a:t>- When determined by the method prescribed IS 1448 [P : 20] the flash point of the material shall be above 24.5°C.</a:t>
            </a:r>
          </a:p>
          <a:p>
            <a:pPr marL="342900" indent="-342900">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Emulsion Stability </a:t>
            </a:r>
            <a:r>
              <a:rPr lang="en-IN" dirty="0">
                <a:latin typeface="Times New Roman" panose="02020603050405020304" pitchFamily="18" charset="0"/>
                <a:cs typeface="Times New Roman" panose="02020603050405020304" pitchFamily="18" charset="0"/>
              </a:rPr>
              <a:t>– Any separation, including creaming at the top and sedimentation at the bottom of 100 ml of emulsion prepared in standard hard water with 5 ml for public health use and 2 ml for agricultural use, shall not exceed 2 ml when tested by one of the methods prescribed in IS 6940.</a:t>
            </a:r>
          </a:p>
          <a:p>
            <a:pPr marL="342900" indent="-342900">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Acidity</a:t>
            </a:r>
            <a:r>
              <a:rPr lang="en-IN" dirty="0">
                <a:latin typeface="Times New Roman" panose="02020603050405020304" pitchFamily="18" charset="0"/>
                <a:cs typeface="Times New Roman" panose="02020603050405020304" pitchFamily="18" charset="0"/>
              </a:rPr>
              <a:t>- When tested by the method prescribed in IS 6940, the acidity (as H₂SO₄), shall be not more than 1.0 percent by mass.</a:t>
            </a:r>
          </a:p>
          <a:p>
            <a:pPr marL="342900" indent="-342900">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671106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914348"/>
            <a:ext cx="11468890" cy="720000"/>
          </a:xfrm>
          <a:prstGeom prst="rect">
            <a:avLst/>
          </a:prstGeom>
          <a:solidFill>
            <a:schemeClr val="accent1"/>
          </a:solidFill>
        </p:spPr>
        <p:txBody>
          <a:bodyPr vert="horz" lIns="91420" tIns="45718" rIns="91420" bIns="45718"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err="1" smtClean="0">
                <a:latin typeface="Times New Roman" panose="02020603050405020304" pitchFamily="18" charset="0"/>
                <a:ea typeface="Cambria" panose="02040503050406030204" pitchFamily="18" charset="0"/>
                <a:cs typeface="Times New Roman" panose="02020603050405020304" pitchFamily="18" charset="0"/>
              </a:rPr>
              <a:t>Monocrotophos</a:t>
            </a: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522813" y="2326997"/>
            <a:ext cx="11377450" cy="969496"/>
          </a:xfrm>
          <a:prstGeom prst="rect">
            <a:avLst/>
          </a:prstGeom>
        </p:spPr>
        <p:txBody>
          <a:bodyPr wrap="square">
            <a:spAutoFit/>
          </a:bodyPr>
          <a:lstStyle/>
          <a:p>
            <a:pPr marL="342900" indent="-342900">
              <a:buFont typeface="Wingdings" panose="05000000000000000000" pitchFamily="2" charset="2"/>
              <a:buChar char="§"/>
            </a:pPr>
            <a:r>
              <a:rPr lang="en-IN" dirty="0" err="1">
                <a:latin typeface="Times New Roman" panose="02020603050405020304" pitchFamily="18" charset="0"/>
                <a:cs typeface="Times New Roman" panose="02020603050405020304" pitchFamily="18" charset="0"/>
              </a:rPr>
              <a:t>Monocrotophos</a:t>
            </a:r>
            <a:r>
              <a:rPr lang="en-IN" dirty="0">
                <a:latin typeface="Times New Roman" panose="02020603050405020304" pitchFamily="18" charset="0"/>
                <a:cs typeface="Times New Roman" panose="02020603050405020304" pitchFamily="18" charset="0"/>
              </a:rPr>
              <a:t> is principally used in agriculture, as a relatively cheap pesticide.</a:t>
            </a:r>
          </a:p>
          <a:p>
            <a:endParaRPr lang="en-IN"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Following Indian Standards are pertaining to </a:t>
            </a:r>
            <a:r>
              <a:rPr lang="en-IN" dirty="0" err="1">
                <a:latin typeface="Times New Roman" panose="02020603050405020304" pitchFamily="18" charset="0"/>
                <a:cs typeface="Times New Roman" panose="02020603050405020304" pitchFamily="18" charset="0"/>
              </a:rPr>
              <a:t>monocrotophos</a:t>
            </a:r>
            <a:r>
              <a:rPr lang="en-IN" dirty="0">
                <a:latin typeface="Times New Roman" panose="02020603050405020304" pitchFamily="18" charset="0"/>
                <a:cs typeface="Times New Roman" panose="02020603050405020304" pitchFamily="18" charset="0"/>
              </a:rPr>
              <a:t> mentioned underneath </a:t>
            </a:r>
            <a:r>
              <a:rPr lang="en-IN" dirty="0"/>
              <a:t>–</a:t>
            </a:r>
          </a:p>
        </p:txBody>
      </p:sp>
      <p:sp>
        <p:nvSpPr>
          <p:cNvPr id="6" name="Rectangle 5"/>
          <p:cNvSpPr/>
          <p:nvPr/>
        </p:nvSpPr>
        <p:spPr>
          <a:xfrm>
            <a:off x="948446" y="4258800"/>
            <a:ext cx="4003960" cy="2120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 8025 : 1990</a:t>
            </a:r>
          </a:p>
          <a:p>
            <a:pPr algn="ctr"/>
            <a:r>
              <a:rPr lang="en-IN" b="1" dirty="0" err="1"/>
              <a:t>Monocrotophos</a:t>
            </a:r>
            <a:r>
              <a:rPr lang="en-IN" b="1" dirty="0"/>
              <a:t>, technical specification</a:t>
            </a:r>
          </a:p>
        </p:txBody>
      </p:sp>
      <p:sp>
        <p:nvSpPr>
          <p:cNvPr id="7" name="Rectangle 6"/>
          <p:cNvSpPr/>
          <p:nvPr/>
        </p:nvSpPr>
        <p:spPr>
          <a:xfrm>
            <a:off x="6395460" y="4258799"/>
            <a:ext cx="3692233" cy="212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 8074 : 1990</a:t>
            </a:r>
          </a:p>
          <a:p>
            <a:pPr algn="ctr"/>
            <a:r>
              <a:rPr lang="en-IN" b="1" dirty="0" err="1"/>
              <a:t>Monocrotophos</a:t>
            </a:r>
            <a:r>
              <a:rPr lang="en-IN" b="1" dirty="0"/>
              <a:t> SL - Specification (Second Revision)</a:t>
            </a:r>
          </a:p>
        </p:txBody>
      </p:sp>
      <p:sp>
        <p:nvSpPr>
          <p:cNvPr id="8" name="Curved Down Arrow 7"/>
          <p:cNvSpPr/>
          <p:nvPr/>
        </p:nvSpPr>
        <p:spPr>
          <a:xfrm>
            <a:off x="3488971" y="3597540"/>
            <a:ext cx="4045527" cy="4405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4123795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1135118"/>
            <a:ext cx="11468890" cy="555394"/>
          </a:xfrm>
          <a:prstGeom prst="rect">
            <a:avLst/>
          </a:prstGeom>
          <a:solidFill>
            <a:schemeClr val="accent1"/>
          </a:solidFill>
        </p:spPr>
        <p:txBody>
          <a:bodyPr vert="horz" lIns="91420" tIns="45718" rIns="91420" bIns="45718" rtlCol="0" anchor="b">
            <a:normAutofit fontScale="77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3600" b="1" dirty="0">
                <a:latin typeface="Times New Roman" panose="02020603050405020304" pitchFamily="18" charset="0"/>
                <a:ea typeface="Cambria" panose="02040503050406030204" pitchFamily="18" charset="0"/>
                <a:cs typeface="Times New Roman" panose="02020603050405020304" pitchFamily="18" charset="0"/>
              </a:rPr>
              <a:t>IS 8025 : 1990 </a:t>
            </a:r>
            <a:r>
              <a:rPr lang="en-IN" sz="3600" b="1" dirty="0" err="1">
                <a:latin typeface="Times New Roman" panose="02020603050405020304" pitchFamily="18" charset="0"/>
                <a:ea typeface="Cambria" panose="02040503050406030204" pitchFamily="18" charset="0"/>
                <a:cs typeface="Times New Roman" panose="02020603050405020304" pitchFamily="18" charset="0"/>
              </a:rPr>
              <a:t>Monocrotophos</a:t>
            </a:r>
            <a:r>
              <a:rPr lang="en-IN" sz="3600" b="1" dirty="0">
                <a:latin typeface="Times New Roman" panose="02020603050405020304" pitchFamily="18" charset="0"/>
                <a:ea typeface="Cambria" panose="02040503050406030204" pitchFamily="18" charset="0"/>
                <a:cs typeface="Times New Roman" panose="02020603050405020304" pitchFamily="18" charset="0"/>
              </a:rPr>
              <a:t>, technical </a:t>
            </a:r>
            <a:r>
              <a:rPr lang="en-IN" sz="3600" b="1" dirty="0" smtClean="0">
                <a:latin typeface="Times New Roman" panose="02020603050405020304" pitchFamily="18" charset="0"/>
                <a:ea typeface="Cambria" panose="02040503050406030204" pitchFamily="18" charset="0"/>
                <a:cs typeface="Times New Roman" panose="02020603050405020304" pitchFamily="18" charset="0"/>
              </a:rPr>
              <a:t>specification</a:t>
            </a: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524841" y="2667974"/>
            <a:ext cx="11281954" cy="677108"/>
          </a:xfrm>
          <a:prstGeom prst="rect">
            <a:avLst/>
          </a:prstGeom>
        </p:spPr>
        <p:txBody>
          <a:bodyPr wrap="square">
            <a:spAutoFit/>
          </a:bodyPr>
          <a:lstStyle/>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err="1">
                <a:latin typeface="Times New Roman" panose="02020603050405020304" pitchFamily="18" charset="0"/>
                <a:cs typeface="Times New Roman" panose="02020603050405020304" pitchFamily="18" charset="0"/>
              </a:rPr>
              <a:t>monocrotophos</a:t>
            </a:r>
            <a:r>
              <a:rPr lang="en-IN" dirty="0">
                <a:latin typeface="Times New Roman" panose="02020603050405020304" pitchFamily="18" charset="0"/>
                <a:cs typeface="Times New Roman" panose="02020603050405020304" pitchFamily="18" charset="0"/>
              </a:rPr>
              <a:t>, technical</a:t>
            </a:r>
            <a:r>
              <a:rPr lang="en-IN"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373" y="3480425"/>
            <a:ext cx="6203056" cy="286782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739737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819807"/>
            <a:ext cx="11468890" cy="544884"/>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pPr algn="ctr"/>
            <a:r>
              <a:rPr lang="en-IN" sz="9600" b="1" dirty="0">
                <a:latin typeface="Times New Roman" panose="02020603050405020304" pitchFamily="18" charset="0"/>
                <a:ea typeface="Cambria" panose="02040503050406030204" pitchFamily="18" charset="0"/>
                <a:cs typeface="Times New Roman" panose="02020603050405020304" pitchFamily="18" charset="0"/>
              </a:rPr>
              <a:t>IS 8074 : 1990 </a:t>
            </a:r>
            <a:r>
              <a:rPr lang="en-IN" sz="9600" b="1" dirty="0" err="1">
                <a:latin typeface="Times New Roman" panose="02020603050405020304" pitchFamily="18" charset="0"/>
                <a:ea typeface="Cambria" panose="02040503050406030204" pitchFamily="18" charset="0"/>
                <a:cs typeface="Times New Roman" panose="02020603050405020304" pitchFamily="18" charset="0"/>
              </a:rPr>
              <a:t>Monocrotophos</a:t>
            </a:r>
            <a:r>
              <a:rPr lang="en-IN" sz="9600" b="1" dirty="0">
                <a:latin typeface="Times New Roman" panose="02020603050405020304" pitchFamily="18" charset="0"/>
                <a:ea typeface="Cambria" panose="02040503050406030204" pitchFamily="18" charset="0"/>
                <a:cs typeface="Times New Roman" panose="02020603050405020304" pitchFamily="18" charset="0"/>
              </a:rPr>
              <a:t> SL - Specification</a:t>
            </a: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956441" y="1364691"/>
            <a:ext cx="10593868" cy="4770537"/>
          </a:xfrm>
          <a:prstGeom prst="rect">
            <a:avLst/>
          </a:prstGeom>
        </p:spPr>
        <p:txBody>
          <a:bodyPr wrap="square">
            <a:spAutoFit/>
          </a:bodyPr>
          <a:lstStyle/>
          <a:p>
            <a:pPr marL="342900" indent="-342900" algn="just">
              <a:buFont typeface="Wingdings" panose="05000000000000000000" pitchFamily="2" charset="2"/>
              <a:buChar char="§"/>
            </a:pPr>
            <a:r>
              <a:rPr lang="en-IN" dirty="0">
                <a:solidFill>
                  <a:schemeClr val="bg1"/>
                </a:solidFill>
                <a:latin typeface="Times New Roman" panose="02020603050405020304" pitchFamily="18" charset="0"/>
                <a:cs typeface="Times New Roman" panose="02020603050405020304" pitchFamily="18" charset="0"/>
              </a:rPr>
              <a:t>This standard prescribes the requirements - and the methods of sampling and test for </a:t>
            </a:r>
            <a:r>
              <a:rPr lang="en-IN" dirty="0" err="1">
                <a:solidFill>
                  <a:schemeClr val="bg1"/>
                </a:solidFill>
                <a:latin typeface="Times New Roman" panose="02020603050405020304" pitchFamily="18" charset="0"/>
                <a:cs typeface="Times New Roman" panose="02020603050405020304" pitchFamily="18" charset="0"/>
              </a:rPr>
              <a:t>monocrotophos</a:t>
            </a:r>
            <a:r>
              <a:rPr lang="en-IN" dirty="0">
                <a:solidFill>
                  <a:schemeClr val="bg1"/>
                </a:solidFill>
                <a:latin typeface="Times New Roman" panose="02020603050405020304" pitchFamily="18" charset="0"/>
                <a:cs typeface="Times New Roman" panose="02020603050405020304" pitchFamily="18" charset="0"/>
              </a:rPr>
              <a:t> SL.</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IN" b="1" u="sng" dirty="0">
                <a:latin typeface="Times New Roman" panose="02020603050405020304" pitchFamily="18" charset="0"/>
                <a:cs typeface="Times New Roman" panose="02020603050405020304" pitchFamily="18" charset="0"/>
              </a:rPr>
              <a:t>Requirements of </a:t>
            </a:r>
            <a:r>
              <a:rPr lang="en-IN" b="1" u="sng" dirty="0" err="1">
                <a:latin typeface="Times New Roman" panose="02020603050405020304" pitchFamily="18" charset="0"/>
                <a:cs typeface="Times New Roman" panose="02020603050405020304" pitchFamily="18" charset="0"/>
              </a:rPr>
              <a:t>Monocrotophos</a:t>
            </a:r>
            <a:r>
              <a:rPr lang="en-IN" b="1" u="sng" dirty="0">
                <a:latin typeface="Times New Roman" panose="02020603050405020304" pitchFamily="18" charset="0"/>
                <a:cs typeface="Times New Roman" panose="02020603050405020304" pitchFamily="18" charset="0"/>
              </a:rPr>
              <a:t>, SL</a:t>
            </a:r>
          </a:p>
          <a:p>
            <a:pPr algn="just"/>
            <a:endParaRPr lang="en-IN"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Cold Test </a:t>
            </a:r>
            <a:r>
              <a:rPr lang="en-IN" dirty="0">
                <a:latin typeface="Times New Roman" panose="02020603050405020304" pitchFamily="18" charset="0"/>
                <a:cs typeface="Times New Roman" panose="02020603050405020304" pitchFamily="18" charset="0"/>
              </a:rPr>
              <a:t>- No turbidity or separation of solid matter shall occur when the material is subjected to cold test at 10°C as prescribed in IS 6940 or any other lower temperature as agreed to between the purchaser and the vendor.</a:t>
            </a:r>
          </a:p>
          <a:p>
            <a:pPr algn="just"/>
            <a:r>
              <a:rPr lang="en-IN"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Flash Point ( Abel ) </a:t>
            </a:r>
            <a:r>
              <a:rPr lang="en-IN" dirty="0">
                <a:latin typeface="Times New Roman" panose="02020603050405020304" pitchFamily="18" charset="0"/>
                <a:cs typeface="Times New Roman" panose="02020603050405020304" pitchFamily="18" charset="0"/>
              </a:rPr>
              <a:t>- When determined by the method prescribed in IS 1448 (Part 20), the flash point of the material shall be above 24.5°C. </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Chemical</a:t>
            </a:r>
            <a:r>
              <a:rPr lang="en-IN" dirty="0">
                <a:latin typeface="Times New Roman" panose="02020603050405020304" pitchFamily="18" charset="0"/>
                <a:cs typeface="Times New Roman" panose="02020603050405020304" pitchFamily="18" charset="0"/>
              </a:rPr>
              <a:t> - The material shall comply with the following chemical requirements.</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Acidity</a:t>
            </a:r>
            <a:r>
              <a:rPr lang="en-IN" dirty="0">
                <a:latin typeface="Times New Roman" panose="02020603050405020304" pitchFamily="18" charset="0"/>
                <a:cs typeface="Times New Roman" panose="02020603050405020304" pitchFamily="18" charset="0"/>
              </a:rPr>
              <a:t> - When tested by the method prescribed in </a:t>
            </a:r>
            <a:r>
              <a:rPr lang="en-IN" dirty="0" err="1">
                <a:latin typeface="Times New Roman" panose="02020603050405020304" pitchFamily="18" charset="0"/>
                <a:cs typeface="Times New Roman" panose="02020603050405020304" pitchFamily="18" charset="0"/>
              </a:rPr>
              <a:t>lS</a:t>
            </a:r>
            <a:r>
              <a:rPr lang="en-IN" dirty="0">
                <a:latin typeface="Times New Roman" panose="02020603050405020304" pitchFamily="18" charset="0"/>
                <a:cs typeface="Times New Roman" panose="02020603050405020304" pitchFamily="18" charset="0"/>
              </a:rPr>
              <a:t> 6940, the acidity (as H₂SO₄)of the material shall not be more than 2.5 percent by mass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943375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1132637"/>
            <a:ext cx="11468890" cy="464108"/>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pPr algn="ctr"/>
            <a:r>
              <a:rPr lang="en-IN" sz="11200" b="1" dirty="0" err="1">
                <a:latin typeface="Times New Roman" panose="02020603050405020304" pitchFamily="18" charset="0"/>
                <a:ea typeface="Cambria" panose="02040503050406030204" pitchFamily="18" charset="0"/>
                <a:cs typeface="Times New Roman" panose="02020603050405020304" pitchFamily="18" charset="0"/>
              </a:rPr>
              <a:t>Cartap</a:t>
            </a:r>
            <a:r>
              <a:rPr lang="en-IN" sz="11200" b="1" dirty="0">
                <a:latin typeface="Times New Roman" panose="02020603050405020304" pitchFamily="18" charset="0"/>
                <a:ea typeface="Cambria" panose="02040503050406030204" pitchFamily="18" charset="0"/>
                <a:cs typeface="Times New Roman" panose="02020603050405020304" pitchFamily="18" charset="0"/>
              </a:rPr>
              <a:t> hydrochloride</a:t>
            </a: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3" y="2452805"/>
            <a:ext cx="11181507" cy="1554272"/>
          </a:xfrm>
          <a:prstGeom prst="rect">
            <a:avLst/>
          </a:prstGeom>
        </p:spPr>
        <p:txBody>
          <a:bodyPr wrap="square">
            <a:spAutoFit/>
          </a:bodyPr>
          <a:lstStyle/>
          <a:p>
            <a:pPr marL="342900" indent="-342900" algn="just">
              <a:buFont typeface="Wingdings" panose="05000000000000000000" pitchFamily="2" charset="2"/>
              <a:buChar char="§"/>
            </a:pPr>
            <a:r>
              <a:rPr lang="en-IN" dirty="0">
                <a:solidFill>
                  <a:srgbClr val="212121"/>
                </a:solidFill>
                <a:latin typeface="Cambria" panose="02040503050406030204" pitchFamily="18" charset="0"/>
              </a:rPr>
              <a:t>It is used for the control of chewing and sucking pests and results in insect paralysis. It has been categorized as a high-effectiveness, low-toxicity, and low-residue pesticide used in rice and sugarcane fields.</a:t>
            </a:r>
          </a:p>
          <a:p>
            <a:pPr algn="just"/>
            <a:endParaRPr lang="en-IN" dirty="0">
              <a:solidFill>
                <a:srgbClr val="212121"/>
              </a:solidFill>
              <a:latin typeface="Cambria" panose="02040503050406030204" pitchFamily="18" charset="0"/>
            </a:endParaRPr>
          </a:p>
          <a:p>
            <a:pPr marL="342900" indent="-342900" algn="just">
              <a:buFont typeface="Wingdings" panose="05000000000000000000" pitchFamily="2" charset="2"/>
              <a:buChar char="§"/>
            </a:pPr>
            <a:r>
              <a:rPr lang="en-IN" dirty="0">
                <a:solidFill>
                  <a:srgbClr val="212121"/>
                </a:solidFill>
                <a:latin typeface="Cambria" panose="02040503050406030204" pitchFamily="18" charset="0"/>
              </a:rPr>
              <a:t>Following Indian Standards are pertaining to </a:t>
            </a:r>
            <a:r>
              <a:rPr lang="en-IN" dirty="0" err="1">
                <a:solidFill>
                  <a:srgbClr val="212121"/>
                </a:solidFill>
                <a:latin typeface="Cambria" panose="02040503050406030204" pitchFamily="18" charset="0"/>
              </a:rPr>
              <a:t>cartap</a:t>
            </a:r>
            <a:r>
              <a:rPr lang="en-IN" dirty="0">
                <a:solidFill>
                  <a:srgbClr val="212121"/>
                </a:solidFill>
                <a:latin typeface="Cambria" panose="02040503050406030204" pitchFamily="18" charset="0"/>
              </a:rPr>
              <a:t> hydrochloride:</a:t>
            </a:r>
          </a:p>
        </p:txBody>
      </p:sp>
      <p:sp>
        <p:nvSpPr>
          <p:cNvPr id="6" name="Rectangle 5">
            <a:extLst>
              <a:ext uri="{FF2B5EF4-FFF2-40B4-BE49-F238E27FC236}">
                <a16:creationId xmlns:a16="http://schemas.microsoft.com/office/drawing/2014/main" id="{76476CE7-B6BE-ED52-B84A-EC4634CBFD46}"/>
              </a:ext>
            </a:extLst>
          </p:cNvPr>
          <p:cNvSpPr/>
          <p:nvPr/>
        </p:nvSpPr>
        <p:spPr>
          <a:xfrm>
            <a:off x="838201" y="4918841"/>
            <a:ext cx="4003960" cy="1939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14159 : 1994</a:t>
            </a:r>
          </a:p>
          <a:p>
            <a:pPr algn="ctr"/>
            <a:r>
              <a:rPr lang="en-IN" b="1" i="0" dirty="0" err="1">
                <a:solidFill>
                  <a:schemeClr val="bg1"/>
                </a:solidFill>
                <a:effectLst/>
                <a:latin typeface="Source Sans Pro" panose="020B0503030403020204" pitchFamily="34" charset="0"/>
              </a:rPr>
              <a:t>Carttap</a:t>
            </a:r>
            <a:r>
              <a:rPr lang="en-IN" b="1" i="0" dirty="0">
                <a:solidFill>
                  <a:schemeClr val="bg1"/>
                </a:solidFill>
                <a:effectLst/>
                <a:latin typeface="Source Sans Pro" panose="020B0503030403020204" pitchFamily="34" charset="0"/>
              </a:rPr>
              <a:t> hydrochloride, technical - Specification</a:t>
            </a:r>
            <a:endParaRPr lang="en-IN" b="1" dirty="0">
              <a:solidFill>
                <a:schemeClr val="bg1"/>
              </a:solidFill>
            </a:endParaRPr>
          </a:p>
        </p:txBody>
      </p:sp>
      <p:sp>
        <p:nvSpPr>
          <p:cNvPr id="7" name="Rectangle 6">
            <a:extLst>
              <a:ext uri="{FF2B5EF4-FFF2-40B4-BE49-F238E27FC236}">
                <a16:creationId xmlns:a16="http://schemas.microsoft.com/office/drawing/2014/main" id="{94BB63AD-8362-23B4-FB8A-698D89537CE0}"/>
              </a:ext>
            </a:extLst>
          </p:cNvPr>
          <p:cNvSpPr/>
          <p:nvPr/>
        </p:nvSpPr>
        <p:spPr>
          <a:xfrm>
            <a:off x="7349840" y="4918841"/>
            <a:ext cx="4003960" cy="193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14183 : 1994</a:t>
            </a:r>
          </a:p>
          <a:p>
            <a:pPr algn="ctr"/>
            <a:r>
              <a:rPr lang="en-IN" b="1" i="0" dirty="0">
                <a:solidFill>
                  <a:schemeClr val="bg1"/>
                </a:solidFill>
                <a:effectLst/>
                <a:latin typeface="Source Sans Pro" panose="020B0503030403020204" pitchFamily="34" charset="0"/>
              </a:rPr>
              <a:t>Pesticide - Cartap hydrochloride SP - Specification</a:t>
            </a:r>
            <a:endParaRPr lang="en-IN" b="1" dirty="0">
              <a:solidFill>
                <a:schemeClr val="bg1"/>
              </a:solidFill>
            </a:endParaRPr>
          </a:p>
        </p:txBody>
      </p:sp>
      <p:sp>
        <p:nvSpPr>
          <p:cNvPr id="8" name="Curved Down Arrow 7"/>
          <p:cNvSpPr/>
          <p:nvPr/>
        </p:nvSpPr>
        <p:spPr>
          <a:xfrm>
            <a:off x="2984938" y="4312049"/>
            <a:ext cx="6432331" cy="4405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558898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468890" cy="720000"/>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pPr algn="ctr"/>
            <a:r>
              <a:rPr lang="en-IN" sz="9600" b="1" dirty="0">
                <a:latin typeface="Times New Roman" panose="02020603050405020304" pitchFamily="18" charset="0"/>
                <a:ea typeface="Cambria" panose="02040503050406030204" pitchFamily="18" charset="0"/>
                <a:cs typeface="Times New Roman" panose="02020603050405020304" pitchFamily="18" charset="0"/>
              </a:rPr>
              <a:t>IS 14159 : 1994  </a:t>
            </a:r>
            <a:r>
              <a:rPr lang="en-IN" sz="9600" b="1" dirty="0" err="1">
                <a:latin typeface="Times New Roman" panose="02020603050405020304" pitchFamily="18" charset="0"/>
                <a:ea typeface="Cambria" panose="02040503050406030204" pitchFamily="18" charset="0"/>
                <a:cs typeface="Times New Roman" panose="02020603050405020304" pitchFamily="18" charset="0"/>
              </a:rPr>
              <a:t>Carttap</a:t>
            </a:r>
            <a:r>
              <a:rPr lang="en-IN" sz="9600" b="1" dirty="0">
                <a:latin typeface="Times New Roman" panose="02020603050405020304" pitchFamily="18" charset="0"/>
                <a:ea typeface="Cambria" panose="02040503050406030204" pitchFamily="18" charset="0"/>
                <a:cs typeface="Times New Roman" panose="02020603050405020304" pitchFamily="18" charset="0"/>
              </a:rPr>
              <a:t> hydrochloride, technical - Specification</a:t>
            </a:r>
            <a:br>
              <a:rPr lang="en-IN" sz="9600" b="1" dirty="0">
                <a:latin typeface="Times New Roman" panose="02020603050405020304" pitchFamily="18" charset="0"/>
                <a:ea typeface="Cambria" panose="02040503050406030204" pitchFamily="18"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2" y="1364691"/>
            <a:ext cx="11364387" cy="677108"/>
          </a:xfrm>
          <a:prstGeom prst="rect">
            <a:avLst/>
          </a:prstGeom>
        </p:spPr>
        <p:txBody>
          <a:bodyPr wrap="square">
            <a:spAutoFit/>
          </a:bodyPr>
          <a:lstStyle/>
          <a:p>
            <a:pPr marL="342900" indent="-342900" algn="just">
              <a:buFont typeface="Wingdings" panose="05000000000000000000" pitchFamily="2" charset="2"/>
              <a:buChar char="§"/>
            </a:pPr>
            <a:r>
              <a:rPr lang="en-IN" dirty="0">
                <a:solidFill>
                  <a:schemeClr val="accent4">
                    <a:lumMod val="20000"/>
                    <a:lumOff val="80000"/>
                  </a:schemeClr>
                </a:solidFill>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err="1">
                <a:solidFill>
                  <a:schemeClr val="accent4">
                    <a:lumMod val="20000"/>
                    <a:lumOff val="80000"/>
                  </a:schemeClr>
                </a:solidFill>
                <a:latin typeface="Times New Roman" panose="02020603050405020304" pitchFamily="18" charset="0"/>
                <a:cs typeface="Times New Roman" panose="02020603050405020304" pitchFamily="18" charset="0"/>
              </a:rPr>
              <a:t>cartap</a:t>
            </a:r>
            <a:r>
              <a:rPr lang="en-IN" dirty="0">
                <a:solidFill>
                  <a:schemeClr val="accent4">
                    <a:lumMod val="20000"/>
                    <a:lumOff val="80000"/>
                  </a:schemeClr>
                </a:solidFill>
                <a:latin typeface="Times New Roman" panose="02020603050405020304" pitchFamily="18" charset="0"/>
                <a:cs typeface="Times New Roman" panose="02020603050405020304" pitchFamily="18" charset="0"/>
              </a:rPr>
              <a:t> hydrochloride, technical.</a:t>
            </a:r>
          </a:p>
        </p:txBody>
      </p:sp>
      <p:pic>
        <p:nvPicPr>
          <p:cNvPr id="6" name="Picture 5">
            <a:extLst>
              <a:ext uri="{FF2B5EF4-FFF2-40B4-BE49-F238E27FC236}">
                <a16:creationId xmlns:a16="http://schemas.microsoft.com/office/drawing/2014/main" id="{C76782CD-95DA-3D0B-55E3-A0E2F5A1AF98}"/>
              </a:ext>
            </a:extLst>
          </p:cNvPr>
          <p:cNvPicPr>
            <a:picLocks noChangeAspect="1"/>
          </p:cNvPicPr>
          <p:nvPr/>
        </p:nvPicPr>
        <p:blipFill>
          <a:blip r:embed="rId2"/>
          <a:stretch>
            <a:fillRect/>
          </a:stretch>
        </p:blipFill>
        <p:spPr>
          <a:xfrm>
            <a:off x="657785" y="2614475"/>
            <a:ext cx="11137974" cy="38255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542560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452927"/>
            <a:ext cx="11468890" cy="911764"/>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pPr algn="ctr"/>
            <a:r>
              <a:rPr lang="en-IN" sz="9600" dirty="0"/>
              <a:t/>
            </a:r>
            <a:br>
              <a:rPr lang="en-IN" sz="9600" dirty="0"/>
            </a:br>
            <a:r>
              <a:rPr lang="en-IN" sz="11200" b="1" dirty="0">
                <a:latin typeface="Times New Roman" panose="02020603050405020304" pitchFamily="18" charset="0"/>
                <a:ea typeface="Cambria" panose="02040503050406030204" pitchFamily="18" charset="0"/>
                <a:cs typeface="Times New Roman" panose="02020603050405020304" pitchFamily="18" charset="0"/>
              </a:rPr>
              <a:t>IS 14183 : 1994 Pesticide - </a:t>
            </a:r>
            <a:r>
              <a:rPr lang="en-IN" sz="11200" b="1" dirty="0" err="1">
                <a:latin typeface="Times New Roman" panose="02020603050405020304" pitchFamily="18" charset="0"/>
                <a:ea typeface="Cambria" panose="02040503050406030204" pitchFamily="18" charset="0"/>
                <a:cs typeface="Times New Roman" panose="02020603050405020304" pitchFamily="18" charset="0"/>
              </a:rPr>
              <a:t>Cartap</a:t>
            </a:r>
            <a:r>
              <a:rPr lang="en-IN" sz="11200" b="1" dirty="0">
                <a:latin typeface="Times New Roman" panose="02020603050405020304" pitchFamily="18" charset="0"/>
                <a:ea typeface="Cambria" panose="02040503050406030204" pitchFamily="18" charset="0"/>
                <a:cs typeface="Times New Roman" panose="02020603050405020304" pitchFamily="18" charset="0"/>
              </a:rPr>
              <a:t> hydrochloride SP - Specification</a:t>
            </a:r>
            <a:br>
              <a:rPr lang="en-IN" sz="11200" b="1" dirty="0">
                <a:latin typeface="Times New Roman" panose="02020603050405020304" pitchFamily="18" charset="0"/>
                <a:ea typeface="Cambria" panose="020405030504060302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3" y="1364691"/>
            <a:ext cx="11468890" cy="677108"/>
          </a:xfrm>
          <a:prstGeom prst="rect">
            <a:avLst/>
          </a:prstGeom>
        </p:spPr>
        <p:txBody>
          <a:bodyPr wrap="square">
            <a:spAutoFit/>
          </a:bodyPr>
          <a:lstStyle/>
          <a:p>
            <a:pPr marL="342900" indent="-342900">
              <a:buFont typeface="Wingdings" panose="05000000000000000000" pitchFamily="2" charset="2"/>
              <a:buChar char="§"/>
            </a:pPr>
            <a:r>
              <a:rPr lang="en-IN" dirty="0">
                <a:solidFill>
                  <a:schemeClr val="accent4">
                    <a:lumMod val="20000"/>
                    <a:lumOff val="80000"/>
                  </a:schemeClr>
                </a:solidFill>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err="1">
                <a:solidFill>
                  <a:schemeClr val="accent4">
                    <a:lumMod val="20000"/>
                    <a:lumOff val="80000"/>
                  </a:schemeClr>
                </a:solidFill>
                <a:latin typeface="Times New Roman" panose="02020603050405020304" pitchFamily="18" charset="0"/>
                <a:cs typeface="Times New Roman" panose="02020603050405020304" pitchFamily="18" charset="0"/>
              </a:rPr>
              <a:t>cartap</a:t>
            </a:r>
            <a:r>
              <a:rPr lang="en-IN" dirty="0">
                <a:solidFill>
                  <a:schemeClr val="accent4">
                    <a:lumMod val="20000"/>
                    <a:lumOff val="80000"/>
                  </a:schemeClr>
                </a:solidFill>
                <a:latin typeface="Times New Roman" panose="02020603050405020304" pitchFamily="18" charset="0"/>
                <a:cs typeface="Times New Roman" panose="02020603050405020304" pitchFamily="18" charset="0"/>
              </a:rPr>
              <a:t> hydrochloride, SP.</a:t>
            </a:r>
          </a:p>
        </p:txBody>
      </p:sp>
      <p:pic>
        <p:nvPicPr>
          <p:cNvPr id="6" name="Picture 5">
            <a:extLst>
              <a:ext uri="{FF2B5EF4-FFF2-40B4-BE49-F238E27FC236}">
                <a16:creationId xmlns:a16="http://schemas.microsoft.com/office/drawing/2014/main" id="{8372D51D-5F3A-0DE6-BD3E-06BC1A29D411}"/>
              </a:ext>
            </a:extLst>
          </p:cNvPr>
          <p:cNvPicPr>
            <a:picLocks noChangeAspect="1"/>
          </p:cNvPicPr>
          <p:nvPr/>
        </p:nvPicPr>
        <p:blipFill>
          <a:blip r:embed="rId2"/>
          <a:stretch>
            <a:fillRect/>
          </a:stretch>
        </p:blipFill>
        <p:spPr>
          <a:xfrm>
            <a:off x="593947" y="2276455"/>
            <a:ext cx="11306316" cy="44361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377411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2264" y="956441"/>
            <a:ext cx="11468890" cy="824214"/>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pPr algn="ctr"/>
            <a:r>
              <a:rPr lang="en-IN" sz="9600" dirty="0"/>
              <a:t/>
            </a:r>
            <a:br>
              <a:rPr lang="en-IN" sz="9600" dirty="0"/>
            </a:br>
            <a:r>
              <a:rPr lang="en-IN" sz="16000" b="1" dirty="0" err="1">
                <a:solidFill>
                  <a:schemeClr val="accent4">
                    <a:lumMod val="20000"/>
                    <a:lumOff val="80000"/>
                  </a:schemeClr>
                </a:solidFill>
                <a:latin typeface="Times New Roman" panose="02020603050405020304" pitchFamily="18" charset="0"/>
                <a:ea typeface="Cambria" panose="02040503050406030204" pitchFamily="18" charset="0"/>
                <a:cs typeface="Times New Roman" panose="02020603050405020304" pitchFamily="18" charset="0"/>
              </a:rPr>
              <a:t>Acephate</a:t>
            </a:r>
            <a:r>
              <a:rPr lang="en-IN" sz="9600" b="1" dirty="0">
                <a:latin typeface="Cambria" panose="02040503050406030204" pitchFamily="18" charset="0"/>
                <a:ea typeface="Cambria" panose="02040503050406030204" pitchFamily="18" charset="0"/>
              </a:rPr>
              <a:t/>
            </a:r>
            <a:br>
              <a:rPr lang="en-IN" sz="9600" b="1" dirty="0">
                <a:latin typeface="Cambria" panose="02040503050406030204" pitchFamily="18" charset="0"/>
                <a:ea typeface="Cambria" panose="02040503050406030204" pitchFamily="18" charset="0"/>
              </a:rPr>
            </a:br>
            <a:endParaRPr lang="en-US" sz="3500" dirty="0"/>
          </a:p>
        </p:txBody>
      </p:sp>
      <p:sp>
        <p:nvSpPr>
          <p:cNvPr id="6" name="Rectangle 5"/>
          <p:cNvSpPr/>
          <p:nvPr/>
        </p:nvSpPr>
        <p:spPr>
          <a:xfrm>
            <a:off x="301816" y="2246792"/>
            <a:ext cx="11569338" cy="1554272"/>
          </a:xfrm>
          <a:prstGeom prst="rect">
            <a:avLst/>
          </a:prstGeom>
        </p:spPr>
        <p:txBody>
          <a:bodyPr wrap="square">
            <a:spAutoFit/>
          </a:bodyPr>
          <a:lstStyle/>
          <a:p>
            <a:pPr marL="342900" indent="-342900" algn="just">
              <a:buFont typeface="Wingdings" panose="05000000000000000000" pitchFamily="2" charset="2"/>
              <a:buChar char="§"/>
            </a:pPr>
            <a:r>
              <a:rPr lang="en-IN" dirty="0" err="1">
                <a:latin typeface="Times New Roman" panose="02020603050405020304" pitchFamily="18" charset="0"/>
                <a:cs typeface="Times New Roman" panose="02020603050405020304" pitchFamily="18" charset="0"/>
              </a:rPr>
              <a:t>Acephate</a:t>
            </a:r>
            <a:r>
              <a:rPr lang="en-IN" dirty="0">
                <a:latin typeface="Times New Roman" panose="02020603050405020304" pitchFamily="18" charset="0"/>
                <a:cs typeface="Times New Roman" panose="02020603050405020304" pitchFamily="18" charset="0"/>
              </a:rPr>
              <a:t> is an organophosphate foliar and soil insecticide. It is used primarily for control of aphids, including resistant species, in vegetables (e.g. potatoes, carrots, greenhouse tomatoes, and lettuce) and in horticulture (e.g. on roses and greenhouse ornamentals).</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Following Indian Standards are pertaining to </a:t>
            </a:r>
            <a:r>
              <a:rPr lang="en-IN" dirty="0" err="1">
                <a:latin typeface="Times New Roman" panose="02020603050405020304" pitchFamily="18" charset="0"/>
                <a:cs typeface="Times New Roman" panose="02020603050405020304" pitchFamily="18" charset="0"/>
              </a:rPr>
              <a:t>Acephate</a:t>
            </a:r>
            <a:r>
              <a:rPr lang="en-IN"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201DCF69-8039-CE16-B460-5514B0269E6B}"/>
              </a:ext>
            </a:extLst>
          </p:cNvPr>
          <p:cNvSpPr/>
          <p:nvPr/>
        </p:nvSpPr>
        <p:spPr>
          <a:xfrm>
            <a:off x="2270233" y="4466896"/>
            <a:ext cx="2762389" cy="239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12915 : 1990</a:t>
            </a:r>
          </a:p>
          <a:p>
            <a:pPr algn="ctr"/>
            <a:r>
              <a:rPr lang="en-IN" b="1" i="0" dirty="0">
                <a:solidFill>
                  <a:schemeClr val="bg1"/>
                </a:solidFill>
                <a:effectLst/>
                <a:latin typeface="Source Sans Pro" panose="020B0503030403020204" pitchFamily="34" charset="0"/>
              </a:rPr>
              <a:t>Acephate, technical - Specification</a:t>
            </a:r>
            <a:endParaRPr lang="en-IN" b="1" dirty="0">
              <a:solidFill>
                <a:schemeClr val="bg1"/>
              </a:solidFill>
            </a:endParaRPr>
          </a:p>
        </p:txBody>
      </p:sp>
      <p:sp>
        <p:nvSpPr>
          <p:cNvPr id="8" name="Rectangle 7">
            <a:extLst>
              <a:ext uri="{FF2B5EF4-FFF2-40B4-BE49-F238E27FC236}">
                <a16:creationId xmlns:a16="http://schemas.microsoft.com/office/drawing/2014/main" id="{C2C7C7DF-2752-2F2C-0681-67FFCBA82F47}"/>
              </a:ext>
            </a:extLst>
          </p:cNvPr>
          <p:cNvSpPr/>
          <p:nvPr/>
        </p:nvSpPr>
        <p:spPr>
          <a:xfrm>
            <a:off x="7159378" y="4466896"/>
            <a:ext cx="2983105" cy="2391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12916 : 1990</a:t>
            </a:r>
          </a:p>
          <a:p>
            <a:pPr algn="ctr"/>
            <a:r>
              <a:rPr lang="en-IN" b="1" i="0" dirty="0">
                <a:solidFill>
                  <a:schemeClr val="bg1"/>
                </a:solidFill>
                <a:effectLst/>
                <a:latin typeface="Source Sans Pro" panose="020B0503030403020204" pitchFamily="34" charset="0"/>
              </a:rPr>
              <a:t>Acephate SP- Specification</a:t>
            </a:r>
            <a:endParaRPr lang="en-IN" b="1" dirty="0">
              <a:solidFill>
                <a:schemeClr val="bg1"/>
              </a:solidFill>
            </a:endParaRPr>
          </a:p>
        </p:txBody>
      </p:sp>
      <p:sp>
        <p:nvSpPr>
          <p:cNvPr id="9" name="Curved Down Arrow 8"/>
          <p:cNvSpPr/>
          <p:nvPr/>
        </p:nvSpPr>
        <p:spPr>
          <a:xfrm>
            <a:off x="4156978" y="3876149"/>
            <a:ext cx="4045527" cy="4405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517484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468890" cy="720000"/>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pPr algn="ctr"/>
            <a:r>
              <a:rPr lang="en-IN" sz="9600" dirty="0"/>
              <a:t/>
            </a:r>
            <a:br>
              <a:rPr lang="en-IN" sz="9600" dirty="0"/>
            </a:br>
            <a:r>
              <a:rPr lang="en-IN" sz="12800" b="1" dirty="0">
                <a:latin typeface="Times New Roman" panose="02020603050405020304" pitchFamily="18" charset="0"/>
                <a:ea typeface="Cambria" panose="02040503050406030204" pitchFamily="18" charset="0"/>
                <a:cs typeface="Times New Roman" panose="02020603050405020304" pitchFamily="18" charset="0"/>
              </a:rPr>
              <a:t>IS 12915 : 1990 </a:t>
            </a:r>
            <a:r>
              <a:rPr lang="en-IN" sz="12800" b="1" dirty="0" err="1">
                <a:latin typeface="Times New Roman" panose="02020603050405020304" pitchFamily="18" charset="0"/>
                <a:ea typeface="Cambria" panose="02040503050406030204" pitchFamily="18" charset="0"/>
                <a:cs typeface="Times New Roman" panose="02020603050405020304" pitchFamily="18" charset="0"/>
              </a:rPr>
              <a:t>Acephate</a:t>
            </a:r>
            <a:r>
              <a:rPr lang="en-IN" sz="12800" b="1" dirty="0">
                <a:latin typeface="Times New Roman" panose="02020603050405020304" pitchFamily="18" charset="0"/>
                <a:ea typeface="Cambria" panose="02040503050406030204" pitchFamily="18" charset="0"/>
                <a:cs typeface="Times New Roman" panose="02020603050405020304" pitchFamily="18" charset="0"/>
              </a:rPr>
              <a:t>, technical - Specification</a:t>
            </a:r>
            <a:r>
              <a:rPr lang="en-IN" sz="9600" b="1" dirty="0">
                <a:latin typeface="Cambria" panose="02040503050406030204" pitchFamily="18" charset="0"/>
                <a:ea typeface="Cambria" panose="02040503050406030204" pitchFamily="18" charset="0"/>
              </a:rPr>
              <a:t/>
            </a:r>
            <a:br>
              <a:rPr lang="en-IN" sz="9600" b="1" dirty="0">
                <a:latin typeface="Cambria" panose="02040503050406030204" pitchFamily="18" charset="0"/>
                <a:ea typeface="Cambria" panose="02040503050406030204" pitchFamily="18" charset="0"/>
              </a:rPr>
            </a:br>
            <a:endParaRPr lang="en-US" sz="3500" dirty="0"/>
          </a:p>
        </p:txBody>
      </p:sp>
      <p:sp>
        <p:nvSpPr>
          <p:cNvPr id="5" name="Rectangle 4"/>
          <p:cNvSpPr/>
          <p:nvPr/>
        </p:nvSpPr>
        <p:spPr>
          <a:xfrm>
            <a:off x="431373" y="1588217"/>
            <a:ext cx="11377450" cy="384721"/>
          </a:xfrm>
          <a:prstGeom prst="rect">
            <a:avLst/>
          </a:prstGeom>
        </p:spPr>
        <p:txBody>
          <a:bodyPr wrap="square">
            <a:spAutoFit/>
          </a:bodyPr>
          <a:lstStyle/>
          <a:p>
            <a:pPr marL="342900" indent="-342900">
              <a:buFont typeface="Wingdings" panose="05000000000000000000" pitchFamily="2" charset="2"/>
              <a:buChar char="§"/>
            </a:pPr>
            <a:r>
              <a:rPr lang="en-IN" dirty="0">
                <a:solidFill>
                  <a:schemeClr val="accent4">
                    <a:lumMod val="20000"/>
                    <a:lumOff val="80000"/>
                  </a:schemeClr>
                </a:solidFill>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err="1">
                <a:solidFill>
                  <a:schemeClr val="accent4">
                    <a:lumMod val="20000"/>
                    <a:lumOff val="80000"/>
                  </a:schemeClr>
                </a:solidFill>
                <a:latin typeface="Times New Roman" panose="02020603050405020304" pitchFamily="18" charset="0"/>
                <a:cs typeface="Times New Roman" panose="02020603050405020304" pitchFamily="18" charset="0"/>
              </a:rPr>
              <a:t>acephate</a:t>
            </a:r>
            <a:r>
              <a:rPr lang="en-IN" dirty="0">
                <a:solidFill>
                  <a:schemeClr val="accent4">
                    <a:lumMod val="20000"/>
                    <a:lumOff val="80000"/>
                  </a:schemeClr>
                </a:solidFill>
                <a:latin typeface="Times New Roman" panose="02020603050405020304" pitchFamily="18" charset="0"/>
                <a:cs typeface="Times New Roman" panose="02020603050405020304" pitchFamily="18" charset="0"/>
              </a:rPr>
              <a:t>, technical.</a:t>
            </a:r>
          </a:p>
        </p:txBody>
      </p:sp>
      <p:pic>
        <p:nvPicPr>
          <p:cNvPr id="6" name="Picture 5">
            <a:extLst>
              <a:ext uri="{FF2B5EF4-FFF2-40B4-BE49-F238E27FC236}">
                <a16:creationId xmlns:a16="http://schemas.microsoft.com/office/drawing/2014/main" id="{07A4C08D-6110-9314-35F9-5417862E8A01}"/>
              </a:ext>
            </a:extLst>
          </p:cNvPr>
          <p:cNvPicPr>
            <a:picLocks noChangeAspect="1"/>
          </p:cNvPicPr>
          <p:nvPr/>
        </p:nvPicPr>
        <p:blipFill>
          <a:blip r:embed="rId2"/>
          <a:stretch>
            <a:fillRect/>
          </a:stretch>
        </p:blipFill>
        <p:spPr>
          <a:xfrm>
            <a:off x="2299064" y="2196464"/>
            <a:ext cx="7080068" cy="466153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48234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1373" y="644691"/>
            <a:ext cx="11329259" cy="720000"/>
          </a:xfrm>
          <a:prstGeom prst="rect">
            <a:avLst/>
          </a:prstGeom>
          <a:solidFill>
            <a:schemeClr val="accent1"/>
          </a:solidFill>
        </p:spPr>
        <p:txBody>
          <a:bodyPr vert="horz" lIns="91420" tIns="45718" rIns="91420" bIns="45718"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b="1" dirty="0">
                <a:latin typeface="Times New Roman" panose="02020603050405020304" pitchFamily="18" charset="0"/>
                <a:cs typeface="Times New Roman" panose="02020603050405020304" pitchFamily="18" charset="0"/>
              </a:rPr>
              <a:t>Important Standards under FAD</a:t>
            </a:r>
            <a:r>
              <a:rPr lang="en-US" altLang="en-US" sz="3600" b="1" dirty="0">
                <a:solidFill>
                  <a:prstClr val="white"/>
                </a:solidFill>
                <a:latin typeface="Times New Roman" panose="02020603050405020304" pitchFamily="18" charset="0"/>
                <a:cs typeface="Times New Roman" panose="02020603050405020304" pitchFamily="18" charset="0"/>
              </a:rPr>
              <a:t>1</a:t>
            </a:r>
            <a:endParaRPr lang="en-US" sz="35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31373" y="1569492"/>
            <a:ext cx="11329259" cy="5049021"/>
          </a:xfrm>
          <a:prstGeom prst="rect">
            <a:avLst/>
          </a:prstGeom>
        </p:spPr>
        <p:txBody>
          <a:bodyPr vert="horz" lIns="91426" tIns="45718" rIns="91426" bIns="4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241">
              <a:buNone/>
            </a:pPr>
            <a:endParaRPr lang="en-US" dirty="0">
              <a:solidFill>
                <a:sysClr val="windowText" lastClr="000000"/>
              </a:solidFill>
              <a:latin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45857325"/>
              </p:ext>
            </p:extLst>
          </p:nvPr>
        </p:nvGraphicFramePr>
        <p:xfrm>
          <a:off x="431372" y="1466804"/>
          <a:ext cx="11329259" cy="5954006"/>
        </p:xfrm>
        <a:graphic>
          <a:graphicData uri="http://schemas.openxmlformats.org/drawingml/2006/table">
            <a:tbl>
              <a:tblPr firstRow="1" firstCol="1" bandRow="1">
                <a:tableStyleId>{93296810-A885-4BE3-A3E7-6D5BEEA58F35}</a:tableStyleId>
              </a:tblPr>
              <a:tblGrid>
                <a:gridCol w="11329259">
                  <a:extLst>
                    <a:ext uri="{9D8B030D-6E8A-4147-A177-3AD203B41FA5}">
                      <a16:colId xmlns:a16="http://schemas.microsoft.com/office/drawing/2014/main" val="3305836932"/>
                    </a:ext>
                  </a:extLst>
                </a:gridCol>
              </a:tblGrid>
              <a:tr h="647203">
                <a:tc>
                  <a:txBody>
                    <a:bodyPr/>
                    <a:lstStyle/>
                    <a:p>
                      <a:pPr>
                        <a:lnSpc>
                          <a:spcPct val="107000"/>
                        </a:lnSpc>
                        <a:spcAft>
                          <a:spcPts val="0"/>
                        </a:spcAft>
                      </a:pPr>
                      <a:r>
                        <a:rPr lang="en-IN" sz="1800" b="0" kern="1200" baseline="0" dirty="0">
                          <a:solidFill>
                            <a:schemeClr val="lt1"/>
                          </a:solidFill>
                          <a:effectLst/>
                          <a:latin typeface="Calibri" panose="020F0502020204030204" pitchFamily="34" charset="0"/>
                          <a:ea typeface="+mn-ea"/>
                          <a:cs typeface="Mangal" panose="02040503050203030202" pitchFamily="18" charset="0"/>
                        </a:rPr>
                        <a:t>IS 6940 - Methods of test for pesticides and their formulations</a:t>
                      </a:r>
                    </a:p>
                  </a:txBody>
                  <a:tcPr marL="68580" marR="68580" marT="0" marB="0" anchor="ctr"/>
                </a:tc>
                <a:extLst>
                  <a:ext uri="{0D108BD9-81ED-4DB2-BD59-A6C34878D82A}">
                    <a16:rowId xmlns:a16="http://schemas.microsoft.com/office/drawing/2014/main" val="3011366729"/>
                  </a:ext>
                </a:extLst>
              </a:tr>
              <a:tr h="1491342">
                <a:tc>
                  <a:txBody>
                    <a:bodyPr/>
                    <a:lstStyle/>
                    <a:p>
                      <a:pPr marL="0" marR="0" indent="0" algn="l" defTabSz="457083" rtl="0" eaLnBrk="1" fontAlgn="auto" latinLnBrk="0" hangingPunct="1">
                        <a:lnSpc>
                          <a:spcPct val="107000"/>
                        </a:lnSpc>
                        <a:spcBef>
                          <a:spcPts val="0"/>
                        </a:spcBef>
                        <a:spcAft>
                          <a:spcPts val="0"/>
                        </a:spcAft>
                        <a:buClrTx/>
                        <a:buSzTx/>
                        <a:buFontTx/>
                        <a:buNone/>
                        <a:tabLst/>
                        <a:defRPr/>
                      </a:pPr>
                      <a:r>
                        <a:rPr lang="en-IN" sz="1800" b="0" kern="1200" baseline="0" dirty="0">
                          <a:solidFill>
                            <a:schemeClr val="lt1"/>
                          </a:solidFill>
                          <a:effectLst/>
                          <a:latin typeface="Calibri" panose="020F0502020204030204" pitchFamily="34" charset="0"/>
                          <a:ea typeface="+mn-ea"/>
                          <a:cs typeface="Mangal" panose="02040503050203030202" pitchFamily="18" charset="0"/>
                        </a:rPr>
                        <a:t>IS 8190 (part </a:t>
                      </a:r>
                      <a:r>
                        <a:rPr lang="en-US" altLang="en-US" sz="1800" b="0" kern="1200" baseline="0" dirty="0">
                          <a:solidFill>
                            <a:schemeClr val="lt1"/>
                          </a:solidFill>
                          <a:effectLst/>
                          <a:latin typeface="Calibri" panose="020F0502020204030204" pitchFamily="34" charset="0"/>
                          <a:ea typeface="+mn-ea"/>
                          <a:cs typeface="Mangal" panose="02040503050203030202" pitchFamily="18" charset="0"/>
                        </a:rPr>
                        <a:t>1</a:t>
                      </a:r>
                      <a:r>
                        <a:rPr lang="en-IN" altLang="en-US" sz="1800" b="0" kern="1200" baseline="0" dirty="0">
                          <a:solidFill>
                            <a:schemeClr val="lt1"/>
                          </a:solidFill>
                          <a:effectLst/>
                          <a:latin typeface="Calibri" panose="020F0502020204030204" pitchFamily="34" charset="0"/>
                          <a:ea typeface="+mn-ea"/>
                          <a:cs typeface="Mangal" panose="02040503050203030202" pitchFamily="18" charset="0"/>
                        </a:rPr>
                        <a:t>) - Requirements for packing of pesticides: Part 1 solid pesticides</a:t>
                      </a:r>
                    </a:p>
                    <a:p>
                      <a:pPr marL="0" marR="0" indent="0" algn="l" defTabSz="457083" rtl="0" eaLnBrk="1" fontAlgn="auto" latinLnBrk="0" hangingPunct="1">
                        <a:lnSpc>
                          <a:spcPct val="107000"/>
                        </a:lnSpc>
                        <a:spcBef>
                          <a:spcPts val="0"/>
                        </a:spcBef>
                        <a:spcAft>
                          <a:spcPts val="0"/>
                        </a:spcAft>
                        <a:buClrTx/>
                        <a:buSzTx/>
                        <a:buFontTx/>
                        <a:buNone/>
                        <a:tabLst/>
                        <a:defRPr/>
                      </a:pPr>
                      <a:r>
                        <a:rPr lang="en-IN" sz="1800" b="0" kern="1200" baseline="0" dirty="0">
                          <a:solidFill>
                            <a:schemeClr val="lt1"/>
                          </a:solidFill>
                          <a:effectLst/>
                          <a:latin typeface="Calibri" panose="020F0502020204030204" pitchFamily="34" charset="0"/>
                          <a:ea typeface="+mn-ea"/>
                          <a:cs typeface="Mangal" panose="02040503050203030202" pitchFamily="18" charset="0"/>
                        </a:rPr>
                        <a:t>IS 8190 (part </a:t>
                      </a:r>
                      <a:r>
                        <a:rPr lang="en-US" sz="1800" b="0" kern="1200" baseline="0" dirty="0">
                          <a:solidFill>
                            <a:schemeClr val="lt1"/>
                          </a:solidFill>
                          <a:effectLst/>
                          <a:latin typeface="Calibri" panose="020F0502020204030204" pitchFamily="34" charset="0"/>
                          <a:ea typeface="+mn-ea"/>
                          <a:cs typeface="Mangal" panose="02040503050203030202" pitchFamily="18" charset="0"/>
                        </a:rPr>
                        <a:t>2</a:t>
                      </a:r>
                      <a:r>
                        <a:rPr lang="en-IN" altLang="en-US" sz="1800" b="0" kern="1200" baseline="0" dirty="0">
                          <a:solidFill>
                            <a:schemeClr val="lt1"/>
                          </a:solidFill>
                          <a:effectLst/>
                          <a:latin typeface="Calibri" panose="020F0502020204030204" pitchFamily="34" charset="0"/>
                          <a:ea typeface="+mn-ea"/>
                          <a:cs typeface="Mangal" panose="02040503050203030202" pitchFamily="18" charset="0"/>
                        </a:rPr>
                        <a:t>) - </a:t>
                      </a:r>
                      <a:r>
                        <a:rPr lang="en-IN" sz="1800" b="0" kern="1200" baseline="0" dirty="0">
                          <a:solidFill>
                            <a:schemeClr val="lt1"/>
                          </a:solidFill>
                          <a:effectLst/>
                          <a:latin typeface="Calibri" panose="020F0502020204030204" pitchFamily="34" charset="0"/>
                          <a:ea typeface="+mn-ea"/>
                          <a:cs typeface="Mangal" panose="02040503050203030202" pitchFamily="18" charset="0"/>
                        </a:rPr>
                        <a:t>Requirements for packing of pesticides: Part 2 liquid pesticides </a:t>
                      </a:r>
                    </a:p>
                    <a:p>
                      <a:pPr marL="0" marR="0" indent="0" algn="l" defTabSz="457083" rtl="0" eaLnBrk="1" fontAlgn="auto" latinLnBrk="0" hangingPunct="1">
                        <a:lnSpc>
                          <a:spcPct val="107000"/>
                        </a:lnSpc>
                        <a:spcBef>
                          <a:spcPts val="0"/>
                        </a:spcBef>
                        <a:spcAft>
                          <a:spcPts val="0"/>
                        </a:spcAft>
                        <a:buClrTx/>
                        <a:buSzTx/>
                        <a:buFontTx/>
                        <a:buNone/>
                        <a:tabLst/>
                        <a:defRPr/>
                      </a:pPr>
                      <a:r>
                        <a:rPr lang="en-IN" sz="1800" b="0" kern="1200" baseline="0" dirty="0">
                          <a:solidFill>
                            <a:schemeClr val="lt1"/>
                          </a:solidFill>
                          <a:effectLst/>
                          <a:latin typeface="Calibri" panose="020F0502020204030204" pitchFamily="34" charset="0"/>
                          <a:ea typeface="+mn-ea"/>
                          <a:cs typeface="Mangal" panose="02040503050203030202" pitchFamily="18" charset="0"/>
                        </a:rPr>
                        <a:t>IS 8190 (part </a:t>
                      </a:r>
                      <a:r>
                        <a:rPr lang="en-US" sz="1800" b="0" kern="1200" baseline="0" dirty="0">
                          <a:solidFill>
                            <a:schemeClr val="lt1"/>
                          </a:solidFill>
                          <a:effectLst/>
                          <a:latin typeface="Calibri" panose="020F0502020204030204" pitchFamily="34" charset="0"/>
                          <a:ea typeface="+mn-ea"/>
                          <a:cs typeface="Mangal" panose="02040503050203030202" pitchFamily="18" charset="0"/>
                        </a:rPr>
                        <a:t>3</a:t>
                      </a:r>
                      <a:r>
                        <a:rPr lang="en-IN" altLang="en-US" sz="1800" b="0" kern="1200" baseline="0" dirty="0">
                          <a:solidFill>
                            <a:schemeClr val="lt1"/>
                          </a:solidFill>
                          <a:effectLst/>
                          <a:latin typeface="Calibri" panose="020F0502020204030204" pitchFamily="34" charset="0"/>
                          <a:ea typeface="+mn-ea"/>
                          <a:cs typeface="Mangal" panose="02040503050203030202" pitchFamily="18" charset="0"/>
                        </a:rPr>
                        <a:t>) - Requirements for packing of pesticides: Part 3 household pesticides</a:t>
                      </a:r>
                    </a:p>
                    <a:p>
                      <a:pPr marL="0" marR="0" indent="0" algn="l" defTabSz="457083" rtl="0" eaLnBrk="1" fontAlgn="auto" latinLnBrk="0" hangingPunct="1">
                        <a:lnSpc>
                          <a:spcPct val="107000"/>
                        </a:lnSpc>
                        <a:spcBef>
                          <a:spcPts val="0"/>
                        </a:spcBef>
                        <a:spcAft>
                          <a:spcPts val="0"/>
                        </a:spcAft>
                        <a:buClrTx/>
                        <a:buSzTx/>
                        <a:buFontTx/>
                        <a:buNone/>
                        <a:tabLst/>
                        <a:defRPr/>
                      </a:pPr>
                      <a:r>
                        <a:rPr lang="en-IN" altLang="en-US" sz="1800" b="0" kern="1200" baseline="0" dirty="0">
                          <a:solidFill>
                            <a:schemeClr val="lt1"/>
                          </a:solidFill>
                          <a:effectLst/>
                          <a:latin typeface="Calibri" panose="020F0502020204030204" pitchFamily="34" charset="0"/>
                          <a:ea typeface="+mn-ea"/>
                          <a:cs typeface="Mangal" panose="02040503050203030202" pitchFamily="18" charset="0"/>
                        </a:rPr>
                        <a:t>IS 8190 (part 4) - Requirements for packing of pesticides: Part 4 fumigants</a:t>
                      </a:r>
                    </a:p>
                  </a:txBody>
                  <a:tcPr marL="68580" marR="68580" marT="0" marB="0" anchor="ctr"/>
                </a:tc>
                <a:extLst>
                  <a:ext uri="{0D108BD9-81ED-4DB2-BD59-A6C34878D82A}">
                    <a16:rowId xmlns:a16="http://schemas.microsoft.com/office/drawing/2014/main" val="1216985493"/>
                  </a:ext>
                </a:extLst>
              </a:tr>
              <a:tr h="65314">
                <a:tc>
                  <a:txBody>
                    <a:bodyPr/>
                    <a:lstStyle/>
                    <a:p>
                      <a:pPr>
                        <a:lnSpc>
                          <a:spcPct val="107000"/>
                        </a:lnSpc>
                        <a:spcAft>
                          <a:spcPts val="0"/>
                        </a:spcAft>
                      </a:pPr>
                      <a:endParaRPr lang="en-IN" sz="1800" b="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087751532"/>
                  </a:ext>
                </a:extLst>
              </a:tr>
              <a:tr h="3404988">
                <a:tc>
                  <a:txBody>
                    <a:bodyPr/>
                    <a:lstStyle/>
                    <a:p>
                      <a:pPr marL="342900" indent="-342900">
                        <a:lnSpc>
                          <a:spcPct val="107000"/>
                        </a:lnSpc>
                        <a:spcAft>
                          <a:spcPts val="0"/>
                        </a:spcAft>
                        <a:buFont typeface="Wingdings" panose="05000000000000000000" pitchFamily="2" charset="2"/>
                        <a:buChar char="§"/>
                      </a:pPr>
                      <a:r>
                        <a:rPr lang="en-IN" sz="1800" b="0" kern="1200" baseline="0" dirty="0">
                          <a:solidFill>
                            <a:schemeClr val="lt1"/>
                          </a:solidFill>
                          <a:effectLst/>
                          <a:latin typeface="Calibri" panose="020F0502020204030204" pitchFamily="34" charset="0"/>
                          <a:ea typeface="+mn-ea"/>
                          <a:cs typeface="Mangal" panose="02040503050203030202" pitchFamily="18" charset="0"/>
                        </a:rPr>
                        <a:t>IS 8963 : 2006 </a:t>
                      </a:r>
                      <a:r>
                        <a:rPr lang="en-IN" sz="1800" b="0" kern="1200" baseline="0" dirty="0" err="1">
                          <a:solidFill>
                            <a:schemeClr val="lt1"/>
                          </a:solidFill>
                          <a:effectLst/>
                          <a:latin typeface="Calibri" panose="020F0502020204030204" pitchFamily="34" charset="0"/>
                          <a:ea typeface="+mn-ea"/>
                          <a:cs typeface="Mangal" panose="02040503050203030202" pitchFamily="18" charset="0"/>
                        </a:rPr>
                        <a:t>Chlorpyrifos</a:t>
                      </a:r>
                      <a:r>
                        <a:rPr lang="en-IN" sz="1800" b="0" kern="1200" baseline="0" dirty="0">
                          <a:solidFill>
                            <a:schemeClr val="lt1"/>
                          </a:solidFill>
                          <a:effectLst/>
                          <a:latin typeface="Calibri" panose="020F0502020204030204" pitchFamily="34" charset="0"/>
                          <a:ea typeface="+mn-ea"/>
                          <a:cs typeface="Mangal" panose="02040503050203030202" pitchFamily="18" charset="0"/>
                        </a:rPr>
                        <a:t>, technical – Specification</a:t>
                      </a:r>
                    </a:p>
                    <a:p>
                      <a:pPr marL="342900" indent="-342900">
                        <a:lnSpc>
                          <a:spcPct val="107000"/>
                        </a:lnSpc>
                        <a:spcAft>
                          <a:spcPts val="0"/>
                        </a:spcAft>
                        <a:buFont typeface="Wingdings" panose="05000000000000000000" pitchFamily="2" charset="2"/>
                        <a:buChar char="§"/>
                      </a:pPr>
                      <a:r>
                        <a:rPr lang="en-IN" sz="1800" b="0" kern="1200" baseline="0" dirty="0">
                          <a:solidFill>
                            <a:schemeClr val="lt1"/>
                          </a:solidFill>
                          <a:effectLst/>
                          <a:latin typeface="Calibri" panose="020F0502020204030204" pitchFamily="34" charset="0"/>
                          <a:ea typeface="+mn-ea"/>
                          <a:cs typeface="Mangal" panose="02040503050203030202" pitchFamily="18" charset="0"/>
                        </a:rPr>
                        <a:t>IS 8944 : 2005 </a:t>
                      </a:r>
                      <a:r>
                        <a:rPr lang="en-IN" sz="1800" b="0" kern="1200" baseline="0" dirty="0" err="1">
                          <a:solidFill>
                            <a:schemeClr val="lt1"/>
                          </a:solidFill>
                          <a:effectLst/>
                          <a:latin typeface="Calibri" panose="020F0502020204030204" pitchFamily="34" charset="0"/>
                          <a:ea typeface="+mn-ea"/>
                          <a:cs typeface="Mangal" panose="02040503050203030202" pitchFamily="18" charset="0"/>
                        </a:rPr>
                        <a:t>Chlorpyrifos</a:t>
                      </a:r>
                      <a:r>
                        <a:rPr lang="en-IN" sz="1800" b="0" kern="1200" baseline="0" dirty="0">
                          <a:solidFill>
                            <a:schemeClr val="lt1"/>
                          </a:solidFill>
                          <a:effectLst/>
                          <a:latin typeface="Calibri" panose="020F0502020204030204" pitchFamily="34" charset="0"/>
                          <a:ea typeface="+mn-ea"/>
                          <a:cs typeface="Mangal" panose="02040503050203030202" pitchFamily="18" charset="0"/>
                        </a:rPr>
                        <a:t> EC - Specification</a:t>
                      </a:r>
                    </a:p>
                    <a:p>
                      <a:pPr marL="285750" indent="-285750">
                        <a:lnSpc>
                          <a:spcPct val="107000"/>
                        </a:lnSpc>
                        <a:spcAft>
                          <a:spcPts val="0"/>
                        </a:spcAft>
                        <a:buFont typeface="Wingdings" panose="05000000000000000000" pitchFamily="2" charset="2"/>
                        <a:buChar char="§"/>
                      </a:pPr>
                      <a:r>
                        <a:rPr lang="en-IN" sz="1800" b="0" kern="1200" baseline="0" dirty="0">
                          <a:solidFill>
                            <a:schemeClr val="lt1"/>
                          </a:solidFill>
                          <a:effectLst/>
                          <a:latin typeface="Calibri" panose="020F0502020204030204" pitchFamily="34" charset="0"/>
                          <a:ea typeface="+mn-ea"/>
                          <a:cs typeface="Mangal" panose="02040503050203030202" pitchFamily="18" charset="0"/>
                        </a:rPr>
                        <a:t> IS 1832 :1978 Specification for malathion, technical</a:t>
                      </a:r>
                    </a:p>
                    <a:p>
                      <a:pPr marL="285750" indent="-285750">
                        <a:lnSpc>
                          <a:spcPct val="107000"/>
                        </a:lnSpc>
                        <a:spcAft>
                          <a:spcPts val="0"/>
                        </a:spcAft>
                        <a:buFont typeface="Wingdings" panose="05000000000000000000" pitchFamily="2" charset="2"/>
                        <a:buChar char="§"/>
                      </a:pPr>
                      <a:r>
                        <a:rPr lang="en-IN" sz="1800" b="0" kern="1200" baseline="0" dirty="0">
                          <a:solidFill>
                            <a:schemeClr val="lt1"/>
                          </a:solidFill>
                          <a:effectLst/>
                          <a:latin typeface="+mn-lt"/>
                          <a:ea typeface="+mn-ea"/>
                          <a:cs typeface="+mn-cs"/>
                        </a:rPr>
                        <a:t> </a:t>
                      </a:r>
                      <a:r>
                        <a:rPr lang="en-IN" sz="1800" b="0" kern="1200" baseline="0" dirty="0">
                          <a:solidFill>
                            <a:schemeClr val="lt1"/>
                          </a:solidFill>
                          <a:effectLst/>
                          <a:latin typeface="Calibri" panose="020F0502020204030204" pitchFamily="34" charset="0"/>
                          <a:ea typeface="+mn-ea"/>
                          <a:cs typeface="Mangal" panose="02040503050203030202" pitchFamily="18" charset="0"/>
                        </a:rPr>
                        <a:t>IS 1832 :1978 Specification for malathion, technical</a:t>
                      </a:r>
                      <a:endParaRPr lang="en-IN" sz="1800" b="0" dirty="0">
                        <a:effectLst/>
                      </a:endParaRPr>
                    </a:p>
                    <a:p>
                      <a:pPr marL="285750" indent="-285750">
                        <a:lnSpc>
                          <a:spcPct val="107000"/>
                        </a:lnSpc>
                        <a:spcAft>
                          <a:spcPts val="0"/>
                        </a:spcAft>
                        <a:buFont typeface="Wingdings" panose="05000000000000000000" pitchFamily="2" charset="2"/>
                        <a:buChar char="§"/>
                      </a:pPr>
                      <a:r>
                        <a:rPr lang="en-IN" sz="1800" b="0" kern="1200" baseline="0" dirty="0">
                          <a:solidFill>
                            <a:schemeClr val="lt1"/>
                          </a:solidFill>
                          <a:effectLst/>
                          <a:latin typeface="+mn-lt"/>
                          <a:ea typeface="+mn-ea"/>
                          <a:cs typeface="+mn-cs"/>
                        </a:rPr>
                        <a:t> </a:t>
                      </a:r>
                      <a:r>
                        <a:rPr lang="en-IN" sz="1800" b="0" kern="1200" baseline="0" dirty="0">
                          <a:solidFill>
                            <a:schemeClr val="lt1"/>
                          </a:solidFill>
                          <a:effectLst/>
                          <a:latin typeface="Calibri" panose="020F0502020204030204" pitchFamily="34" charset="0"/>
                          <a:ea typeface="+mn-ea"/>
                          <a:cs typeface="Mangal" panose="02040503050203030202" pitchFamily="18" charset="0"/>
                        </a:rPr>
                        <a:t>IS 2568 : 1978 Specification for malathion dusting powders</a:t>
                      </a:r>
                    </a:p>
                    <a:p>
                      <a:pPr marL="285750" indent="-285750">
                        <a:lnSpc>
                          <a:spcPct val="107000"/>
                        </a:lnSpc>
                        <a:spcAft>
                          <a:spcPts val="0"/>
                        </a:spcAft>
                        <a:buFont typeface="Wingdings" panose="05000000000000000000" pitchFamily="2" charset="2"/>
                        <a:buChar char="§"/>
                      </a:pPr>
                      <a:r>
                        <a:rPr lang="en-IN" sz="1800" b="0" kern="1200" baseline="0" dirty="0">
                          <a:solidFill>
                            <a:schemeClr val="lt1"/>
                          </a:solidFill>
                          <a:effectLst/>
                          <a:latin typeface="Calibri" panose="020F0502020204030204" pitchFamily="34" charset="0"/>
                          <a:ea typeface="+mn-ea"/>
                          <a:cs typeface="Mangal" panose="02040503050203030202" pitchFamily="18" charset="0"/>
                        </a:rPr>
                        <a:t> IS 2569 : 1978 Specification for malathion water dispersible powder concentrates</a:t>
                      </a:r>
                    </a:p>
                    <a:p>
                      <a:pPr marL="285750" indent="-285750">
                        <a:lnSpc>
                          <a:spcPct val="107000"/>
                        </a:lnSpc>
                        <a:spcAft>
                          <a:spcPts val="0"/>
                        </a:spcAft>
                        <a:buFont typeface="Wingdings" panose="05000000000000000000" pitchFamily="2" charset="2"/>
                        <a:buChar char="§"/>
                      </a:pPr>
                      <a:r>
                        <a:rPr lang="en-IN" sz="1800" b="0" kern="1200" baseline="0" dirty="0">
                          <a:solidFill>
                            <a:schemeClr val="lt1"/>
                          </a:solidFill>
                          <a:effectLst/>
                          <a:latin typeface="Calibri" panose="020F0502020204030204" pitchFamily="34" charset="0"/>
                          <a:ea typeface="+mn-ea"/>
                          <a:cs typeface="Mangal" panose="02040503050203030202" pitchFamily="18" charset="0"/>
                        </a:rPr>
                        <a:t> IS 16145 : 2013 </a:t>
                      </a:r>
                      <a:r>
                        <a:rPr lang="en-IN" sz="1800" b="0" kern="1200" baseline="0" dirty="0" err="1">
                          <a:solidFill>
                            <a:schemeClr val="lt1"/>
                          </a:solidFill>
                          <a:effectLst/>
                          <a:latin typeface="Calibri" panose="020F0502020204030204" pitchFamily="34" charset="0"/>
                          <a:ea typeface="+mn-ea"/>
                          <a:cs typeface="Mangal" panose="02040503050203030202" pitchFamily="18" charset="0"/>
                        </a:rPr>
                        <a:t>Fipronil</a:t>
                      </a:r>
                      <a:r>
                        <a:rPr lang="en-IN" sz="1800" b="0" kern="1200" baseline="0" dirty="0">
                          <a:solidFill>
                            <a:schemeClr val="lt1"/>
                          </a:solidFill>
                          <a:effectLst/>
                          <a:latin typeface="Calibri" panose="020F0502020204030204" pitchFamily="34" charset="0"/>
                          <a:ea typeface="+mn-ea"/>
                          <a:cs typeface="Mangal" panose="02040503050203030202" pitchFamily="18" charset="0"/>
                        </a:rPr>
                        <a:t> suspension concentrate (SC) - Specification</a:t>
                      </a:r>
                    </a:p>
                    <a:p>
                      <a:pPr marL="285750" indent="-285750">
                        <a:lnSpc>
                          <a:spcPct val="107000"/>
                        </a:lnSpc>
                        <a:spcAft>
                          <a:spcPts val="0"/>
                        </a:spcAft>
                        <a:buFont typeface="Wingdings" panose="05000000000000000000" pitchFamily="2" charset="2"/>
                        <a:buChar char="§"/>
                      </a:pPr>
                      <a:r>
                        <a:rPr lang="en-IN" sz="1800" b="0" kern="1200" baseline="0" dirty="0">
                          <a:solidFill>
                            <a:schemeClr val="lt1"/>
                          </a:solidFill>
                          <a:effectLst/>
                          <a:latin typeface="Calibri" panose="020F0502020204030204" pitchFamily="34" charset="0"/>
                          <a:ea typeface="+mn-ea"/>
                          <a:cs typeface="Mangal" panose="02040503050203030202" pitchFamily="18" charset="0"/>
                        </a:rPr>
                        <a:t> IS 16331 : 2015 </a:t>
                      </a:r>
                      <a:r>
                        <a:rPr lang="en-IN" sz="1800" b="0" kern="1200" baseline="0" dirty="0" err="1">
                          <a:solidFill>
                            <a:schemeClr val="lt1"/>
                          </a:solidFill>
                          <a:effectLst/>
                          <a:latin typeface="Calibri" panose="020F0502020204030204" pitchFamily="34" charset="0"/>
                          <a:ea typeface="+mn-ea"/>
                          <a:cs typeface="Mangal" panose="02040503050203030202" pitchFamily="18" charset="0"/>
                        </a:rPr>
                        <a:t>Fipronil</a:t>
                      </a:r>
                      <a:r>
                        <a:rPr lang="en-IN" sz="1800" b="0" kern="1200" baseline="0" dirty="0">
                          <a:solidFill>
                            <a:schemeClr val="lt1"/>
                          </a:solidFill>
                          <a:effectLst/>
                          <a:latin typeface="Calibri" panose="020F0502020204030204" pitchFamily="34" charset="0"/>
                          <a:ea typeface="+mn-ea"/>
                          <a:cs typeface="Mangal" panose="02040503050203030202" pitchFamily="18" charset="0"/>
                        </a:rPr>
                        <a:t> granules –Specification</a:t>
                      </a:r>
                    </a:p>
                    <a:p>
                      <a:pPr marL="285750" indent="-285750">
                        <a:lnSpc>
                          <a:spcPct val="107000"/>
                        </a:lnSpc>
                        <a:spcAft>
                          <a:spcPts val="0"/>
                        </a:spcAft>
                        <a:buFont typeface="Wingdings" panose="05000000000000000000" pitchFamily="2" charset="2"/>
                        <a:buChar char="§"/>
                      </a:pPr>
                      <a:r>
                        <a:rPr lang="en-IN" sz="1800" b="0" kern="1200" baseline="0" dirty="0">
                          <a:solidFill>
                            <a:schemeClr val="lt1"/>
                          </a:solidFill>
                          <a:effectLst/>
                          <a:latin typeface="Calibri" panose="020F0502020204030204" pitchFamily="34" charset="0"/>
                          <a:ea typeface="+mn-ea"/>
                          <a:cs typeface="Mangal" panose="02040503050203030202" pitchFamily="18" charset="0"/>
                        </a:rPr>
                        <a:t>IS 12003 : 1987 Specification for </a:t>
                      </a:r>
                      <a:r>
                        <a:rPr lang="en-IN" sz="1800" b="0" kern="1200" baseline="0" dirty="0" err="1">
                          <a:solidFill>
                            <a:schemeClr val="lt1"/>
                          </a:solidFill>
                          <a:effectLst/>
                          <a:latin typeface="Calibri" panose="020F0502020204030204" pitchFamily="34" charset="0"/>
                          <a:ea typeface="+mn-ea"/>
                          <a:cs typeface="Mangal" panose="02040503050203030202" pitchFamily="18" charset="0"/>
                        </a:rPr>
                        <a:t>fenvalerate</a:t>
                      </a:r>
                      <a:r>
                        <a:rPr lang="en-IN" sz="1800" b="0" kern="1200" baseline="0" dirty="0">
                          <a:solidFill>
                            <a:schemeClr val="lt1"/>
                          </a:solidFill>
                          <a:effectLst/>
                          <a:latin typeface="Calibri" panose="020F0502020204030204" pitchFamily="34" charset="0"/>
                          <a:ea typeface="+mn-ea"/>
                          <a:cs typeface="Mangal" panose="02040503050203030202" pitchFamily="18" charset="0"/>
                        </a:rPr>
                        <a:t>, technical </a:t>
                      </a:r>
                    </a:p>
                    <a:p>
                      <a:pPr marL="0" indent="0">
                        <a:lnSpc>
                          <a:spcPct val="107000"/>
                        </a:lnSpc>
                        <a:spcAft>
                          <a:spcPts val="0"/>
                        </a:spcAft>
                        <a:buNone/>
                      </a:pPr>
                      <a:endParaRPr lang="en-IN" sz="1800" b="0" dirty="0">
                        <a:effectLst/>
                      </a:endParaRPr>
                    </a:p>
                    <a:p>
                      <a:pPr>
                        <a:lnSpc>
                          <a:spcPct val="107000"/>
                        </a:lnSpc>
                        <a:spcAft>
                          <a:spcPts val="0"/>
                        </a:spcAft>
                      </a:pPr>
                      <a:r>
                        <a:rPr lang="en-IN" sz="1800" dirty="0">
                          <a:effectLst/>
                        </a:rPr>
                        <a:t> </a:t>
                      </a:r>
                    </a:p>
                    <a:p>
                      <a:pPr>
                        <a:lnSpc>
                          <a:spcPct val="107000"/>
                        </a:lnSpc>
                        <a:spcAft>
                          <a:spcPts val="0"/>
                        </a:spcAft>
                      </a:pPr>
                      <a:r>
                        <a:rPr lang="en-IN" sz="1800" dirty="0">
                          <a:effectLst/>
                        </a:rPr>
                        <a:t> </a:t>
                      </a:r>
                      <a:endParaRPr lang="en-IN" sz="1800" b="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5569141"/>
                  </a:ext>
                </a:extLst>
              </a:tr>
            </a:tbl>
          </a:graphicData>
        </a:graphic>
      </p:graphicFrame>
      <p:sp>
        <p:nvSpPr>
          <p:cNvPr id="2" name="Right Brace 1"/>
          <p:cNvSpPr/>
          <p:nvPr/>
        </p:nvSpPr>
        <p:spPr>
          <a:xfrm>
            <a:off x="6348549" y="1569492"/>
            <a:ext cx="176347" cy="429125"/>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IN">
              <a:solidFill>
                <a:schemeClr val="bg1"/>
              </a:solidFill>
            </a:endParaRPr>
          </a:p>
        </p:txBody>
      </p:sp>
      <p:sp>
        <p:nvSpPr>
          <p:cNvPr id="4" name="TextBox 3"/>
          <p:cNvSpPr txBox="1"/>
          <p:nvPr/>
        </p:nvSpPr>
        <p:spPr>
          <a:xfrm>
            <a:off x="6648994" y="1569492"/>
            <a:ext cx="3043646" cy="384721"/>
          </a:xfrm>
          <a:prstGeom prst="rect">
            <a:avLst/>
          </a:prstGeom>
          <a:noFill/>
        </p:spPr>
        <p:txBody>
          <a:bodyPr wrap="square" rtlCol="0">
            <a:spAutoFit/>
          </a:bodyPr>
          <a:lstStyle/>
          <a:p>
            <a:r>
              <a:rPr lang="en-IN" dirty="0">
                <a:solidFill>
                  <a:schemeClr val="bg1"/>
                </a:solidFill>
              </a:rPr>
              <a:t>Test Method Standard</a:t>
            </a:r>
          </a:p>
        </p:txBody>
      </p:sp>
      <p:sp>
        <p:nvSpPr>
          <p:cNvPr id="6" name="Right Brace 5"/>
          <p:cNvSpPr/>
          <p:nvPr/>
        </p:nvSpPr>
        <p:spPr>
          <a:xfrm>
            <a:off x="8565172" y="2131375"/>
            <a:ext cx="235132" cy="1227909"/>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IN"/>
          </a:p>
        </p:txBody>
      </p:sp>
      <p:sp>
        <p:nvSpPr>
          <p:cNvPr id="9" name="TextBox 8"/>
          <p:cNvSpPr txBox="1"/>
          <p:nvPr/>
        </p:nvSpPr>
        <p:spPr>
          <a:xfrm>
            <a:off x="9052559" y="2545275"/>
            <a:ext cx="2455817" cy="400110"/>
          </a:xfrm>
          <a:prstGeom prst="rect">
            <a:avLst/>
          </a:prstGeom>
          <a:noFill/>
        </p:spPr>
        <p:txBody>
          <a:bodyPr wrap="square" rtlCol="0">
            <a:spAutoFit/>
          </a:bodyPr>
          <a:lstStyle/>
          <a:p>
            <a:r>
              <a:rPr lang="en-IN" sz="2000" dirty="0">
                <a:solidFill>
                  <a:schemeClr val="bg1"/>
                </a:solidFill>
              </a:rPr>
              <a:t>Packaging Standards</a:t>
            </a:r>
          </a:p>
        </p:txBody>
      </p:sp>
      <p:sp>
        <p:nvSpPr>
          <p:cNvPr id="12" name="Right Brace 11"/>
          <p:cNvSpPr/>
          <p:nvPr/>
        </p:nvSpPr>
        <p:spPr>
          <a:xfrm>
            <a:off x="8565172" y="4219303"/>
            <a:ext cx="618017" cy="2638697"/>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IN"/>
          </a:p>
        </p:txBody>
      </p:sp>
      <p:sp>
        <p:nvSpPr>
          <p:cNvPr id="13" name="TextBox 12"/>
          <p:cNvSpPr txBox="1"/>
          <p:nvPr/>
        </p:nvSpPr>
        <p:spPr>
          <a:xfrm>
            <a:off x="9244001" y="5338596"/>
            <a:ext cx="2455817" cy="400110"/>
          </a:xfrm>
          <a:prstGeom prst="rect">
            <a:avLst/>
          </a:prstGeom>
          <a:noFill/>
        </p:spPr>
        <p:txBody>
          <a:bodyPr wrap="square" rtlCol="0">
            <a:spAutoFit/>
          </a:bodyPr>
          <a:lstStyle/>
          <a:p>
            <a:r>
              <a:rPr lang="en-IN" sz="2000" dirty="0">
                <a:solidFill>
                  <a:schemeClr val="bg1"/>
                </a:solidFill>
              </a:rPr>
              <a:t>Products Standards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643330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468890" cy="720000"/>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pPr algn="ctr"/>
            <a:r>
              <a:rPr lang="en-IN" sz="9600" dirty="0"/>
              <a:t/>
            </a:r>
            <a:br>
              <a:rPr lang="en-IN" sz="9600" dirty="0"/>
            </a:br>
            <a:r>
              <a:rPr lang="en-IN" sz="14400" b="1" dirty="0">
                <a:latin typeface="Times New Roman" panose="02020603050405020304" pitchFamily="18" charset="0"/>
                <a:ea typeface="Cambria" panose="02040503050406030204" pitchFamily="18" charset="0"/>
                <a:cs typeface="Times New Roman" panose="02020603050405020304" pitchFamily="18" charset="0"/>
              </a:rPr>
              <a:t>IS 12916 : 1990 </a:t>
            </a:r>
            <a:r>
              <a:rPr lang="en-IN" sz="14400" b="1" dirty="0" err="1">
                <a:latin typeface="Times New Roman" panose="02020603050405020304" pitchFamily="18" charset="0"/>
                <a:ea typeface="Cambria" panose="02040503050406030204" pitchFamily="18" charset="0"/>
                <a:cs typeface="Times New Roman" panose="02020603050405020304" pitchFamily="18" charset="0"/>
              </a:rPr>
              <a:t>Acephate</a:t>
            </a:r>
            <a:r>
              <a:rPr lang="en-IN" sz="14400" b="1" dirty="0">
                <a:latin typeface="Times New Roman" panose="02020603050405020304" pitchFamily="18" charset="0"/>
                <a:ea typeface="Cambria" panose="02040503050406030204" pitchFamily="18" charset="0"/>
                <a:cs typeface="Times New Roman" panose="02020603050405020304" pitchFamily="18" charset="0"/>
              </a:rPr>
              <a:t> SP- Specification</a:t>
            </a:r>
            <a:br>
              <a:rPr lang="en-IN" sz="14400" b="1" dirty="0">
                <a:latin typeface="Times New Roman" panose="02020603050405020304" pitchFamily="18" charset="0"/>
                <a:ea typeface="Cambria" panose="020405030504060302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
        <p:nvSpPr>
          <p:cNvPr id="5" name="Rectangle 4"/>
          <p:cNvSpPr/>
          <p:nvPr/>
        </p:nvSpPr>
        <p:spPr>
          <a:xfrm>
            <a:off x="431373" y="1556455"/>
            <a:ext cx="11286010" cy="384721"/>
          </a:xfrm>
          <a:prstGeom prst="rect">
            <a:avLst/>
          </a:prstGeom>
        </p:spPr>
        <p:txBody>
          <a:bodyPr wrap="square">
            <a:spAutoFit/>
          </a:bodyPr>
          <a:lstStyle/>
          <a:p>
            <a:pPr marL="342900" indent="-342900">
              <a:buFont typeface="Wingdings" panose="05000000000000000000" pitchFamily="2" charset="2"/>
              <a:buChar char="§"/>
            </a:pPr>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err="1">
                <a:solidFill>
                  <a:schemeClr val="bg1"/>
                </a:solidFill>
                <a:latin typeface="Times New Roman" panose="02020603050405020304" pitchFamily="18" charset="0"/>
                <a:cs typeface="Times New Roman" panose="02020603050405020304" pitchFamily="18" charset="0"/>
              </a:rPr>
              <a:t>acephate</a:t>
            </a:r>
            <a:r>
              <a:rPr lang="en-IN" dirty="0">
                <a:solidFill>
                  <a:schemeClr val="bg1"/>
                </a:solidFill>
                <a:latin typeface="Times New Roman" panose="02020603050405020304" pitchFamily="18" charset="0"/>
                <a:cs typeface="Times New Roman" panose="02020603050405020304" pitchFamily="18" charset="0"/>
              </a:rPr>
              <a:t>, SP.</a:t>
            </a:r>
          </a:p>
        </p:txBody>
      </p:sp>
      <p:pic>
        <p:nvPicPr>
          <p:cNvPr id="6" name="Picture 5">
            <a:extLst>
              <a:ext uri="{FF2B5EF4-FFF2-40B4-BE49-F238E27FC236}">
                <a16:creationId xmlns:a16="http://schemas.microsoft.com/office/drawing/2014/main" id="{FB647005-1593-3108-318B-FD21AEC3EBDA}"/>
              </a:ext>
            </a:extLst>
          </p:cNvPr>
          <p:cNvPicPr>
            <a:picLocks noChangeAspect="1"/>
          </p:cNvPicPr>
          <p:nvPr/>
        </p:nvPicPr>
        <p:blipFill>
          <a:blip r:embed="rId2"/>
          <a:stretch>
            <a:fillRect/>
          </a:stretch>
        </p:blipFill>
        <p:spPr>
          <a:xfrm>
            <a:off x="2186152" y="2405472"/>
            <a:ext cx="7567448" cy="44525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158571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5223" y="970354"/>
            <a:ext cx="11468890" cy="720000"/>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pPr algn="ctr"/>
            <a:r>
              <a:rPr lang="en-IN" sz="9600" dirty="0"/>
              <a:t/>
            </a:r>
            <a:br>
              <a:rPr lang="en-IN" sz="9600" dirty="0"/>
            </a:br>
            <a:r>
              <a:rPr lang="en-IN" sz="14400" b="1" dirty="0" err="1">
                <a:latin typeface="Times New Roman" panose="02020603050405020304" pitchFamily="18" charset="0"/>
                <a:ea typeface="Cambria" panose="02040503050406030204" pitchFamily="18" charset="0"/>
                <a:cs typeface="Times New Roman" panose="02020603050405020304" pitchFamily="18" charset="0"/>
              </a:rPr>
              <a:t>Imidacloprid</a:t>
            </a:r>
            <a:r>
              <a:rPr lang="en-IN" sz="9600" b="1" dirty="0">
                <a:latin typeface="Cambria" panose="02040503050406030204" pitchFamily="18" charset="0"/>
                <a:ea typeface="Cambria" panose="02040503050406030204" pitchFamily="18" charset="0"/>
              </a:rPr>
              <a:t/>
            </a:r>
            <a:br>
              <a:rPr lang="en-IN" sz="9600" b="1" dirty="0">
                <a:latin typeface="Cambria" panose="02040503050406030204" pitchFamily="18" charset="0"/>
                <a:ea typeface="Cambria" panose="02040503050406030204" pitchFamily="18" charset="0"/>
              </a:rPr>
            </a:br>
            <a:endParaRPr lang="en-US" sz="3500" dirty="0"/>
          </a:p>
        </p:txBody>
      </p:sp>
      <p:sp>
        <p:nvSpPr>
          <p:cNvPr id="5" name="Rectangle 4"/>
          <p:cNvSpPr/>
          <p:nvPr/>
        </p:nvSpPr>
        <p:spPr>
          <a:xfrm>
            <a:off x="397106" y="2207781"/>
            <a:ext cx="11351324" cy="1554272"/>
          </a:xfrm>
          <a:prstGeom prst="rect">
            <a:avLst/>
          </a:prstGeom>
        </p:spPr>
        <p:txBody>
          <a:bodyPr wrap="square">
            <a:spAutoFit/>
          </a:bodyPr>
          <a:lstStyle/>
          <a:p>
            <a:pPr marL="342900" indent="-342900" algn="just">
              <a:buFont typeface="Wingdings" panose="05000000000000000000" pitchFamily="2" charset="2"/>
              <a:buChar char="§"/>
            </a:pPr>
            <a:r>
              <a:rPr lang="en-IN" dirty="0" err="1">
                <a:solidFill>
                  <a:srgbClr val="202124"/>
                </a:solidFill>
                <a:latin typeface="Times New Roman" panose="02020603050405020304" pitchFamily="18" charset="0"/>
                <a:cs typeface="Times New Roman" panose="02020603050405020304" pitchFamily="18" charset="0"/>
              </a:rPr>
              <a:t>Imidacloprid</a:t>
            </a:r>
            <a:r>
              <a:rPr lang="en-IN" dirty="0">
                <a:solidFill>
                  <a:srgbClr val="202124"/>
                </a:solidFill>
                <a:latin typeface="Times New Roman" panose="02020603050405020304" pitchFamily="18" charset="0"/>
                <a:cs typeface="Times New Roman" panose="02020603050405020304" pitchFamily="18" charset="0"/>
              </a:rPr>
              <a:t> is used </a:t>
            </a:r>
            <a:r>
              <a:rPr lang="en-IN" dirty="0">
                <a:solidFill>
                  <a:srgbClr val="040C28"/>
                </a:solidFill>
                <a:latin typeface="Times New Roman" panose="02020603050405020304" pitchFamily="18" charset="0"/>
                <a:cs typeface="Times New Roman" panose="02020603050405020304" pitchFamily="18" charset="0"/>
              </a:rPr>
              <a:t>to control sucking insects, some chewing insects including termites, soil insects, and fleas on pets</a:t>
            </a:r>
            <a:r>
              <a:rPr lang="en-IN" dirty="0">
                <a:solidFill>
                  <a:srgbClr val="202124"/>
                </a:solidFill>
                <a:latin typeface="Times New Roman" panose="02020603050405020304" pitchFamily="18" charset="0"/>
                <a:cs typeface="Times New Roman" panose="02020603050405020304" pitchFamily="18" charset="0"/>
              </a:rPr>
              <a:t>. In addition to its topical use on pets, </a:t>
            </a:r>
            <a:r>
              <a:rPr lang="en-IN" dirty="0" err="1">
                <a:solidFill>
                  <a:srgbClr val="202124"/>
                </a:solidFill>
                <a:latin typeface="Times New Roman" panose="02020603050405020304" pitchFamily="18" charset="0"/>
                <a:cs typeface="Times New Roman" panose="02020603050405020304" pitchFamily="18" charset="0"/>
              </a:rPr>
              <a:t>imidacloprid</a:t>
            </a:r>
            <a:r>
              <a:rPr lang="en-IN" dirty="0">
                <a:solidFill>
                  <a:srgbClr val="202124"/>
                </a:solidFill>
                <a:latin typeface="Times New Roman" panose="02020603050405020304" pitchFamily="18" charset="0"/>
                <a:cs typeface="Times New Roman" panose="02020603050405020304" pitchFamily="18" charset="0"/>
              </a:rPr>
              <a:t> may be applied to structures, crops, soil, and as a seed treatment</a:t>
            </a:r>
            <a:r>
              <a:rPr lang="en-US" dirty="0">
                <a:solidFill>
                  <a:srgbClr val="202124"/>
                </a:solidFill>
                <a:latin typeface="Times New Roman" panose="02020603050405020304" pitchFamily="18" charset="0"/>
                <a:cs typeface="Times New Roman" panose="02020603050405020304" pitchFamily="18" charset="0"/>
              </a:rPr>
              <a:t>.</a:t>
            </a:r>
          </a:p>
          <a:p>
            <a:pPr algn="just"/>
            <a:endParaRPr lang="en-US" dirty="0">
              <a:solidFill>
                <a:srgbClr val="202124"/>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Following Indian Standards are pertaining to </a:t>
            </a:r>
            <a:r>
              <a:rPr lang="en-IN" dirty="0" err="1">
                <a:latin typeface="Times New Roman" panose="02020603050405020304" pitchFamily="18" charset="0"/>
                <a:cs typeface="Times New Roman" panose="02020603050405020304" pitchFamily="18" charset="0"/>
              </a:rPr>
              <a:t>imidacloprid</a:t>
            </a:r>
            <a:r>
              <a:rPr lang="en-IN"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02CC9608-DB7C-F28C-21AC-74392ACA2102}"/>
              </a:ext>
            </a:extLst>
          </p:cNvPr>
          <p:cNvSpPr/>
          <p:nvPr/>
        </p:nvSpPr>
        <p:spPr>
          <a:xfrm>
            <a:off x="-5186" y="4382814"/>
            <a:ext cx="2863715" cy="2475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15443 : 2004</a:t>
            </a:r>
          </a:p>
          <a:p>
            <a:pPr algn="ctr"/>
            <a:r>
              <a:rPr lang="en-IN" b="1" i="0" dirty="0">
                <a:solidFill>
                  <a:schemeClr val="bg1"/>
                </a:solidFill>
                <a:effectLst/>
                <a:latin typeface="Source Sans Pro" panose="020B0503030403020204" pitchFamily="34" charset="0"/>
              </a:rPr>
              <a:t>Imidacloprid technical - Specification</a:t>
            </a:r>
            <a:endParaRPr lang="en-IN" b="1" dirty="0">
              <a:solidFill>
                <a:schemeClr val="bg1"/>
              </a:solidFill>
            </a:endParaRPr>
          </a:p>
        </p:txBody>
      </p:sp>
      <p:sp>
        <p:nvSpPr>
          <p:cNvPr id="7" name="Rectangle 6">
            <a:extLst>
              <a:ext uri="{FF2B5EF4-FFF2-40B4-BE49-F238E27FC236}">
                <a16:creationId xmlns:a16="http://schemas.microsoft.com/office/drawing/2014/main" id="{F7EBEF25-BEE3-B538-0752-1A324414197B}"/>
              </a:ext>
            </a:extLst>
          </p:cNvPr>
          <p:cNvSpPr/>
          <p:nvPr/>
        </p:nvSpPr>
        <p:spPr>
          <a:xfrm>
            <a:off x="3082939" y="4382814"/>
            <a:ext cx="2863715" cy="247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15334 : 2003</a:t>
            </a:r>
          </a:p>
          <a:p>
            <a:pPr algn="ctr"/>
            <a:r>
              <a:rPr lang="en-IN" b="1" i="0" dirty="0">
                <a:solidFill>
                  <a:schemeClr val="bg1"/>
                </a:solidFill>
                <a:effectLst/>
                <a:latin typeface="Source Sans Pro" panose="020B0503030403020204" pitchFamily="34" charset="0"/>
              </a:rPr>
              <a:t>Imidacloprid WS - Specification</a:t>
            </a:r>
            <a:endParaRPr lang="en-IN" b="1" dirty="0">
              <a:solidFill>
                <a:schemeClr val="bg1"/>
              </a:solidFill>
            </a:endParaRPr>
          </a:p>
        </p:txBody>
      </p:sp>
      <p:sp>
        <p:nvSpPr>
          <p:cNvPr id="8" name="Rectangle 7">
            <a:extLst>
              <a:ext uri="{FF2B5EF4-FFF2-40B4-BE49-F238E27FC236}">
                <a16:creationId xmlns:a16="http://schemas.microsoft.com/office/drawing/2014/main" id="{BD288698-5EB9-7440-8FDB-5B97EB778ACE}"/>
              </a:ext>
            </a:extLst>
          </p:cNvPr>
          <p:cNvSpPr/>
          <p:nvPr/>
        </p:nvSpPr>
        <p:spPr>
          <a:xfrm>
            <a:off x="6189668" y="4382814"/>
            <a:ext cx="2863715" cy="2475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15335 : 2003</a:t>
            </a:r>
          </a:p>
          <a:p>
            <a:pPr algn="ctr"/>
            <a:r>
              <a:rPr lang="en-IN" b="1" i="0" dirty="0">
                <a:solidFill>
                  <a:schemeClr val="bg1"/>
                </a:solidFill>
                <a:effectLst/>
                <a:latin typeface="Source Sans Pro" panose="020B0503030403020204" pitchFamily="34" charset="0"/>
              </a:rPr>
              <a:t>Imidacloprid SL - Specification</a:t>
            </a:r>
            <a:endParaRPr lang="en-IN" b="1" dirty="0">
              <a:solidFill>
                <a:schemeClr val="bg1"/>
              </a:solidFill>
            </a:endParaRPr>
          </a:p>
        </p:txBody>
      </p:sp>
      <p:sp>
        <p:nvSpPr>
          <p:cNvPr id="9" name="Rectangle 8">
            <a:extLst>
              <a:ext uri="{FF2B5EF4-FFF2-40B4-BE49-F238E27FC236}">
                <a16:creationId xmlns:a16="http://schemas.microsoft.com/office/drawing/2014/main" id="{C36331B5-DB19-28CC-2D47-8EEC1740F155}"/>
              </a:ext>
            </a:extLst>
          </p:cNvPr>
          <p:cNvSpPr/>
          <p:nvPr/>
        </p:nvSpPr>
        <p:spPr>
          <a:xfrm>
            <a:off x="9328285" y="4382814"/>
            <a:ext cx="2863715" cy="2475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0" dirty="0">
                <a:solidFill>
                  <a:schemeClr val="bg1"/>
                </a:solidFill>
                <a:effectLst/>
                <a:latin typeface="Source Sans Pro" panose="020B0503030403020204" pitchFamily="34" charset="0"/>
              </a:rPr>
              <a:t>IS 16131 : 2015</a:t>
            </a:r>
          </a:p>
          <a:p>
            <a:pPr algn="ctr"/>
            <a:r>
              <a:rPr lang="en-IN" b="1" i="0" dirty="0">
                <a:solidFill>
                  <a:schemeClr val="bg1"/>
                </a:solidFill>
                <a:effectLst/>
                <a:latin typeface="Source Sans Pro" panose="020B0503030403020204" pitchFamily="34" charset="0"/>
              </a:rPr>
              <a:t>Imidacloprid suspension concentrate (SC) - Specification</a:t>
            </a:r>
            <a:endParaRPr lang="en-IN" b="1" dirty="0">
              <a:solidFill>
                <a:schemeClr val="bg1"/>
              </a:solidFill>
            </a:endParaRPr>
          </a:p>
        </p:txBody>
      </p:sp>
      <p:sp>
        <p:nvSpPr>
          <p:cNvPr id="10" name="Curved Down Arrow 9"/>
          <p:cNvSpPr/>
          <p:nvPr/>
        </p:nvSpPr>
        <p:spPr>
          <a:xfrm>
            <a:off x="1709883" y="3803170"/>
            <a:ext cx="8660673" cy="4405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662090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468890" cy="720000"/>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pPr algn="ctr"/>
            <a:r>
              <a:rPr lang="en-IN" sz="9600" dirty="0"/>
              <a:t/>
            </a:r>
            <a:br>
              <a:rPr lang="en-IN" sz="9600" dirty="0"/>
            </a:br>
            <a:r>
              <a:rPr lang="en-IN" sz="11200" b="1" dirty="0">
                <a:latin typeface="Times New Roman" panose="02020603050405020304" pitchFamily="18" charset="0"/>
                <a:ea typeface="Cambria" panose="02040503050406030204" pitchFamily="18" charset="0"/>
                <a:cs typeface="Times New Roman" panose="02020603050405020304" pitchFamily="18" charset="0"/>
              </a:rPr>
              <a:t>IS 15443 : 2004 </a:t>
            </a:r>
            <a:r>
              <a:rPr lang="en-IN" sz="11200" b="1" dirty="0" err="1">
                <a:latin typeface="Times New Roman" panose="02020603050405020304" pitchFamily="18" charset="0"/>
                <a:ea typeface="Cambria" panose="02040503050406030204" pitchFamily="18" charset="0"/>
                <a:cs typeface="Times New Roman" panose="02020603050405020304" pitchFamily="18" charset="0"/>
              </a:rPr>
              <a:t>Imidacloprid</a:t>
            </a:r>
            <a:r>
              <a:rPr lang="en-IN" sz="11200" b="1" dirty="0">
                <a:latin typeface="Times New Roman" panose="02020603050405020304" pitchFamily="18" charset="0"/>
                <a:ea typeface="Cambria" panose="02040503050406030204" pitchFamily="18" charset="0"/>
                <a:cs typeface="Times New Roman" panose="02020603050405020304" pitchFamily="18" charset="0"/>
              </a:rPr>
              <a:t> technical - Specification</a:t>
            </a:r>
            <a:br>
              <a:rPr lang="en-IN" sz="11200" b="1" dirty="0">
                <a:latin typeface="Times New Roman" panose="02020603050405020304" pitchFamily="18" charset="0"/>
                <a:ea typeface="Cambria" panose="020405030504060302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385653" y="1364691"/>
            <a:ext cx="11286010" cy="677108"/>
          </a:xfrm>
          <a:prstGeom prst="rect">
            <a:avLst/>
          </a:prstGeom>
        </p:spPr>
        <p:txBody>
          <a:bodyPr wrap="square">
            <a:spAutoFit/>
          </a:bodyPr>
          <a:lstStyle/>
          <a:p>
            <a:pPr marL="342900" indent="-342900" algn="just">
              <a:buFont typeface="Wingdings" panose="05000000000000000000" pitchFamily="2" charset="2"/>
              <a:buChar char="§"/>
            </a:pPr>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err="1">
                <a:solidFill>
                  <a:schemeClr val="bg1"/>
                </a:solidFill>
                <a:latin typeface="Times New Roman" panose="02020603050405020304" pitchFamily="18" charset="0"/>
                <a:cs typeface="Times New Roman" panose="02020603050405020304" pitchFamily="18" charset="0"/>
              </a:rPr>
              <a:t>imidacloprid</a:t>
            </a:r>
            <a:r>
              <a:rPr lang="en-IN" dirty="0">
                <a:solidFill>
                  <a:schemeClr val="bg1"/>
                </a:solidFill>
                <a:latin typeface="Times New Roman" panose="02020603050405020304" pitchFamily="18" charset="0"/>
                <a:cs typeface="Times New Roman" panose="02020603050405020304" pitchFamily="18" charset="0"/>
              </a:rPr>
              <a:t> technical.</a:t>
            </a:r>
          </a:p>
        </p:txBody>
      </p:sp>
      <p:pic>
        <p:nvPicPr>
          <p:cNvPr id="6" name="Picture 5">
            <a:extLst>
              <a:ext uri="{FF2B5EF4-FFF2-40B4-BE49-F238E27FC236}">
                <a16:creationId xmlns:a16="http://schemas.microsoft.com/office/drawing/2014/main" id="{F19F21E8-F387-9ACF-6D26-AD52E8F23BD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85847" y="2291256"/>
            <a:ext cx="7840719" cy="4390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633521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468890" cy="720000"/>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pPr algn="ctr"/>
            <a:r>
              <a:rPr lang="en-IN" sz="9600" dirty="0"/>
              <a:t/>
            </a:r>
            <a:br>
              <a:rPr lang="en-IN" sz="9600" dirty="0"/>
            </a:br>
            <a:r>
              <a:rPr lang="en-IN" sz="12800" b="1" dirty="0">
                <a:latin typeface="Times New Roman" panose="02020603050405020304" pitchFamily="18" charset="0"/>
                <a:ea typeface="Cambria" panose="02040503050406030204" pitchFamily="18" charset="0"/>
                <a:cs typeface="Times New Roman" panose="02020603050405020304" pitchFamily="18" charset="0"/>
              </a:rPr>
              <a:t>IS 15334 : 2003 </a:t>
            </a:r>
            <a:r>
              <a:rPr lang="en-IN" sz="12800" b="1" dirty="0" err="1">
                <a:latin typeface="Times New Roman" panose="02020603050405020304" pitchFamily="18" charset="0"/>
                <a:ea typeface="Cambria" panose="02040503050406030204" pitchFamily="18" charset="0"/>
                <a:cs typeface="Times New Roman" panose="02020603050405020304" pitchFamily="18" charset="0"/>
              </a:rPr>
              <a:t>Imidacloprid</a:t>
            </a:r>
            <a:r>
              <a:rPr lang="en-IN" sz="12800" b="1" dirty="0">
                <a:latin typeface="Times New Roman" panose="02020603050405020304" pitchFamily="18" charset="0"/>
                <a:ea typeface="Cambria" panose="02040503050406030204" pitchFamily="18" charset="0"/>
                <a:cs typeface="Times New Roman" panose="02020603050405020304" pitchFamily="18" charset="0"/>
              </a:rPr>
              <a:t> WS - Specification</a:t>
            </a:r>
            <a:r>
              <a:rPr lang="en-IN" sz="9600" b="1" dirty="0">
                <a:latin typeface="Cambria" panose="02040503050406030204" pitchFamily="18" charset="0"/>
                <a:ea typeface="Cambria" panose="02040503050406030204" pitchFamily="18" charset="0"/>
              </a:rPr>
              <a:t/>
            </a:r>
            <a:br>
              <a:rPr lang="en-IN" sz="9600" b="1" dirty="0">
                <a:latin typeface="Cambria" panose="02040503050406030204" pitchFamily="18" charset="0"/>
                <a:ea typeface="Cambria" panose="02040503050406030204" pitchFamily="18" charset="0"/>
              </a:rPr>
            </a:br>
            <a:endParaRPr lang="en-US" sz="3500" dirty="0"/>
          </a:p>
        </p:txBody>
      </p:sp>
      <p:sp>
        <p:nvSpPr>
          <p:cNvPr id="5" name="Rectangle 4"/>
          <p:cNvSpPr/>
          <p:nvPr/>
        </p:nvSpPr>
        <p:spPr>
          <a:xfrm>
            <a:off x="431373" y="1461171"/>
            <a:ext cx="11116193" cy="384721"/>
          </a:xfrm>
          <a:prstGeom prst="rect">
            <a:avLst/>
          </a:prstGeom>
        </p:spPr>
        <p:txBody>
          <a:bodyPr wrap="square">
            <a:spAutoFit/>
          </a:bodyPr>
          <a:lstStyle/>
          <a:p>
            <a:pPr marL="342900" indent="-342900" algn="just">
              <a:buFont typeface="Wingdings" panose="05000000000000000000" pitchFamily="2" charset="2"/>
              <a:buChar char="§"/>
            </a:pPr>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err="1">
                <a:solidFill>
                  <a:schemeClr val="bg1"/>
                </a:solidFill>
                <a:latin typeface="Times New Roman" panose="02020603050405020304" pitchFamily="18" charset="0"/>
                <a:cs typeface="Times New Roman" panose="02020603050405020304" pitchFamily="18" charset="0"/>
              </a:rPr>
              <a:t>imidacloprid</a:t>
            </a:r>
            <a:r>
              <a:rPr lang="en-IN" dirty="0">
                <a:solidFill>
                  <a:schemeClr val="bg1"/>
                </a:solidFill>
                <a:latin typeface="Times New Roman" panose="02020603050405020304" pitchFamily="18" charset="0"/>
                <a:cs typeface="Times New Roman" panose="02020603050405020304" pitchFamily="18" charset="0"/>
              </a:rPr>
              <a:t> WS</a:t>
            </a:r>
            <a:r>
              <a:rPr lang="en-IN"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AA6BD5C6-03B1-8322-C969-7F35EBF1A4AA}"/>
              </a:ext>
            </a:extLst>
          </p:cNvPr>
          <p:cNvPicPr>
            <a:picLocks noChangeAspect="1"/>
          </p:cNvPicPr>
          <p:nvPr/>
        </p:nvPicPr>
        <p:blipFill>
          <a:blip r:embed="rId2"/>
          <a:stretch>
            <a:fillRect/>
          </a:stretch>
        </p:blipFill>
        <p:spPr>
          <a:xfrm>
            <a:off x="758095" y="2327094"/>
            <a:ext cx="10684967" cy="3981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929616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468890" cy="720000"/>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pPr algn="ctr"/>
            <a:r>
              <a:rPr lang="en-IN" sz="9600" dirty="0"/>
              <a:t/>
            </a:r>
            <a:br>
              <a:rPr lang="en-IN" sz="9600" dirty="0"/>
            </a:br>
            <a:r>
              <a:rPr lang="en-IN" sz="14400" b="1" dirty="0">
                <a:latin typeface="Times New Roman" panose="02020603050405020304" pitchFamily="18" charset="0"/>
                <a:ea typeface="Cambria" panose="02040503050406030204" pitchFamily="18" charset="0"/>
                <a:cs typeface="Times New Roman" panose="02020603050405020304" pitchFamily="18" charset="0"/>
              </a:rPr>
              <a:t>IS 15335 : 2003 </a:t>
            </a:r>
            <a:r>
              <a:rPr lang="en-IN" sz="14400" b="1" dirty="0" err="1">
                <a:latin typeface="Times New Roman" panose="02020603050405020304" pitchFamily="18" charset="0"/>
                <a:ea typeface="Cambria" panose="02040503050406030204" pitchFamily="18" charset="0"/>
                <a:cs typeface="Times New Roman" panose="02020603050405020304" pitchFamily="18" charset="0"/>
              </a:rPr>
              <a:t>Imidacloprid</a:t>
            </a:r>
            <a:r>
              <a:rPr lang="en-IN" sz="14400" b="1" dirty="0">
                <a:latin typeface="Times New Roman" panose="02020603050405020304" pitchFamily="18" charset="0"/>
                <a:ea typeface="Cambria" panose="02040503050406030204" pitchFamily="18" charset="0"/>
                <a:cs typeface="Times New Roman" panose="02020603050405020304" pitchFamily="18" charset="0"/>
              </a:rPr>
              <a:t> SL - Specification</a:t>
            </a:r>
            <a:r>
              <a:rPr lang="en-IN" sz="9600" b="1" dirty="0">
                <a:latin typeface="Cambria" panose="02040503050406030204" pitchFamily="18" charset="0"/>
                <a:ea typeface="Cambria" panose="02040503050406030204" pitchFamily="18" charset="0"/>
              </a:rPr>
              <a:t/>
            </a:r>
            <a:br>
              <a:rPr lang="en-IN" sz="9600" b="1" dirty="0">
                <a:latin typeface="Cambria" panose="02040503050406030204" pitchFamily="18" charset="0"/>
                <a:ea typeface="Cambria" panose="02040503050406030204" pitchFamily="18" charset="0"/>
              </a:rPr>
            </a:br>
            <a:endParaRPr lang="en-US" sz="3500" dirty="0"/>
          </a:p>
        </p:txBody>
      </p:sp>
      <p:sp>
        <p:nvSpPr>
          <p:cNvPr id="5" name="Rectangle 4"/>
          <p:cNvSpPr/>
          <p:nvPr/>
        </p:nvSpPr>
        <p:spPr>
          <a:xfrm>
            <a:off x="431373" y="1556455"/>
            <a:ext cx="11468890" cy="3893374"/>
          </a:xfrm>
          <a:prstGeom prst="rect">
            <a:avLst/>
          </a:prstGeom>
        </p:spPr>
        <p:txBody>
          <a:bodyPr wrap="square">
            <a:spAutoFit/>
          </a:bodyPr>
          <a:lstStyle/>
          <a:p>
            <a:pPr marL="342900" indent="-342900">
              <a:buFont typeface="Wingdings" panose="05000000000000000000" pitchFamily="2" charset="2"/>
              <a:buChar char="§"/>
            </a:pPr>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err="1">
                <a:solidFill>
                  <a:schemeClr val="bg1"/>
                </a:solidFill>
                <a:latin typeface="Times New Roman" panose="02020603050405020304" pitchFamily="18" charset="0"/>
                <a:cs typeface="Times New Roman" panose="02020603050405020304" pitchFamily="18" charset="0"/>
              </a:rPr>
              <a:t>imidacloprid</a:t>
            </a:r>
            <a:r>
              <a:rPr lang="en-IN" dirty="0">
                <a:solidFill>
                  <a:schemeClr val="bg1"/>
                </a:solidFill>
                <a:latin typeface="Times New Roman" panose="02020603050405020304" pitchFamily="18" charset="0"/>
                <a:cs typeface="Times New Roman" panose="02020603050405020304" pitchFamily="18" charset="0"/>
              </a:rPr>
              <a:t> SL.</a:t>
            </a:r>
          </a:p>
          <a:p>
            <a:pPr marL="342900" indent="-342900">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IN" b="1" u="sng" dirty="0">
                <a:latin typeface="Times New Roman" panose="02020603050405020304" pitchFamily="18" charset="0"/>
                <a:cs typeface="Times New Roman" panose="02020603050405020304" pitchFamily="18" charset="0"/>
              </a:rPr>
              <a:t>Requirements of </a:t>
            </a:r>
            <a:r>
              <a:rPr lang="en-IN" b="1" u="sng" dirty="0" err="1">
                <a:latin typeface="Times New Roman" panose="02020603050405020304" pitchFamily="18" charset="0"/>
                <a:cs typeface="Times New Roman" panose="02020603050405020304" pitchFamily="18" charset="0"/>
              </a:rPr>
              <a:t>Imidacloprid</a:t>
            </a:r>
            <a:r>
              <a:rPr lang="en-IN" b="1" u="sng" dirty="0">
                <a:latin typeface="Times New Roman" panose="02020603050405020304" pitchFamily="18" charset="0"/>
                <a:cs typeface="Times New Roman" panose="02020603050405020304" pitchFamily="18" charset="0"/>
              </a:rPr>
              <a:t>, SL</a:t>
            </a:r>
          </a:p>
          <a:p>
            <a:r>
              <a:rPr lang="en-IN" b="1" u="sng"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Cold Test - No turbidity or separation of solid and/or oily matter shall occur when the material is subjected to the cold test at 10°C prescribed in IS 6940 or any other lower temperature as agreed between the purchaser and the vendor.</a:t>
            </a:r>
          </a:p>
          <a:p>
            <a:pPr marL="342900" indent="-342900">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Flash Point - When determined by the method prescribed IS 1448 [P : 20] the flash point of the material shall be above 24.5°C.</a:t>
            </a:r>
          </a:p>
          <a:p>
            <a:pPr marL="342900" indent="-342900">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Acidity- When tested by the method prescribed in IS 6940, the acidity (as H₂SO₄), shall be not more than 1.0 percent by mass.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646841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644691"/>
            <a:ext cx="11468890" cy="720000"/>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r>
              <a:rPr lang="en-IN" sz="9600" dirty="0"/>
              <a:t/>
            </a:r>
            <a:br>
              <a:rPr lang="en-IN" sz="9600" dirty="0"/>
            </a:br>
            <a:endParaRPr lang="en-IN" sz="9600" dirty="0"/>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ctr"/>
            <a:r>
              <a:rPr lang="en-IN" sz="8800" b="1" dirty="0">
                <a:latin typeface="Times New Roman" panose="02020603050405020304" pitchFamily="18" charset="0"/>
                <a:ea typeface="Cambria" panose="02040503050406030204" pitchFamily="18" charset="0"/>
                <a:cs typeface="Times New Roman" panose="02020603050405020304" pitchFamily="18" charset="0"/>
              </a:rPr>
              <a:t>IS 16131 : 2015 </a:t>
            </a:r>
            <a:r>
              <a:rPr lang="en-IN" sz="8800" b="1" dirty="0" err="1">
                <a:latin typeface="Times New Roman" panose="02020603050405020304" pitchFamily="18" charset="0"/>
                <a:ea typeface="Cambria" panose="02040503050406030204" pitchFamily="18" charset="0"/>
                <a:cs typeface="Times New Roman" panose="02020603050405020304" pitchFamily="18" charset="0"/>
              </a:rPr>
              <a:t>Imidacloprid</a:t>
            </a:r>
            <a:r>
              <a:rPr lang="en-IN" sz="8800" b="1" dirty="0">
                <a:latin typeface="Times New Roman" panose="02020603050405020304" pitchFamily="18" charset="0"/>
                <a:ea typeface="Cambria" panose="02040503050406030204" pitchFamily="18" charset="0"/>
                <a:cs typeface="Times New Roman" panose="02020603050405020304" pitchFamily="18" charset="0"/>
              </a:rPr>
              <a:t> suspension concentrate (SC) - Specification</a:t>
            </a:r>
            <a:r>
              <a:rPr lang="en-IN" sz="9600" b="1" dirty="0">
                <a:latin typeface="Cambria" panose="02040503050406030204" pitchFamily="18" charset="0"/>
                <a:ea typeface="Cambria" panose="02040503050406030204" pitchFamily="18" charset="0"/>
              </a:rPr>
              <a:t/>
            </a:r>
            <a:br>
              <a:rPr lang="en-IN" sz="9600" b="1" dirty="0">
                <a:latin typeface="Cambria" panose="02040503050406030204" pitchFamily="18" charset="0"/>
                <a:ea typeface="Cambria" panose="02040503050406030204" pitchFamily="18" charset="0"/>
              </a:rPr>
            </a:br>
            <a:endParaRPr lang="en-US" sz="3500" dirty="0"/>
          </a:p>
        </p:txBody>
      </p:sp>
      <p:sp>
        <p:nvSpPr>
          <p:cNvPr id="5" name="Rectangle 4"/>
          <p:cNvSpPr/>
          <p:nvPr/>
        </p:nvSpPr>
        <p:spPr>
          <a:xfrm>
            <a:off x="431373" y="1364691"/>
            <a:ext cx="11468890" cy="5016758"/>
          </a:xfrm>
          <a:prstGeom prst="rect">
            <a:avLst/>
          </a:prstGeom>
        </p:spPr>
        <p:txBody>
          <a:bodyPr wrap="square">
            <a:spAutoFit/>
          </a:bodyPr>
          <a:lstStyle/>
          <a:p>
            <a:pPr marL="342900" indent="-342900">
              <a:buFont typeface="Wingdings" panose="05000000000000000000" pitchFamily="2" charset="2"/>
              <a:buChar char="§"/>
            </a:pPr>
            <a:r>
              <a:rPr lang="en-IN" sz="2000"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sz="2000" dirty="0" err="1">
                <a:solidFill>
                  <a:schemeClr val="bg1"/>
                </a:solidFill>
                <a:latin typeface="Times New Roman" panose="02020603050405020304" pitchFamily="18" charset="0"/>
                <a:cs typeface="Times New Roman" panose="02020603050405020304" pitchFamily="18" charset="0"/>
              </a:rPr>
              <a:t>imidacloprid</a:t>
            </a:r>
            <a:r>
              <a:rPr lang="en-IN" sz="2000" dirty="0">
                <a:solidFill>
                  <a:schemeClr val="bg1"/>
                </a:solidFill>
                <a:latin typeface="Times New Roman" panose="02020603050405020304" pitchFamily="18" charset="0"/>
                <a:cs typeface="Times New Roman" panose="02020603050405020304" pitchFamily="18" charset="0"/>
              </a:rPr>
              <a:t>, SC.</a:t>
            </a:r>
          </a:p>
          <a:p>
            <a:endParaRPr lang="en-IN"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IN" sz="2000" b="1" u="sng" dirty="0">
                <a:latin typeface="Times New Roman" panose="02020603050405020304" pitchFamily="18" charset="0"/>
                <a:cs typeface="Times New Roman" panose="02020603050405020304" pitchFamily="18" charset="0"/>
              </a:rPr>
              <a:t>Requirements of </a:t>
            </a:r>
            <a:r>
              <a:rPr lang="en-IN" sz="2000" b="1" u="sng" dirty="0" err="1">
                <a:latin typeface="Times New Roman" panose="02020603050405020304" pitchFamily="18" charset="0"/>
                <a:cs typeface="Times New Roman" panose="02020603050405020304" pitchFamily="18" charset="0"/>
              </a:rPr>
              <a:t>Imidacloprid</a:t>
            </a:r>
            <a:r>
              <a:rPr lang="en-IN" sz="2000" b="1" u="sng" dirty="0">
                <a:latin typeface="Times New Roman" panose="02020603050405020304" pitchFamily="18" charset="0"/>
                <a:cs typeface="Times New Roman" panose="02020603050405020304" pitchFamily="18" charset="0"/>
              </a:rPr>
              <a:t>, SC</a:t>
            </a:r>
          </a:p>
          <a:p>
            <a:endParaRPr lang="en-IN"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IN" sz="2000" b="1" dirty="0" err="1">
                <a:latin typeface="Times New Roman" panose="02020603050405020304" pitchFamily="18" charset="0"/>
                <a:cs typeface="Times New Roman" panose="02020603050405020304" pitchFamily="18" charset="0"/>
              </a:rPr>
              <a:t>Pourability</a:t>
            </a:r>
            <a:r>
              <a:rPr lang="en-IN" sz="2000" b="1" dirty="0">
                <a:latin typeface="Times New Roman" panose="02020603050405020304" pitchFamily="18" charset="0"/>
                <a:cs typeface="Times New Roman" panose="02020603050405020304" pitchFamily="18" charset="0"/>
              </a:rPr>
              <a:t> (Rinsed Residue) </a:t>
            </a:r>
            <a:r>
              <a:rPr lang="en-IN" sz="2000" dirty="0">
                <a:latin typeface="Times New Roman" panose="02020603050405020304" pitchFamily="18" charset="0"/>
                <a:cs typeface="Times New Roman" panose="02020603050405020304" pitchFamily="18" charset="0"/>
              </a:rPr>
              <a:t>- When determined by the method prescribed in Annex A, the rinsed residue shall not be more than 0.8 percent (</a:t>
            </a:r>
            <a:r>
              <a:rPr lang="en-IN" sz="2000" i="1" dirty="0">
                <a:latin typeface="Times New Roman" panose="02020603050405020304" pitchFamily="18" charset="0"/>
                <a:cs typeface="Times New Roman" panose="02020603050405020304" pitchFamily="18" charset="0"/>
              </a:rPr>
              <a:t>m</a:t>
            </a:r>
            <a:r>
              <a:rPr lang="en-IN" sz="2000" dirty="0">
                <a:latin typeface="Times New Roman" panose="02020603050405020304" pitchFamily="18"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m</a:t>
            </a:r>
            <a:r>
              <a:rPr lang="en-IN" sz="20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
            </a:pPr>
            <a:r>
              <a:rPr lang="en-IN" sz="2000" b="1" dirty="0">
                <a:latin typeface="Times New Roman" panose="02020603050405020304" pitchFamily="18" charset="0"/>
                <a:cs typeface="Times New Roman" panose="02020603050405020304" pitchFamily="18" charset="0"/>
              </a:rPr>
              <a:t>Spontaneity of Dispersion </a:t>
            </a:r>
            <a:r>
              <a:rPr lang="en-IN" sz="2000" dirty="0">
                <a:latin typeface="Times New Roman" panose="02020603050405020304" pitchFamily="18" charset="0"/>
                <a:cs typeface="Times New Roman" panose="02020603050405020304" pitchFamily="18" charset="0"/>
              </a:rPr>
              <a:t>- When determined by the method prescribed in Annex B, the spontaneity of dispersion of the material shall not be less than 70 percent (</a:t>
            </a:r>
            <a:r>
              <a:rPr lang="en-IN" sz="2000" i="1" dirty="0">
                <a:latin typeface="Times New Roman" panose="02020603050405020304" pitchFamily="18" charset="0"/>
                <a:cs typeface="Times New Roman" panose="02020603050405020304" pitchFamily="18" charset="0"/>
              </a:rPr>
              <a:t>m</a:t>
            </a:r>
            <a:r>
              <a:rPr lang="en-IN" sz="2000" dirty="0">
                <a:latin typeface="Times New Roman" panose="02020603050405020304" pitchFamily="18"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m</a:t>
            </a:r>
            <a:r>
              <a:rPr lang="en-IN" sz="20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n-IN" sz="2000" b="1" dirty="0" err="1">
                <a:latin typeface="Times New Roman" panose="02020603050405020304" pitchFamily="18" charset="0"/>
                <a:cs typeface="Times New Roman" panose="02020603050405020304" pitchFamily="18" charset="0"/>
              </a:rPr>
              <a:t>Suspensibility</a:t>
            </a:r>
            <a:r>
              <a:rPr lang="en-IN" sz="2000" b="1"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When determined by the method prescribed in Annex C, the </a:t>
            </a:r>
            <a:r>
              <a:rPr lang="en-IN" sz="2000" dirty="0" err="1">
                <a:latin typeface="Times New Roman" panose="02020603050405020304" pitchFamily="18" charset="0"/>
                <a:cs typeface="Times New Roman" panose="02020603050405020304" pitchFamily="18" charset="0"/>
              </a:rPr>
              <a:t>suspensibility</a:t>
            </a:r>
            <a:r>
              <a:rPr lang="en-IN" sz="2000" dirty="0">
                <a:latin typeface="Times New Roman" panose="02020603050405020304" pitchFamily="18" charset="0"/>
                <a:cs typeface="Times New Roman" panose="02020603050405020304" pitchFamily="18" charset="0"/>
              </a:rPr>
              <a:t> of the material shall not be less than 90 percent (</a:t>
            </a:r>
            <a:r>
              <a:rPr lang="en-IN" sz="2000" i="1" dirty="0">
                <a:latin typeface="Times New Roman" panose="02020603050405020304" pitchFamily="18" charset="0"/>
                <a:cs typeface="Times New Roman" panose="02020603050405020304" pitchFamily="18" charset="0"/>
              </a:rPr>
              <a:t>m</a:t>
            </a:r>
            <a:r>
              <a:rPr lang="en-IN" sz="2000" dirty="0">
                <a:latin typeface="Times New Roman" panose="02020603050405020304" pitchFamily="18"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m</a:t>
            </a:r>
            <a:r>
              <a:rPr lang="en-IN" sz="20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n-IN" sz="2000" b="1" dirty="0">
                <a:latin typeface="Times New Roman" panose="02020603050405020304" pitchFamily="18" charset="0"/>
                <a:cs typeface="Times New Roman" panose="02020603050405020304" pitchFamily="18" charset="0"/>
              </a:rPr>
              <a:t>Wet Sieve Test - </a:t>
            </a:r>
            <a:r>
              <a:rPr lang="en-IN" sz="2000" dirty="0">
                <a:latin typeface="Times New Roman" panose="02020603050405020304" pitchFamily="18" charset="0"/>
                <a:cs typeface="Times New Roman" panose="02020603050405020304" pitchFamily="18" charset="0"/>
              </a:rPr>
              <a:t>Not less than 95 percent by mass of the material shall pass through a 45 micron IS sieve when determined by method described in 11.1 of IS 6940. </a:t>
            </a:r>
          </a:p>
          <a:p>
            <a:pPr marL="342900" indent="-342900">
              <a:buFont typeface="Wingdings" panose="05000000000000000000" pitchFamily="2" charset="2"/>
              <a:buChar char="§"/>
            </a:pPr>
            <a:r>
              <a:rPr lang="en-IN" sz="2000" b="1" dirty="0">
                <a:latin typeface="Times New Roman" panose="02020603050405020304" pitchFamily="18" charset="0"/>
                <a:cs typeface="Times New Roman" panose="02020603050405020304" pitchFamily="18" charset="0"/>
              </a:rPr>
              <a:t>Persistent Foam - </a:t>
            </a:r>
            <a:r>
              <a:rPr lang="en-IN" sz="2000" dirty="0">
                <a:latin typeface="Times New Roman" panose="02020603050405020304" pitchFamily="18" charset="0"/>
                <a:cs typeface="Times New Roman" panose="02020603050405020304" pitchFamily="18" charset="0"/>
              </a:rPr>
              <a:t>When determined by the prescribed in Annex D, the persistent foam shall not be more than 30 ml after 2 min.</a:t>
            </a:r>
          </a:p>
          <a:p>
            <a:pPr marL="342900" indent="-342900">
              <a:buFont typeface="Wingdings" panose="05000000000000000000" pitchFamily="2" charset="2"/>
              <a:buChar char="§"/>
            </a:pPr>
            <a:endParaRPr lang="en-IN"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373662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2264" y="984512"/>
            <a:ext cx="11468890" cy="720000"/>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r>
              <a:rPr lang="en-IN" sz="9600" dirty="0"/>
              <a:t/>
            </a:r>
            <a:br>
              <a:rPr lang="en-IN" sz="9600" dirty="0"/>
            </a:br>
            <a:endParaRPr lang="en-IN" sz="9600" dirty="0"/>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ctr"/>
            <a:r>
              <a:rPr lang="en-IN" sz="14400" b="1" dirty="0">
                <a:latin typeface="Times New Roman" panose="02020603050405020304" pitchFamily="18" charset="0"/>
                <a:ea typeface="Cambria" panose="02040503050406030204" pitchFamily="18" charset="0"/>
                <a:cs typeface="Times New Roman" panose="02020603050405020304" pitchFamily="18" charset="0"/>
              </a:rPr>
              <a:t>NEEM BASED PESTICIDES</a:t>
            </a:r>
            <a:r>
              <a:rPr lang="en-IN" sz="9600" b="1" dirty="0">
                <a:latin typeface="Cambria" panose="02040503050406030204" pitchFamily="18" charset="0"/>
                <a:ea typeface="Cambria" panose="02040503050406030204" pitchFamily="18" charset="0"/>
              </a:rPr>
              <a:t/>
            </a:r>
            <a:br>
              <a:rPr lang="en-IN" sz="9600" b="1" dirty="0">
                <a:latin typeface="Cambria" panose="02040503050406030204" pitchFamily="18" charset="0"/>
                <a:ea typeface="Cambria" panose="02040503050406030204" pitchFamily="18" charset="0"/>
              </a:rPr>
            </a:br>
            <a:endParaRPr lang="en-US" sz="3500" dirty="0"/>
          </a:p>
        </p:txBody>
      </p:sp>
      <p:sp>
        <p:nvSpPr>
          <p:cNvPr id="5" name="Rectangle 4"/>
          <p:cNvSpPr/>
          <p:nvPr/>
        </p:nvSpPr>
        <p:spPr>
          <a:xfrm>
            <a:off x="402264" y="2154575"/>
            <a:ext cx="11090365" cy="3785652"/>
          </a:xfrm>
          <a:prstGeom prst="rect">
            <a:avLst/>
          </a:prstGeom>
        </p:spPr>
        <p:txBody>
          <a:bodyPr wrap="square">
            <a:spAutoFit/>
          </a:bodyPr>
          <a:lstStyle/>
          <a:p>
            <a:pPr marL="342900" indent="-342900"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Neem botanically known as </a:t>
            </a:r>
            <a:r>
              <a:rPr lang="en-IN" sz="2400" dirty="0" err="1">
                <a:latin typeface="Times New Roman" panose="02020603050405020304" pitchFamily="18" charset="0"/>
                <a:cs typeface="Times New Roman" panose="02020603050405020304" pitchFamily="18" charset="0"/>
              </a:rPr>
              <a:t>Azadirachta</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indica</a:t>
            </a:r>
            <a:r>
              <a:rPr lang="en-IN" sz="2400" dirty="0">
                <a:latin typeface="Times New Roman" panose="02020603050405020304" pitchFamily="18" charset="0"/>
                <a:cs typeface="Times New Roman" panose="02020603050405020304" pitchFamily="18" charset="0"/>
              </a:rPr>
              <a:t> A. </a:t>
            </a:r>
            <a:r>
              <a:rPr lang="en-IN" sz="2400" dirty="0" err="1">
                <a:latin typeface="Times New Roman" panose="02020603050405020304" pitchFamily="18" charset="0"/>
                <a:cs typeface="Times New Roman" panose="02020603050405020304" pitchFamily="18" charset="0"/>
              </a:rPr>
              <a:t>Juss</a:t>
            </a:r>
            <a:r>
              <a:rPr lang="en-IN" sz="2400" dirty="0">
                <a:latin typeface="Times New Roman" panose="02020603050405020304" pitchFamily="18" charset="0"/>
                <a:cs typeface="Times New Roman" panose="02020603050405020304" pitchFamily="18" charset="0"/>
              </a:rPr>
              <a:t> belongs to family </a:t>
            </a:r>
            <a:r>
              <a:rPr lang="en-IN" sz="2400" dirty="0" err="1">
                <a:latin typeface="Times New Roman" panose="02020603050405020304" pitchFamily="18" charset="0"/>
                <a:cs typeface="Times New Roman" panose="02020603050405020304" pitchFamily="18" charset="0"/>
              </a:rPr>
              <a:t>meliaceae</a:t>
            </a:r>
            <a:r>
              <a:rPr lang="en-IN" sz="2400" dirty="0">
                <a:latin typeface="Times New Roman" panose="02020603050405020304" pitchFamily="18" charset="0"/>
                <a:cs typeface="Times New Roman" panose="02020603050405020304" pitchFamily="18" charset="0"/>
              </a:rPr>
              <a:t> bas a great economic importance from ancient time, Neem seed/kernel contains triterpenes which are normally-called Neem bitters. The Neem bitters are known to contain a number of active derivatives including </a:t>
            </a:r>
            <a:r>
              <a:rPr lang="en-IN" sz="2400" dirty="0" err="1">
                <a:latin typeface="Times New Roman" panose="02020603050405020304" pitchFamily="18" charset="0"/>
                <a:cs typeface="Times New Roman" panose="02020603050405020304" pitchFamily="18" charset="0"/>
              </a:rPr>
              <a:t>Azadirachtin</a:t>
            </a:r>
            <a:r>
              <a:rPr lang="en-IN" sz="2400" dirty="0">
                <a:latin typeface="Times New Roman" panose="02020603050405020304" pitchFamily="18" charset="0"/>
                <a:cs typeface="Times New Roman" panose="02020603050405020304" pitchFamily="18" charset="0"/>
              </a:rPr>
              <a:t> which have the insect-pest control properties. </a:t>
            </a:r>
          </a:p>
          <a:p>
            <a:pPr marL="342900" indent="-342900"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Neem extracts containing </a:t>
            </a:r>
            <a:r>
              <a:rPr lang="en-IN" sz="2400" dirty="0" err="1">
                <a:latin typeface="Times New Roman" panose="02020603050405020304" pitchFamily="18" charset="0"/>
                <a:cs typeface="Times New Roman" panose="02020603050405020304" pitchFamily="18" charset="0"/>
              </a:rPr>
              <a:t>Azadirachtin</a:t>
            </a:r>
            <a:r>
              <a:rPr lang="en-IN" sz="2400" dirty="0">
                <a:latin typeface="Times New Roman" panose="02020603050405020304" pitchFamily="18" charset="0"/>
                <a:cs typeface="Times New Roman" panose="02020603050405020304" pitchFamily="18" charset="0"/>
              </a:rPr>
              <a:t> may be used for making formulation or applied directly in the field crops with appropriate dilution for the control of pests of agricultural crops.</a:t>
            </a:r>
          </a:p>
          <a:p>
            <a:pPr marL="342900" indent="-342900"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Neem Based Pesticides are as follows :-</a:t>
            </a:r>
          </a:p>
          <a:p>
            <a:pPr marL="342900" indent="-342900" algn="just">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2CC9608-DB7C-F28C-21AC-74392ACA2102}"/>
              </a:ext>
            </a:extLst>
          </p:cNvPr>
          <p:cNvSpPr/>
          <p:nvPr/>
        </p:nvSpPr>
        <p:spPr>
          <a:xfrm>
            <a:off x="126124" y="5538952"/>
            <a:ext cx="5465379" cy="1082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ambria" panose="02040503050406030204" pitchFamily="18" charset="0"/>
                <a:ea typeface="Cambria" panose="02040503050406030204" pitchFamily="18" charset="0"/>
              </a:rPr>
              <a:t>IS 14299 : 1995 Neem extract concentrate containing </a:t>
            </a:r>
            <a:r>
              <a:rPr lang="en-IN" sz="2000" b="1" dirty="0" err="1">
                <a:latin typeface="Cambria" panose="02040503050406030204" pitchFamily="18" charset="0"/>
                <a:ea typeface="Cambria" panose="02040503050406030204" pitchFamily="18" charset="0"/>
              </a:rPr>
              <a:t>azadirachtin</a:t>
            </a:r>
            <a:r>
              <a:rPr lang="en-IN" sz="2000" b="1" dirty="0">
                <a:latin typeface="Cambria" panose="02040503050406030204" pitchFamily="18" charset="0"/>
                <a:ea typeface="Cambria" panose="02040503050406030204" pitchFamily="18" charset="0"/>
              </a:rPr>
              <a:t> - Specification</a:t>
            </a:r>
            <a:endParaRPr lang="en-IN" b="1" dirty="0">
              <a:solidFill>
                <a:schemeClr val="bg1"/>
              </a:solidFill>
            </a:endParaRPr>
          </a:p>
        </p:txBody>
      </p:sp>
      <p:sp>
        <p:nvSpPr>
          <p:cNvPr id="7" name="Rectangle 6">
            <a:extLst>
              <a:ext uri="{FF2B5EF4-FFF2-40B4-BE49-F238E27FC236}">
                <a16:creationId xmlns:a16="http://schemas.microsoft.com/office/drawing/2014/main" id="{02CC9608-DB7C-F28C-21AC-74392ACA2102}"/>
              </a:ext>
            </a:extLst>
          </p:cNvPr>
          <p:cNvSpPr/>
          <p:nvPr/>
        </p:nvSpPr>
        <p:spPr>
          <a:xfrm>
            <a:off x="6336084" y="5538952"/>
            <a:ext cx="5674466" cy="1082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ambria" panose="02040503050406030204" pitchFamily="18" charset="0"/>
                <a:ea typeface="Cambria" panose="02040503050406030204" pitchFamily="18" charset="0"/>
              </a:rPr>
              <a:t>IS 14300 : 1995 Neem based EC containing </a:t>
            </a:r>
            <a:r>
              <a:rPr lang="en-IN" sz="2000" b="1" dirty="0" err="1">
                <a:latin typeface="Cambria" panose="02040503050406030204" pitchFamily="18" charset="0"/>
                <a:ea typeface="Cambria" panose="02040503050406030204" pitchFamily="18" charset="0"/>
              </a:rPr>
              <a:t>azadirachtin</a:t>
            </a:r>
            <a:r>
              <a:rPr lang="en-IN" sz="2000" b="1" dirty="0">
                <a:latin typeface="Cambria" panose="02040503050406030204" pitchFamily="18" charset="0"/>
                <a:ea typeface="Cambria" panose="02040503050406030204" pitchFamily="18" charset="0"/>
              </a:rPr>
              <a:t> - Specification</a:t>
            </a:r>
            <a:endParaRPr lang="en-IN" b="1"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534533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31373" y="644691"/>
            <a:ext cx="11468890" cy="720000"/>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r>
              <a:rPr lang="en-IN" sz="9600" dirty="0"/>
              <a:t/>
            </a:r>
            <a:br>
              <a:rPr lang="en-IN" sz="9600" dirty="0"/>
            </a:br>
            <a:endParaRPr lang="en-IN" sz="9600" dirty="0"/>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ctr"/>
            <a:r>
              <a:rPr lang="en-IN" sz="9600" b="1" dirty="0">
                <a:latin typeface="Times New Roman" panose="02020603050405020304" pitchFamily="18" charset="0"/>
                <a:ea typeface="Cambria" panose="02040503050406030204" pitchFamily="18" charset="0"/>
                <a:cs typeface="Times New Roman" panose="02020603050405020304" pitchFamily="18" charset="0"/>
              </a:rPr>
              <a:t>IS 14299 : 1995 Neem extract concentrate containing </a:t>
            </a:r>
            <a:r>
              <a:rPr lang="en-IN" sz="9600" b="1" dirty="0" err="1">
                <a:latin typeface="Times New Roman" panose="02020603050405020304" pitchFamily="18" charset="0"/>
                <a:ea typeface="Cambria" panose="02040503050406030204" pitchFamily="18" charset="0"/>
                <a:cs typeface="Times New Roman" panose="02020603050405020304" pitchFamily="18" charset="0"/>
              </a:rPr>
              <a:t>azadirachtin</a:t>
            </a:r>
            <a:r>
              <a:rPr lang="en-IN" sz="9600" b="1" dirty="0">
                <a:latin typeface="Times New Roman" panose="02020603050405020304" pitchFamily="18" charset="0"/>
                <a:ea typeface="Cambria" panose="02040503050406030204" pitchFamily="18" charset="0"/>
                <a:cs typeface="Times New Roman" panose="02020603050405020304" pitchFamily="18" charset="0"/>
              </a:rPr>
              <a:t> - </a:t>
            </a:r>
            <a:r>
              <a:rPr lang="en-IN" sz="9600" b="1" dirty="0" smtClean="0">
                <a:latin typeface="Times New Roman" panose="02020603050405020304" pitchFamily="18" charset="0"/>
                <a:ea typeface="Cambria" panose="02040503050406030204" pitchFamily="18" charset="0"/>
                <a:cs typeface="Times New Roman" panose="02020603050405020304" pitchFamily="18" charset="0"/>
              </a:rPr>
              <a:t>Specification</a:t>
            </a:r>
            <a:endParaRPr lang="en-US" sz="9600" dirty="0">
              <a:latin typeface="Times New Roman" panose="02020603050405020304" pitchFamily="18" charset="0"/>
              <a:cs typeface="Times New Roman" panose="02020603050405020304" pitchFamily="18" charset="0"/>
            </a:endParaRPr>
          </a:p>
        </p:txBody>
      </p:sp>
      <p:sp>
        <p:nvSpPr>
          <p:cNvPr id="7" name="Rectangle 6"/>
          <p:cNvSpPr/>
          <p:nvPr/>
        </p:nvSpPr>
        <p:spPr>
          <a:xfrm>
            <a:off x="431373" y="1261149"/>
            <a:ext cx="11468890" cy="677108"/>
          </a:xfrm>
          <a:prstGeom prst="rect">
            <a:avLst/>
          </a:prstGeom>
        </p:spPr>
        <p:txBody>
          <a:bodyPr wrap="square">
            <a:spAutoFit/>
          </a:bodyPr>
          <a:lstStyle/>
          <a:p>
            <a:pPr algn="just"/>
            <a:r>
              <a:rPr lang="en-IN" dirty="0">
                <a:solidFill>
                  <a:schemeClr val="bg1"/>
                </a:solidFill>
                <a:latin typeface="Times New Roman" panose="02020603050405020304" pitchFamily="18" charset="0"/>
                <a:cs typeface="Times New Roman" panose="02020603050405020304" pitchFamily="18" charset="0"/>
              </a:rPr>
              <a:t>This Indian Standard prescribes the requirements and the methods of sampling and test for Neem extract concentrate containing </a:t>
            </a:r>
            <a:r>
              <a:rPr lang="en-IN" dirty="0" err="1">
                <a:solidFill>
                  <a:schemeClr val="bg1"/>
                </a:solidFill>
                <a:latin typeface="Times New Roman" panose="02020603050405020304" pitchFamily="18" charset="0"/>
                <a:cs typeface="Times New Roman" panose="02020603050405020304" pitchFamily="18" charset="0"/>
              </a:rPr>
              <a:t>azadirachtin</a:t>
            </a:r>
            <a:r>
              <a:rPr lang="en-IN" dirty="0">
                <a:solidFill>
                  <a:schemeClr val="bg1"/>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411DDB73-D77D-6C7C-E1DA-CFC03D77E8AB}"/>
              </a:ext>
            </a:extLst>
          </p:cNvPr>
          <p:cNvPicPr>
            <a:picLocks noChangeAspect="1"/>
          </p:cNvPicPr>
          <p:nvPr/>
        </p:nvPicPr>
        <p:blipFill>
          <a:blip r:embed="rId2"/>
          <a:stretch>
            <a:fillRect/>
          </a:stretch>
        </p:blipFill>
        <p:spPr>
          <a:xfrm>
            <a:off x="1975945" y="2280745"/>
            <a:ext cx="7840716" cy="4393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51449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1373" y="872359"/>
            <a:ext cx="11468890" cy="828663"/>
          </a:xfrm>
          <a:prstGeom prst="rect">
            <a:avLst/>
          </a:prstGeom>
          <a:solidFill>
            <a:schemeClr val="accent1"/>
          </a:solidFill>
        </p:spPr>
        <p:txBody>
          <a:bodyPr vert="horz" lIns="91420" tIns="45718" rIns="91420" bIns="45718" rtlCol="0" anchor="b">
            <a:normAutofit fontScale="250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endParaRPr lang="en-IN" sz="9600" b="1" dirty="0">
              <a:latin typeface="Cambria" panose="02040503050406030204" pitchFamily="18" charset="0"/>
              <a:ea typeface="Cambria" panose="02040503050406030204" pitchFamily="18" charset="0"/>
            </a:endParaRPr>
          </a:p>
          <a:p>
            <a:r>
              <a:rPr lang="en-IN" sz="9600" dirty="0"/>
              <a:t/>
            </a:r>
            <a:br>
              <a:rPr lang="en-IN" sz="9600" dirty="0"/>
            </a:br>
            <a:endParaRPr lang="en-IN" sz="9600" dirty="0"/>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just"/>
            <a:endParaRPr lang="en-IN" sz="9600" b="1" dirty="0">
              <a:latin typeface="Cambria" panose="02040503050406030204" pitchFamily="18" charset="0"/>
              <a:ea typeface="Cambria" panose="02040503050406030204" pitchFamily="18" charset="0"/>
            </a:endParaRPr>
          </a:p>
          <a:p>
            <a:pPr algn="ctr"/>
            <a:r>
              <a:rPr lang="en-IN" sz="11200" b="1" dirty="0">
                <a:latin typeface="Times New Roman" panose="02020603050405020304" pitchFamily="18" charset="0"/>
                <a:ea typeface="Cambria" panose="02040503050406030204" pitchFamily="18" charset="0"/>
                <a:cs typeface="Times New Roman" panose="02020603050405020304" pitchFamily="18" charset="0"/>
              </a:rPr>
              <a:t>IS 14300 : 1995 Neem based EC containing </a:t>
            </a:r>
            <a:r>
              <a:rPr lang="en-IN" sz="11200" b="1" dirty="0" err="1">
                <a:latin typeface="Times New Roman" panose="02020603050405020304" pitchFamily="18" charset="0"/>
                <a:ea typeface="Cambria" panose="02040503050406030204" pitchFamily="18" charset="0"/>
                <a:cs typeface="Times New Roman" panose="02020603050405020304" pitchFamily="18" charset="0"/>
              </a:rPr>
              <a:t>azadirachtin</a:t>
            </a:r>
            <a:r>
              <a:rPr lang="en-IN" sz="11200" b="1" dirty="0">
                <a:latin typeface="Times New Roman" panose="02020603050405020304" pitchFamily="18" charset="0"/>
                <a:ea typeface="Cambria" panose="02040503050406030204" pitchFamily="18" charset="0"/>
                <a:cs typeface="Times New Roman" panose="02020603050405020304" pitchFamily="18" charset="0"/>
              </a:rPr>
              <a:t> - </a:t>
            </a:r>
            <a:r>
              <a:rPr lang="en-IN" sz="11200" b="1" dirty="0" smtClean="0">
                <a:latin typeface="Times New Roman" panose="02020603050405020304" pitchFamily="18" charset="0"/>
                <a:ea typeface="Cambria" panose="02040503050406030204" pitchFamily="18" charset="0"/>
                <a:cs typeface="Times New Roman" panose="02020603050405020304" pitchFamily="18" charset="0"/>
              </a:rPr>
              <a:t>Specification</a:t>
            </a:r>
            <a:endParaRPr lang="en-US" sz="11200" dirty="0">
              <a:latin typeface="Times New Roman" panose="02020603050405020304" pitchFamily="18" charset="0"/>
              <a:cs typeface="Times New Roman" panose="02020603050405020304" pitchFamily="18" charset="0"/>
            </a:endParaRPr>
          </a:p>
        </p:txBody>
      </p:sp>
      <p:sp>
        <p:nvSpPr>
          <p:cNvPr id="6" name="Rectangle 5"/>
          <p:cNvSpPr/>
          <p:nvPr/>
        </p:nvSpPr>
        <p:spPr>
          <a:xfrm>
            <a:off x="431373" y="2355823"/>
            <a:ext cx="11468890" cy="4401205"/>
          </a:xfrm>
          <a:prstGeom prst="rect">
            <a:avLst/>
          </a:prstGeom>
        </p:spPr>
        <p:txBody>
          <a:bodyPr wrap="square">
            <a:spAutoFit/>
          </a:bodyPr>
          <a:lstStyle/>
          <a:p>
            <a:pPr marL="342900" indent="-342900" algn="jus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This Indian Standard prescribes the requirements and the methods of sampling and test for </a:t>
            </a:r>
            <a:r>
              <a:rPr lang="en-IN" dirty="0">
                <a:solidFill>
                  <a:srgbClr val="000000"/>
                </a:solidFill>
                <a:latin typeface="Times New Roman" panose="02020603050405020304" pitchFamily="18" charset="0"/>
                <a:cs typeface="Times New Roman" panose="02020603050405020304" pitchFamily="18" charset="0"/>
              </a:rPr>
              <a:t>Neem based EC containing </a:t>
            </a:r>
            <a:r>
              <a:rPr lang="en-IN" dirty="0" err="1">
                <a:solidFill>
                  <a:srgbClr val="000000"/>
                </a:solidFill>
                <a:latin typeface="Times New Roman" panose="02020603050405020304" pitchFamily="18" charset="0"/>
                <a:cs typeface="Times New Roman" panose="02020603050405020304" pitchFamily="18" charset="0"/>
              </a:rPr>
              <a:t>azadirachtin</a:t>
            </a:r>
            <a:r>
              <a:rPr lang="en-IN" dirty="0">
                <a:latin typeface="Times New Roman" panose="02020603050405020304" pitchFamily="18" charset="0"/>
                <a:cs typeface="Times New Roman" panose="02020603050405020304" pitchFamily="18" charset="0"/>
              </a:rPr>
              <a:t>.</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Cold Test </a:t>
            </a:r>
            <a:r>
              <a:rPr lang="en-IN" dirty="0">
                <a:latin typeface="Times New Roman" panose="02020603050405020304" pitchFamily="18" charset="0"/>
                <a:cs typeface="Times New Roman" panose="02020603050405020304" pitchFamily="18" charset="0"/>
              </a:rPr>
              <a:t>- When tested by the method prescribed in IS 6940, no turbidity or separation of solid or oily matter shall occur.</a:t>
            </a:r>
          </a:p>
          <a:p>
            <a:pPr algn="just"/>
            <a:endParaRPr lang="en-IN"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b="1" dirty="0">
                <a:latin typeface="Times New Roman" panose="02020603050405020304" pitchFamily="18" charset="0"/>
                <a:cs typeface="Times New Roman" panose="02020603050405020304" pitchFamily="18" charset="0"/>
              </a:rPr>
              <a:t>Flash Point </a:t>
            </a:r>
            <a:r>
              <a:rPr lang="en-IN" dirty="0">
                <a:latin typeface="Times New Roman" panose="02020603050405020304" pitchFamily="18" charset="0"/>
                <a:cs typeface="Times New Roman" panose="02020603050405020304" pitchFamily="18" charset="0"/>
              </a:rPr>
              <a:t>- When determined by the method prescribed IS 1448 [P : 20] the flash point of the material shall be above 24.5°C.</a:t>
            </a:r>
          </a:p>
          <a:p>
            <a:pPr algn="just"/>
            <a:endParaRPr lang="en-IN"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IN" sz="1800" b="1" dirty="0">
                <a:latin typeface="Times New Roman" panose="02020603050405020304" pitchFamily="18" charset="0"/>
                <a:cs typeface="Times New Roman" panose="02020603050405020304" pitchFamily="18" charset="0"/>
              </a:rPr>
              <a:t>Emulsion Stability </a:t>
            </a:r>
            <a:r>
              <a:rPr lang="en-IN" sz="1800" dirty="0">
                <a:latin typeface="Times New Roman" panose="02020603050405020304" pitchFamily="18" charset="0"/>
                <a:cs typeface="Times New Roman" panose="02020603050405020304" pitchFamily="18" charset="0"/>
              </a:rPr>
              <a:t>– Any separation, including creaming at the top and sedimentation at the bottom of 100 ml of emulsion prepared in standard hard water with 5 ml for public health use and 2 ml for agricultural use, shall not exceed 2 ml when tested by one of the methods prescribed in IS 6940.</a:t>
            </a:r>
          </a:p>
          <a:p>
            <a:pPr algn="just"/>
            <a:endParaRPr lang="en-IN" sz="1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IN" sz="1800" b="1" dirty="0">
                <a:latin typeface="Times New Roman" panose="02020603050405020304" pitchFamily="18" charset="0"/>
                <a:cs typeface="Times New Roman" panose="02020603050405020304" pitchFamily="18" charset="0"/>
              </a:rPr>
              <a:t>Acidity/ Alkalinity </a:t>
            </a:r>
            <a:r>
              <a:rPr lang="en-IN" sz="1800" dirty="0">
                <a:latin typeface="Times New Roman" panose="02020603050405020304" pitchFamily="18" charset="0"/>
                <a:cs typeface="Times New Roman" panose="02020603050405020304" pitchFamily="18" charset="0"/>
              </a:rPr>
              <a:t>- When tested by the method prescribed in IS 6940, the acidity or alkalinity of the material shall not be more than 0.5 percent by mass as </a:t>
            </a:r>
            <a:r>
              <a:rPr lang="en-IN" dirty="0"/>
              <a:t>H₂SO₄</a:t>
            </a:r>
            <a:r>
              <a:rPr lang="en-IN" sz="1800" dirty="0">
                <a:latin typeface="Times New Roman" panose="02020603050405020304" pitchFamily="18" charset="0"/>
                <a:cs typeface="Times New Roman" panose="02020603050405020304" pitchFamily="18" charset="0"/>
              </a:rPr>
              <a:t> or </a:t>
            </a:r>
            <a:r>
              <a:rPr lang="en-IN" sz="1800" dirty="0" err="1">
                <a:latin typeface="Times New Roman" panose="02020603050405020304" pitchFamily="18" charset="0"/>
                <a:cs typeface="Times New Roman" panose="02020603050405020304" pitchFamily="18" charset="0"/>
              </a:rPr>
              <a:t>NaOH</a:t>
            </a:r>
            <a:r>
              <a:rPr lang="en-IN" sz="1800" dirty="0">
                <a:latin typeface="Times New Roman" panose="02020603050405020304" pitchFamily="18" charset="0"/>
                <a:cs typeface="Times New Roman" panose="02020603050405020304" pitchFamily="18" charset="0"/>
              </a:rPr>
              <a:t> </a:t>
            </a:r>
            <a:r>
              <a:rPr lang="en-IN" sz="1800" dirty="0" smtClean="0">
                <a:latin typeface="Times New Roman" panose="02020603050405020304" pitchFamily="18" charset="0"/>
                <a:cs typeface="Times New Roman" panose="02020603050405020304" pitchFamily="18" charset="0"/>
              </a:rPr>
              <a:t>respectively</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272200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DB43-7CA4-FB6D-ED8F-F2BDD802E06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RECENTLY PUBLISHED INDIAN STANDARDS</a:t>
            </a:r>
          </a:p>
        </p:txBody>
      </p:sp>
      <p:graphicFrame>
        <p:nvGraphicFramePr>
          <p:cNvPr id="3" name="Table 2">
            <a:extLst>
              <a:ext uri="{FF2B5EF4-FFF2-40B4-BE49-F238E27FC236}">
                <a16:creationId xmlns:a16="http://schemas.microsoft.com/office/drawing/2014/main" id="{A0B4FD3E-C541-F617-002C-3DA125F25E15}"/>
              </a:ext>
            </a:extLst>
          </p:cNvPr>
          <p:cNvGraphicFramePr>
            <a:graphicFrameLocks noGrp="1"/>
          </p:cNvGraphicFramePr>
          <p:nvPr>
            <p:extLst>
              <p:ext uri="{D42A27DB-BD31-4B8C-83A1-F6EECF244321}">
                <p14:modId xmlns:p14="http://schemas.microsoft.com/office/powerpoint/2010/main" val="2598900909"/>
              </p:ext>
            </p:extLst>
          </p:nvPr>
        </p:nvGraphicFramePr>
        <p:xfrm>
          <a:off x="1250731" y="2092010"/>
          <a:ext cx="10005848" cy="4470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83974">
                  <a:extLst>
                    <a:ext uri="{9D8B030D-6E8A-4147-A177-3AD203B41FA5}">
                      <a16:colId xmlns:a16="http://schemas.microsoft.com/office/drawing/2014/main" val="3651922877"/>
                    </a:ext>
                  </a:extLst>
                </a:gridCol>
                <a:gridCol w="1884682">
                  <a:extLst>
                    <a:ext uri="{9D8B030D-6E8A-4147-A177-3AD203B41FA5}">
                      <a16:colId xmlns:a16="http://schemas.microsoft.com/office/drawing/2014/main" val="1877336294"/>
                    </a:ext>
                  </a:extLst>
                </a:gridCol>
                <a:gridCol w="7337192">
                  <a:extLst>
                    <a:ext uri="{9D8B030D-6E8A-4147-A177-3AD203B41FA5}">
                      <a16:colId xmlns:a16="http://schemas.microsoft.com/office/drawing/2014/main" val="1783726853"/>
                    </a:ext>
                  </a:extLst>
                </a:gridCol>
              </a:tblGrid>
              <a:tr h="370840">
                <a:tc>
                  <a:txBody>
                    <a:bodyPr/>
                    <a:lstStyle/>
                    <a:p>
                      <a:pPr algn="ctr"/>
                      <a:r>
                        <a:rPr lang="en-US" i="1" dirty="0">
                          <a:latin typeface="Times New Roman" panose="02020603050405020304" pitchFamily="18" charset="0"/>
                          <a:cs typeface="Times New Roman" panose="02020603050405020304" pitchFamily="18" charset="0"/>
                        </a:rPr>
                        <a:t>Sl No.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i="1" dirty="0">
                          <a:latin typeface="Times New Roman" panose="02020603050405020304" pitchFamily="18" charset="0"/>
                          <a:cs typeface="Times New Roman" panose="02020603050405020304" pitchFamily="18" charset="0"/>
                        </a:rPr>
                        <a:t>IS No.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i="1" dirty="0">
                          <a:latin typeface="Times New Roman" panose="02020603050405020304" pitchFamily="18" charset="0"/>
                          <a:cs typeface="Times New Roman" panose="02020603050405020304" pitchFamily="18" charset="0"/>
                        </a:rPr>
                        <a:t>Title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440975947"/>
                  </a:ext>
                </a:extLst>
              </a:tr>
              <a:tr h="370840">
                <a:tc>
                  <a:txBody>
                    <a:bodyPr/>
                    <a:lstStyle/>
                    <a:p>
                      <a:r>
                        <a:rPr lang="en-US" dirty="0">
                          <a:latin typeface="Times New Roman" panose="02020603050405020304" pitchFamily="18" charset="0"/>
                          <a:cs typeface="Times New Roman" panose="02020603050405020304" pitchFamily="18" charset="0"/>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latin typeface="Times New Roman" panose="02020603050405020304" pitchFamily="18" charset="0"/>
                          <a:cs typeface="Times New Roman" panose="02020603050405020304" pitchFamily="18" charset="0"/>
                        </a:rPr>
                        <a:t>IS 18122 : 2023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IN" sz="1900" b="0" i="0" kern="1200" dirty="0">
                          <a:solidFill>
                            <a:schemeClr val="dk1"/>
                          </a:solidFill>
                          <a:effectLst/>
                          <a:latin typeface="Times New Roman" panose="02020603050405020304" pitchFamily="18" charset="0"/>
                          <a:ea typeface="+mn-ea"/>
                          <a:cs typeface="Times New Roman" panose="02020603050405020304" pitchFamily="18" charset="0"/>
                        </a:rPr>
                        <a:t>Gibberellic Acid technical- Specification</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2381383"/>
                  </a:ext>
                </a:extLst>
              </a:tr>
              <a:tr h="370840">
                <a:tc>
                  <a:txBody>
                    <a:bodyPr/>
                    <a:lstStyle/>
                    <a:p>
                      <a:r>
                        <a:rPr lang="en-US" dirty="0">
                          <a:latin typeface="Times New Roman" panose="02020603050405020304" pitchFamily="18" charset="0"/>
                          <a:cs typeface="Times New Roman" panose="02020603050405020304" pitchFamily="18"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latin typeface="Times New Roman" panose="02020603050405020304" pitchFamily="18" charset="0"/>
                          <a:cs typeface="Times New Roman" panose="02020603050405020304" pitchFamily="18" charset="0"/>
                        </a:rPr>
                        <a:t>IS 18389 :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900" b="0" i="0" kern="1200" dirty="0">
                          <a:solidFill>
                            <a:schemeClr val="dk1"/>
                          </a:solidFill>
                          <a:effectLst/>
                          <a:latin typeface="Times New Roman" panose="02020603050405020304" pitchFamily="18" charset="0"/>
                          <a:ea typeface="+mn-ea"/>
                          <a:cs typeface="Times New Roman" panose="02020603050405020304" pitchFamily="18" charset="0"/>
                        </a:rPr>
                        <a:t>Fipronil, technical - Specification</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9927965"/>
                  </a:ext>
                </a:extLst>
              </a:tr>
              <a:tr h="370840">
                <a:tc>
                  <a:txBody>
                    <a:bodyPr/>
                    <a:lstStyle/>
                    <a:p>
                      <a:r>
                        <a:rPr lang="en-US" dirty="0">
                          <a:latin typeface="Times New Roman" panose="02020603050405020304" pitchFamily="18" charset="0"/>
                          <a:cs typeface="Times New Roman" panose="02020603050405020304"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latin typeface="Times New Roman" panose="02020603050405020304" pitchFamily="18" charset="0"/>
                          <a:cs typeface="Times New Roman" panose="02020603050405020304" pitchFamily="18" charset="0"/>
                        </a:rPr>
                        <a:t>IS 18390 :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900" b="0" i="0" kern="1200" dirty="0">
                          <a:solidFill>
                            <a:schemeClr val="dk1"/>
                          </a:solidFill>
                          <a:effectLst/>
                          <a:latin typeface="Times New Roman" panose="02020603050405020304" pitchFamily="18" charset="0"/>
                          <a:ea typeface="+mn-ea"/>
                          <a:cs typeface="Times New Roman" panose="02020603050405020304" pitchFamily="18" charset="0"/>
                        </a:rPr>
                        <a:t>Fipronil + Acetamiprid suspension concentrate (SC) - Specification</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49190985"/>
                  </a:ext>
                </a:extLst>
              </a:tr>
              <a:tr h="370840">
                <a:tc>
                  <a:txBody>
                    <a:bodyPr/>
                    <a:lstStyle/>
                    <a:p>
                      <a:r>
                        <a:rPr lang="en-US" dirty="0">
                          <a:latin typeface="Times New Roman" panose="02020603050405020304" pitchFamily="18" charset="0"/>
                          <a:cs typeface="Times New Roman" panose="02020603050405020304" pitchFamily="18"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latin typeface="Times New Roman" panose="02020603050405020304" pitchFamily="18" charset="0"/>
                          <a:cs typeface="Times New Roman" panose="02020603050405020304" pitchFamily="18" charset="0"/>
                        </a:rPr>
                        <a:t>IS 18391 :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900" b="0" i="0" kern="1200" dirty="0">
                          <a:solidFill>
                            <a:schemeClr val="dk1"/>
                          </a:solidFill>
                          <a:effectLst/>
                          <a:latin typeface="Times New Roman" panose="02020603050405020304" pitchFamily="18" charset="0"/>
                          <a:ea typeface="+mn-ea"/>
                          <a:cs typeface="Times New Roman" panose="02020603050405020304" pitchFamily="18" charset="0"/>
                        </a:rPr>
                        <a:t>Fipronil + Thiamethoxam suspension concentrate (SC) - Specification</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3458816"/>
                  </a:ext>
                </a:extLst>
              </a:tr>
              <a:tr h="370840">
                <a:tc>
                  <a:txBody>
                    <a:bodyPr/>
                    <a:lstStyle/>
                    <a:p>
                      <a:r>
                        <a:rPr lang="en-US" dirty="0">
                          <a:latin typeface="Times New Roman" panose="02020603050405020304" pitchFamily="18" charset="0"/>
                          <a:cs typeface="Times New Roman" panose="02020603050405020304" pitchFamily="18"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latin typeface="Times New Roman" panose="02020603050405020304" pitchFamily="18" charset="0"/>
                          <a:cs typeface="Times New Roman" panose="02020603050405020304" pitchFamily="18" charset="0"/>
                        </a:rPr>
                        <a:t>IS 18440 :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900" b="0" i="0" kern="1200" dirty="0">
                          <a:solidFill>
                            <a:schemeClr val="dk1"/>
                          </a:solidFill>
                          <a:effectLst/>
                          <a:latin typeface="Times New Roman" panose="02020603050405020304" pitchFamily="18" charset="0"/>
                          <a:ea typeface="+mn-ea"/>
                          <a:cs typeface="Times New Roman" panose="02020603050405020304" pitchFamily="18" charset="0"/>
                        </a:rPr>
                        <a:t>Isoprothiolane + Fipronil emulsifiable concentrate - Specification</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9452852"/>
                  </a:ext>
                </a:extLst>
              </a:tr>
              <a:tr h="370840">
                <a:tc>
                  <a:txBody>
                    <a:bodyPr/>
                    <a:lstStyle/>
                    <a:p>
                      <a:r>
                        <a:rPr lang="en-US" dirty="0">
                          <a:latin typeface="Times New Roman" panose="02020603050405020304" pitchFamily="18" charset="0"/>
                          <a:cs typeface="Times New Roman" panose="02020603050405020304"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latin typeface="Times New Roman" panose="02020603050405020304" pitchFamily="18" charset="0"/>
                          <a:cs typeface="Times New Roman" panose="02020603050405020304" pitchFamily="18" charset="0"/>
                        </a:rPr>
                        <a:t>IS 18441 :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900" b="0" i="0" kern="1200" dirty="0">
                          <a:solidFill>
                            <a:schemeClr val="dk1"/>
                          </a:solidFill>
                          <a:effectLst/>
                          <a:latin typeface="Times New Roman" panose="02020603050405020304" pitchFamily="18" charset="0"/>
                          <a:ea typeface="+mn-ea"/>
                          <a:cs typeface="Times New Roman" panose="02020603050405020304" pitchFamily="18" charset="0"/>
                        </a:rPr>
                        <a:t>Lambdacyhalothrin + Thiamethoxam, ZC - Specification</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573445"/>
                  </a:ext>
                </a:extLst>
              </a:tr>
              <a:tr h="370840">
                <a:tc>
                  <a:txBody>
                    <a:bodyPr/>
                    <a:lstStyle/>
                    <a:p>
                      <a:r>
                        <a:rPr lang="en-US" dirty="0">
                          <a:latin typeface="Times New Roman" panose="02020603050405020304" pitchFamily="18" charset="0"/>
                          <a:cs typeface="Times New Roman" panose="02020603050405020304"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latin typeface="Times New Roman" panose="02020603050405020304" pitchFamily="18" charset="0"/>
                          <a:cs typeface="Times New Roman" panose="02020603050405020304" pitchFamily="18" charset="0"/>
                        </a:rPr>
                        <a:t>IS 18579 : 2024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900" b="0" i="0" kern="1200" dirty="0">
                          <a:solidFill>
                            <a:schemeClr val="dk1"/>
                          </a:solidFill>
                          <a:effectLst/>
                          <a:latin typeface="Times New Roman" panose="02020603050405020304" pitchFamily="18" charset="0"/>
                          <a:ea typeface="+mn-ea"/>
                          <a:cs typeface="Times New Roman" panose="02020603050405020304" pitchFamily="18" charset="0"/>
                        </a:rPr>
                        <a:t>Ametoctradin + Dimethomorph suspension concentrate - Specification</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3551518"/>
                  </a:ext>
                </a:extLst>
              </a:tr>
              <a:tr h="370840">
                <a:tc>
                  <a:txBody>
                    <a:bodyPr/>
                    <a:lstStyle/>
                    <a:p>
                      <a:r>
                        <a:rPr lang="en-US" dirty="0">
                          <a:latin typeface="Times New Roman" panose="02020603050405020304" pitchFamily="18" charset="0"/>
                          <a:cs typeface="Times New Roman" panose="02020603050405020304" pitchFamily="18" charset="0"/>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latin typeface="Times New Roman" panose="02020603050405020304" pitchFamily="18" charset="0"/>
                          <a:cs typeface="Times New Roman" panose="02020603050405020304" pitchFamily="18" charset="0"/>
                        </a:rPr>
                        <a:t>IS 18588 : 2024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900" b="0" i="0" kern="1200" dirty="0">
                          <a:solidFill>
                            <a:schemeClr val="dk1"/>
                          </a:solidFill>
                          <a:effectLst/>
                          <a:latin typeface="Times New Roman" panose="02020603050405020304" pitchFamily="18" charset="0"/>
                          <a:ea typeface="+mn-ea"/>
                          <a:cs typeface="Times New Roman" panose="02020603050405020304" pitchFamily="18" charset="0"/>
                        </a:rPr>
                        <a:t>Metrafenone suspension concentrate - Specification</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8727108"/>
                  </a:ext>
                </a:extLst>
              </a:tr>
              <a:tr h="370840">
                <a:tc>
                  <a:txBody>
                    <a:bodyPr/>
                    <a:lstStyle/>
                    <a:p>
                      <a:r>
                        <a:rPr lang="en-US" dirty="0">
                          <a:latin typeface="Times New Roman" panose="02020603050405020304" pitchFamily="18" charset="0"/>
                          <a:cs typeface="Times New Roman" panose="02020603050405020304" pitchFamily="18"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latin typeface="Times New Roman" panose="02020603050405020304" pitchFamily="18" charset="0"/>
                          <a:cs typeface="Times New Roman" panose="02020603050405020304" pitchFamily="18" charset="0"/>
                        </a:rPr>
                        <a:t>IS 18600 : 2024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900" b="0" i="0" kern="1200" dirty="0">
                          <a:solidFill>
                            <a:schemeClr val="dk1"/>
                          </a:solidFill>
                          <a:effectLst/>
                          <a:latin typeface="Times New Roman" panose="02020603050405020304" pitchFamily="18" charset="0"/>
                          <a:ea typeface="+mn-ea"/>
                          <a:cs typeface="Times New Roman" panose="02020603050405020304" pitchFamily="18" charset="0"/>
                        </a:rPr>
                        <a:t>Pyraclostrobin capsule suspension (CS) - Specification</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4146172"/>
                  </a:ext>
                </a:extLst>
              </a:tr>
              <a:tr h="370840">
                <a:tc>
                  <a:txBody>
                    <a:bodyPr/>
                    <a:lstStyle/>
                    <a:p>
                      <a:r>
                        <a:rPr lang="en-US" dirty="0">
                          <a:latin typeface="Times New Roman" panose="02020603050405020304" pitchFamily="18" charset="0"/>
                          <a:cs typeface="Times New Roman" panose="02020603050405020304" pitchFamily="18"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latin typeface="Times New Roman" panose="02020603050405020304" pitchFamily="18" charset="0"/>
                          <a:cs typeface="Times New Roman" panose="02020603050405020304" pitchFamily="18" charset="0"/>
                        </a:rPr>
                        <a:t>IS 18604 : 2024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sz="1900" b="0" i="0" kern="1200" dirty="0">
                          <a:solidFill>
                            <a:schemeClr val="dk1"/>
                          </a:solidFill>
                          <a:effectLst/>
                          <a:latin typeface="Times New Roman" panose="02020603050405020304" pitchFamily="18" charset="0"/>
                          <a:ea typeface="+mn-ea"/>
                          <a:cs typeface="Times New Roman" panose="02020603050405020304" pitchFamily="18" charset="0"/>
                        </a:rPr>
                        <a:t>Thiophanate methyl + Pyraclostrobin flowable suspension concentrate - Specification</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6436037"/>
                  </a:ext>
                </a:extLst>
              </a:tr>
            </a:tbl>
          </a:graphicData>
        </a:graphic>
      </p:graphicFrame>
    </p:spTree>
    <p:extLst>
      <p:ext uri="{BB962C8B-B14F-4D97-AF65-F5344CB8AC3E}">
        <p14:creationId xmlns:p14="http://schemas.microsoft.com/office/powerpoint/2010/main" val="410598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373" y="1117657"/>
            <a:ext cx="11329259" cy="720000"/>
          </a:xfrm>
          <a:prstGeom prst="rect">
            <a:avLst/>
          </a:prstGeom>
          <a:solidFill>
            <a:schemeClr val="accent1"/>
          </a:solidFill>
        </p:spPr>
        <p:txBody>
          <a:bodyPr vert="horz" lIns="91420" tIns="45718" rIns="91420" bIns="45718"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500" b="1" dirty="0">
                <a:latin typeface="Times New Roman" panose="02020603050405020304" pitchFamily="18" charset="0"/>
                <a:cs typeface="Times New Roman" panose="02020603050405020304" pitchFamily="18" charset="0"/>
              </a:rPr>
              <a:t>PRODUCT STANDARDS</a:t>
            </a:r>
            <a:r>
              <a:rPr lang="en-US" altLang="en-US" sz="3600" b="1" dirty="0">
                <a:solidFill>
                  <a:prstClr val="white"/>
                </a:solidFill>
                <a:latin typeface="Times New Roman" panose="02020603050405020304" pitchFamily="18" charset="0"/>
                <a:cs typeface="Times New Roman" panose="02020603050405020304" pitchFamily="18" charset="0"/>
              </a:rPr>
              <a:t>  CONTD….. </a:t>
            </a:r>
            <a:endParaRPr lang="en-US" sz="35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quarter" idx="13"/>
          </p:nvPr>
        </p:nvSpPr>
        <p:spPr>
          <a:xfrm>
            <a:off x="431373" y="2354317"/>
            <a:ext cx="11481958" cy="4414345"/>
          </a:xfrm>
        </p:spPr>
        <p:txBody>
          <a:bodyPr numCol="2">
            <a:normAutofit/>
          </a:bodyPr>
          <a:lstStyle/>
          <a:p>
            <a:r>
              <a:rPr lang="en-IN" sz="1400" b="1" dirty="0">
                <a:latin typeface="Cambria" panose="02040503050406030204" pitchFamily="18" charset="0"/>
                <a:ea typeface="Cambria" panose="02040503050406030204" pitchFamily="18" charset="0"/>
              </a:rPr>
              <a:t>IS 15341 : 2003 </a:t>
            </a:r>
            <a:r>
              <a:rPr lang="en-IN" sz="1400" b="1" dirty="0" err="1">
                <a:latin typeface="Cambria" panose="02040503050406030204" pitchFamily="18" charset="0"/>
                <a:ea typeface="Cambria" panose="02040503050406030204" pitchFamily="18" charset="0"/>
              </a:rPr>
              <a:t>Fenvalerate</a:t>
            </a:r>
            <a:r>
              <a:rPr lang="en-IN" sz="1400" b="1" dirty="0">
                <a:latin typeface="Cambria" panose="02040503050406030204" pitchFamily="18" charset="0"/>
                <a:ea typeface="Cambria" panose="02040503050406030204" pitchFamily="18" charset="0"/>
              </a:rPr>
              <a:t> DP – Specification</a:t>
            </a:r>
          </a:p>
          <a:p>
            <a:r>
              <a:rPr lang="en-IN" sz="1400" b="1" dirty="0">
                <a:solidFill>
                  <a:srgbClr val="212529"/>
                </a:solidFill>
                <a:latin typeface="Cambria" panose="02040503050406030204" pitchFamily="18" charset="0"/>
                <a:ea typeface="Cambria" panose="02040503050406030204" pitchFamily="18" charset="0"/>
              </a:rPr>
              <a:t>IS 8072 : 2023 Quinalphos Technical Specification</a:t>
            </a:r>
          </a:p>
          <a:p>
            <a:r>
              <a:rPr lang="en-IN" sz="1400" b="1" dirty="0">
                <a:solidFill>
                  <a:srgbClr val="212529"/>
                </a:solidFill>
                <a:latin typeface="Cambria" panose="02040503050406030204" pitchFamily="18" charset="0"/>
                <a:ea typeface="Cambria" panose="02040503050406030204" pitchFamily="18" charset="0"/>
              </a:rPr>
              <a:t>IS 8029 : 2023 Quinalphos Dusting Powders Specification</a:t>
            </a:r>
          </a:p>
          <a:p>
            <a:r>
              <a:rPr lang="en-IN" sz="1400" b="1" dirty="0">
                <a:solidFill>
                  <a:srgbClr val="212529"/>
                </a:solidFill>
                <a:latin typeface="Cambria" panose="02040503050406030204" pitchFamily="18" charset="0"/>
                <a:ea typeface="Cambria" panose="02040503050406030204" pitchFamily="18" charset="0"/>
              </a:rPr>
              <a:t>IS 8028 : 2023 Quinalphos </a:t>
            </a:r>
            <a:r>
              <a:rPr lang="en-IN" sz="1400" b="1" dirty="0" err="1">
                <a:solidFill>
                  <a:srgbClr val="212529"/>
                </a:solidFill>
                <a:latin typeface="Cambria" panose="02040503050406030204" pitchFamily="18" charset="0"/>
                <a:ea typeface="Cambria" panose="02040503050406030204" pitchFamily="18" charset="0"/>
              </a:rPr>
              <a:t>Emulsifiable</a:t>
            </a:r>
            <a:r>
              <a:rPr lang="en-IN" sz="1400" b="1" dirty="0">
                <a:solidFill>
                  <a:srgbClr val="212529"/>
                </a:solidFill>
                <a:latin typeface="Cambria" panose="02040503050406030204" pitchFamily="18" charset="0"/>
                <a:ea typeface="Cambria" panose="02040503050406030204" pitchFamily="18" charset="0"/>
              </a:rPr>
              <a:t> Concentrate Specification</a:t>
            </a:r>
          </a:p>
          <a:p>
            <a:r>
              <a:rPr lang="en-IN" sz="1400" b="1" dirty="0">
                <a:solidFill>
                  <a:srgbClr val="212529"/>
                </a:solidFill>
                <a:latin typeface="Cambria" panose="02040503050406030204" pitchFamily="18" charset="0"/>
                <a:ea typeface="Cambria" panose="02040503050406030204" pitchFamily="18" charset="0"/>
              </a:rPr>
              <a:t>IS 14410 : 2023 Quinalphos </a:t>
            </a:r>
            <a:r>
              <a:rPr lang="en-IN" sz="1400" b="1" dirty="0" err="1">
                <a:solidFill>
                  <a:srgbClr val="212529"/>
                </a:solidFill>
                <a:latin typeface="Cambria" panose="02040503050406030204" pitchFamily="18" charset="0"/>
                <a:ea typeface="Cambria" panose="02040503050406030204" pitchFamily="18" charset="0"/>
              </a:rPr>
              <a:t>Af</a:t>
            </a:r>
            <a:r>
              <a:rPr lang="en-IN" sz="1400" b="1" dirty="0">
                <a:solidFill>
                  <a:srgbClr val="212529"/>
                </a:solidFill>
                <a:latin typeface="Cambria" panose="02040503050406030204" pitchFamily="18" charset="0"/>
                <a:ea typeface="Cambria" panose="02040503050406030204" pitchFamily="18" charset="0"/>
              </a:rPr>
              <a:t> Specification</a:t>
            </a:r>
          </a:p>
          <a:p>
            <a:r>
              <a:rPr lang="en-IN" sz="1400" b="1" dirty="0">
                <a:solidFill>
                  <a:srgbClr val="212529"/>
                </a:solidFill>
                <a:latin typeface="Cambria" panose="02040503050406030204" pitchFamily="18" charset="0"/>
                <a:ea typeface="Cambria" panose="02040503050406030204" pitchFamily="18" charset="0"/>
              </a:rPr>
              <a:t>IS 15238 : 2002 </a:t>
            </a:r>
            <a:r>
              <a:rPr lang="en-IN" sz="1400" b="1" dirty="0" err="1">
                <a:solidFill>
                  <a:srgbClr val="212529"/>
                </a:solidFill>
                <a:latin typeface="Cambria" panose="02040503050406030204" pitchFamily="18" charset="0"/>
                <a:ea typeface="Cambria" panose="02040503050406030204" pitchFamily="18" charset="0"/>
              </a:rPr>
              <a:t>Profenofos</a:t>
            </a:r>
            <a:r>
              <a:rPr lang="en-IN" sz="1400" b="1" dirty="0">
                <a:solidFill>
                  <a:srgbClr val="212529"/>
                </a:solidFill>
                <a:latin typeface="Cambria" panose="02040503050406030204" pitchFamily="18" charset="0"/>
                <a:ea typeface="Cambria" panose="02040503050406030204" pitchFamily="18" charset="0"/>
              </a:rPr>
              <a:t>, technical – Specification</a:t>
            </a:r>
          </a:p>
          <a:p>
            <a:r>
              <a:rPr lang="en-IN" sz="1400" b="1" dirty="0">
                <a:solidFill>
                  <a:srgbClr val="212529"/>
                </a:solidFill>
                <a:latin typeface="Cambria" panose="02040503050406030204" pitchFamily="18" charset="0"/>
                <a:ea typeface="Cambria" panose="02040503050406030204" pitchFamily="18" charset="0"/>
              </a:rPr>
              <a:t>IS 15240 : 2002 </a:t>
            </a:r>
            <a:r>
              <a:rPr lang="en-IN" sz="1400" b="1" dirty="0" err="1">
                <a:solidFill>
                  <a:srgbClr val="212529"/>
                </a:solidFill>
                <a:latin typeface="Cambria" panose="02040503050406030204" pitchFamily="18" charset="0"/>
                <a:ea typeface="Cambria" panose="02040503050406030204" pitchFamily="18" charset="0"/>
              </a:rPr>
              <a:t>Profenofos</a:t>
            </a:r>
            <a:r>
              <a:rPr lang="en-IN" sz="1400" b="1" dirty="0">
                <a:solidFill>
                  <a:srgbClr val="212529"/>
                </a:solidFill>
                <a:latin typeface="Cambria" panose="02040503050406030204" pitchFamily="18" charset="0"/>
                <a:ea typeface="Cambria" panose="02040503050406030204" pitchFamily="18" charset="0"/>
              </a:rPr>
              <a:t> </a:t>
            </a:r>
            <a:r>
              <a:rPr lang="en-IN" sz="1400" b="1" dirty="0" err="1">
                <a:solidFill>
                  <a:srgbClr val="212529"/>
                </a:solidFill>
                <a:latin typeface="Cambria" panose="02040503050406030204" pitchFamily="18" charset="0"/>
                <a:ea typeface="Cambria" panose="02040503050406030204" pitchFamily="18" charset="0"/>
              </a:rPr>
              <a:t>emulsifiable</a:t>
            </a:r>
            <a:r>
              <a:rPr lang="en-IN" sz="1400" b="1" dirty="0">
                <a:solidFill>
                  <a:srgbClr val="212529"/>
                </a:solidFill>
                <a:latin typeface="Cambria" panose="02040503050406030204" pitchFamily="18" charset="0"/>
                <a:ea typeface="Cambria" panose="02040503050406030204" pitchFamily="18" charset="0"/>
              </a:rPr>
              <a:t> concentrate – Specification</a:t>
            </a:r>
          </a:p>
          <a:p>
            <a:r>
              <a:rPr lang="en-IN" sz="1400" b="1" dirty="0">
                <a:latin typeface="Cambria" panose="02040503050406030204" pitchFamily="18" charset="0"/>
                <a:ea typeface="Cambria" panose="02040503050406030204" pitchFamily="18" charset="0"/>
              </a:rPr>
              <a:t>IS 8025 : 1990 </a:t>
            </a:r>
            <a:r>
              <a:rPr lang="en-IN" sz="1400" b="1" dirty="0" err="1">
                <a:latin typeface="Cambria" panose="02040503050406030204" pitchFamily="18" charset="0"/>
                <a:ea typeface="Cambria" panose="02040503050406030204" pitchFamily="18" charset="0"/>
              </a:rPr>
              <a:t>Monocrotophos</a:t>
            </a:r>
            <a:r>
              <a:rPr lang="en-IN" sz="1400" b="1" dirty="0">
                <a:latin typeface="Cambria" panose="02040503050406030204" pitchFamily="18" charset="0"/>
                <a:ea typeface="Cambria" panose="02040503050406030204" pitchFamily="18" charset="0"/>
              </a:rPr>
              <a:t>, technical specification</a:t>
            </a:r>
            <a:endParaRPr lang="en-IN" sz="1400" dirty="0"/>
          </a:p>
          <a:p>
            <a:r>
              <a:rPr lang="en-IN" sz="1400" b="1" dirty="0">
                <a:latin typeface="Cambria" panose="02040503050406030204" pitchFamily="18" charset="0"/>
                <a:ea typeface="Cambria" panose="02040503050406030204" pitchFamily="18" charset="0"/>
              </a:rPr>
              <a:t>IS 8074 : 1990 </a:t>
            </a:r>
            <a:r>
              <a:rPr lang="en-IN" sz="1400" b="1" dirty="0" err="1">
                <a:latin typeface="Cambria" panose="02040503050406030204" pitchFamily="18" charset="0"/>
                <a:ea typeface="Cambria" panose="02040503050406030204" pitchFamily="18" charset="0"/>
              </a:rPr>
              <a:t>Monocrotophos</a:t>
            </a:r>
            <a:r>
              <a:rPr lang="en-IN" sz="1400" b="1" dirty="0">
                <a:latin typeface="Cambria" panose="02040503050406030204" pitchFamily="18" charset="0"/>
                <a:ea typeface="Cambria" panose="02040503050406030204" pitchFamily="18" charset="0"/>
              </a:rPr>
              <a:t> SL – Specification</a:t>
            </a:r>
          </a:p>
          <a:p>
            <a:r>
              <a:rPr lang="en-IN" sz="1400" b="1" dirty="0">
                <a:latin typeface="Cambria" panose="02040503050406030204" pitchFamily="18" charset="0"/>
                <a:ea typeface="Cambria" panose="02040503050406030204" pitchFamily="18" charset="0"/>
              </a:rPr>
              <a:t>IS 14159 : 1994  </a:t>
            </a:r>
            <a:r>
              <a:rPr lang="en-IN" sz="1400" b="1" dirty="0" err="1">
                <a:latin typeface="Cambria" panose="02040503050406030204" pitchFamily="18" charset="0"/>
                <a:ea typeface="Cambria" panose="02040503050406030204" pitchFamily="18" charset="0"/>
              </a:rPr>
              <a:t>Carttap</a:t>
            </a:r>
            <a:r>
              <a:rPr lang="en-IN" sz="1400" b="1" dirty="0">
                <a:latin typeface="Cambria" panose="02040503050406030204" pitchFamily="18" charset="0"/>
                <a:ea typeface="Cambria" panose="02040503050406030204" pitchFamily="18" charset="0"/>
              </a:rPr>
              <a:t> hydrochloride, technical – Specification</a:t>
            </a:r>
          </a:p>
          <a:p>
            <a:r>
              <a:rPr lang="en-IN" sz="1400" b="1" dirty="0">
                <a:latin typeface="Cambria" panose="02040503050406030204" pitchFamily="18" charset="0"/>
                <a:ea typeface="Cambria" panose="02040503050406030204" pitchFamily="18" charset="0"/>
              </a:rPr>
              <a:t>IS 14183 : 1994 Pesticide - </a:t>
            </a:r>
            <a:r>
              <a:rPr lang="en-IN" sz="1400" b="1" dirty="0" err="1">
                <a:latin typeface="Cambria" panose="02040503050406030204" pitchFamily="18" charset="0"/>
                <a:ea typeface="Cambria" panose="02040503050406030204" pitchFamily="18" charset="0"/>
              </a:rPr>
              <a:t>Cartap</a:t>
            </a:r>
            <a:r>
              <a:rPr lang="en-IN" sz="1400" b="1" dirty="0">
                <a:latin typeface="Cambria" panose="02040503050406030204" pitchFamily="18" charset="0"/>
                <a:ea typeface="Cambria" panose="02040503050406030204" pitchFamily="18" charset="0"/>
              </a:rPr>
              <a:t> hydrochloride SP – Specification</a:t>
            </a:r>
          </a:p>
          <a:p>
            <a:r>
              <a:rPr lang="en-IN" sz="1400" b="1" dirty="0">
                <a:solidFill>
                  <a:srgbClr val="212529"/>
                </a:solidFill>
                <a:latin typeface="Cambria" panose="02040503050406030204" pitchFamily="18" charset="0"/>
                <a:ea typeface="Cambria" panose="02040503050406030204" pitchFamily="18" charset="0"/>
              </a:rPr>
              <a:t>IS 12915 : 1990 </a:t>
            </a:r>
            <a:r>
              <a:rPr lang="en-IN" sz="1400" b="1" dirty="0" err="1">
                <a:solidFill>
                  <a:srgbClr val="212529"/>
                </a:solidFill>
                <a:latin typeface="Cambria" panose="02040503050406030204" pitchFamily="18" charset="0"/>
                <a:ea typeface="Cambria" panose="02040503050406030204" pitchFamily="18" charset="0"/>
              </a:rPr>
              <a:t>Acephate</a:t>
            </a:r>
            <a:r>
              <a:rPr lang="en-IN" sz="1400" b="1" dirty="0">
                <a:solidFill>
                  <a:srgbClr val="212529"/>
                </a:solidFill>
                <a:latin typeface="Cambria" panose="02040503050406030204" pitchFamily="18" charset="0"/>
                <a:ea typeface="Cambria" panose="02040503050406030204" pitchFamily="18" charset="0"/>
              </a:rPr>
              <a:t>, technical – Specification</a:t>
            </a:r>
          </a:p>
          <a:p>
            <a:r>
              <a:rPr lang="en-IN" sz="1400" b="1" dirty="0">
                <a:solidFill>
                  <a:srgbClr val="212529"/>
                </a:solidFill>
                <a:latin typeface="Cambria" panose="02040503050406030204" pitchFamily="18" charset="0"/>
                <a:ea typeface="Cambria" panose="02040503050406030204" pitchFamily="18" charset="0"/>
              </a:rPr>
              <a:t>IS 12916 : 1990 </a:t>
            </a:r>
            <a:r>
              <a:rPr lang="en-IN" sz="1400" b="1" dirty="0" err="1">
                <a:solidFill>
                  <a:srgbClr val="212529"/>
                </a:solidFill>
                <a:latin typeface="Cambria" panose="02040503050406030204" pitchFamily="18" charset="0"/>
                <a:ea typeface="Cambria" panose="02040503050406030204" pitchFamily="18" charset="0"/>
              </a:rPr>
              <a:t>Acephate</a:t>
            </a:r>
            <a:r>
              <a:rPr lang="en-IN" sz="1400" b="1" dirty="0">
                <a:solidFill>
                  <a:srgbClr val="212529"/>
                </a:solidFill>
                <a:latin typeface="Cambria" panose="02040503050406030204" pitchFamily="18" charset="0"/>
                <a:ea typeface="Cambria" panose="02040503050406030204" pitchFamily="18" charset="0"/>
              </a:rPr>
              <a:t> SP- Specification</a:t>
            </a:r>
          </a:p>
          <a:p>
            <a:r>
              <a:rPr lang="en-IN" sz="1400" b="1" dirty="0">
                <a:solidFill>
                  <a:srgbClr val="212529"/>
                </a:solidFill>
                <a:latin typeface="Cambria" panose="02040503050406030204" pitchFamily="18" charset="0"/>
                <a:ea typeface="Cambria" panose="02040503050406030204" pitchFamily="18" charset="0"/>
              </a:rPr>
              <a:t>IS 15334 : 2003 </a:t>
            </a:r>
            <a:r>
              <a:rPr lang="en-IN" sz="1400" b="1" dirty="0" err="1">
                <a:solidFill>
                  <a:srgbClr val="212529"/>
                </a:solidFill>
                <a:latin typeface="Cambria" panose="02040503050406030204" pitchFamily="18" charset="0"/>
                <a:ea typeface="Cambria" panose="02040503050406030204" pitchFamily="18" charset="0"/>
              </a:rPr>
              <a:t>Imidacloprid</a:t>
            </a:r>
            <a:r>
              <a:rPr lang="en-IN" sz="1400" b="1" dirty="0">
                <a:solidFill>
                  <a:srgbClr val="212529"/>
                </a:solidFill>
                <a:latin typeface="Cambria" panose="02040503050406030204" pitchFamily="18" charset="0"/>
                <a:ea typeface="Cambria" panose="02040503050406030204" pitchFamily="18" charset="0"/>
              </a:rPr>
              <a:t> WS – Specification</a:t>
            </a:r>
          </a:p>
          <a:p>
            <a:r>
              <a:rPr lang="en-IN" sz="1400" b="1" dirty="0">
                <a:solidFill>
                  <a:srgbClr val="212529"/>
                </a:solidFill>
                <a:latin typeface="Cambria" panose="02040503050406030204" pitchFamily="18" charset="0"/>
                <a:ea typeface="Cambria" panose="02040503050406030204" pitchFamily="18" charset="0"/>
              </a:rPr>
              <a:t>IS 15334 : 2003 </a:t>
            </a:r>
            <a:r>
              <a:rPr lang="en-IN" sz="1400" b="1" dirty="0" err="1">
                <a:solidFill>
                  <a:srgbClr val="212529"/>
                </a:solidFill>
                <a:latin typeface="Cambria" panose="02040503050406030204" pitchFamily="18" charset="0"/>
                <a:ea typeface="Cambria" panose="02040503050406030204" pitchFamily="18" charset="0"/>
              </a:rPr>
              <a:t>Imidacloprid</a:t>
            </a:r>
            <a:r>
              <a:rPr lang="en-IN" sz="1400" b="1" dirty="0">
                <a:solidFill>
                  <a:srgbClr val="212529"/>
                </a:solidFill>
                <a:latin typeface="Cambria" panose="02040503050406030204" pitchFamily="18" charset="0"/>
                <a:ea typeface="Cambria" panose="02040503050406030204" pitchFamily="18" charset="0"/>
              </a:rPr>
              <a:t> WS – Specification</a:t>
            </a:r>
          </a:p>
          <a:p>
            <a:r>
              <a:rPr lang="en-IN" sz="1400" b="1" dirty="0">
                <a:solidFill>
                  <a:srgbClr val="212529"/>
                </a:solidFill>
                <a:latin typeface="Cambria" panose="02040503050406030204" pitchFamily="18" charset="0"/>
                <a:ea typeface="Cambria" panose="02040503050406030204" pitchFamily="18" charset="0"/>
              </a:rPr>
              <a:t>IS 16131 : 2015 </a:t>
            </a:r>
            <a:r>
              <a:rPr lang="en-IN" sz="1400" b="1" dirty="0" err="1">
                <a:solidFill>
                  <a:srgbClr val="212529"/>
                </a:solidFill>
                <a:latin typeface="Cambria" panose="02040503050406030204" pitchFamily="18" charset="0"/>
                <a:ea typeface="Cambria" panose="02040503050406030204" pitchFamily="18" charset="0"/>
              </a:rPr>
              <a:t>Imidacloprid</a:t>
            </a:r>
            <a:r>
              <a:rPr lang="en-IN" sz="1400" b="1" dirty="0">
                <a:solidFill>
                  <a:srgbClr val="212529"/>
                </a:solidFill>
                <a:latin typeface="Cambria" panose="02040503050406030204" pitchFamily="18" charset="0"/>
                <a:ea typeface="Cambria" panose="02040503050406030204" pitchFamily="18" charset="0"/>
              </a:rPr>
              <a:t> suspension concentrate (SC) – Specification</a:t>
            </a:r>
          </a:p>
          <a:p>
            <a:r>
              <a:rPr lang="en-IN" sz="1400" b="1" dirty="0">
                <a:solidFill>
                  <a:srgbClr val="000000"/>
                </a:solidFill>
                <a:latin typeface="Cambria" panose="02040503050406030204" pitchFamily="18" charset="0"/>
                <a:ea typeface="Cambria" panose="02040503050406030204" pitchFamily="18" charset="0"/>
              </a:rPr>
              <a:t>IS 14299 : 1995 Neem extract concentrate containing </a:t>
            </a:r>
            <a:r>
              <a:rPr lang="en-IN" sz="1400" b="1" dirty="0" err="1">
                <a:solidFill>
                  <a:srgbClr val="000000"/>
                </a:solidFill>
                <a:latin typeface="Cambria" panose="02040503050406030204" pitchFamily="18" charset="0"/>
                <a:ea typeface="Cambria" panose="02040503050406030204" pitchFamily="18" charset="0"/>
              </a:rPr>
              <a:t>azadirachtin</a:t>
            </a:r>
            <a:r>
              <a:rPr lang="en-IN" sz="1400" b="1" dirty="0">
                <a:solidFill>
                  <a:srgbClr val="000000"/>
                </a:solidFill>
                <a:latin typeface="Cambria" panose="02040503050406030204" pitchFamily="18" charset="0"/>
                <a:ea typeface="Cambria" panose="02040503050406030204" pitchFamily="18" charset="0"/>
              </a:rPr>
              <a:t> – Specification</a:t>
            </a:r>
          </a:p>
          <a:p>
            <a:r>
              <a:rPr lang="en-IN" sz="1400" b="1" dirty="0">
                <a:solidFill>
                  <a:srgbClr val="000000"/>
                </a:solidFill>
                <a:latin typeface="Cambria" panose="02040503050406030204" pitchFamily="18" charset="0"/>
                <a:ea typeface="Cambria" panose="02040503050406030204" pitchFamily="18" charset="0"/>
              </a:rPr>
              <a:t>IS 14300 : 1995 Neem based EC containing </a:t>
            </a:r>
            <a:r>
              <a:rPr lang="en-IN" sz="1400" b="1" dirty="0" err="1">
                <a:solidFill>
                  <a:srgbClr val="000000"/>
                </a:solidFill>
                <a:latin typeface="Cambria" panose="02040503050406030204" pitchFamily="18" charset="0"/>
                <a:ea typeface="Cambria" panose="02040503050406030204" pitchFamily="18" charset="0"/>
              </a:rPr>
              <a:t>azadirachtin</a:t>
            </a:r>
            <a:r>
              <a:rPr lang="en-IN" sz="1400" b="1" dirty="0">
                <a:solidFill>
                  <a:srgbClr val="000000"/>
                </a:solidFill>
                <a:latin typeface="Cambria" panose="02040503050406030204" pitchFamily="18" charset="0"/>
                <a:ea typeface="Cambria" panose="02040503050406030204" pitchFamily="18" charset="0"/>
              </a:rPr>
              <a:t> - Specification</a:t>
            </a:r>
            <a:r>
              <a:rPr lang="en-IN" sz="1400" b="1" dirty="0">
                <a:latin typeface="Cambria" panose="02040503050406030204" pitchFamily="18" charset="0"/>
                <a:ea typeface="Cambria" panose="02040503050406030204" pitchFamily="18" charset="0"/>
              </a:rPr>
              <a:t/>
            </a:r>
            <a:br>
              <a:rPr lang="en-IN" sz="1400" b="1" dirty="0">
                <a:latin typeface="Cambria" panose="02040503050406030204" pitchFamily="18" charset="0"/>
                <a:ea typeface="Cambria" panose="02040503050406030204" pitchFamily="18" charset="0"/>
              </a:rPr>
            </a:br>
            <a:endParaRPr lang="en-IN" sz="1400" dirty="0"/>
          </a:p>
          <a:p>
            <a:endParaRPr lang="en-IN"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2361936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F4CF-B638-F351-1322-D661E7ED356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STANDARDS UNDER DEVELOPMENT</a:t>
            </a:r>
          </a:p>
        </p:txBody>
      </p:sp>
      <p:sp>
        <p:nvSpPr>
          <p:cNvPr id="3" name="Content Placeholder 2">
            <a:extLst>
              <a:ext uri="{FF2B5EF4-FFF2-40B4-BE49-F238E27FC236}">
                <a16:creationId xmlns:a16="http://schemas.microsoft.com/office/drawing/2014/main" id="{4C6ABBAD-30A1-DD53-E99E-5B521DE32B77}"/>
              </a:ext>
            </a:extLst>
          </p:cNvPr>
          <p:cNvSpPr>
            <a:spLocks noGrp="1"/>
          </p:cNvSpPr>
          <p:nvPr>
            <p:ph idx="1"/>
          </p:nvPr>
        </p:nvSpPr>
        <p:spPr>
          <a:xfrm>
            <a:off x="693684" y="2196414"/>
            <a:ext cx="11059012" cy="410151"/>
          </a:xfrm>
        </p:spPr>
        <p:txBody>
          <a:bodyPr anchor="t"/>
          <a:lstStyle/>
          <a:p>
            <a:pPr marL="0" indent="0">
              <a:buNone/>
            </a:pPr>
            <a:r>
              <a:rPr lang="en-US" dirty="0"/>
              <a:t>The draft revisions of following Indian Standards are under wide circulation:</a:t>
            </a:r>
          </a:p>
          <a:p>
            <a:pPr marL="0" indent="0">
              <a:buNone/>
            </a:pPr>
            <a:endParaRPr lang="en-US" dirty="0"/>
          </a:p>
        </p:txBody>
      </p:sp>
      <p:pic>
        <p:nvPicPr>
          <p:cNvPr id="4" name="Picture 3">
            <a:extLst>
              <a:ext uri="{FF2B5EF4-FFF2-40B4-BE49-F238E27FC236}">
                <a16:creationId xmlns:a16="http://schemas.microsoft.com/office/drawing/2014/main" id="{59AD5975-F165-6599-8452-D05CF16180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graphicFrame>
        <p:nvGraphicFramePr>
          <p:cNvPr id="8" name="Table 7">
            <a:extLst>
              <a:ext uri="{FF2B5EF4-FFF2-40B4-BE49-F238E27FC236}">
                <a16:creationId xmlns:a16="http://schemas.microsoft.com/office/drawing/2014/main" id="{608FF37F-1CB8-2095-B02E-E7942D6211EB}"/>
              </a:ext>
            </a:extLst>
          </p:cNvPr>
          <p:cNvGraphicFramePr>
            <a:graphicFrameLocks noGrp="1"/>
          </p:cNvGraphicFramePr>
          <p:nvPr>
            <p:extLst>
              <p:ext uri="{D42A27DB-BD31-4B8C-83A1-F6EECF244321}">
                <p14:modId xmlns:p14="http://schemas.microsoft.com/office/powerpoint/2010/main" val="3596486089"/>
              </p:ext>
            </p:extLst>
          </p:nvPr>
        </p:nvGraphicFramePr>
        <p:xfrm>
          <a:off x="1734206" y="2606565"/>
          <a:ext cx="9007365" cy="3831026"/>
        </p:xfrm>
        <a:graphic>
          <a:graphicData uri="http://schemas.openxmlformats.org/drawingml/2006/table">
            <a:tbl>
              <a:tblPr firstRow="1" bandRow="1">
                <a:effectLst>
                  <a:innerShdw blurRad="114300">
                    <a:prstClr val="black"/>
                  </a:innerShdw>
                </a:effectLst>
                <a:tableStyleId>{5C22544A-7EE6-4342-B048-85BDC9FD1C3A}</a:tableStyleId>
              </a:tblPr>
              <a:tblGrid>
                <a:gridCol w="939544">
                  <a:extLst>
                    <a:ext uri="{9D8B030D-6E8A-4147-A177-3AD203B41FA5}">
                      <a16:colId xmlns:a16="http://schemas.microsoft.com/office/drawing/2014/main" val="2128493953"/>
                    </a:ext>
                  </a:extLst>
                </a:gridCol>
                <a:gridCol w="2434278">
                  <a:extLst>
                    <a:ext uri="{9D8B030D-6E8A-4147-A177-3AD203B41FA5}">
                      <a16:colId xmlns:a16="http://schemas.microsoft.com/office/drawing/2014/main" val="4160748906"/>
                    </a:ext>
                  </a:extLst>
                </a:gridCol>
                <a:gridCol w="5633543">
                  <a:extLst>
                    <a:ext uri="{9D8B030D-6E8A-4147-A177-3AD203B41FA5}">
                      <a16:colId xmlns:a16="http://schemas.microsoft.com/office/drawing/2014/main" val="2806910474"/>
                    </a:ext>
                  </a:extLst>
                </a:gridCol>
              </a:tblGrid>
              <a:tr h="342835">
                <a:tc>
                  <a:txBody>
                    <a:bodyPr/>
                    <a:lstStyle/>
                    <a:p>
                      <a:pPr algn="ctr"/>
                      <a:r>
                        <a:rPr lang="en-US" dirty="0">
                          <a:latin typeface="Times New Roman" panose="02020603050405020304" pitchFamily="18" charset="0"/>
                          <a:cs typeface="Times New Roman" panose="02020603050405020304" pitchFamily="18" charset="0"/>
                        </a:rPr>
                        <a:t>Sl No.</a:t>
                      </a:r>
                    </a:p>
                  </a:txBody>
                  <a:tcPr/>
                </a:tc>
                <a:tc>
                  <a:txBody>
                    <a:bodyPr/>
                    <a:lstStyle/>
                    <a:p>
                      <a:pPr algn="ctr"/>
                      <a:r>
                        <a:rPr lang="en-US" dirty="0">
                          <a:latin typeface="Times New Roman" panose="02020603050405020304" pitchFamily="18" charset="0"/>
                          <a:cs typeface="Times New Roman" panose="02020603050405020304" pitchFamily="18" charset="0"/>
                        </a:rPr>
                        <a:t>Doc. No.</a:t>
                      </a:r>
                    </a:p>
                  </a:txBody>
                  <a:tcPr/>
                </a:tc>
                <a:tc>
                  <a:txBody>
                    <a:bodyPr/>
                    <a:lstStyle/>
                    <a:p>
                      <a:pPr algn="ctr"/>
                      <a:r>
                        <a:rPr lang="en-US" dirty="0">
                          <a:latin typeface="Times New Roman" panose="02020603050405020304" pitchFamily="18" charset="0"/>
                          <a:cs typeface="Times New Roman" panose="02020603050405020304" pitchFamily="18" charset="0"/>
                        </a:rPr>
                        <a:t>Title</a:t>
                      </a:r>
                    </a:p>
                  </a:txBody>
                  <a:tcPr/>
                </a:tc>
                <a:extLst>
                  <a:ext uri="{0D108BD9-81ED-4DB2-BD59-A6C34878D82A}">
                    <a16:rowId xmlns:a16="http://schemas.microsoft.com/office/drawing/2014/main" val="1391641663"/>
                  </a:ext>
                </a:extLst>
              </a:tr>
              <a:tr h="539950">
                <a:tc>
                  <a:txBody>
                    <a:bodyPr/>
                    <a:lstStyle/>
                    <a:p>
                      <a:r>
                        <a:rPr lang="en-US" dirty="0">
                          <a:latin typeface="Times New Roman" panose="02020603050405020304" pitchFamily="18" charset="0"/>
                          <a:cs typeface="Times New Roman" panose="02020603050405020304" pitchFamily="18" charset="0"/>
                        </a:rPr>
                        <a:t>1.</a:t>
                      </a:r>
                    </a:p>
                  </a:txBody>
                  <a:tcPr/>
                </a:tc>
                <a:tc>
                  <a:txBody>
                    <a:bodyPr/>
                    <a:lstStyle/>
                    <a:p>
                      <a:r>
                        <a:rPr lang="en-US" dirty="0">
                          <a:latin typeface="Times New Roman" panose="02020603050405020304" pitchFamily="18" charset="0"/>
                          <a:cs typeface="Times New Roman" panose="02020603050405020304" pitchFamily="18" charset="0"/>
                        </a:rPr>
                        <a:t>FAD 01(20166)WC</a:t>
                      </a:r>
                    </a:p>
                  </a:txBody>
                  <a:tcPr/>
                </a:tc>
                <a:tc>
                  <a:txBody>
                    <a:bodyPr/>
                    <a:lstStyle/>
                    <a:p>
                      <a:pPr algn="ctr"/>
                      <a:r>
                        <a:rPr lang="en-US" dirty="0">
                          <a:latin typeface="Times New Roman" panose="02020603050405020304" pitchFamily="18" charset="0"/>
                          <a:cs typeface="Times New Roman" panose="02020603050405020304" pitchFamily="18" charset="0"/>
                        </a:rPr>
                        <a:t>Afidopyropen dispersible concentrate - Specification</a:t>
                      </a:r>
                    </a:p>
                  </a:txBody>
                  <a:tcPr/>
                </a:tc>
                <a:extLst>
                  <a:ext uri="{0D108BD9-81ED-4DB2-BD59-A6C34878D82A}">
                    <a16:rowId xmlns:a16="http://schemas.microsoft.com/office/drawing/2014/main" val="2534294863"/>
                  </a:ext>
                </a:extLst>
              </a:tr>
              <a:tr h="657100">
                <a:tc>
                  <a:txBody>
                    <a:bodyPr/>
                    <a:lstStyle/>
                    <a:p>
                      <a:r>
                        <a:rPr lang="en-US" dirty="0">
                          <a:latin typeface="Times New Roman" panose="02020603050405020304" pitchFamily="18" charset="0"/>
                          <a:cs typeface="Times New Roman" panose="02020603050405020304" pitchFamily="18" charset="0"/>
                        </a:rPr>
                        <a:t>2.</a:t>
                      </a:r>
                    </a:p>
                  </a:txBody>
                  <a:tcPr/>
                </a:tc>
                <a:tc>
                  <a:txBody>
                    <a:bodyPr/>
                    <a:lstStyle/>
                    <a:p>
                      <a:r>
                        <a:rPr lang="en-US" dirty="0">
                          <a:latin typeface="Times New Roman" panose="02020603050405020304" pitchFamily="18" charset="0"/>
                          <a:cs typeface="Times New Roman" panose="02020603050405020304" pitchFamily="18" charset="0"/>
                        </a:rPr>
                        <a:t>FAD 01(20125)WC</a:t>
                      </a:r>
                    </a:p>
                  </a:txBody>
                  <a:tcPr/>
                </a:tc>
                <a:tc>
                  <a:txBody>
                    <a:bodyPr/>
                    <a:lstStyle/>
                    <a:p>
                      <a:pPr algn="ctr" fontAlgn="t"/>
                      <a:r>
                        <a:rPr lang="en-IN" dirty="0">
                          <a:effectLst/>
                          <a:latin typeface="Times New Roman" panose="02020603050405020304" pitchFamily="18" charset="0"/>
                          <a:cs typeface="Times New Roman" panose="02020603050405020304" pitchFamily="18" charset="0"/>
                        </a:rPr>
                        <a:t>Fluxapyroxad + Pyraclostrobin suspension concentrate - Specification</a:t>
                      </a:r>
                    </a:p>
                  </a:txBody>
                  <a:tcPr marL="95250" marR="95250" marT="76200" marB="76200"/>
                </a:tc>
                <a:extLst>
                  <a:ext uri="{0D108BD9-81ED-4DB2-BD59-A6C34878D82A}">
                    <a16:rowId xmlns:a16="http://schemas.microsoft.com/office/drawing/2014/main" val="2955788928"/>
                  </a:ext>
                </a:extLst>
              </a:tr>
              <a:tr h="657100">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r>
                        <a:rPr lang="en-US" dirty="0">
                          <a:latin typeface="Times New Roman" panose="02020603050405020304" pitchFamily="18" charset="0"/>
                          <a:cs typeface="Times New Roman" panose="02020603050405020304" pitchFamily="18" charset="0"/>
                        </a:rPr>
                        <a:t>FAD 01(25459)WC</a:t>
                      </a:r>
                    </a:p>
                  </a:txBody>
                  <a:tcPr/>
                </a:tc>
                <a:tc>
                  <a:txBody>
                    <a:bodyPr/>
                    <a:lstStyle/>
                    <a:p>
                      <a:pPr algn="ctr" fontAlgn="t"/>
                      <a:r>
                        <a:rPr lang="en-IN" dirty="0">
                          <a:effectLst/>
                          <a:latin typeface="Times New Roman" panose="02020603050405020304" pitchFamily="18" charset="0"/>
                          <a:cs typeface="Times New Roman" panose="02020603050405020304" pitchFamily="18" charset="0"/>
                        </a:rPr>
                        <a:t>Copper oxychloride dusting powder - Specification (</a:t>
                      </a:r>
                      <a:r>
                        <a:rPr lang="en-IN" i="1" dirty="0">
                          <a:effectLst/>
                          <a:latin typeface="Times New Roman" panose="02020603050405020304" pitchFamily="18" charset="0"/>
                          <a:cs typeface="Times New Roman" panose="02020603050405020304" pitchFamily="18" charset="0"/>
                        </a:rPr>
                        <a:t>third revision of IS 1506</a:t>
                      </a:r>
                      <a:r>
                        <a:rPr lang="en-IN" dirty="0">
                          <a:effectLst/>
                          <a:latin typeface="Times New Roman" panose="02020603050405020304" pitchFamily="18" charset="0"/>
                          <a:cs typeface="Times New Roman" panose="02020603050405020304" pitchFamily="18" charset="0"/>
                        </a:rPr>
                        <a:t>)</a:t>
                      </a:r>
                    </a:p>
                  </a:txBody>
                  <a:tcPr marL="95250" marR="95250" marT="76200" marB="76200"/>
                </a:tc>
                <a:extLst>
                  <a:ext uri="{0D108BD9-81ED-4DB2-BD59-A6C34878D82A}">
                    <a16:rowId xmlns:a16="http://schemas.microsoft.com/office/drawing/2014/main" val="4170580747"/>
                  </a:ext>
                </a:extLst>
              </a:tr>
              <a:tr h="657100">
                <a:tc>
                  <a:txBody>
                    <a:bodyPr/>
                    <a:lstStyle/>
                    <a:p>
                      <a:r>
                        <a:rPr lang="en-US" dirty="0">
                          <a:latin typeface="Times New Roman" panose="02020603050405020304" pitchFamily="18" charset="0"/>
                          <a:cs typeface="Times New Roman" panose="02020603050405020304" pitchFamily="18" charset="0"/>
                        </a:rPr>
                        <a:t>4.</a:t>
                      </a:r>
                    </a:p>
                  </a:txBody>
                  <a:tcPr/>
                </a:tc>
                <a:tc>
                  <a:txBody>
                    <a:bodyPr/>
                    <a:lstStyle/>
                    <a:p>
                      <a:r>
                        <a:rPr lang="en-US" dirty="0">
                          <a:latin typeface="Times New Roman" panose="02020603050405020304" pitchFamily="18" charset="0"/>
                          <a:cs typeface="Times New Roman" panose="02020603050405020304" pitchFamily="18" charset="0"/>
                        </a:rPr>
                        <a:t>FAD 01(25460)WC</a:t>
                      </a:r>
                    </a:p>
                  </a:txBody>
                  <a:tcPr/>
                </a:tc>
                <a:tc>
                  <a:txBody>
                    <a:bodyPr/>
                    <a:lstStyle/>
                    <a:p>
                      <a:pPr algn="ctr" fontAlgn="t"/>
                      <a:r>
                        <a:rPr lang="en-IN" dirty="0">
                          <a:effectLst/>
                          <a:latin typeface="Times New Roman" panose="02020603050405020304" pitchFamily="18" charset="0"/>
                          <a:cs typeface="Times New Roman" panose="02020603050405020304" pitchFamily="18" charset="0"/>
                        </a:rPr>
                        <a:t>Copper oxychloride technical - Specification (</a:t>
                      </a:r>
                      <a:r>
                        <a:rPr lang="en-IN" i="1" dirty="0">
                          <a:effectLst/>
                          <a:latin typeface="Times New Roman" panose="02020603050405020304" pitchFamily="18" charset="0"/>
                          <a:cs typeface="Times New Roman" panose="02020603050405020304" pitchFamily="18" charset="0"/>
                        </a:rPr>
                        <a:t>third revision of IS 1486</a:t>
                      </a:r>
                      <a:r>
                        <a:rPr lang="en-IN" dirty="0">
                          <a:effectLst/>
                          <a:latin typeface="Times New Roman" panose="02020603050405020304" pitchFamily="18" charset="0"/>
                          <a:cs typeface="Times New Roman" panose="02020603050405020304" pitchFamily="18" charset="0"/>
                        </a:rPr>
                        <a:t>)</a:t>
                      </a:r>
                    </a:p>
                  </a:txBody>
                  <a:tcPr marL="95250" marR="95250" marT="76200" marB="76200"/>
                </a:tc>
                <a:extLst>
                  <a:ext uri="{0D108BD9-81ED-4DB2-BD59-A6C34878D82A}">
                    <a16:rowId xmlns:a16="http://schemas.microsoft.com/office/drawing/2014/main" val="2407503328"/>
                  </a:ext>
                </a:extLst>
              </a:tr>
              <a:tr h="822196">
                <a:tc>
                  <a:txBody>
                    <a:bodyPr/>
                    <a:lstStyle/>
                    <a:p>
                      <a:r>
                        <a:rPr lang="en-US" dirty="0">
                          <a:latin typeface="Times New Roman" panose="02020603050405020304" pitchFamily="18" charset="0"/>
                          <a:cs typeface="Times New Roman" panose="02020603050405020304" pitchFamily="18" charset="0"/>
                        </a:rPr>
                        <a:t>5.</a:t>
                      </a:r>
                    </a:p>
                  </a:txBody>
                  <a:tcPr/>
                </a:tc>
                <a:tc>
                  <a:txBody>
                    <a:bodyPr/>
                    <a:lstStyle/>
                    <a:p>
                      <a:r>
                        <a:rPr lang="en-US" dirty="0">
                          <a:latin typeface="Times New Roman" panose="02020603050405020304" pitchFamily="18" charset="0"/>
                          <a:cs typeface="Times New Roman" panose="02020603050405020304" pitchFamily="18" charset="0"/>
                        </a:rPr>
                        <a:t>FAD 01(25461)WC</a:t>
                      </a:r>
                    </a:p>
                  </a:txBody>
                  <a:tcPr/>
                </a:tc>
                <a:tc>
                  <a:txBody>
                    <a:bodyPr/>
                    <a:lstStyle/>
                    <a:p>
                      <a:pPr algn="ctr" fontAlgn="t"/>
                      <a:r>
                        <a:rPr lang="en-IN" dirty="0">
                          <a:effectLst/>
                          <a:latin typeface="Times New Roman" panose="02020603050405020304" pitchFamily="18" charset="0"/>
                          <a:cs typeface="Times New Roman" panose="02020603050405020304" pitchFamily="18" charset="0"/>
                        </a:rPr>
                        <a:t>Copper oxychloride water dispersible powder concentrate - Specification (</a:t>
                      </a:r>
                      <a:r>
                        <a:rPr lang="en-IN" i="1" dirty="0">
                          <a:effectLst/>
                          <a:latin typeface="Times New Roman" panose="02020603050405020304" pitchFamily="18" charset="0"/>
                          <a:cs typeface="Times New Roman" panose="02020603050405020304" pitchFamily="18" charset="0"/>
                        </a:rPr>
                        <a:t>third revision of IS 1507</a:t>
                      </a:r>
                      <a:r>
                        <a:rPr lang="en-IN" dirty="0">
                          <a:effectLst/>
                          <a:latin typeface="Times New Roman" panose="02020603050405020304" pitchFamily="18" charset="0"/>
                          <a:cs typeface="Times New Roman" panose="02020603050405020304" pitchFamily="18" charset="0"/>
                        </a:rPr>
                        <a:t>)</a:t>
                      </a:r>
                    </a:p>
                  </a:txBody>
                  <a:tcPr marL="95250" marR="95250" marT="76200" marB="76200"/>
                </a:tc>
                <a:extLst>
                  <a:ext uri="{0D108BD9-81ED-4DB2-BD59-A6C34878D82A}">
                    <a16:rowId xmlns:a16="http://schemas.microsoft.com/office/drawing/2014/main" val="3712399962"/>
                  </a:ext>
                </a:extLst>
              </a:tr>
            </a:tbl>
          </a:graphicData>
        </a:graphic>
      </p:graphicFrame>
    </p:spTree>
    <p:extLst>
      <p:ext uri="{BB962C8B-B14F-4D97-AF65-F5344CB8AC3E}">
        <p14:creationId xmlns:p14="http://schemas.microsoft.com/office/powerpoint/2010/main" val="1818324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C31363-F511-11F4-9B99-A119592FD6E3}"/>
              </a:ext>
            </a:extLst>
          </p:cNvPr>
          <p:cNvGraphicFramePr>
            <a:graphicFrameLocks noGrp="1"/>
          </p:cNvGraphicFramePr>
          <p:nvPr>
            <p:extLst>
              <p:ext uri="{D42A27DB-BD31-4B8C-83A1-F6EECF244321}">
                <p14:modId xmlns:p14="http://schemas.microsoft.com/office/powerpoint/2010/main" val="2363559716"/>
              </p:ext>
            </p:extLst>
          </p:nvPr>
        </p:nvGraphicFramePr>
        <p:xfrm>
          <a:off x="1513491" y="1040525"/>
          <a:ext cx="9165021" cy="5331985"/>
        </p:xfrm>
        <a:graphic>
          <a:graphicData uri="http://schemas.openxmlformats.org/drawingml/2006/table">
            <a:tbl>
              <a:tblPr firstRow="1" bandRow="1">
                <a:effectLst>
                  <a:innerShdw blurRad="114300">
                    <a:prstClr val="black"/>
                  </a:innerShdw>
                </a:effectLst>
                <a:tableStyleId>{5C22544A-7EE6-4342-B048-85BDC9FD1C3A}</a:tableStyleId>
              </a:tblPr>
              <a:tblGrid>
                <a:gridCol w="891259">
                  <a:extLst>
                    <a:ext uri="{9D8B030D-6E8A-4147-A177-3AD203B41FA5}">
                      <a16:colId xmlns:a16="http://schemas.microsoft.com/office/drawing/2014/main" val="958088459"/>
                    </a:ext>
                  </a:extLst>
                </a:gridCol>
                <a:gridCol w="2071470">
                  <a:extLst>
                    <a:ext uri="{9D8B030D-6E8A-4147-A177-3AD203B41FA5}">
                      <a16:colId xmlns:a16="http://schemas.microsoft.com/office/drawing/2014/main" val="3142881935"/>
                    </a:ext>
                  </a:extLst>
                </a:gridCol>
                <a:gridCol w="6202292">
                  <a:extLst>
                    <a:ext uri="{9D8B030D-6E8A-4147-A177-3AD203B41FA5}">
                      <a16:colId xmlns:a16="http://schemas.microsoft.com/office/drawing/2014/main" val="3762992450"/>
                    </a:ext>
                  </a:extLst>
                </a:gridCol>
              </a:tblGrid>
              <a:tr h="397584">
                <a:tc>
                  <a:txBody>
                    <a:bodyPr/>
                    <a:lstStyle/>
                    <a:p>
                      <a:pPr algn="ctr"/>
                      <a:r>
                        <a:rPr lang="en-US" dirty="0">
                          <a:latin typeface="Times New Roman" panose="02020603050405020304" pitchFamily="18" charset="0"/>
                          <a:cs typeface="Times New Roman" panose="02020603050405020304" pitchFamily="18" charset="0"/>
                        </a:rPr>
                        <a:t>Sl No.</a:t>
                      </a:r>
                    </a:p>
                  </a:txBody>
                  <a:tcPr/>
                </a:tc>
                <a:tc>
                  <a:txBody>
                    <a:bodyPr/>
                    <a:lstStyle/>
                    <a:p>
                      <a:pPr algn="ctr"/>
                      <a:r>
                        <a:rPr lang="en-US" dirty="0">
                          <a:latin typeface="Times New Roman" panose="02020603050405020304" pitchFamily="18" charset="0"/>
                          <a:cs typeface="Times New Roman" panose="02020603050405020304" pitchFamily="18" charset="0"/>
                        </a:rPr>
                        <a:t>Doc No.</a:t>
                      </a:r>
                    </a:p>
                  </a:txBody>
                  <a:tcPr/>
                </a:tc>
                <a:tc>
                  <a:txBody>
                    <a:bodyPr/>
                    <a:lstStyle/>
                    <a:p>
                      <a:pPr algn="ctr"/>
                      <a:r>
                        <a:rPr lang="en-US" dirty="0">
                          <a:latin typeface="Times New Roman" panose="02020603050405020304" pitchFamily="18" charset="0"/>
                          <a:cs typeface="Times New Roman" panose="02020603050405020304" pitchFamily="18" charset="0"/>
                        </a:rPr>
                        <a:t>Title</a:t>
                      </a:r>
                    </a:p>
                  </a:txBody>
                  <a:tcPr/>
                </a:tc>
                <a:extLst>
                  <a:ext uri="{0D108BD9-81ED-4DB2-BD59-A6C34878D82A}">
                    <a16:rowId xmlns:a16="http://schemas.microsoft.com/office/drawing/2014/main" val="3217403125"/>
                  </a:ext>
                </a:extLst>
              </a:tr>
              <a:tr h="751598">
                <a:tc>
                  <a:txBody>
                    <a:bodyPr/>
                    <a:lstStyle/>
                    <a:p>
                      <a:r>
                        <a:rPr lang="en-US" dirty="0">
                          <a:latin typeface="Times New Roman" panose="02020603050405020304" pitchFamily="18" charset="0"/>
                          <a:cs typeface="Times New Roman" panose="02020603050405020304" pitchFamily="18" charset="0"/>
                        </a:rPr>
                        <a:t>6.</a:t>
                      </a:r>
                    </a:p>
                  </a:txBody>
                  <a:tcPr/>
                </a:tc>
                <a:tc>
                  <a:txBody>
                    <a:bodyPr/>
                    <a:lstStyle/>
                    <a:p>
                      <a:r>
                        <a:rPr lang="en-US" dirty="0">
                          <a:latin typeface="Times New Roman" panose="02020603050405020304" pitchFamily="18" charset="0"/>
                          <a:cs typeface="Times New Roman" panose="02020603050405020304" pitchFamily="18" charset="0"/>
                        </a:rPr>
                        <a:t>FAD 01(25455)WC</a:t>
                      </a:r>
                    </a:p>
                  </a:txBody>
                  <a:tcPr/>
                </a:tc>
                <a:tc>
                  <a:txBody>
                    <a:bodyPr/>
                    <a:lstStyle/>
                    <a:p>
                      <a:pPr algn="ctr" fontAlgn="t"/>
                      <a:r>
                        <a:rPr lang="en-IN" dirty="0">
                          <a:effectLst/>
                          <a:latin typeface="Times New Roman" panose="02020603050405020304" pitchFamily="18" charset="0"/>
                          <a:cs typeface="Times New Roman" panose="02020603050405020304" pitchFamily="18" charset="0"/>
                        </a:rPr>
                        <a:t>Alpha naphthyl acetic acid, technical (</a:t>
                      </a:r>
                      <a:r>
                        <a:rPr lang="en-IN" i="1" dirty="0">
                          <a:effectLst/>
                          <a:latin typeface="Times New Roman" panose="02020603050405020304" pitchFamily="18" charset="0"/>
                          <a:cs typeface="Times New Roman" panose="02020603050405020304" pitchFamily="18" charset="0"/>
                        </a:rPr>
                        <a:t>first revision of IS 13070</a:t>
                      </a:r>
                      <a:r>
                        <a:rPr lang="en-IN" dirty="0">
                          <a:effectLst/>
                          <a:latin typeface="Times New Roman" panose="02020603050405020304" pitchFamily="18" charset="0"/>
                          <a:cs typeface="Times New Roman" panose="02020603050405020304" pitchFamily="18" charset="0"/>
                        </a:rPr>
                        <a:t>)</a:t>
                      </a:r>
                    </a:p>
                  </a:txBody>
                  <a:tcPr marL="95250" marR="95250" marT="76200" marB="76200"/>
                </a:tc>
                <a:extLst>
                  <a:ext uri="{0D108BD9-81ED-4DB2-BD59-A6C34878D82A}">
                    <a16:rowId xmlns:a16="http://schemas.microsoft.com/office/drawing/2014/main" val="3331948983"/>
                  </a:ext>
                </a:extLst>
              </a:tr>
              <a:tr h="751598">
                <a:tc>
                  <a:txBody>
                    <a:bodyPr/>
                    <a:lstStyle/>
                    <a:p>
                      <a:r>
                        <a:rPr lang="en-US" dirty="0">
                          <a:latin typeface="Times New Roman" panose="02020603050405020304" pitchFamily="18" charset="0"/>
                          <a:cs typeface="Times New Roman" panose="02020603050405020304" pitchFamily="18" charset="0"/>
                        </a:rPr>
                        <a:t>7.</a:t>
                      </a:r>
                    </a:p>
                  </a:txBody>
                  <a:tcPr/>
                </a:tc>
                <a:tc>
                  <a:txBody>
                    <a:bodyPr/>
                    <a:lstStyle/>
                    <a:p>
                      <a:r>
                        <a:rPr lang="en-US" dirty="0">
                          <a:latin typeface="Times New Roman" panose="02020603050405020304" pitchFamily="18" charset="0"/>
                          <a:cs typeface="Times New Roman" panose="02020603050405020304" pitchFamily="18" charset="0"/>
                        </a:rPr>
                        <a:t>FAD 01(25457)WC</a:t>
                      </a:r>
                    </a:p>
                  </a:txBody>
                  <a:tcPr/>
                </a:tc>
                <a:tc>
                  <a:txBody>
                    <a:bodyPr/>
                    <a:lstStyle/>
                    <a:p>
                      <a:pPr algn="ctr" fontAlgn="t"/>
                      <a:r>
                        <a:rPr lang="en-IN" dirty="0">
                          <a:effectLst/>
                          <a:latin typeface="Times New Roman" panose="02020603050405020304" pitchFamily="18" charset="0"/>
                          <a:cs typeface="Times New Roman" panose="02020603050405020304" pitchFamily="18" charset="0"/>
                        </a:rPr>
                        <a:t>Alpha naphthyl acetic acid soluble concentrate (SL) - Specification (</a:t>
                      </a:r>
                      <a:r>
                        <a:rPr lang="en-IN" i="1" dirty="0">
                          <a:effectLst/>
                          <a:latin typeface="Times New Roman" panose="02020603050405020304" pitchFamily="18" charset="0"/>
                          <a:cs typeface="Times New Roman" panose="02020603050405020304" pitchFamily="18" charset="0"/>
                        </a:rPr>
                        <a:t>first revision of IS 13138</a:t>
                      </a:r>
                      <a:r>
                        <a:rPr lang="en-IN" dirty="0">
                          <a:effectLst/>
                          <a:latin typeface="Times New Roman" panose="02020603050405020304" pitchFamily="18" charset="0"/>
                          <a:cs typeface="Times New Roman" panose="02020603050405020304" pitchFamily="18" charset="0"/>
                        </a:rPr>
                        <a:t>)</a:t>
                      </a:r>
                    </a:p>
                  </a:txBody>
                  <a:tcPr marL="95250" marR="95250" marT="76200" marB="76200"/>
                </a:tc>
                <a:extLst>
                  <a:ext uri="{0D108BD9-81ED-4DB2-BD59-A6C34878D82A}">
                    <a16:rowId xmlns:a16="http://schemas.microsoft.com/office/drawing/2014/main" val="2997813548"/>
                  </a:ext>
                </a:extLst>
              </a:tr>
              <a:tr h="686241">
                <a:tc>
                  <a:txBody>
                    <a:bodyPr/>
                    <a:lstStyle/>
                    <a:p>
                      <a:r>
                        <a:rPr lang="en-US" dirty="0">
                          <a:latin typeface="Times New Roman" panose="02020603050405020304" pitchFamily="18" charset="0"/>
                          <a:cs typeface="Times New Roman" panose="02020603050405020304" pitchFamily="18" charset="0"/>
                        </a:rPr>
                        <a:t>8.</a:t>
                      </a:r>
                    </a:p>
                  </a:txBody>
                  <a:tcPr/>
                </a:tc>
                <a:tc>
                  <a:txBody>
                    <a:bodyPr/>
                    <a:lstStyle/>
                    <a:p>
                      <a:r>
                        <a:rPr lang="en-US" dirty="0">
                          <a:latin typeface="Times New Roman" panose="02020603050405020304" pitchFamily="18" charset="0"/>
                          <a:cs typeface="Times New Roman" panose="02020603050405020304" pitchFamily="18" charset="0"/>
                        </a:rPr>
                        <a:t>FAD 01(25474)WC</a:t>
                      </a:r>
                    </a:p>
                  </a:txBody>
                  <a:tcPr/>
                </a:tc>
                <a:tc>
                  <a:txBody>
                    <a:bodyPr/>
                    <a:lstStyle/>
                    <a:p>
                      <a:pPr algn="ctr"/>
                      <a:r>
                        <a:rPr lang="en-US" dirty="0">
                          <a:latin typeface="Times New Roman" panose="02020603050405020304" pitchFamily="18" charset="0"/>
                          <a:cs typeface="Times New Roman" panose="02020603050405020304" pitchFamily="18" charset="0"/>
                        </a:rPr>
                        <a:t>Butachlor, technical – Specification </a:t>
                      </a:r>
                      <a:r>
                        <a:rPr lang="en-US" i="1" dirty="0">
                          <a:latin typeface="Times New Roman" panose="02020603050405020304" pitchFamily="18" charset="0"/>
                          <a:cs typeface="Times New Roman" panose="02020603050405020304" pitchFamily="18" charset="0"/>
                        </a:rPr>
                        <a:t>(first revision of IS 9355)</a:t>
                      </a:r>
                    </a:p>
                  </a:txBody>
                  <a:tcPr/>
                </a:tc>
                <a:extLst>
                  <a:ext uri="{0D108BD9-81ED-4DB2-BD59-A6C34878D82A}">
                    <a16:rowId xmlns:a16="http://schemas.microsoft.com/office/drawing/2014/main" val="3503764309"/>
                  </a:ext>
                </a:extLst>
              </a:tr>
              <a:tr h="686241">
                <a:tc>
                  <a:txBody>
                    <a:bodyPr/>
                    <a:lstStyle/>
                    <a:p>
                      <a:r>
                        <a:rPr lang="en-US" dirty="0">
                          <a:latin typeface="Times New Roman" panose="02020603050405020304" pitchFamily="18" charset="0"/>
                          <a:cs typeface="Times New Roman" panose="02020603050405020304" pitchFamily="18" charset="0"/>
                        </a:rPr>
                        <a:t>9.</a:t>
                      </a:r>
                    </a:p>
                  </a:txBody>
                  <a:tcPr/>
                </a:tc>
                <a:tc>
                  <a:txBody>
                    <a:bodyPr/>
                    <a:lstStyle/>
                    <a:p>
                      <a:r>
                        <a:rPr lang="en-US" dirty="0">
                          <a:latin typeface="Times New Roman" panose="02020603050405020304" pitchFamily="18" charset="0"/>
                          <a:cs typeface="Times New Roman" panose="02020603050405020304" pitchFamily="18" charset="0"/>
                        </a:rPr>
                        <a:t>FAD 01(25475)WC</a:t>
                      </a:r>
                    </a:p>
                  </a:txBody>
                  <a:tcPr/>
                </a:tc>
                <a:tc>
                  <a:txBody>
                    <a:bodyPr/>
                    <a:lstStyle/>
                    <a:p>
                      <a:pPr algn="ctr"/>
                      <a:r>
                        <a:rPr lang="en-US" dirty="0">
                          <a:latin typeface="Times New Roman" panose="02020603050405020304" pitchFamily="18" charset="0"/>
                          <a:cs typeface="Times New Roman" panose="02020603050405020304" pitchFamily="18" charset="0"/>
                        </a:rPr>
                        <a:t>Butachlor emulsifiable concentrate (EC) – Specification </a:t>
                      </a:r>
                      <a:r>
                        <a:rPr lang="en-US" i="1" dirty="0">
                          <a:latin typeface="Times New Roman" panose="02020603050405020304" pitchFamily="18" charset="0"/>
                          <a:cs typeface="Times New Roman" panose="02020603050405020304" pitchFamily="18" charset="0"/>
                        </a:rPr>
                        <a:t>(first revision of IS 9356)</a:t>
                      </a:r>
                    </a:p>
                  </a:txBody>
                  <a:tcPr/>
                </a:tc>
                <a:extLst>
                  <a:ext uri="{0D108BD9-81ED-4DB2-BD59-A6C34878D82A}">
                    <a16:rowId xmlns:a16="http://schemas.microsoft.com/office/drawing/2014/main" val="2335545300"/>
                  </a:ext>
                </a:extLst>
              </a:tr>
              <a:tr h="686241">
                <a:tc>
                  <a:txBody>
                    <a:bodyPr/>
                    <a:lstStyle/>
                    <a:p>
                      <a:r>
                        <a:rPr lang="en-US" dirty="0">
                          <a:latin typeface="Times New Roman" panose="02020603050405020304" pitchFamily="18" charset="0"/>
                          <a:cs typeface="Times New Roman" panose="02020603050405020304" pitchFamily="18" charset="0"/>
                        </a:rPr>
                        <a:t>10.</a:t>
                      </a:r>
                    </a:p>
                  </a:txBody>
                  <a:tcPr/>
                </a:tc>
                <a:tc>
                  <a:txBody>
                    <a:bodyPr/>
                    <a:lstStyle/>
                    <a:p>
                      <a:r>
                        <a:rPr lang="en-US" dirty="0">
                          <a:latin typeface="Times New Roman" panose="02020603050405020304" pitchFamily="18" charset="0"/>
                          <a:cs typeface="Times New Roman" panose="02020603050405020304" pitchFamily="18" charset="0"/>
                        </a:rPr>
                        <a:t>FAD 01(25476)WC</a:t>
                      </a:r>
                    </a:p>
                  </a:txBody>
                  <a:tcPr/>
                </a:tc>
                <a:tc>
                  <a:txBody>
                    <a:bodyPr/>
                    <a:lstStyle/>
                    <a:p>
                      <a:pPr algn="ctr"/>
                      <a:r>
                        <a:rPr lang="en-US" i="0" dirty="0">
                          <a:latin typeface="Times New Roman" panose="02020603050405020304" pitchFamily="18" charset="0"/>
                          <a:cs typeface="Times New Roman" panose="02020603050405020304" pitchFamily="18" charset="0"/>
                        </a:rPr>
                        <a:t>Monocrotophos, technical – Specification </a:t>
                      </a:r>
                      <a:r>
                        <a:rPr lang="en-US" i="1" dirty="0">
                          <a:latin typeface="Times New Roman" panose="02020603050405020304" pitchFamily="18" charset="0"/>
                          <a:cs typeface="Times New Roman" panose="02020603050405020304" pitchFamily="18" charset="0"/>
                        </a:rPr>
                        <a:t>(third revision of IS 8025)</a:t>
                      </a:r>
                    </a:p>
                  </a:txBody>
                  <a:tcPr/>
                </a:tc>
                <a:extLst>
                  <a:ext uri="{0D108BD9-81ED-4DB2-BD59-A6C34878D82A}">
                    <a16:rowId xmlns:a16="http://schemas.microsoft.com/office/drawing/2014/main" val="2322361285"/>
                  </a:ext>
                </a:extLst>
              </a:tr>
              <a:tr h="686241">
                <a:tc>
                  <a:txBody>
                    <a:bodyPr/>
                    <a:lstStyle/>
                    <a:p>
                      <a:r>
                        <a:rPr lang="en-US" dirty="0">
                          <a:latin typeface="Times New Roman" panose="02020603050405020304" pitchFamily="18" charset="0"/>
                          <a:cs typeface="Times New Roman" panose="02020603050405020304" pitchFamily="18" charset="0"/>
                        </a:rPr>
                        <a:t>11.</a:t>
                      </a:r>
                    </a:p>
                  </a:txBody>
                  <a:tcPr/>
                </a:tc>
                <a:tc>
                  <a:txBody>
                    <a:bodyPr/>
                    <a:lstStyle/>
                    <a:p>
                      <a:r>
                        <a:rPr lang="en-US" dirty="0">
                          <a:latin typeface="Times New Roman" panose="02020603050405020304" pitchFamily="18" charset="0"/>
                          <a:cs typeface="Times New Roman" panose="02020603050405020304" pitchFamily="18" charset="0"/>
                        </a:rPr>
                        <a:t>FAD 01(25477)WC</a:t>
                      </a:r>
                    </a:p>
                  </a:txBody>
                  <a:tcPr/>
                </a:tc>
                <a:tc>
                  <a:txBody>
                    <a:bodyPr/>
                    <a:lstStyle/>
                    <a:p>
                      <a:pPr algn="ctr"/>
                      <a:r>
                        <a:rPr lang="en-US" i="0" dirty="0">
                          <a:latin typeface="Times New Roman" panose="02020603050405020304" pitchFamily="18" charset="0"/>
                          <a:cs typeface="Times New Roman" panose="02020603050405020304" pitchFamily="18" charset="0"/>
                        </a:rPr>
                        <a:t>Monocrotophos soluble concentrate (SL) – Specification </a:t>
                      </a:r>
                      <a:r>
                        <a:rPr lang="en-US" i="1" dirty="0">
                          <a:latin typeface="Times New Roman" panose="02020603050405020304" pitchFamily="18" charset="0"/>
                          <a:cs typeface="Times New Roman" panose="02020603050405020304" pitchFamily="18" charset="0"/>
                        </a:rPr>
                        <a:t>(third revision of IS 8074)</a:t>
                      </a:r>
                    </a:p>
                  </a:txBody>
                  <a:tcPr/>
                </a:tc>
                <a:extLst>
                  <a:ext uri="{0D108BD9-81ED-4DB2-BD59-A6C34878D82A}">
                    <a16:rowId xmlns:a16="http://schemas.microsoft.com/office/drawing/2014/main" val="868140442"/>
                  </a:ext>
                </a:extLst>
              </a:tr>
              <a:tr h="686241">
                <a:tc>
                  <a:txBody>
                    <a:bodyPr/>
                    <a:lstStyle/>
                    <a:p>
                      <a:r>
                        <a:rPr lang="en-US" dirty="0">
                          <a:latin typeface="Times New Roman" panose="02020603050405020304" pitchFamily="18" charset="0"/>
                          <a:cs typeface="Times New Roman" panose="02020603050405020304" pitchFamily="18" charset="0"/>
                        </a:rPr>
                        <a:t>12.</a:t>
                      </a:r>
                    </a:p>
                  </a:txBody>
                  <a:tcPr/>
                </a:tc>
                <a:tc>
                  <a:txBody>
                    <a:bodyPr/>
                    <a:lstStyle/>
                    <a:p>
                      <a:r>
                        <a:rPr lang="en-US" dirty="0">
                          <a:latin typeface="Times New Roman" panose="02020603050405020304" pitchFamily="18" charset="0"/>
                          <a:cs typeface="Times New Roman" panose="02020603050405020304" pitchFamily="18" charset="0"/>
                        </a:rPr>
                        <a:t>FAD 01(25488)WC</a:t>
                      </a:r>
                    </a:p>
                  </a:txBody>
                  <a:tcPr/>
                </a:tc>
                <a:tc>
                  <a:txBody>
                    <a:bodyPr/>
                    <a:lstStyle/>
                    <a:p>
                      <a:pPr algn="ctr"/>
                      <a:r>
                        <a:rPr lang="en-US" i="0" dirty="0">
                          <a:latin typeface="Times New Roman" panose="02020603050405020304" pitchFamily="18" charset="0"/>
                          <a:cs typeface="Times New Roman" panose="02020603050405020304" pitchFamily="18" charset="0"/>
                        </a:rPr>
                        <a:t>Aluminium phosphide formulations - Specification </a:t>
                      </a:r>
                      <a:r>
                        <a:rPr lang="en-US" i="1" dirty="0">
                          <a:latin typeface="Times New Roman" panose="02020603050405020304" pitchFamily="18" charset="0"/>
                          <a:cs typeface="Times New Roman" panose="02020603050405020304" pitchFamily="18" charset="0"/>
                        </a:rPr>
                        <a:t>(second revision of IS 6438)</a:t>
                      </a:r>
                    </a:p>
                  </a:txBody>
                  <a:tcPr/>
                </a:tc>
                <a:extLst>
                  <a:ext uri="{0D108BD9-81ED-4DB2-BD59-A6C34878D82A}">
                    <a16:rowId xmlns:a16="http://schemas.microsoft.com/office/drawing/2014/main" val="1615951258"/>
                  </a:ext>
                </a:extLst>
              </a:tr>
            </a:tbl>
          </a:graphicData>
        </a:graphic>
      </p:graphicFrame>
    </p:spTree>
    <p:extLst>
      <p:ext uri="{BB962C8B-B14F-4D97-AF65-F5344CB8AC3E}">
        <p14:creationId xmlns:p14="http://schemas.microsoft.com/office/powerpoint/2010/main" val="1944182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699E-6C1D-9E3E-75DA-8573674724F0}"/>
              </a:ext>
            </a:extLst>
          </p:cNvPr>
          <p:cNvSpPr>
            <a:spLocks noGrp="1"/>
          </p:cNvSpPr>
          <p:nvPr>
            <p:ph type="title"/>
          </p:nvPr>
        </p:nvSpPr>
        <p:spPr>
          <a:xfrm>
            <a:off x="1154954" y="493986"/>
            <a:ext cx="8761413" cy="998483"/>
          </a:xfrm>
        </p:spPr>
        <p:txBody>
          <a:bodyPr/>
          <a:lstStyle/>
          <a:p>
            <a:pPr algn="ctr"/>
            <a:r>
              <a:rPr lang="en-US" b="1" dirty="0">
                <a:latin typeface="Times New Roman" panose="02020603050405020304" pitchFamily="18" charset="0"/>
                <a:cs typeface="Times New Roman" panose="02020603050405020304" pitchFamily="18" charset="0"/>
              </a:rPr>
              <a:t>STANDARDS ON BIO-PESTICIDES UNDER DEVELOPMENT</a:t>
            </a:r>
          </a:p>
        </p:txBody>
      </p:sp>
      <p:graphicFrame>
        <p:nvGraphicFramePr>
          <p:cNvPr id="4" name="Table 3">
            <a:extLst>
              <a:ext uri="{FF2B5EF4-FFF2-40B4-BE49-F238E27FC236}">
                <a16:creationId xmlns:a16="http://schemas.microsoft.com/office/drawing/2014/main" id="{910BDCFF-4532-951C-1FC8-3107B134C7B3}"/>
              </a:ext>
            </a:extLst>
          </p:cNvPr>
          <p:cNvGraphicFramePr>
            <a:graphicFrameLocks noGrp="1"/>
          </p:cNvGraphicFramePr>
          <p:nvPr>
            <p:extLst>
              <p:ext uri="{D42A27DB-BD31-4B8C-83A1-F6EECF244321}">
                <p14:modId xmlns:p14="http://schemas.microsoft.com/office/powerpoint/2010/main" val="2191963152"/>
              </p:ext>
            </p:extLst>
          </p:nvPr>
        </p:nvGraphicFramePr>
        <p:xfrm>
          <a:off x="1154954" y="1877190"/>
          <a:ext cx="10068910" cy="4855471"/>
        </p:xfrm>
        <a:graphic>
          <a:graphicData uri="http://schemas.openxmlformats.org/drawingml/2006/table">
            <a:tbl>
              <a:tblPr firstRow="1" bandRow="1">
                <a:effectLst>
                  <a:innerShdw blurRad="114300">
                    <a:prstClr val="black"/>
                  </a:innerShdw>
                </a:effectLst>
                <a:tableStyleId>{5C22544A-7EE6-4342-B048-85BDC9FD1C3A}</a:tableStyleId>
              </a:tblPr>
              <a:tblGrid>
                <a:gridCol w="762009">
                  <a:extLst>
                    <a:ext uri="{9D8B030D-6E8A-4147-A177-3AD203B41FA5}">
                      <a16:colId xmlns:a16="http://schemas.microsoft.com/office/drawing/2014/main" val="1458889378"/>
                    </a:ext>
                  </a:extLst>
                </a:gridCol>
                <a:gridCol w="9306901">
                  <a:extLst>
                    <a:ext uri="{9D8B030D-6E8A-4147-A177-3AD203B41FA5}">
                      <a16:colId xmlns:a16="http://schemas.microsoft.com/office/drawing/2014/main" val="4121889187"/>
                    </a:ext>
                  </a:extLst>
                </a:gridCol>
              </a:tblGrid>
              <a:tr h="482736">
                <a:tc>
                  <a:txBody>
                    <a:bodyPr/>
                    <a:lstStyle/>
                    <a:p>
                      <a:pPr algn="ctr"/>
                      <a:r>
                        <a:rPr lang="en-US" dirty="0">
                          <a:latin typeface="Times New Roman" panose="02020603050405020304" pitchFamily="18" charset="0"/>
                          <a:cs typeface="Times New Roman" panose="02020603050405020304" pitchFamily="18" charset="0"/>
                        </a:rPr>
                        <a:t>Sl No.</a:t>
                      </a:r>
                    </a:p>
                  </a:txBody>
                  <a:tcPr/>
                </a:tc>
                <a:tc>
                  <a:txBody>
                    <a:bodyPr/>
                    <a:lstStyle/>
                    <a:p>
                      <a:pPr algn="ctr"/>
                      <a:r>
                        <a:rPr lang="en-US" dirty="0">
                          <a:latin typeface="Times New Roman" panose="02020603050405020304" pitchFamily="18" charset="0"/>
                          <a:cs typeface="Times New Roman" panose="02020603050405020304" pitchFamily="18" charset="0"/>
                        </a:rPr>
                        <a:t>Title</a:t>
                      </a:r>
                    </a:p>
                  </a:txBody>
                  <a:tcPr/>
                </a:tc>
                <a:extLst>
                  <a:ext uri="{0D108BD9-81ED-4DB2-BD59-A6C34878D82A}">
                    <a16:rowId xmlns:a16="http://schemas.microsoft.com/office/drawing/2014/main" val="889981751"/>
                  </a:ext>
                </a:extLst>
              </a:tr>
              <a:tr h="846928">
                <a:tc>
                  <a:txBody>
                    <a:bodyPr/>
                    <a:lstStyle/>
                    <a:p>
                      <a:r>
                        <a:rPr lang="en-US" dirty="0">
                          <a:latin typeface="Times New Roman" panose="02020603050405020304" pitchFamily="18" charset="0"/>
                          <a:cs typeface="Times New Roman" panose="02020603050405020304" pitchFamily="18" charset="0"/>
                        </a:rPr>
                        <a:t>1.</a:t>
                      </a:r>
                    </a:p>
                  </a:txBody>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Draft Indian Standard on ‘Beauveria bassiana, Metarhizium anisopliae Verticillium lecanii and Ampilomyces quisqualis – Specification’</a:t>
                      </a:r>
                      <a:r>
                        <a:rPr lang="en-IN"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07425644"/>
                  </a:ext>
                </a:extLst>
              </a:tr>
              <a:tr h="481209">
                <a:tc>
                  <a:txBody>
                    <a:bodyPr/>
                    <a:lstStyle/>
                    <a:p>
                      <a:r>
                        <a:rPr lang="en-US" dirty="0">
                          <a:latin typeface="Times New Roman" panose="02020603050405020304" pitchFamily="18" charset="0"/>
                          <a:cs typeface="Times New Roman" panose="02020603050405020304" pitchFamily="18" charset="0"/>
                        </a:rPr>
                        <a:t>2.</a:t>
                      </a:r>
                    </a:p>
                  </a:txBody>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Draft Indian Standard on ‘</a:t>
                      </a:r>
                      <a:r>
                        <a:rPr lang="en-IN" sz="1900" kern="1200" dirty="0">
                          <a:solidFill>
                            <a:schemeClr val="dk1"/>
                          </a:solidFill>
                          <a:effectLst/>
                          <a:latin typeface="Times New Roman" panose="02020603050405020304" pitchFamily="18" charset="0"/>
                          <a:ea typeface="+mn-ea"/>
                          <a:cs typeface="Times New Roman" panose="02020603050405020304" pitchFamily="18" charset="0"/>
                        </a:rPr>
                        <a:t>Bacillus thuringiensis var. israelensis – Specification’</a:t>
                      </a:r>
                      <a:r>
                        <a:rPr lang="en-IN"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62035271"/>
                  </a:ext>
                </a:extLst>
              </a:tr>
              <a:tr h="481209">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Draft Indian Standard on ‘</a:t>
                      </a:r>
                      <a:r>
                        <a:rPr lang="en-IN" sz="1900" kern="1200" dirty="0">
                          <a:solidFill>
                            <a:schemeClr val="dk1"/>
                          </a:solidFill>
                          <a:effectLst/>
                          <a:latin typeface="Times New Roman" panose="02020603050405020304" pitchFamily="18" charset="0"/>
                          <a:ea typeface="+mn-ea"/>
                          <a:cs typeface="Times New Roman" panose="02020603050405020304" pitchFamily="18" charset="0"/>
                        </a:rPr>
                        <a:t>Bacillus subtilis – Specification’</a:t>
                      </a:r>
                      <a:r>
                        <a:rPr lang="en-IN"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7697744"/>
                  </a:ext>
                </a:extLst>
              </a:tr>
              <a:tr h="481209">
                <a:tc>
                  <a:txBody>
                    <a:bodyPr/>
                    <a:lstStyle/>
                    <a:p>
                      <a:r>
                        <a:rPr lang="en-US" dirty="0">
                          <a:latin typeface="Times New Roman" panose="02020603050405020304" pitchFamily="18" charset="0"/>
                          <a:cs typeface="Times New Roman" panose="02020603050405020304" pitchFamily="18" charset="0"/>
                        </a:rPr>
                        <a:t>4.</a:t>
                      </a:r>
                    </a:p>
                  </a:txBody>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Draft Indian Standard on ‘</a:t>
                      </a:r>
                      <a:r>
                        <a:rPr lang="en-IN" sz="1900" kern="1200" dirty="0">
                          <a:solidFill>
                            <a:schemeClr val="dk1"/>
                          </a:solidFill>
                          <a:effectLst/>
                          <a:latin typeface="Times New Roman" panose="02020603050405020304" pitchFamily="18" charset="0"/>
                          <a:ea typeface="+mn-ea"/>
                          <a:cs typeface="Times New Roman" panose="02020603050405020304" pitchFamily="18" charset="0"/>
                        </a:rPr>
                        <a:t>Bacillus thuringiensis var. galleriae – Specification’</a:t>
                      </a:r>
                      <a:r>
                        <a:rPr lang="en-IN"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0575252"/>
                  </a:ext>
                </a:extLst>
              </a:tr>
              <a:tr h="481209">
                <a:tc>
                  <a:txBody>
                    <a:bodyPr/>
                    <a:lstStyle/>
                    <a:p>
                      <a:r>
                        <a:rPr lang="en-US" dirty="0">
                          <a:latin typeface="Times New Roman" panose="02020603050405020304" pitchFamily="18" charset="0"/>
                          <a:cs typeface="Times New Roman" panose="02020603050405020304" pitchFamily="18" charset="0"/>
                        </a:rPr>
                        <a:t>5.</a:t>
                      </a:r>
                    </a:p>
                  </a:txBody>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Draft Indian Standard on ‘</a:t>
                      </a:r>
                      <a:r>
                        <a:rPr lang="en-IN" sz="1900" kern="1200" dirty="0">
                          <a:solidFill>
                            <a:schemeClr val="dk1"/>
                          </a:solidFill>
                          <a:effectLst/>
                          <a:latin typeface="Times New Roman" panose="02020603050405020304" pitchFamily="18" charset="0"/>
                          <a:ea typeface="+mn-ea"/>
                          <a:cs typeface="Times New Roman" panose="02020603050405020304" pitchFamily="18" charset="0"/>
                        </a:rPr>
                        <a:t>Bacillus sphaericus –Specification’</a:t>
                      </a:r>
                      <a:r>
                        <a:rPr lang="en-IN"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46864972"/>
                  </a:ext>
                </a:extLst>
              </a:tr>
              <a:tr h="481209">
                <a:tc>
                  <a:txBody>
                    <a:bodyPr/>
                    <a:lstStyle/>
                    <a:p>
                      <a:r>
                        <a:rPr lang="en-US" dirty="0">
                          <a:latin typeface="Times New Roman" panose="02020603050405020304" pitchFamily="18" charset="0"/>
                          <a:cs typeface="Times New Roman" panose="02020603050405020304" pitchFamily="18" charset="0"/>
                        </a:rPr>
                        <a:t>6.</a:t>
                      </a:r>
                    </a:p>
                  </a:txBody>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Draft Indian Standard on ‘</a:t>
                      </a:r>
                      <a:r>
                        <a:rPr lang="en-IN" sz="1900" kern="1200" dirty="0">
                          <a:solidFill>
                            <a:schemeClr val="dk1"/>
                          </a:solidFill>
                          <a:effectLst/>
                          <a:latin typeface="Times New Roman" panose="02020603050405020304" pitchFamily="18" charset="0"/>
                          <a:ea typeface="+mn-ea"/>
                          <a:cs typeface="Times New Roman" panose="02020603050405020304" pitchFamily="18" charset="0"/>
                        </a:rPr>
                        <a:t>Bacillus thuringiensis var kurstaki – Specification’</a:t>
                      </a:r>
                      <a:r>
                        <a:rPr lang="en-IN"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43825400"/>
                  </a:ext>
                </a:extLst>
              </a:tr>
              <a:tr h="481209">
                <a:tc>
                  <a:txBody>
                    <a:bodyPr/>
                    <a:lstStyle/>
                    <a:p>
                      <a:r>
                        <a:rPr lang="en-US" dirty="0">
                          <a:latin typeface="Times New Roman" panose="02020603050405020304" pitchFamily="18" charset="0"/>
                          <a:cs typeface="Times New Roman" panose="02020603050405020304" pitchFamily="18" charset="0"/>
                        </a:rPr>
                        <a:t>7.</a:t>
                      </a:r>
                    </a:p>
                  </a:txBody>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Draft Indian Standard on ‘</a:t>
                      </a:r>
                      <a:r>
                        <a:rPr lang="en-IN" sz="1900" kern="1200" dirty="0">
                          <a:solidFill>
                            <a:schemeClr val="dk1"/>
                          </a:solidFill>
                          <a:effectLst/>
                          <a:latin typeface="Times New Roman" panose="02020603050405020304" pitchFamily="18" charset="0"/>
                          <a:ea typeface="+mn-ea"/>
                          <a:cs typeface="Times New Roman" panose="02020603050405020304" pitchFamily="18" charset="0"/>
                        </a:rPr>
                        <a:t>Pseudomonas fluorescence – Specification’</a:t>
                      </a:r>
                      <a:r>
                        <a:rPr lang="en-IN"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8703983"/>
                  </a:ext>
                </a:extLst>
              </a:tr>
              <a:tr h="481209">
                <a:tc>
                  <a:txBody>
                    <a:bodyPr/>
                    <a:lstStyle/>
                    <a:p>
                      <a:r>
                        <a:rPr lang="en-US" dirty="0">
                          <a:latin typeface="Times New Roman" panose="02020603050405020304" pitchFamily="18" charset="0"/>
                          <a:cs typeface="Times New Roman" panose="02020603050405020304" pitchFamily="18" charset="0"/>
                        </a:rPr>
                        <a:t>8.</a:t>
                      </a:r>
                    </a:p>
                  </a:txBody>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Draft Indian Standard on ‘</a:t>
                      </a:r>
                      <a:r>
                        <a:rPr lang="en-IN" sz="1900" kern="1200" dirty="0">
                          <a:solidFill>
                            <a:schemeClr val="dk1"/>
                          </a:solidFill>
                          <a:effectLst/>
                          <a:latin typeface="Times New Roman" panose="02020603050405020304" pitchFamily="18" charset="0"/>
                          <a:ea typeface="+mn-ea"/>
                          <a:cs typeface="Times New Roman" panose="02020603050405020304" pitchFamily="18" charset="0"/>
                        </a:rPr>
                        <a:t>Trichoderma viride and Trichoderma harzianum – Specification’</a:t>
                      </a:r>
                      <a:r>
                        <a:rPr lang="en-IN"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9089142"/>
                  </a:ext>
                </a:extLst>
              </a:tr>
            </a:tbl>
          </a:graphicData>
        </a:graphic>
      </p:graphicFrame>
      <p:sp>
        <p:nvSpPr>
          <p:cNvPr id="5" name="TextBox 4">
            <a:extLst>
              <a:ext uri="{FF2B5EF4-FFF2-40B4-BE49-F238E27FC236}">
                <a16:creationId xmlns:a16="http://schemas.microsoft.com/office/drawing/2014/main" id="{93DCEB5A-90A8-1940-E219-F0E3EFED00B2}"/>
              </a:ext>
            </a:extLst>
          </p:cNvPr>
          <p:cNvSpPr txBox="1"/>
          <p:nvPr/>
        </p:nvSpPr>
        <p:spPr>
          <a:xfrm>
            <a:off x="431800" y="1492469"/>
            <a:ext cx="9690473" cy="384721"/>
          </a:xfrm>
          <a:prstGeom prst="rect">
            <a:avLst/>
          </a:prstGeom>
          <a:noFill/>
        </p:spPr>
        <p:txBody>
          <a:bodyPr wrap="none" rtlCol="0">
            <a:spAutoFit/>
          </a:bodyPr>
          <a:lstStyle/>
          <a:p>
            <a:r>
              <a:rPr lang="en-US" dirty="0">
                <a:solidFill>
                  <a:schemeClr val="bg1"/>
                </a:solidFill>
              </a:rPr>
              <a:t>The following Indian Standards related to bio-pesticides are under development:</a:t>
            </a:r>
          </a:p>
        </p:txBody>
      </p:sp>
    </p:spTree>
    <p:extLst>
      <p:ext uri="{BB962C8B-B14F-4D97-AF65-F5344CB8AC3E}">
        <p14:creationId xmlns:p14="http://schemas.microsoft.com/office/powerpoint/2010/main" val="3811041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448909" y="2099733"/>
            <a:ext cx="7531703" cy="2677648"/>
          </a:xfrm>
        </p:spPr>
        <p:txBody>
          <a:bodyPr anchor="ctr">
            <a:normAutofit/>
          </a:bodyPr>
          <a:lstStyle/>
          <a:p>
            <a:pPr algn="ctr"/>
            <a:r>
              <a:rPr lang="en-US" altLang="en-US" sz="7200" i="1" dirty="0">
                <a:solidFill>
                  <a:schemeClr val="accent1">
                    <a:lumMod val="40000"/>
                    <a:lumOff val="60000"/>
                  </a:schemeClr>
                </a:solidFill>
                <a:latin typeface="Forte" panose="03060902040502070203" pitchFamily="66" charset="0"/>
              </a:rPr>
              <a:t>THANK </a:t>
            </a:r>
            <a:r>
              <a:rPr lang="en-US" altLang="en-US" sz="7200" i="1" dirty="0" smtClean="0">
                <a:solidFill>
                  <a:schemeClr val="accent1">
                    <a:lumMod val="40000"/>
                    <a:lumOff val="60000"/>
                  </a:schemeClr>
                </a:solidFill>
                <a:latin typeface="Forte" panose="03060902040502070203" pitchFamily="66" charset="0"/>
              </a:rPr>
              <a:t>YOU….</a:t>
            </a:r>
            <a:endParaRPr lang="en-US" altLang="en-US" sz="7200" i="1" dirty="0">
              <a:solidFill>
                <a:schemeClr val="accent1">
                  <a:lumMod val="40000"/>
                  <a:lumOff val="60000"/>
                </a:schemeClr>
              </a:solidFill>
              <a:latin typeface="Forte" panose="03060902040502070203"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1480384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1373" y="656337"/>
            <a:ext cx="11329259" cy="503271"/>
          </a:xfrm>
          <a:prstGeom prst="rect">
            <a:avLst/>
          </a:prstGeom>
          <a:solidFill>
            <a:schemeClr val="accent1"/>
          </a:solidFill>
        </p:spPr>
        <p:txBody>
          <a:bodyPr vert="horz" lIns="91420" tIns="45718" rIns="91420" bIns="45718" rtlCol="0" anchor="b">
            <a:normAutofit fontScale="62500" lnSpcReduction="20000"/>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Aft>
                <a:spcPts val="0"/>
              </a:spcAft>
            </a:pPr>
            <a:r>
              <a:rPr lang="en-IN" sz="3600" b="1" dirty="0">
                <a:solidFill>
                  <a:schemeClr val="lt1"/>
                </a:solidFill>
                <a:latin typeface="Times New Roman" panose="02020603050405020304" pitchFamily="18" charset="0"/>
                <a:cs typeface="Times New Roman" panose="02020603050405020304" pitchFamily="18" charset="0"/>
              </a:rPr>
              <a:t>IS 6940 - Methods of test for pesticides and their formulations</a:t>
            </a:r>
          </a:p>
        </p:txBody>
      </p:sp>
      <p:sp>
        <p:nvSpPr>
          <p:cNvPr id="3" name="Rectangle 2"/>
          <p:cNvSpPr/>
          <p:nvPr/>
        </p:nvSpPr>
        <p:spPr>
          <a:xfrm>
            <a:off x="4153988" y="3504186"/>
            <a:ext cx="3212275" cy="17622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b="1" dirty="0">
                <a:latin typeface="Times New Roman" panose="02020603050405020304" pitchFamily="18" charset="0"/>
                <a:cs typeface="Times New Roman" panose="02020603050405020304" pitchFamily="18" charset="0"/>
              </a:rPr>
              <a:t>TESTS FOR TECHNICAL GRADE PESTICIDES</a:t>
            </a:r>
          </a:p>
        </p:txBody>
      </p:sp>
      <p:sp>
        <p:nvSpPr>
          <p:cNvPr id="7" name="Rectangle 6"/>
          <p:cNvSpPr/>
          <p:nvPr/>
        </p:nvSpPr>
        <p:spPr>
          <a:xfrm>
            <a:off x="7964138" y="2024803"/>
            <a:ext cx="1898469" cy="11364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dirty="0"/>
              <a:t>Moisture Content</a:t>
            </a:r>
            <a:endParaRPr lang="en-IN"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4704211" y="2014291"/>
            <a:ext cx="2111827" cy="11364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dirty="0"/>
              <a:t>Relative Density of Liquid Pesticides</a:t>
            </a:r>
            <a:endParaRPr lang="en-IN" sz="2000" b="1" dirty="0">
              <a:latin typeface="Times New Roman" panose="02020603050405020304" pitchFamily="18" charset="0"/>
              <a:cs typeface="Times New Roman" panose="02020603050405020304" pitchFamily="18" charset="0"/>
            </a:endParaRPr>
          </a:p>
        </p:txBody>
      </p:sp>
      <p:cxnSp>
        <p:nvCxnSpPr>
          <p:cNvPr id="10" name="Straight Arrow Connector 9"/>
          <p:cNvCxnSpPr>
            <a:cxnSpLocks/>
          </p:cNvCxnSpPr>
          <p:nvPr/>
        </p:nvCxnSpPr>
        <p:spPr>
          <a:xfrm flipV="1">
            <a:off x="7252656" y="3207946"/>
            <a:ext cx="1270260" cy="353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13889" y="2003783"/>
            <a:ext cx="1898469" cy="11364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dirty="0"/>
              <a:t>Melting Point</a:t>
            </a:r>
            <a:endParaRPr lang="en-IN" sz="20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4728114" y="5721530"/>
            <a:ext cx="1898469" cy="11364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dirty="0"/>
              <a:t>Softening Point</a:t>
            </a:r>
            <a:endParaRPr lang="en-IN" sz="20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1380158" y="5706310"/>
            <a:ext cx="1898469" cy="11364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dirty="0"/>
              <a:t>Setting Point</a:t>
            </a:r>
            <a:endParaRPr lang="en-IN" sz="20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7964138" y="5706310"/>
            <a:ext cx="1898469" cy="11364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dirty="0"/>
              <a:t>Material Insoluble in Ethanol</a:t>
            </a:r>
            <a:endParaRPr lang="en-IN" sz="2000" b="1" dirty="0">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A0AF960C-D294-B2DC-BD6A-04AF29D900A3}"/>
              </a:ext>
            </a:extLst>
          </p:cNvPr>
          <p:cNvCxnSpPr>
            <a:cxnSpLocks/>
          </p:cNvCxnSpPr>
          <p:nvPr/>
        </p:nvCxnSpPr>
        <p:spPr>
          <a:xfrm>
            <a:off x="7366263" y="5266484"/>
            <a:ext cx="1156654" cy="351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ACE8B2-9A41-5879-EF2B-CA4FBADC61EB}"/>
              </a:ext>
            </a:extLst>
          </p:cNvPr>
          <p:cNvCxnSpPr>
            <a:cxnSpLocks/>
            <a:stCxn id="3" idx="0"/>
            <a:endCxn id="8" idx="2"/>
          </p:cNvCxnSpPr>
          <p:nvPr/>
        </p:nvCxnSpPr>
        <p:spPr>
          <a:xfrm flipH="1" flipV="1">
            <a:off x="5760125" y="3150761"/>
            <a:ext cx="1" cy="353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6BB0E88-70BF-D348-3811-F57EC2A03E1A}"/>
              </a:ext>
            </a:extLst>
          </p:cNvPr>
          <p:cNvCxnSpPr>
            <a:cxnSpLocks/>
          </p:cNvCxnSpPr>
          <p:nvPr/>
        </p:nvCxnSpPr>
        <p:spPr>
          <a:xfrm flipH="1" flipV="1">
            <a:off x="3098076" y="3161273"/>
            <a:ext cx="1045473" cy="340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24EB9AA-66E9-124D-C4F1-11B781FD1C68}"/>
              </a:ext>
            </a:extLst>
          </p:cNvPr>
          <p:cNvCxnSpPr>
            <a:cxnSpLocks/>
          </p:cNvCxnSpPr>
          <p:nvPr/>
        </p:nvCxnSpPr>
        <p:spPr>
          <a:xfrm flipH="1">
            <a:off x="2329392" y="5266484"/>
            <a:ext cx="1814157" cy="351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40196EB-5E98-2F5A-65AE-5A4073B48ED7}"/>
              </a:ext>
            </a:extLst>
          </p:cNvPr>
          <p:cNvCxnSpPr>
            <a:cxnSpLocks/>
            <a:endCxn id="15" idx="0"/>
          </p:cNvCxnSpPr>
          <p:nvPr/>
        </p:nvCxnSpPr>
        <p:spPr>
          <a:xfrm>
            <a:off x="5677348" y="5313037"/>
            <a:ext cx="1" cy="408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8600421-4A16-16C9-0BEC-6E461A182B39}"/>
              </a:ext>
            </a:extLst>
          </p:cNvPr>
          <p:cNvSpPr txBox="1"/>
          <p:nvPr/>
        </p:nvSpPr>
        <p:spPr>
          <a:xfrm>
            <a:off x="431373" y="1379562"/>
            <a:ext cx="12126995" cy="677108"/>
          </a:xfrm>
          <a:prstGeom prst="rect">
            <a:avLst/>
          </a:prstGeom>
          <a:noFill/>
        </p:spPr>
        <p:txBody>
          <a:bodyPr wrap="square" rtlCol="0">
            <a:spAutoFit/>
          </a:bodyPr>
          <a:lstStyle/>
          <a:p>
            <a:r>
              <a:rPr lang="en-IN" dirty="0"/>
              <a:t>This standard specifies general methods of test for technical grade pesticides and their different formulations.</a:t>
            </a:r>
          </a:p>
          <a:p>
            <a:endParaRPr lang="en-US" dirty="0"/>
          </a:p>
        </p:txBody>
      </p:sp>
      <p:pic>
        <p:nvPicPr>
          <p:cNvPr id="5" name="Picture 4">
            <a:extLst>
              <a:ext uri="{FF2B5EF4-FFF2-40B4-BE49-F238E27FC236}">
                <a16:creationId xmlns:a16="http://schemas.microsoft.com/office/drawing/2014/main" id="{4715C0CA-69A3-712E-EC16-71358C143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Tree>
    <p:extLst>
      <p:ext uri="{BB962C8B-B14F-4D97-AF65-F5344CB8AC3E}">
        <p14:creationId xmlns:p14="http://schemas.microsoft.com/office/powerpoint/2010/main" val="340983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2457" y="2930027"/>
            <a:ext cx="1998617" cy="17622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b="1" dirty="0" err="1">
                <a:latin typeface="Times New Roman" panose="02020603050405020304" pitchFamily="18" charset="0"/>
                <a:cs typeface="Times New Roman" panose="02020603050405020304" pitchFamily="18" charset="0"/>
              </a:rPr>
              <a:t>Pesticidal</a:t>
            </a:r>
            <a:r>
              <a:rPr lang="en-IN" sz="2000" b="1" dirty="0">
                <a:latin typeface="Times New Roman" panose="02020603050405020304" pitchFamily="18" charset="0"/>
                <a:cs typeface="Times New Roman" panose="02020603050405020304" pitchFamily="18" charset="0"/>
              </a:rPr>
              <a:t> Formulations</a:t>
            </a:r>
          </a:p>
        </p:txBody>
      </p:sp>
      <p:sp>
        <p:nvSpPr>
          <p:cNvPr id="4" name="Rectangle 3"/>
          <p:cNvSpPr/>
          <p:nvPr/>
        </p:nvSpPr>
        <p:spPr>
          <a:xfrm>
            <a:off x="6792275" y="452927"/>
            <a:ext cx="4102147" cy="20569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ctr">
              <a:buAutoNum type="arabicParenR"/>
            </a:pPr>
            <a:endParaRPr lang="en-IN" sz="2000" dirty="0"/>
          </a:p>
          <a:p>
            <a:pPr marL="457200" indent="-457200" algn="ctr">
              <a:buAutoNum type="arabicParenR"/>
            </a:pPr>
            <a:endParaRPr lang="en-IN" sz="2000" dirty="0"/>
          </a:p>
          <a:p>
            <a:pPr marL="457200" indent="-457200" algn="ctr">
              <a:buAutoNum type="arabicParenR"/>
            </a:pPr>
            <a:endParaRPr lang="en-IN" sz="2000" dirty="0"/>
          </a:p>
          <a:p>
            <a:pPr marL="457200" indent="-457200" algn="ctr">
              <a:buAutoNum type="arabicParenR"/>
            </a:pPr>
            <a:r>
              <a:rPr lang="en-IN" sz="1600" dirty="0" err="1"/>
              <a:t>Suspensibility</a:t>
            </a:r>
            <a:r>
              <a:rPr lang="en-IN" sz="1600" dirty="0"/>
              <a:t> Test after Accelerated storage/without Pre-treatment</a:t>
            </a:r>
          </a:p>
          <a:p>
            <a:pPr marL="457200" indent="-457200" algn="ctr">
              <a:buFontTx/>
              <a:buAutoNum type="arabicParenR"/>
            </a:pPr>
            <a:r>
              <a:rPr lang="en-IN" sz="1600" dirty="0"/>
              <a:t>Sieving Test after accelerated storage/without Pre-</a:t>
            </a:r>
            <a:r>
              <a:rPr lang="en-IN" sz="1600" dirty="0" err="1"/>
              <a:t>treatmeat</a:t>
            </a:r>
            <a:endParaRPr lang="en-IN" sz="1600" dirty="0"/>
          </a:p>
          <a:p>
            <a:pPr algn="ctr"/>
            <a:r>
              <a:rPr lang="en-IN" sz="1600" dirty="0"/>
              <a:t>3) </a:t>
            </a:r>
            <a:r>
              <a:rPr lang="en-IN" sz="1600" b="1" dirty="0">
                <a:latin typeface="Times New Roman" panose="02020603050405020304" pitchFamily="18" charset="0"/>
                <a:cs typeface="Times New Roman" panose="02020603050405020304" pitchFamily="18" charset="0"/>
              </a:rPr>
              <a:t>Acidity or </a:t>
            </a:r>
            <a:r>
              <a:rPr lang="en-IN" sz="1600" dirty="0"/>
              <a:t>Alkalinity Test</a:t>
            </a:r>
          </a:p>
          <a:p>
            <a:pPr algn="ctr"/>
            <a:r>
              <a:rPr lang="en-IN" sz="1600" dirty="0"/>
              <a:t>4) Wettability Test</a:t>
            </a:r>
            <a:endParaRPr lang="en-IN" sz="1600" b="1" dirty="0">
              <a:latin typeface="Times New Roman" panose="02020603050405020304" pitchFamily="18" charset="0"/>
              <a:cs typeface="Times New Roman" panose="02020603050405020304" pitchFamily="18" charset="0"/>
            </a:endParaRPr>
          </a:p>
          <a:p>
            <a:pPr marL="457200" indent="-457200" algn="ctr">
              <a:buFontTx/>
              <a:buAutoNum type="arabicParenR"/>
            </a:pPr>
            <a:endParaRPr lang="en-IN" sz="2000" dirty="0"/>
          </a:p>
          <a:p>
            <a:pPr marL="457200" indent="-457200" algn="ctr">
              <a:buFontTx/>
              <a:buAutoNum type="arabicParenR"/>
            </a:pPr>
            <a:endParaRPr lang="en-IN" sz="2000" b="1" dirty="0">
              <a:latin typeface="Times New Roman" panose="02020603050405020304" pitchFamily="18" charset="0"/>
              <a:cs typeface="Times New Roman" panose="02020603050405020304" pitchFamily="18" charset="0"/>
            </a:endParaRPr>
          </a:p>
          <a:p>
            <a:pPr marL="457200" indent="-457200" algn="ctr">
              <a:buAutoNum type="arabicParenR"/>
            </a:pPr>
            <a:endParaRPr lang="en-IN" sz="2000" dirty="0"/>
          </a:p>
          <a:p>
            <a:pPr marL="457200" indent="-457200" algn="ctr">
              <a:buAutoNum type="arabicParenR"/>
            </a:pPr>
            <a:endParaRPr lang="en-IN" sz="2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3972457" y="726009"/>
            <a:ext cx="1998617" cy="15120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b="1" dirty="0">
                <a:latin typeface="Times New Roman" panose="02020603050405020304" pitchFamily="18" charset="0"/>
                <a:cs typeface="Times New Roman" panose="02020603050405020304" pitchFamily="18" charset="0"/>
              </a:rPr>
              <a:t>Tests for WDP</a:t>
            </a:r>
          </a:p>
        </p:txBody>
      </p:sp>
      <p:cxnSp>
        <p:nvCxnSpPr>
          <p:cNvPr id="13" name="Straight Connector 12"/>
          <p:cNvCxnSpPr/>
          <p:nvPr/>
        </p:nvCxnSpPr>
        <p:spPr>
          <a:xfrm>
            <a:off x="5102134" y="1310497"/>
            <a:ext cx="1" cy="530352"/>
          </a:xfrm>
          <a:prstGeom prst="line">
            <a:avLst/>
          </a:prstGeom>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6013938" y="1393347"/>
            <a:ext cx="778337" cy="318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Down Arrow 13"/>
          <p:cNvSpPr/>
          <p:nvPr/>
        </p:nvSpPr>
        <p:spPr>
          <a:xfrm rot="10800000">
            <a:off x="4804126" y="2332591"/>
            <a:ext cx="214446" cy="486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804817" y="5301191"/>
            <a:ext cx="1998617" cy="15120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b="1" dirty="0">
                <a:latin typeface="Times New Roman" panose="02020603050405020304" pitchFamily="18" charset="0"/>
                <a:cs typeface="Times New Roman" panose="02020603050405020304" pitchFamily="18" charset="0"/>
              </a:rPr>
              <a:t>Tests for EC</a:t>
            </a:r>
          </a:p>
        </p:txBody>
      </p:sp>
      <p:sp>
        <p:nvSpPr>
          <p:cNvPr id="17" name="Down Arrow 16"/>
          <p:cNvSpPr/>
          <p:nvPr/>
        </p:nvSpPr>
        <p:spPr>
          <a:xfrm>
            <a:off x="4945360" y="4629834"/>
            <a:ext cx="247650" cy="754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ight Arrow 17"/>
          <p:cNvSpPr/>
          <p:nvPr/>
        </p:nvSpPr>
        <p:spPr>
          <a:xfrm>
            <a:off x="5803434" y="5863409"/>
            <a:ext cx="1176755" cy="318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6980189" y="5497755"/>
            <a:ext cx="3452948" cy="13154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ctr">
              <a:buAutoNum type="arabicParenR"/>
            </a:pPr>
            <a:endParaRPr lang="en-IN" sz="2000" dirty="0"/>
          </a:p>
          <a:p>
            <a:pPr marL="457200" indent="-457200" algn="ctr">
              <a:buAutoNum type="arabicParenR"/>
            </a:pPr>
            <a:endParaRPr lang="en-IN" sz="2000" dirty="0"/>
          </a:p>
          <a:p>
            <a:pPr marL="457200" indent="-457200" algn="ctr">
              <a:buAutoNum type="arabicParenR"/>
            </a:pPr>
            <a:endParaRPr lang="en-IN" sz="2000" dirty="0"/>
          </a:p>
          <a:p>
            <a:pPr marL="457200" indent="-457200" algn="ctr">
              <a:buFontTx/>
              <a:buAutoNum type="arabicParenR"/>
            </a:pPr>
            <a:r>
              <a:rPr lang="en-IN" sz="1600" dirty="0"/>
              <a:t>Cold Test</a:t>
            </a:r>
          </a:p>
          <a:p>
            <a:pPr marL="457200" indent="-457200" algn="ctr">
              <a:buFontTx/>
              <a:buAutoNum type="arabicParenR"/>
            </a:pPr>
            <a:r>
              <a:rPr lang="en-IN" sz="1600" dirty="0"/>
              <a:t>Test for Emulsion Stability</a:t>
            </a:r>
          </a:p>
          <a:p>
            <a:pPr marL="457200" indent="-457200" algn="ctr">
              <a:buFontTx/>
              <a:buAutoNum type="arabicParenR"/>
            </a:pPr>
            <a:r>
              <a:rPr lang="en-IN" sz="1600" dirty="0"/>
              <a:t>Test for Heat Stability</a:t>
            </a:r>
          </a:p>
          <a:p>
            <a:pPr marL="457200" indent="-457200" algn="ctr">
              <a:buFontTx/>
              <a:buAutoNum type="arabicParenR"/>
            </a:pPr>
            <a:r>
              <a:rPr lang="en-IN" sz="1600" dirty="0"/>
              <a:t>Acidity </a:t>
            </a:r>
            <a:r>
              <a:rPr lang="en-IN" sz="1600"/>
              <a:t>or Alkalinity</a:t>
            </a:r>
            <a:endParaRPr lang="en-IN" sz="1600" dirty="0"/>
          </a:p>
          <a:p>
            <a:pPr marL="457200" indent="-457200" algn="ctr">
              <a:buFontTx/>
              <a:buAutoNum type="arabicParenR"/>
            </a:pPr>
            <a:endParaRPr lang="en-IN" sz="2000" b="1" dirty="0">
              <a:latin typeface="Times New Roman" panose="02020603050405020304" pitchFamily="18" charset="0"/>
              <a:cs typeface="Times New Roman" panose="02020603050405020304" pitchFamily="18" charset="0"/>
            </a:endParaRPr>
          </a:p>
          <a:p>
            <a:pPr marL="457200" indent="-457200" algn="ctr">
              <a:buAutoNum type="arabicParenR"/>
            </a:pPr>
            <a:endParaRPr lang="en-IN" sz="2000" dirty="0"/>
          </a:p>
          <a:p>
            <a:pPr marL="457200" indent="-457200" algn="ctr">
              <a:buAutoNum type="arabicParenR"/>
            </a:pPr>
            <a:endParaRPr lang="en-IN" sz="20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489856" y="2638097"/>
            <a:ext cx="1998617" cy="12927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b="1" dirty="0">
                <a:latin typeface="Times New Roman" panose="02020603050405020304" pitchFamily="18" charset="0"/>
                <a:cs typeface="Times New Roman" panose="02020603050405020304" pitchFamily="18" charset="0"/>
              </a:rPr>
              <a:t>Tests for Granules</a:t>
            </a:r>
          </a:p>
        </p:txBody>
      </p:sp>
      <p:sp>
        <p:nvSpPr>
          <p:cNvPr id="21" name="Right Arrow 20"/>
          <p:cNvSpPr/>
          <p:nvPr/>
        </p:nvSpPr>
        <p:spPr>
          <a:xfrm rot="10800000">
            <a:off x="2501799" y="3492245"/>
            <a:ext cx="1470658" cy="318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Down Arrow 22"/>
          <p:cNvSpPr/>
          <p:nvPr/>
        </p:nvSpPr>
        <p:spPr>
          <a:xfrm>
            <a:off x="1342210" y="4306999"/>
            <a:ext cx="45719" cy="564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287384" y="4896066"/>
            <a:ext cx="2466326" cy="18051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ctr">
              <a:buAutoNum type="arabicParenR"/>
            </a:pPr>
            <a:endParaRPr lang="en-IN" sz="2000" dirty="0"/>
          </a:p>
          <a:p>
            <a:pPr algn="ctr"/>
            <a:endParaRPr lang="en-IN" sz="2000" b="1" u="sng" dirty="0">
              <a:latin typeface="Times New Roman" panose="02020603050405020304" pitchFamily="18" charset="0"/>
              <a:cs typeface="Times New Roman" panose="02020603050405020304" pitchFamily="18" charset="0"/>
            </a:endParaRPr>
          </a:p>
          <a:p>
            <a:pPr algn="ctr"/>
            <a:r>
              <a:rPr lang="en-IN" sz="2000" b="1" u="sng" dirty="0">
                <a:latin typeface="Times New Roman" panose="02020603050405020304" pitchFamily="18" charset="0"/>
                <a:cs typeface="Times New Roman" panose="02020603050405020304" pitchFamily="18" charset="0"/>
              </a:rPr>
              <a:t>E</a:t>
            </a:r>
          </a:p>
          <a:p>
            <a:pPr algn="ctr"/>
            <a:endParaRPr lang="en-IN" sz="2000" b="1" u="sng" dirty="0">
              <a:latin typeface="Times New Roman" panose="02020603050405020304" pitchFamily="18" charset="0"/>
              <a:cs typeface="Times New Roman" panose="02020603050405020304" pitchFamily="18" charset="0"/>
            </a:endParaRPr>
          </a:p>
          <a:p>
            <a:pPr algn="ctr"/>
            <a:r>
              <a:rPr lang="en-IN" sz="2000" b="1" u="sng" dirty="0">
                <a:latin typeface="Times New Roman" panose="02020603050405020304" pitchFamily="18" charset="0"/>
                <a:cs typeface="Times New Roman" panose="02020603050405020304" pitchFamily="18" charset="0"/>
              </a:rPr>
              <a:t>Encapsulation</a:t>
            </a:r>
          </a:p>
          <a:p>
            <a:pPr algn="ctr"/>
            <a:r>
              <a:rPr lang="en-IN" sz="2000" dirty="0"/>
              <a:t>Attrition Test</a:t>
            </a:r>
          </a:p>
          <a:p>
            <a:pPr algn="ctr"/>
            <a:r>
              <a:rPr lang="en-IN" sz="2000" dirty="0"/>
              <a:t>Water Run-Off Test</a:t>
            </a:r>
          </a:p>
          <a:p>
            <a:pPr algn="ctr"/>
            <a:r>
              <a:rPr lang="en-IN" sz="2000" dirty="0"/>
              <a:t>Wet Test for Encapsulation</a:t>
            </a:r>
          </a:p>
          <a:p>
            <a:pPr algn="ctr"/>
            <a:endParaRPr lang="en-IN" sz="2000" b="1" u="sng" dirty="0">
              <a:latin typeface="Times New Roman" panose="02020603050405020304" pitchFamily="18" charset="0"/>
              <a:cs typeface="Times New Roman" panose="02020603050405020304" pitchFamily="18" charset="0"/>
            </a:endParaRPr>
          </a:p>
          <a:p>
            <a:pPr marL="457200" indent="-457200" algn="ctr">
              <a:buFontTx/>
              <a:buAutoNum type="arabicParenR"/>
            </a:pPr>
            <a:endParaRPr lang="en-IN" sz="2000" b="1" dirty="0">
              <a:latin typeface="Times New Roman" panose="02020603050405020304" pitchFamily="18" charset="0"/>
              <a:cs typeface="Times New Roman" panose="02020603050405020304" pitchFamily="18" charset="0"/>
            </a:endParaRPr>
          </a:p>
          <a:p>
            <a:pPr marL="457200" indent="-457200" algn="ctr">
              <a:buAutoNum type="arabicParenR"/>
            </a:pPr>
            <a:endParaRPr lang="en-IN" sz="2000" dirty="0"/>
          </a:p>
          <a:p>
            <a:pPr marL="457200" indent="-457200" algn="ctr">
              <a:buAutoNum type="arabicParenR"/>
            </a:pPr>
            <a:endParaRPr lang="en-IN" sz="2000" b="1" dirty="0">
              <a:latin typeface="Times New Roman" panose="02020603050405020304" pitchFamily="18" charset="0"/>
              <a:cs typeface="Times New Roman" panose="02020603050405020304" pitchFamily="18" charset="0"/>
            </a:endParaRPr>
          </a:p>
        </p:txBody>
      </p:sp>
      <p:sp>
        <p:nvSpPr>
          <p:cNvPr id="22" name="Right Arrow 21"/>
          <p:cNvSpPr/>
          <p:nvPr/>
        </p:nvSpPr>
        <p:spPr>
          <a:xfrm>
            <a:off x="5984400" y="3468912"/>
            <a:ext cx="995789" cy="318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6993515" y="3163739"/>
            <a:ext cx="1845685" cy="12506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b="1" dirty="0">
                <a:latin typeface="Times New Roman" panose="02020603050405020304" pitchFamily="18" charset="0"/>
                <a:cs typeface="Times New Roman" panose="02020603050405020304" pitchFamily="18" charset="0"/>
              </a:rPr>
              <a:t>Tests for DP</a:t>
            </a:r>
          </a:p>
        </p:txBody>
      </p:sp>
      <p:sp>
        <p:nvSpPr>
          <p:cNvPr id="27" name="Rectangle 26"/>
          <p:cNvSpPr/>
          <p:nvPr/>
        </p:nvSpPr>
        <p:spPr>
          <a:xfrm>
            <a:off x="9394627" y="2819441"/>
            <a:ext cx="2797374" cy="17997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ctr">
              <a:buAutoNum type="arabicParenR"/>
            </a:pPr>
            <a:endParaRPr lang="en-IN" sz="2000" dirty="0"/>
          </a:p>
          <a:p>
            <a:pPr marL="457200" indent="-457200" algn="ctr">
              <a:buAutoNum type="arabicParenR"/>
            </a:pPr>
            <a:endParaRPr lang="en-IN" sz="2000" dirty="0"/>
          </a:p>
          <a:p>
            <a:pPr marL="457200" indent="-457200" algn="ctr">
              <a:buAutoNum type="arabicParenR"/>
            </a:pPr>
            <a:endParaRPr lang="en-IN" sz="2000" dirty="0"/>
          </a:p>
          <a:p>
            <a:pPr marL="457200" indent="-457200" algn="ctr">
              <a:buFontTx/>
              <a:buAutoNum type="arabicParenR"/>
            </a:pPr>
            <a:r>
              <a:rPr lang="en-IN" sz="1600" dirty="0"/>
              <a:t>Sieving </a:t>
            </a:r>
            <a:r>
              <a:rPr lang="en-IN" sz="1600" dirty="0" err="1"/>
              <a:t>Requiremeat</a:t>
            </a:r>
            <a:r>
              <a:rPr lang="en-IN" sz="1600" dirty="0"/>
              <a:t> for Particle Size</a:t>
            </a:r>
          </a:p>
          <a:p>
            <a:pPr marL="457200" indent="-457200" algn="ctr">
              <a:buFontTx/>
              <a:buAutoNum type="arabicParenR"/>
            </a:pPr>
            <a:r>
              <a:rPr lang="en-IN" sz="1600" dirty="0"/>
              <a:t>Test for Bulk Density After Compacting</a:t>
            </a:r>
          </a:p>
          <a:p>
            <a:pPr marL="457200" indent="-457200" algn="ctr">
              <a:buFontTx/>
              <a:buAutoNum type="arabicParenR"/>
            </a:pPr>
            <a:endParaRPr lang="en-IN" sz="2000" b="1" dirty="0">
              <a:latin typeface="Times New Roman" panose="02020603050405020304" pitchFamily="18" charset="0"/>
              <a:cs typeface="Times New Roman" panose="02020603050405020304" pitchFamily="18" charset="0"/>
            </a:endParaRPr>
          </a:p>
          <a:p>
            <a:pPr marL="457200" indent="-457200" algn="ctr">
              <a:buAutoNum type="arabicParenR"/>
            </a:pPr>
            <a:endParaRPr lang="en-IN" sz="2000" dirty="0"/>
          </a:p>
          <a:p>
            <a:pPr marL="457200" indent="-457200" algn="ctr">
              <a:buAutoNum type="arabicParenR"/>
            </a:pPr>
            <a:endParaRPr lang="en-IN" sz="2000" b="1" dirty="0">
              <a:latin typeface="Times New Roman" panose="02020603050405020304" pitchFamily="18" charset="0"/>
              <a:cs typeface="Times New Roman" panose="02020603050405020304" pitchFamily="18" charset="0"/>
            </a:endParaRPr>
          </a:p>
        </p:txBody>
      </p:sp>
      <p:sp>
        <p:nvSpPr>
          <p:cNvPr id="3" name="Down Arrow 2">
            <a:extLst>
              <a:ext uri="{FF2B5EF4-FFF2-40B4-BE49-F238E27FC236}">
                <a16:creationId xmlns:a16="http://schemas.microsoft.com/office/drawing/2014/main" id="{2BA37B06-4BA2-5F68-B5BE-7B6F38C1A426}"/>
              </a:ext>
            </a:extLst>
          </p:cNvPr>
          <p:cNvSpPr/>
          <p:nvPr/>
        </p:nvSpPr>
        <p:spPr>
          <a:xfrm rot="16200000">
            <a:off x="8993453" y="3487519"/>
            <a:ext cx="302423" cy="584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D51AF607-D817-2184-236C-4D8B4936E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0"/>
            <a:ext cx="641691" cy="452927"/>
          </a:xfrm>
          <a:prstGeom prst="rect">
            <a:avLst/>
          </a:prstGeom>
        </p:spPr>
      </p:pic>
      <p:sp>
        <p:nvSpPr>
          <p:cNvPr id="6" name="Down Arrow 5"/>
          <p:cNvSpPr/>
          <p:nvPr/>
        </p:nvSpPr>
        <p:spPr>
          <a:xfrm>
            <a:off x="1229709" y="3930870"/>
            <a:ext cx="326103" cy="965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40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15649-DAC4-A6C8-D77F-F8274F511152}"/>
              </a:ext>
            </a:extLst>
          </p:cNvPr>
          <p:cNvSpPr txBox="1"/>
          <p:nvPr/>
        </p:nvSpPr>
        <p:spPr>
          <a:xfrm>
            <a:off x="224534" y="685276"/>
            <a:ext cx="12097351" cy="5924699"/>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IS 6940 is under review now and it would be sent into wide circulation. </a:t>
            </a:r>
          </a:p>
          <a:p>
            <a:r>
              <a:rPr lang="en-US" sz="3200" dirty="0">
                <a:latin typeface="Times New Roman" panose="02020603050405020304" pitchFamily="18" charset="0"/>
                <a:cs typeface="Times New Roman" panose="02020603050405020304" pitchFamily="18" charset="0"/>
              </a:rPr>
              <a:t>The following new test methods have been incorporated w.r.t </a:t>
            </a:r>
          </a:p>
          <a:p>
            <a:r>
              <a:rPr lang="en-US" sz="3200" dirty="0">
                <a:latin typeface="Times New Roman" panose="02020603050405020304" pitchFamily="18" charset="0"/>
                <a:cs typeface="Times New Roman" panose="02020603050405020304" pitchFamily="18" charset="0"/>
              </a:rPr>
              <a:t>different formulation:</a:t>
            </a:r>
          </a:p>
          <a:p>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Water Content</a:t>
            </a:r>
            <a:endParaRPr lang="en-IN" sz="2400" dirty="0">
              <a:effectLst/>
              <a:latin typeface="Times New Roman" panose="02020603050405020304" pitchFamily="18" charset="0"/>
              <a:cs typeface="Times New Roman" panose="02020603050405020304" pitchFamily="18" charset="0"/>
            </a:endParaRPr>
          </a:p>
          <a:p>
            <a:pPr marL="457200" indent="-4572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Bulk (Pour &amp; Tap) Density/Relative Density</a:t>
            </a:r>
            <a:r>
              <a:rPr lang="en-IN" sz="2400" dirty="0">
                <a:effectLst/>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pPr marL="457200" indent="-4572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Wettability</a:t>
            </a:r>
            <a:r>
              <a:rPr lang="en-IN" sz="2400" dirty="0">
                <a:effectLst/>
                <a:latin typeface="Times New Roman" panose="02020603050405020304" pitchFamily="18" charset="0"/>
                <a:cs typeface="Times New Roman" panose="02020603050405020304" pitchFamily="18" charset="0"/>
              </a:rPr>
              <a:t> </a:t>
            </a:r>
          </a:p>
          <a:p>
            <a:pPr marL="457200" indent="-4572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Persistent Foam</a:t>
            </a:r>
            <a:r>
              <a:rPr lang="en-IN" sz="2400" dirty="0">
                <a:effectLst/>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pPr marL="457200" indent="-4572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Wet Sieve</a:t>
            </a:r>
            <a:r>
              <a:rPr lang="en-IN" sz="2400" dirty="0">
                <a:effectLst/>
                <a:latin typeface="Times New Roman" panose="02020603050405020304" pitchFamily="18" charset="0"/>
                <a:cs typeface="Times New Roman" panose="02020603050405020304" pitchFamily="18" charset="0"/>
              </a:rPr>
              <a:t> </a:t>
            </a:r>
          </a:p>
          <a:p>
            <a:pPr marL="457200" indent="-4572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Dry Sieve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Nominal Size Range</a:t>
            </a:r>
            <a:r>
              <a:rPr lang="en-IN" sz="2400" dirty="0">
                <a:effectLst/>
                <a:latin typeface="Times New Roman" panose="02020603050405020304" pitchFamily="18" charset="0"/>
                <a:cs typeface="Times New Roman" panose="02020603050405020304" pitchFamily="18" charset="0"/>
              </a:rPr>
              <a:t> </a:t>
            </a:r>
          </a:p>
          <a:p>
            <a:pPr marL="457200" indent="-4572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Dustiness</a:t>
            </a:r>
            <a:r>
              <a:rPr lang="en-IN" sz="2400" dirty="0">
                <a:effectLst/>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pPr marL="457200" indent="-4572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Attrition Resistance</a:t>
            </a:r>
            <a:r>
              <a:rPr lang="en-IN" sz="2400" dirty="0">
                <a:effectLst/>
                <a:latin typeface="Times New Roman" panose="02020603050405020304" pitchFamily="18" charset="0"/>
                <a:cs typeface="Times New Roman" panose="02020603050405020304" pitchFamily="18" charset="0"/>
              </a:rPr>
              <a:t> </a:t>
            </a:r>
          </a:p>
          <a:p>
            <a:pPr marL="457200" indent="-4572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Dispersibility</a:t>
            </a:r>
            <a:r>
              <a:rPr lang="en-IN" sz="2000" dirty="0">
                <a:effectLst/>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pPr marL="457200" indent="-457200">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Degree of dissolution and solution stability</a:t>
            </a:r>
            <a:r>
              <a:rPr lang="en-IN" sz="2000" dirty="0">
                <a:effectLst/>
                <a:latin typeface="Times New Roman" panose="02020603050405020304" pitchFamily="18" charset="0"/>
                <a:cs typeface="Times New Roman" panose="02020603050405020304" pitchFamily="18" charset="0"/>
              </a:rPr>
              <a:t> </a:t>
            </a:r>
            <a:endParaRPr lang="en-IN"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31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AF3C4E-A6B5-5533-90CB-FE36EE362877}"/>
              </a:ext>
            </a:extLst>
          </p:cNvPr>
          <p:cNvSpPr txBox="1"/>
          <p:nvPr/>
        </p:nvSpPr>
        <p:spPr>
          <a:xfrm>
            <a:off x="783770" y="859972"/>
            <a:ext cx="6654514" cy="4154984"/>
          </a:xfrm>
          <a:prstGeom prst="rect">
            <a:avLst/>
          </a:prstGeom>
          <a:noFill/>
        </p:spPr>
        <p:txBody>
          <a:bodyPr wrap="none" rtlCol="0">
            <a:spAutoFit/>
          </a:bodyPr>
          <a:lstStyle/>
          <a:p>
            <a:r>
              <a:rPr lang="en-IN" sz="2400" dirty="0">
                <a:effectLst/>
                <a:latin typeface="Times New Roman" panose="02020603050405020304" pitchFamily="18" charset="0"/>
                <a:ea typeface="Calibri" panose="020F0502020204030204" pitchFamily="34" charset="0"/>
                <a:cs typeface="Times New Roman" panose="02020603050405020304" pitchFamily="18" charset="0"/>
              </a:rPr>
              <a:t>12. Tablet Integrity</a:t>
            </a:r>
            <a:r>
              <a:rPr lang="en-IN" sz="2400" dirty="0">
                <a:effectLst/>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r>
              <a:rPr lang="en-IN" sz="2400" dirty="0">
                <a:effectLst/>
                <a:latin typeface="Times New Roman" panose="02020603050405020304" pitchFamily="18" charset="0"/>
                <a:ea typeface="Calibri" panose="020F0502020204030204" pitchFamily="34" charset="0"/>
                <a:cs typeface="Times New Roman" panose="02020603050405020304" pitchFamily="18" charset="0"/>
              </a:rPr>
              <a:t>13. Disintegration of Tablets</a:t>
            </a:r>
            <a:r>
              <a:rPr lang="en-IN"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14.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Miscibility with hydrocarbon oil</a:t>
            </a:r>
            <a:r>
              <a:rPr lang="en-IN" sz="2400" dirty="0">
                <a:effectLst/>
                <a:latin typeface="Times New Roman" panose="02020603050405020304" pitchFamily="18" charset="0"/>
                <a:cs typeface="Times New Roman" panose="02020603050405020304" pitchFamily="18" charset="0"/>
              </a:rPr>
              <a:t> </a:t>
            </a:r>
          </a:p>
          <a:p>
            <a:r>
              <a:rPr lang="en-IN" sz="2400" dirty="0">
                <a:effectLst/>
                <a:latin typeface="Times New Roman" panose="02020603050405020304" pitchFamily="18" charset="0"/>
                <a:ea typeface="Calibri" panose="020F0502020204030204" pitchFamily="34" charset="0"/>
                <a:cs typeface="Times New Roman" panose="02020603050405020304" pitchFamily="18" charset="0"/>
              </a:rPr>
              <a:t>15. Flash point</a:t>
            </a:r>
            <a:r>
              <a:rPr lang="en-IN" sz="2400" dirty="0">
                <a:effectLst/>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ea typeface="Calibri" panose="020F0502020204030204" pitchFamily="34" charset="0"/>
                <a:cs typeface="Times New Roman" panose="02020603050405020304" pitchFamily="18" charset="0"/>
              </a:rPr>
              <a:t>16.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Release Rate</a:t>
            </a:r>
          </a:p>
          <a:p>
            <a:r>
              <a:rPr lang="en-IN" sz="2400" dirty="0">
                <a:latin typeface="Times New Roman" panose="02020603050405020304" pitchFamily="18" charset="0"/>
                <a:ea typeface="Calibri" panose="020F0502020204030204" pitchFamily="34" charset="0"/>
                <a:cs typeface="Times New Roman" panose="02020603050405020304" pitchFamily="18" charset="0"/>
              </a:rPr>
              <a:t>17. </a:t>
            </a:r>
            <a:r>
              <a:rPr lang="en-IN" sz="2400" strike="noStrike" dirty="0">
                <a:effectLst/>
                <a:latin typeface="Times New Roman" panose="02020603050405020304" pitchFamily="18" charset="0"/>
                <a:ea typeface="Calibri" panose="020F0502020204030204" pitchFamily="34" charset="0"/>
                <a:cs typeface="Times New Roman" panose="02020603050405020304" pitchFamily="18" charset="0"/>
              </a:rPr>
              <a:t>Emulsion Stability</a:t>
            </a:r>
            <a:r>
              <a:rPr lang="en-IN" sz="2400" dirty="0">
                <a:effectLst/>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r>
              <a:rPr lang="en-IN" sz="2400" strike="noStrike" dirty="0">
                <a:effectLst/>
                <a:latin typeface="Times New Roman" panose="02020603050405020304" pitchFamily="18" charset="0"/>
                <a:ea typeface="Calibri" panose="020F0502020204030204" pitchFamily="34" charset="0"/>
                <a:cs typeface="Times New Roman" panose="02020603050405020304" pitchFamily="18" charset="0"/>
              </a:rPr>
              <a:t>18. Spontaneity of dispersion</a:t>
            </a:r>
            <a:r>
              <a:rPr lang="en-IN" sz="2400" dirty="0">
                <a:effectLst/>
                <a:latin typeface="Times New Roman" panose="02020603050405020304" pitchFamily="18" charset="0"/>
                <a:cs typeface="Times New Roman" panose="02020603050405020304" pitchFamily="18" charset="0"/>
              </a:rPr>
              <a:t> </a:t>
            </a:r>
          </a:p>
          <a:p>
            <a:r>
              <a:rPr lang="en-IN" sz="2400" strike="noStrike" dirty="0">
                <a:effectLst/>
                <a:latin typeface="Times New Roman" panose="02020603050405020304" pitchFamily="18" charset="0"/>
                <a:ea typeface="Calibri" panose="020F0502020204030204" pitchFamily="34" charset="0"/>
                <a:cs typeface="Times New Roman" panose="02020603050405020304" pitchFamily="18" charset="0"/>
              </a:rPr>
              <a:t>19. Suspensibility</a:t>
            </a:r>
            <a:r>
              <a:rPr lang="en-IN" sz="2400" dirty="0">
                <a:effectLst/>
                <a:latin typeface="Times New Roman" panose="02020603050405020304" pitchFamily="18" charset="0"/>
                <a:cs typeface="Times New Roman" panose="02020603050405020304" pitchFamily="18" charset="0"/>
              </a:rPr>
              <a:t> </a:t>
            </a:r>
          </a:p>
          <a:p>
            <a:r>
              <a:rPr lang="en-IN" sz="2400" dirty="0">
                <a:effectLst/>
                <a:latin typeface="Times New Roman" panose="02020603050405020304" pitchFamily="18" charset="0"/>
                <a:ea typeface="Calibri" panose="020F0502020204030204" pitchFamily="34" charset="0"/>
                <a:cs typeface="Times New Roman" panose="02020603050405020304" pitchFamily="18" charset="0"/>
              </a:rPr>
              <a:t>20. Acidity/Alkalinity/pH</a:t>
            </a:r>
            <a:r>
              <a:rPr lang="en-IN" sz="2400" dirty="0">
                <a:effectLst/>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r>
              <a:rPr lang="en-IN" sz="2400" dirty="0">
                <a:effectLst/>
                <a:latin typeface="Times New Roman" panose="02020603050405020304" pitchFamily="18" charset="0"/>
                <a:ea typeface="Calibri" panose="020F0502020204030204" pitchFamily="34" charset="0"/>
                <a:cs typeface="Times New Roman" panose="02020603050405020304" pitchFamily="18" charset="0"/>
              </a:rPr>
              <a:t>21. Melting Point Range</a:t>
            </a:r>
            <a:r>
              <a:rPr lang="en-IN" sz="2400" dirty="0">
                <a:effectLst/>
                <a:latin typeface="Times New Roman" panose="02020603050405020304" pitchFamily="18" charset="0"/>
                <a:cs typeface="Times New Roman" panose="02020603050405020304" pitchFamily="18" charset="0"/>
              </a:rPr>
              <a:t> </a:t>
            </a:r>
          </a:p>
          <a:p>
            <a:r>
              <a:rPr lang="en-IN" sz="2400" dirty="0">
                <a:latin typeface="Times New Roman" panose="02020603050405020304" pitchFamily="18" charset="0"/>
                <a:ea typeface="Calibri" panose="020F0502020204030204" pitchFamily="34" charset="0"/>
                <a:cs typeface="Times New Roman" panose="02020603050405020304" pitchFamily="18" charset="0"/>
              </a:rPr>
              <a:t>22.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Acetone/ Other organic solvent/ Water Insoluble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731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2229</TotalTime>
  <Words>4027</Words>
  <Application>Microsoft Office PowerPoint</Application>
  <PresentationFormat>Widescreen</PresentationFormat>
  <Paragraphs>641</Paragraphs>
  <Slides>53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53</vt:i4>
      </vt:variant>
    </vt:vector>
  </HeadingPairs>
  <TitlesOfParts>
    <vt:vector size="67" baseType="lpstr">
      <vt:lpstr>PMingLiU-ExtB</vt:lpstr>
      <vt:lpstr>Arial</vt:lpstr>
      <vt:lpstr>Calibri</vt:lpstr>
      <vt:lpstr>Cambria</vt:lpstr>
      <vt:lpstr>Century Gothic</vt:lpstr>
      <vt:lpstr>Forte</vt:lpstr>
      <vt:lpstr>Gill Sans MT</vt:lpstr>
      <vt:lpstr>Mangal</vt:lpstr>
      <vt:lpstr>Source Sans Pro</vt:lpstr>
      <vt:lpstr>Times New Roman</vt:lpstr>
      <vt:lpstr>Wingdings</vt:lpstr>
      <vt:lpstr>Wingdings 2</vt:lpstr>
      <vt:lpstr>Wingdings 3</vt:lpstr>
      <vt:lpstr>Ion Boardroom</vt:lpstr>
      <vt:lpstr>PEST HEALTH MANAGEMENT — INDIAN STANDARDS ON PESTICIDES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RECENTLY PUBLISHED INDIAN STANDARDS</vt:lpstr>
      <vt:lpstr>STANDARDS UNDER DEVELOPMENT</vt:lpstr>
      <vt:lpstr>PowerPoint Presentation</vt:lpstr>
      <vt:lpstr>STANDARDS ON BIO-PESTICIDES UNDER DEVELOPMENT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Inventions &amp; Discoveries</dc:title>
  <dc:creator>PAWAN</dc:creator>
  <cp:lastModifiedBy>HP</cp:lastModifiedBy>
  <cp:revision>238</cp:revision>
  <cp:lastPrinted>2021-10-28T05:48:29Z</cp:lastPrinted>
  <dcterms:created xsi:type="dcterms:W3CDTF">2021-07-12T07:40:11Z</dcterms:created>
  <dcterms:modified xsi:type="dcterms:W3CDTF">2025-01-17T08:27:29Z</dcterms:modified>
</cp:coreProperties>
</file>