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0" r:id="rId1"/>
  </p:sldMasterIdLst>
  <p:sldIdLst>
    <p:sldId id="298" r:id="rId2"/>
    <p:sldId id="257" r:id="rId3"/>
    <p:sldId id="263" r:id="rId4"/>
    <p:sldId id="258" r:id="rId5"/>
    <p:sldId id="264" r:id="rId6"/>
    <p:sldId id="265" r:id="rId7"/>
    <p:sldId id="281" r:id="rId8"/>
    <p:sldId id="266" r:id="rId9"/>
    <p:sldId id="286" r:id="rId10"/>
    <p:sldId id="267" r:id="rId11"/>
    <p:sldId id="282" r:id="rId12"/>
    <p:sldId id="268" r:id="rId13"/>
    <p:sldId id="283" r:id="rId14"/>
    <p:sldId id="297" r:id="rId15"/>
    <p:sldId id="269" r:id="rId16"/>
    <p:sldId id="284" r:id="rId17"/>
    <p:sldId id="270" r:id="rId18"/>
    <p:sldId id="285" r:id="rId19"/>
    <p:sldId id="259" r:id="rId20"/>
    <p:sldId id="271" r:id="rId21"/>
    <p:sldId id="272" r:id="rId22"/>
    <p:sldId id="290" r:id="rId23"/>
    <p:sldId id="273" r:id="rId24"/>
    <p:sldId id="291" r:id="rId25"/>
    <p:sldId id="274" r:id="rId26"/>
    <p:sldId id="292" r:id="rId27"/>
    <p:sldId id="275" r:id="rId28"/>
    <p:sldId id="293" r:id="rId29"/>
    <p:sldId id="295" r:id="rId30"/>
    <p:sldId id="276" r:id="rId31"/>
    <p:sldId id="294" r:id="rId32"/>
    <p:sldId id="296" r:id="rId33"/>
    <p:sldId id="260" r:id="rId34"/>
    <p:sldId id="277" r:id="rId35"/>
    <p:sldId id="278" r:id="rId36"/>
    <p:sldId id="287" r:id="rId37"/>
    <p:sldId id="279" r:id="rId38"/>
    <p:sldId id="288" r:id="rId39"/>
    <p:sldId id="280" r:id="rId40"/>
    <p:sldId id="289" r:id="rId41"/>
    <p:sldId id="261" r:id="rId42"/>
    <p:sldId id="300"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817D89C2-B589-403E-A1CD-818516BCF379}" type="datetimeFigureOut">
              <a:rPr lang="en-IN" smtClean="0"/>
              <a:t>15-01-2025</a:t>
            </a:fld>
            <a:endParaRPr lang="en-IN"/>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IN"/>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AA39370F-105A-4420-A95A-88FF322101CB}" type="slidenum">
              <a:rPr lang="en-IN" smtClean="0"/>
              <a:t>‹#›</a:t>
            </a:fld>
            <a:endParaRPr lang="en-IN"/>
          </a:p>
        </p:txBody>
      </p:sp>
    </p:spTree>
    <p:extLst>
      <p:ext uri="{BB962C8B-B14F-4D97-AF65-F5344CB8AC3E}">
        <p14:creationId xmlns:p14="http://schemas.microsoft.com/office/powerpoint/2010/main" val="3583606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17D89C2-B589-403E-A1CD-818516BCF379}" type="datetimeFigureOut">
              <a:rPr lang="en-IN" smtClean="0"/>
              <a:t>15-01-2025</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A39370F-105A-4420-A95A-88FF322101CB}" type="slidenum">
              <a:rPr lang="en-IN" smtClean="0"/>
              <a:t>‹#›</a:t>
            </a:fld>
            <a:endParaRPr lang="en-IN"/>
          </a:p>
        </p:txBody>
      </p:sp>
    </p:spTree>
    <p:extLst>
      <p:ext uri="{BB962C8B-B14F-4D97-AF65-F5344CB8AC3E}">
        <p14:creationId xmlns:p14="http://schemas.microsoft.com/office/powerpoint/2010/main" val="2273688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817D89C2-B589-403E-A1CD-818516BCF379}" type="datetimeFigureOut">
              <a:rPr lang="en-IN" smtClean="0"/>
              <a:t>15-01-2025</a:t>
            </a:fld>
            <a:endParaRPr lang="en-IN"/>
          </a:p>
        </p:txBody>
      </p:sp>
      <p:sp>
        <p:nvSpPr>
          <p:cNvPr id="5" name="Footer Placeholder 4"/>
          <p:cNvSpPr>
            <a:spLocks noGrp="1"/>
          </p:cNvSpPr>
          <p:nvPr>
            <p:ph type="ftr" sz="quarter" idx="11"/>
          </p:nvPr>
        </p:nvSpPr>
        <p:spPr/>
        <p:txBody>
          <a:bodyPr/>
          <a:lstStyle/>
          <a:p>
            <a:endParaRPr lang="en-IN"/>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A39370F-105A-4420-A95A-88FF322101CB}" type="slidenum">
              <a:rPr lang="en-IN" smtClean="0"/>
              <a:t>‹#›</a:t>
            </a:fld>
            <a:endParaRPr lang="en-IN"/>
          </a:p>
        </p:txBody>
      </p:sp>
    </p:spTree>
    <p:extLst>
      <p:ext uri="{BB962C8B-B14F-4D97-AF65-F5344CB8AC3E}">
        <p14:creationId xmlns:p14="http://schemas.microsoft.com/office/powerpoint/2010/main" val="2260517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817D89C2-B589-403E-A1CD-818516BCF379}" type="datetimeFigureOut">
              <a:rPr lang="en-IN" smtClean="0"/>
              <a:t>15-01-2025</a:t>
            </a:fld>
            <a:endParaRPr lang="en-IN"/>
          </a:p>
        </p:txBody>
      </p:sp>
      <p:sp>
        <p:nvSpPr>
          <p:cNvPr id="5" name="Footer Placeholder 4"/>
          <p:cNvSpPr>
            <a:spLocks noGrp="1"/>
          </p:cNvSpPr>
          <p:nvPr>
            <p:ph type="ftr" sz="quarter" idx="11"/>
          </p:nvPr>
        </p:nvSpPr>
        <p:spPr/>
        <p:txBody>
          <a:bodyPr/>
          <a:lstStyle/>
          <a:p>
            <a:endParaRPr lang="en-IN"/>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A39370F-105A-4420-A95A-88FF322101CB}" type="slidenum">
              <a:rPr lang="en-IN" smtClean="0"/>
              <a:t>‹#›</a:t>
            </a:fld>
            <a:endParaRPr lang="en-IN"/>
          </a:p>
        </p:txBody>
      </p:sp>
    </p:spTree>
    <p:extLst>
      <p:ext uri="{BB962C8B-B14F-4D97-AF65-F5344CB8AC3E}">
        <p14:creationId xmlns:p14="http://schemas.microsoft.com/office/powerpoint/2010/main" val="16277374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17D89C2-B589-403E-A1CD-818516BCF379}" type="datetimeFigureOut">
              <a:rPr lang="en-IN" smtClean="0"/>
              <a:t>15-01-2025</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A39370F-105A-4420-A95A-88FF322101CB}" type="slidenum">
              <a:rPr lang="en-IN" smtClean="0"/>
              <a:t>‹#›</a:t>
            </a:fld>
            <a:endParaRPr lang="en-IN"/>
          </a:p>
        </p:txBody>
      </p:sp>
    </p:spTree>
    <p:extLst>
      <p:ext uri="{BB962C8B-B14F-4D97-AF65-F5344CB8AC3E}">
        <p14:creationId xmlns:p14="http://schemas.microsoft.com/office/powerpoint/2010/main" val="26748369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17D89C2-B589-403E-A1CD-818516BCF379}" type="datetimeFigureOut">
              <a:rPr lang="en-IN" smtClean="0"/>
              <a:t>15-01-2025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A39370F-105A-4420-A95A-88FF322101CB}" type="slidenum">
              <a:rPr lang="en-IN" smtClean="0"/>
              <a:t>‹#›</a:t>
            </a:fld>
            <a:endParaRPr lang="en-IN"/>
          </a:p>
        </p:txBody>
      </p:sp>
    </p:spTree>
    <p:extLst>
      <p:ext uri="{BB962C8B-B14F-4D97-AF65-F5344CB8AC3E}">
        <p14:creationId xmlns:p14="http://schemas.microsoft.com/office/powerpoint/2010/main" val="14354298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17D89C2-B589-403E-A1CD-818516BCF379}" type="datetimeFigureOut">
              <a:rPr lang="en-IN" smtClean="0"/>
              <a:t>15-01-2025</a:t>
            </a:fld>
            <a:endParaRPr lang="en-IN"/>
          </a:p>
        </p:txBody>
      </p:sp>
      <p:sp>
        <p:nvSpPr>
          <p:cNvPr id="8" name="Footer Placeholder 7"/>
          <p:cNvSpPr>
            <a:spLocks noGrp="1"/>
          </p:cNvSpPr>
          <p:nvPr>
            <p:ph type="ftr" sz="quarter" idx="11"/>
          </p:nvPr>
        </p:nvSpPr>
        <p:spPr>
          <a:xfrm>
            <a:off x="561111" y="6391838"/>
            <a:ext cx="3644282" cy="304801"/>
          </a:xfrm>
        </p:spPr>
        <p:txBody>
          <a:bodyPr/>
          <a:lstStyle/>
          <a:p>
            <a:endParaRPr lang="en-IN"/>
          </a:p>
        </p:txBody>
      </p:sp>
      <p:sp>
        <p:nvSpPr>
          <p:cNvPr id="9" name="Slide Number Placeholder 8"/>
          <p:cNvSpPr>
            <a:spLocks noGrp="1"/>
          </p:cNvSpPr>
          <p:nvPr>
            <p:ph type="sldNum" sz="quarter" idx="12"/>
          </p:nvPr>
        </p:nvSpPr>
        <p:spPr/>
        <p:txBody>
          <a:bodyPr/>
          <a:lstStyle/>
          <a:p>
            <a:fld id="{AA39370F-105A-4420-A95A-88FF322101CB}" type="slidenum">
              <a:rPr lang="en-IN" smtClean="0"/>
              <a:t>‹#›</a:t>
            </a:fld>
            <a:endParaRPr lang="en-IN"/>
          </a:p>
        </p:txBody>
      </p:sp>
    </p:spTree>
    <p:extLst>
      <p:ext uri="{BB962C8B-B14F-4D97-AF65-F5344CB8AC3E}">
        <p14:creationId xmlns:p14="http://schemas.microsoft.com/office/powerpoint/2010/main" val="42174934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817D89C2-B589-403E-A1CD-818516BCF379}" type="datetimeFigureOut">
              <a:rPr lang="en-IN" smtClean="0"/>
              <a:t>15-01-2025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39370F-105A-4420-A95A-88FF322101CB}" type="slidenum">
              <a:rPr lang="en-IN" smtClean="0"/>
              <a:t>‹#›</a:t>
            </a:fld>
            <a:endParaRPr lang="en-IN"/>
          </a:p>
        </p:txBody>
      </p:sp>
    </p:spTree>
    <p:extLst>
      <p:ext uri="{BB962C8B-B14F-4D97-AF65-F5344CB8AC3E}">
        <p14:creationId xmlns:p14="http://schemas.microsoft.com/office/powerpoint/2010/main" val="2334149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817D89C2-B589-403E-A1CD-818516BCF379}" type="datetimeFigureOut">
              <a:rPr lang="en-IN" smtClean="0"/>
              <a:t>15-01-2025</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A39370F-105A-4420-A95A-88FF322101CB}" type="slidenum">
              <a:rPr lang="en-IN" smtClean="0"/>
              <a:t>‹#›</a:t>
            </a:fld>
            <a:endParaRPr lang="en-IN"/>
          </a:p>
        </p:txBody>
      </p:sp>
    </p:spTree>
    <p:extLst>
      <p:ext uri="{BB962C8B-B14F-4D97-AF65-F5344CB8AC3E}">
        <p14:creationId xmlns:p14="http://schemas.microsoft.com/office/powerpoint/2010/main" val="2847579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17D89C2-B589-403E-A1CD-818516BCF379}" type="datetimeFigureOut">
              <a:rPr lang="en-IN" smtClean="0"/>
              <a:t>15-01-2025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39370F-105A-4420-A95A-88FF322101CB}" type="slidenum">
              <a:rPr lang="en-IN" smtClean="0"/>
              <a:t>‹#›</a:t>
            </a:fld>
            <a:endParaRPr lang="en-IN"/>
          </a:p>
        </p:txBody>
      </p:sp>
    </p:spTree>
    <p:extLst>
      <p:ext uri="{BB962C8B-B14F-4D97-AF65-F5344CB8AC3E}">
        <p14:creationId xmlns:p14="http://schemas.microsoft.com/office/powerpoint/2010/main" val="3284018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17D89C2-B589-403E-A1CD-818516BCF379}" type="datetimeFigureOut">
              <a:rPr lang="en-IN" smtClean="0"/>
              <a:t>15-01-2025</a:t>
            </a:fld>
            <a:endParaRPr lang="en-IN"/>
          </a:p>
        </p:txBody>
      </p:sp>
      <p:sp>
        <p:nvSpPr>
          <p:cNvPr id="5" name="Footer Placeholder 4"/>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A39370F-105A-4420-A95A-88FF322101CB}" type="slidenum">
              <a:rPr lang="en-IN" smtClean="0"/>
              <a:t>‹#›</a:t>
            </a:fld>
            <a:endParaRPr lang="en-IN"/>
          </a:p>
        </p:txBody>
      </p:sp>
    </p:spTree>
    <p:extLst>
      <p:ext uri="{BB962C8B-B14F-4D97-AF65-F5344CB8AC3E}">
        <p14:creationId xmlns:p14="http://schemas.microsoft.com/office/powerpoint/2010/main" val="1305597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17D89C2-B589-403E-A1CD-818516BCF379}" type="datetimeFigureOut">
              <a:rPr lang="en-IN" smtClean="0"/>
              <a:t>15-01-2025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A39370F-105A-4420-A95A-88FF322101CB}" type="slidenum">
              <a:rPr lang="en-IN" smtClean="0"/>
              <a:t>‹#›</a:t>
            </a:fld>
            <a:endParaRPr lang="en-IN"/>
          </a:p>
        </p:txBody>
      </p:sp>
    </p:spTree>
    <p:extLst>
      <p:ext uri="{BB962C8B-B14F-4D97-AF65-F5344CB8AC3E}">
        <p14:creationId xmlns:p14="http://schemas.microsoft.com/office/powerpoint/2010/main" val="2638403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17D89C2-B589-403E-A1CD-818516BCF379}" type="datetimeFigureOut">
              <a:rPr lang="en-IN" smtClean="0"/>
              <a:t>15-01-2025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A39370F-105A-4420-A95A-88FF322101CB}" type="slidenum">
              <a:rPr lang="en-IN" smtClean="0"/>
              <a:t>‹#›</a:t>
            </a:fld>
            <a:endParaRPr lang="en-IN"/>
          </a:p>
        </p:txBody>
      </p:sp>
    </p:spTree>
    <p:extLst>
      <p:ext uri="{BB962C8B-B14F-4D97-AF65-F5344CB8AC3E}">
        <p14:creationId xmlns:p14="http://schemas.microsoft.com/office/powerpoint/2010/main" val="4105269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17D89C2-B589-403E-A1CD-818516BCF379}" type="datetimeFigureOut">
              <a:rPr lang="en-IN" smtClean="0"/>
              <a:t>15-01-2025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A39370F-105A-4420-A95A-88FF322101CB}" type="slidenum">
              <a:rPr lang="en-IN" smtClean="0"/>
              <a:t>‹#›</a:t>
            </a:fld>
            <a:endParaRPr lang="en-IN"/>
          </a:p>
        </p:txBody>
      </p:sp>
    </p:spTree>
    <p:extLst>
      <p:ext uri="{BB962C8B-B14F-4D97-AF65-F5344CB8AC3E}">
        <p14:creationId xmlns:p14="http://schemas.microsoft.com/office/powerpoint/2010/main" val="25385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7D89C2-B589-403E-A1CD-818516BCF379}" type="datetimeFigureOut">
              <a:rPr lang="en-IN" smtClean="0"/>
              <a:t>15-01-2025</a:t>
            </a:fld>
            <a:endParaRPr lang="en-IN"/>
          </a:p>
        </p:txBody>
      </p:sp>
      <p:sp>
        <p:nvSpPr>
          <p:cNvPr id="3" name="Footer Placeholder 2"/>
          <p:cNvSpPr>
            <a:spLocks noGrp="1"/>
          </p:cNvSpPr>
          <p:nvPr>
            <p:ph type="ftr" sz="quarter" idx="11"/>
          </p:nvPr>
        </p:nvSpPr>
        <p:spPr/>
        <p:txBody>
          <a:bodyPr/>
          <a:lstStyle/>
          <a:p>
            <a:endParaRPr lang="en-IN"/>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AA39370F-105A-4420-A95A-88FF322101CB}" type="slidenum">
              <a:rPr lang="en-IN" smtClean="0"/>
              <a:t>‹#›</a:t>
            </a:fld>
            <a:endParaRPr lang="en-IN"/>
          </a:p>
        </p:txBody>
      </p:sp>
    </p:spTree>
    <p:extLst>
      <p:ext uri="{BB962C8B-B14F-4D97-AF65-F5344CB8AC3E}">
        <p14:creationId xmlns:p14="http://schemas.microsoft.com/office/powerpoint/2010/main" val="774617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17D89C2-B589-403E-A1CD-818516BCF379}" type="datetimeFigureOut">
              <a:rPr lang="en-IN" smtClean="0"/>
              <a:t>15-01-2025</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A39370F-105A-4420-A95A-88FF322101CB}" type="slidenum">
              <a:rPr lang="en-IN" smtClean="0"/>
              <a:t>‹#›</a:t>
            </a:fld>
            <a:endParaRPr lang="en-IN"/>
          </a:p>
        </p:txBody>
      </p:sp>
    </p:spTree>
    <p:extLst>
      <p:ext uri="{BB962C8B-B14F-4D97-AF65-F5344CB8AC3E}">
        <p14:creationId xmlns:p14="http://schemas.microsoft.com/office/powerpoint/2010/main" val="3630281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17D89C2-B589-403E-A1CD-818516BCF379}" type="datetimeFigureOut">
              <a:rPr lang="en-IN" smtClean="0"/>
              <a:t>15-01-2025</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A39370F-105A-4420-A95A-88FF322101CB}" type="slidenum">
              <a:rPr lang="en-IN" smtClean="0"/>
              <a:t>‹#›</a:t>
            </a:fld>
            <a:endParaRPr lang="en-IN"/>
          </a:p>
        </p:txBody>
      </p:sp>
    </p:spTree>
    <p:extLst>
      <p:ext uri="{BB962C8B-B14F-4D97-AF65-F5344CB8AC3E}">
        <p14:creationId xmlns:p14="http://schemas.microsoft.com/office/powerpoint/2010/main" val="4283961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817D89C2-B589-403E-A1CD-818516BCF379}" type="datetimeFigureOut">
              <a:rPr lang="en-IN" smtClean="0"/>
              <a:t>15-01-2025</a:t>
            </a:fld>
            <a:endParaRPr lang="en-IN"/>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IN"/>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AA39370F-105A-4420-A95A-88FF322101CB}" type="slidenum">
              <a:rPr lang="en-IN" smtClean="0"/>
              <a:t>‹#›</a:t>
            </a:fld>
            <a:endParaRPr lang="en-IN"/>
          </a:p>
        </p:txBody>
      </p:sp>
    </p:spTree>
    <p:extLst>
      <p:ext uri="{BB962C8B-B14F-4D97-AF65-F5344CB8AC3E}">
        <p14:creationId xmlns:p14="http://schemas.microsoft.com/office/powerpoint/2010/main" val="2803399976"/>
      </p:ext>
    </p:extLst>
  </p:cSld>
  <p:clrMap bg1="dk1" tx1="lt1" bg2="dk2" tx2="lt2" accent1="accent1" accent2="accent2" accent3="accent3" accent4="accent4" accent5="accent5" accent6="accent6" hlink="hlink" folHlink="folHlink"/>
  <p:sldLayoutIdLst>
    <p:sldLayoutId id="2147483921" r:id="rId1"/>
    <p:sldLayoutId id="2147483922" r:id="rId2"/>
    <p:sldLayoutId id="2147483923" r:id="rId3"/>
    <p:sldLayoutId id="2147483924" r:id="rId4"/>
    <p:sldLayoutId id="2147483925" r:id="rId5"/>
    <p:sldLayoutId id="2147483926" r:id="rId6"/>
    <p:sldLayoutId id="2147483927" r:id="rId7"/>
    <p:sldLayoutId id="2147483928" r:id="rId8"/>
    <p:sldLayoutId id="2147483929" r:id="rId9"/>
    <p:sldLayoutId id="2147483930" r:id="rId10"/>
    <p:sldLayoutId id="2147483931" r:id="rId11"/>
    <p:sldLayoutId id="2147483932" r:id="rId12"/>
    <p:sldLayoutId id="2147483933" r:id="rId13"/>
    <p:sldLayoutId id="2147483934" r:id="rId14"/>
    <p:sldLayoutId id="2147483935" r:id="rId15"/>
    <p:sldLayoutId id="2147483936" r:id="rId16"/>
    <p:sldLayoutId id="214748393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050141" y="847288"/>
            <a:ext cx="9805214" cy="3083383"/>
          </a:xfrm>
        </p:spPr>
        <p:txBody>
          <a:bodyPr/>
          <a:lstStyle/>
          <a:p>
            <a:r>
              <a:rPr lang="en-US" sz="4800" b="1" dirty="0" smtClean="0">
                <a:solidFill>
                  <a:schemeClr val="accent6">
                    <a:lumMod val="40000"/>
                    <a:lumOff val="60000"/>
                  </a:schemeClr>
                </a:solidFill>
                <a:latin typeface="Times New Roman" panose="02020603050405020304" pitchFamily="18" charset="0"/>
                <a:cs typeface="Times New Roman" panose="02020603050405020304" pitchFamily="18" charset="0"/>
              </a:rPr>
              <a:t>S</a:t>
            </a:r>
            <a:r>
              <a:rPr lang="en-US" sz="4400" b="1" dirty="0" smtClean="0">
                <a:solidFill>
                  <a:schemeClr val="accent6">
                    <a:lumMod val="40000"/>
                    <a:lumOff val="60000"/>
                  </a:schemeClr>
                </a:solidFill>
                <a:latin typeface="Times New Roman" panose="02020603050405020304" pitchFamily="18" charset="0"/>
                <a:cs typeface="Times New Roman" panose="02020603050405020304" pitchFamily="18" charset="0"/>
              </a:rPr>
              <a:t>OIL</a:t>
            </a:r>
            <a:r>
              <a:rPr lang="en-US" sz="4800" b="1" dirty="0" smtClean="0">
                <a:solidFill>
                  <a:schemeClr val="accent6">
                    <a:lumMod val="40000"/>
                    <a:lumOff val="60000"/>
                  </a:schemeClr>
                </a:solidFill>
                <a:latin typeface="Times New Roman" panose="02020603050405020304" pitchFamily="18" charset="0"/>
                <a:cs typeface="Times New Roman" panose="02020603050405020304" pitchFamily="18" charset="0"/>
              </a:rPr>
              <a:t> H</a:t>
            </a:r>
            <a:r>
              <a:rPr lang="en-US" sz="4400" b="1" dirty="0" smtClean="0">
                <a:solidFill>
                  <a:schemeClr val="accent6">
                    <a:lumMod val="40000"/>
                    <a:lumOff val="60000"/>
                  </a:schemeClr>
                </a:solidFill>
                <a:latin typeface="Times New Roman" panose="02020603050405020304" pitchFamily="18" charset="0"/>
                <a:cs typeface="Times New Roman" panose="02020603050405020304" pitchFamily="18" charset="0"/>
              </a:rPr>
              <a:t>EALTH</a:t>
            </a:r>
            <a:r>
              <a:rPr lang="en-US" sz="4800" b="1" dirty="0" smtClean="0">
                <a:solidFill>
                  <a:schemeClr val="accent6">
                    <a:lumMod val="40000"/>
                    <a:lumOff val="60000"/>
                  </a:schemeClr>
                </a:solidFill>
                <a:latin typeface="Times New Roman" panose="02020603050405020304" pitchFamily="18" charset="0"/>
                <a:cs typeface="Times New Roman" panose="02020603050405020304" pitchFamily="18" charset="0"/>
              </a:rPr>
              <a:t/>
            </a:r>
            <a:br>
              <a:rPr lang="en-US" sz="4800" b="1" dirty="0" smtClean="0">
                <a:solidFill>
                  <a:schemeClr val="accent6">
                    <a:lumMod val="40000"/>
                    <a:lumOff val="60000"/>
                  </a:schemeClr>
                </a:solidFill>
                <a:latin typeface="Times New Roman" panose="02020603050405020304" pitchFamily="18" charset="0"/>
                <a:cs typeface="Times New Roman" panose="02020603050405020304" pitchFamily="18" charset="0"/>
              </a:rPr>
            </a:br>
            <a:r>
              <a:rPr lang="en-US" sz="4800" b="1" dirty="0" smtClean="0">
                <a:solidFill>
                  <a:schemeClr val="accent6">
                    <a:lumMod val="40000"/>
                    <a:lumOff val="60000"/>
                  </a:schemeClr>
                </a:solidFill>
                <a:latin typeface="Times New Roman" panose="02020603050405020304" pitchFamily="18" charset="0"/>
                <a:cs typeface="Times New Roman" panose="02020603050405020304" pitchFamily="18" charset="0"/>
              </a:rPr>
              <a:t>M</a:t>
            </a:r>
            <a:r>
              <a:rPr lang="en-US" sz="4400" b="1" dirty="0" smtClean="0">
                <a:solidFill>
                  <a:schemeClr val="accent6">
                    <a:lumMod val="40000"/>
                    <a:lumOff val="60000"/>
                  </a:schemeClr>
                </a:solidFill>
                <a:latin typeface="Times New Roman" panose="02020603050405020304" pitchFamily="18" charset="0"/>
                <a:cs typeface="Times New Roman" panose="02020603050405020304" pitchFamily="18" charset="0"/>
              </a:rPr>
              <a:t>ANAGEMENT </a:t>
            </a:r>
            <a:r>
              <a:rPr lang="en-US" sz="4800" b="1" dirty="0" smtClean="0">
                <a:solidFill>
                  <a:schemeClr val="accent6">
                    <a:lumMod val="40000"/>
                    <a:lumOff val="60000"/>
                  </a:schemeClr>
                </a:solidFill>
                <a:latin typeface="Times New Roman" panose="02020603050405020304" pitchFamily="18" charset="0"/>
                <a:cs typeface="Times New Roman" panose="02020603050405020304" pitchFamily="18" charset="0"/>
              </a:rPr>
              <a:t>— </a:t>
            </a:r>
            <a:r>
              <a:rPr lang="en-US" sz="4800" b="1" dirty="0" smtClean="0">
                <a:solidFill>
                  <a:schemeClr val="accent6">
                    <a:lumMod val="40000"/>
                    <a:lumOff val="60000"/>
                  </a:schemeClr>
                </a:solidFill>
                <a:latin typeface="Times New Roman" panose="02020603050405020304" pitchFamily="18" charset="0"/>
                <a:cs typeface="Times New Roman" panose="02020603050405020304" pitchFamily="18" charset="0"/>
              </a:rPr>
              <a:t>I</a:t>
            </a:r>
            <a:r>
              <a:rPr lang="en-US" sz="4400" b="1" dirty="0" smtClean="0">
                <a:solidFill>
                  <a:schemeClr val="accent6">
                    <a:lumMod val="40000"/>
                    <a:lumOff val="60000"/>
                  </a:schemeClr>
                </a:solidFill>
                <a:latin typeface="Times New Roman" panose="02020603050405020304" pitchFamily="18" charset="0"/>
                <a:cs typeface="Times New Roman" panose="02020603050405020304" pitchFamily="18" charset="0"/>
              </a:rPr>
              <a:t>NDIAN</a:t>
            </a:r>
            <a:r>
              <a:rPr lang="en-US" sz="4800" b="1" dirty="0" smtClean="0">
                <a:solidFill>
                  <a:schemeClr val="accent6">
                    <a:lumMod val="40000"/>
                    <a:lumOff val="60000"/>
                  </a:schemeClr>
                </a:solidFill>
                <a:latin typeface="Times New Roman" panose="02020603050405020304" pitchFamily="18" charset="0"/>
                <a:cs typeface="Times New Roman" panose="02020603050405020304" pitchFamily="18" charset="0"/>
              </a:rPr>
              <a:t> S</a:t>
            </a:r>
            <a:r>
              <a:rPr lang="en-US" sz="4400" b="1" dirty="0" smtClean="0">
                <a:solidFill>
                  <a:schemeClr val="accent6">
                    <a:lumMod val="40000"/>
                    <a:lumOff val="60000"/>
                  </a:schemeClr>
                </a:solidFill>
                <a:latin typeface="Times New Roman" panose="02020603050405020304" pitchFamily="18" charset="0"/>
                <a:cs typeface="Times New Roman" panose="02020603050405020304" pitchFamily="18" charset="0"/>
              </a:rPr>
              <a:t>TANDARDS</a:t>
            </a:r>
            <a:r>
              <a:rPr lang="en-US" sz="4800" b="1" dirty="0" smtClean="0">
                <a:solidFill>
                  <a:schemeClr val="accent6">
                    <a:lumMod val="40000"/>
                    <a:lumOff val="60000"/>
                  </a:schemeClr>
                </a:solidFill>
                <a:latin typeface="Times New Roman" panose="02020603050405020304" pitchFamily="18" charset="0"/>
                <a:cs typeface="Times New Roman" panose="02020603050405020304" pitchFamily="18" charset="0"/>
              </a:rPr>
              <a:t> O</a:t>
            </a:r>
            <a:r>
              <a:rPr lang="en-US" sz="4400" b="1" dirty="0" smtClean="0">
                <a:solidFill>
                  <a:schemeClr val="accent6">
                    <a:lumMod val="40000"/>
                    <a:lumOff val="60000"/>
                  </a:schemeClr>
                </a:solidFill>
                <a:latin typeface="Times New Roman" panose="02020603050405020304" pitchFamily="18" charset="0"/>
                <a:cs typeface="Times New Roman" panose="02020603050405020304" pitchFamily="18" charset="0"/>
              </a:rPr>
              <a:t>N</a:t>
            </a:r>
            <a:r>
              <a:rPr lang="en-US" sz="4800" b="1" dirty="0" smtClean="0">
                <a:solidFill>
                  <a:schemeClr val="accent6">
                    <a:lumMod val="40000"/>
                    <a:lumOff val="60000"/>
                  </a:schemeClr>
                </a:solidFill>
                <a:latin typeface="Times New Roman" panose="02020603050405020304" pitchFamily="18" charset="0"/>
                <a:cs typeface="Times New Roman" panose="02020603050405020304" pitchFamily="18" charset="0"/>
              </a:rPr>
              <a:t> </a:t>
            </a:r>
            <a:r>
              <a:rPr lang="en-US" sz="4800" b="1" dirty="0" smtClean="0">
                <a:solidFill>
                  <a:schemeClr val="accent6">
                    <a:lumMod val="40000"/>
                    <a:lumOff val="60000"/>
                  </a:schemeClr>
                </a:solidFill>
                <a:latin typeface="Times New Roman" panose="02020603050405020304" pitchFamily="18" charset="0"/>
                <a:cs typeface="Times New Roman" panose="02020603050405020304" pitchFamily="18" charset="0"/>
              </a:rPr>
              <a:t>F</a:t>
            </a:r>
            <a:r>
              <a:rPr lang="en-US" sz="4400" b="1" dirty="0" smtClean="0">
                <a:solidFill>
                  <a:schemeClr val="accent6">
                    <a:lumMod val="40000"/>
                    <a:lumOff val="60000"/>
                  </a:schemeClr>
                </a:solidFill>
                <a:latin typeface="Times New Roman" panose="02020603050405020304" pitchFamily="18" charset="0"/>
                <a:cs typeface="Times New Roman" panose="02020603050405020304" pitchFamily="18" charset="0"/>
              </a:rPr>
              <a:t>ERTILIZERS</a:t>
            </a:r>
            <a:r>
              <a:rPr lang="en-US" sz="4800" b="1" dirty="0" smtClean="0">
                <a:solidFill>
                  <a:schemeClr val="accent6">
                    <a:lumMod val="40000"/>
                    <a:lumOff val="60000"/>
                  </a:schemeClr>
                </a:solidFill>
                <a:latin typeface="Times New Roman" panose="02020603050405020304" pitchFamily="18" charset="0"/>
                <a:cs typeface="Times New Roman" panose="02020603050405020304" pitchFamily="18" charset="0"/>
              </a:rPr>
              <a:t> </a:t>
            </a:r>
            <a:r>
              <a:rPr lang="en-US" sz="4800" b="1" dirty="0" smtClean="0">
                <a:solidFill>
                  <a:schemeClr val="accent6">
                    <a:lumMod val="40000"/>
                    <a:lumOff val="60000"/>
                  </a:schemeClr>
                </a:solidFill>
                <a:latin typeface="Times New Roman" panose="02020603050405020304" pitchFamily="18" charset="0"/>
                <a:cs typeface="Times New Roman" panose="02020603050405020304" pitchFamily="18" charset="0"/>
              </a:rPr>
              <a:t>A</a:t>
            </a:r>
            <a:r>
              <a:rPr lang="en-US" sz="4400" b="1" dirty="0" smtClean="0">
                <a:solidFill>
                  <a:schemeClr val="accent6">
                    <a:lumMod val="40000"/>
                    <a:lumOff val="60000"/>
                  </a:schemeClr>
                </a:solidFill>
                <a:latin typeface="Times New Roman" panose="02020603050405020304" pitchFamily="18" charset="0"/>
                <a:cs typeface="Times New Roman" panose="02020603050405020304" pitchFamily="18" charset="0"/>
              </a:rPr>
              <a:t>ND</a:t>
            </a:r>
            <a:r>
              <a:rPr lang="en-US" sz="4800" b="1" dirty="0" smtClean="0">
                <a:solidFill>
                  <a:schemeClr val="accent6">
                    <a:lumMod val="40000"/>
                    <a:lumOff val="60000"/>
                  </a:schemeClr>
                </a:solidFill>
                <a:latin typeface="Times New Roman" panose="02020603050405020304" pitchFamily="18" charset="0"/>
                <a:cs typeface="Times New Roman" panose="02020603050405020304" pitchFamily="18" charset="0"/>
              </a:rPr>
              <a:t> S</a:t>
            </a:r>
            <a:r>
              <a:rPr lang="en-US" sz="4400" b="1" dirty="0" smtClean="0">
                <a:solidFill>
                  <a:schemeClr val="accent6">
                    <a:lumMod val="40000"/>
                    <a:lumOff val="60000"/>
                  </a:schemeClr>
                </a:solidFill>
                <a:latin typeface="Times New Roman" panose="02020603050405020304" pitchFamily="18" charset="0"/>
                <a:cs typeface="Times New Roman" panose="02020603050405020304" pitchFamily="18" charset="0"/>
              </a:rPr>
              <a:t>OIL</a:t>
            </a:r>
            <a:r>
              <a:rPr lang="en-US" sz="4800" b="1" dirty="0" smtClean="0">
                <a:solidFill>
                  <a:schemeClr val="accent6">
                    <a:lumMod val="40000"/>
                    <a:lumOff val="60000"/>
                  </a:schemeClr>
                </a:solidFill>
                <a:latin typeface="Times New Roman" panose="02020603050405020304" pitchFamily="18" charset="0"/>
                <a:cs typeface="Times New Roman" panose="02020603050405020304" pitchFamily="18" charset="0"/>
              </a:rPr>
              <a:t> </a:t>
            </a:r>
            <a:r>
              <a:rPr lang="en-US" sz="4400" b="1" dirty="0" smtClean="0">
                <a:solidFill>
                  <a:schemeClr val="accent6">
                    <a:lumMod val="40000"/>
                    <a:lumOff val="60000"/>
                  </a:schemeClr>
                </a:solidFill>
                <a:latin typeface="Times New Roman" panose="02020603050405020304" pitchFamily="18" charset="0"/>
                <a:cs typeface="Times New Roman" panose="02020603050405020304" pitchFamily="18" charset="0"/>
              </a:rPr>
              <a:t>QUALITY</a:t>
            </a:r>
            <a:endParaRPr lang="en-US" sz="4400" b="1" dirty="0">
              <a:solidFill>
                <a:schemeClr val="accent6">
                  <a:lumMod val="40000"/>
                  <a:lumOff val="60000"/>
                </a:schemeClr>
              </a:solidFill>
              <a:latin typeface="Times New Roman" panose="02020603050405020304" pitchFamily="18" charset="0"/>
              <a:cs typeface="Times New Roman" panose="02020603050405020304" pitchFamily="18" charset="0"/>
            </a:endParaRPr>
          </a:p>
        </p:txBody>
      </p:sp>
      <p:sp>
        <p:nvSpPr>
          <p:cNvPr id="4" name="Subtitle 3"/>
          <p:cNvSpPr>
            <a:spLocks noGrp="1"/>
          </p:cNvSpPr>
          <p:nvPr>
            <p:ph type="subTitle" idx="1"/>
          </p:nvPr>
        </p:nvSpPr>
        <p:spPr>
          <a:xfrm>
            <a:off x="6778305" y="4909187"/>
            <a:ext cx="4867157" cy="1570868"/>
          </a:xfrm>
        </p:spPr>
        <p:txBody>
          <a:bodyPr>
            <a:normAutofit/>
          </a:bodyPr>
          <a:lstStyle/>
          <a:p>
            <a:pPr>
              <a:spcBef>
                <a:spcPts val="0"/>
              </a:spcBef>
            </a:pPr>
            <a:r>
              <a:rPr lang="en-US" b="1" dirty="0" smtClean="0">
                <a:latin typeface="Times New Roman" panose="02020603050405020304" pitchFamily="18" charset="0"/>
                <a:cs typeface="Times New Roman" panose="02020603050405020304" pitchFamily="18" charset="0"/>
              </a:rPr>
              <a:t>BY :—</a:t>
            </a:r>
          </a:p>
          <a:p>
            <a:pPr>
              <a:spcBef>
                <a:spcPts val="0"/>
              </a:spcBef>
            </a:pPr>
            <a:r>
              <a:rPr lang="en-US" b="1" dirty="0" smtClean="0">
                <a:latin typeface="Times New Roman" panose="02020603050405020304" pitchFamily="18" charset="0"/>
                <a:cs typeface="Times New Roman" panose="02020603050405020304" pitchFamily="18" charset="0"/>
              </a:rPr>
              <a:t>Kuldeep MITTAL</a:t>
            </a:r>
            <a:endParaRPr lang="en-US" b="1" dirty="0" smtClean="0">
              <a:latin typeface="Times New Roman" panose="02020603050405020304" pitchFamily="18" charset="0"/>
              <a:cs typeface="Times New Roman" panose="02020603050405020304" pitchFamily="18" charset="0"/>
            </a:endParaRPr>
          </a:p>
          <a:p>
            <a:pPr>
              <a:spcBef>
                <a:spcPts val="0"/>
              </a:spcBef>
            </a:pPr>
            <a:r>
              <a:rPr lang="en-US" b="1" dirty="0" smtClean="0">
                <a:latin typeface="Times New Roman" panose="02020603050405020304" pitchFamily="18" charset="0"/>
                <a:cs typeface="Times New Roman" panose="02020603050405020304" pitchFamily="18" charset="0"/>
              </a:rPr>
              <a:t>Scientist-B/ Assistant director</a:t>
            </a:r>
          </a:p>
          <a:p>
            <a:pPr>
              <a:spcBef>
                <a:spcPts val="0"/>
              </a:spcBef>
            </a:pPr>
            <a:r>
              <a:rPr lang="en-US" b="1" dirty="0" smtClean="0">
                <a:latin typeface="Times New Roman" panose="02020603050405020304" pitchFamily="18" charset="0"/>
                <a:cs typeface="Times New Roman" panose="02020603050405020304" pitchFamily="18" charset="0"/>
              </a:rPr>
              <a:t>food and agriculture department</a:t>
            </a:r>
          </a:p>
          <a:p>
            <a:pPr>
              <a:spcBef>
                <a:spcPts val="0"/>
              </a:spcBef>
            </a:pPr>
            <a:r>
              <a:rPr lang="en-US" b="1" dirty="0" smtClean="0">
                <a:latin typeface="Times New Roman" panose="02020603050405020304" pitchFamily="18" charset="0"/>
                <a:cs typeface="Times New Roman" panose="02020603050405020304" pitchFamily="18" charset="0"/>
              </a:rPr>
              <a:t>BUREAU OF INDIAN STANDARDS </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028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24911"/>
            <a:ext cx="10515600" cy="1261241"/>
          </a:xfrm>
        </p:spPr>
        <p:txBody>
          <a:bodyPr>
            <a:normAutofit fontScale="90000"/>
          </a:bodyPr>
          <a:lstStyle/>
          <a:p>
            <a:pPr algn="ctr"/>
            <a:r>
              <a:rPr lang="en-IN"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t>IS 2779 : 2018 </a:t>
            </a:r>
            <a:r>
              <a:rPr lang="en-US"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t>Potassium chloride (Muriate of Potash), fertilizer grade - Specification</a:t>
            </a:r>
            <a:r>
              <a:rPr lang="en-IN"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t/>
            </a:r>
            <a:br>
              <a:rPr lang="en-IN"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br>
            <a:r>
              <a:rPr lang="en-IN" sz="1800" dirty="0" smtClean="0"/>
              <a:t> </a:t>
            </a:r>
            <a:br>
              <a:rPr lang="en-IN" sz="1800" dirty="0" smtClean="0"/>
            </a:br>
            <a:endParaRPr lang="en-IN" sz="1800" dirty="0"/>
          </a:p>
        </p:txBody>
      </p:sp>
      <p:sp>
        <p:nvSpPr>
          <p:cNvPr id="3" name="Content Placeholder 2"/>
          <p:cNvSpPr>
            <a:spLocks noGrp="1"/>
          </p:cNvSpPr>
          <p:nvPr>
            <p:ph idx="1"/>
          </p:nvPr>
        </p:nvSpPr>
        <p:spPr>
          <a:xfrm>
            <a:off x="838200" y="2575033"/>
            <a:ext cx="10515600" cy="3972911"/>
          </a:xfrm>
        </p:spPr>
        <p:txBody>
          <a:bodyPr>
            <a:normAutofit/>
          </a:bodyPr>
          <a:lstStyle/>
          <a:p>
            <a:pPr algn="just"/>
            <a:r>
              <a:rPr lang="en-IN" sz="2400" b="1" dirty="0" smtClean="0">
                <a:latin typeface="Times New Roman" panose="02020603050405020304" pitchFamily="18" charset="0"/>
                <a:cs typeface="Times New Roman" panose="02020603050405020304" pitchFamily="18" charset="0"/>
              </a:rPr>
              <a:t>High Potassium Content</a:t>
            </a:r>
            <a:r>
              <a:rPr lang="en-IN" sz="2400" dirty="0" smtClean="0">
                <a:latin typeface="Times New Roman" panose="02020603050405020304" pitchFamily="18" charset="0"/>
                <a:cs typeface="Times New Roman" panose="02020603050405020304" pitchFamily="18" charset="0"/>
              </a:rPr>
              <a:t>: Potassium chloride (</a:t>
            </a:r>
            <a:r>
              <a:rPr lang="en-IN" sz="2400" dirty="0" err="1" smtClean="0">
                <a:latin typeface="Times New Roman" panose="02020603050405020304" pitchFamily="18" charset="0"/>
                <a:cs typeface="Times New Roman" panose="02020603050405020304" pitchFamily="18" charset="0"/>
              </a:rPr>
              <a:t>KCl</a:t>
            </a:r>
            <a:r>
              <a:rPr lang="en-IN" sz="2400" dirty="0" smtClean="0">
                <a:latin typeface="Times New Roman" panose="02020603050405020304" pitchFamily="18" charset="0"/>
                <a:cs typeface="Times New Roman" panose="02020603050405020304" pitchFamily="18" charset="0"/>
              </a:rPr>
              <a:t>) is a concentrated source of potassium (60-62%), an essential nutrient for enhancing plant </a:t>
            </a:r>
            <a:r>
              <a:rPr lang="en-IN" sz="2400" dirty="0" err="1" smtClean="0">
                <a:latin typeface="Times New Roman" panose="02020603050405020304" pitchFamily="18" charset="0"/>
                <a:cs typeface="Times New Roman" panose="02020603050405020304" pitchFamily="18" charset="0"/>
              </a:rPr>
              <a:t>vigor</a:t>
            </a:r>
            <a:r>
              <a:rPr lang="en-IN" sz="2400" dirty="0" smtClean="0">
                <a:latin typeface="Times New Roman" panose="02020603050405020304" pitchFamily="18" charset="0"/>
                <a:cs typeface="Times New Roman" panose="02020603050405020304" pitchFamily="18" charset="0"/>
              </a:rPr>
              <a:t>, disease resistance, and overall crop health.</a:t>
            </a:r>
          </a:p>
          <a:p>
            <a:pPr algn="just"/>
            <a:r>
              <a:rPr lang="en-US" sz="2400" b="1" dirty="0" smtClean="0">
                <a:latin typeface="Times New Roman" panose="02020603050405020304" pitchFamily="18" charset="0"/>
                <a:cs typeface="Times New Roman" panose="02020603050405020304" pitchFamily="18" charset="0"/>
              </a:rPr>
              <a:t>Improves Water Regulation</a:t>
            </a:r>
            <a:r>
              <a:rPr lang="en-US" sz="2400" dirty="0" smtClean="0">
                <a:latin typeface="Times New Roman" panose="02020603050405020304" pitchFamily="18" charset="0"/>
                <a:cs typeface="Times New Roman" panose="02020603050405020304" pitchFamily="18" charset="0"/>
              </a:rPr>
              <a:t>: Potassium helps in regulating water balance within plants, improving drought resistance and enhancing root development.</a:t>
            </a:r>
          </a:p>
          <a:p>
            <a:pPr algn="just"/>
            <a:r>
              <a:rPr lang="en-US" sz="2400" b="1" dirty="0" smtClean="0">
                <a:latin typeface="Times New Roman" panose="02020603050405020304" pitchFamily="18" charset="0"/>
                <a:cs typeface="Times New Roman" panose="02020603050405020304" pitchFamily="18" charset="0"/>
              </a:rPr>
              <a:t>Application Benefits</a:t>
            </a:r>
            <a:r>
              <a:rPr lang="en-US" sz="2400" dirty="0" smtClean="0">
                <a:latin typeface="Times New Roman" panose="02020603050405020304" pitchFamily="18" charset="0"/>
                <a:cs typeface="Times New Roman" panose="02020603050405020304" pitchFamily="18" charset="0"/>
              </a:rPr>
              <a:t>: Potassium chloride is widely used in agriculture due to its affordability and effectiveness in promoting strong, healthy plants, especially for crops like potatoes, tomatoes, and corn.</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6931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47712"/>
            <a:ext cx="10515600" cy="1469971"/>
          </a:xfrm>
        </p:spPr>
        <p:txBody>
          <a:bodyPr>
            <a:normAutofit fontScale="90000"/>
          </a:bodyPr>
          <a:lstStyle/>
          <a:p>
            <a:pPr algn="ctr"/>
            <a:r>
              <a:rPr lang="en-IN" sz="36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Requirements </a:t>
            </a:r>
            <a:r>
              <a:rPr lang="en-IN" sz="3600" b="1" u="sng" dirty="0">
                <a:solidFill>
                  <a:schemeClr val="accent6">
                    <a:lumMod val="20000"/>
                    <a:lumOff val="80000"/>
                  </a:schemeClr>
                </a:solidFill>
                <a:latin typeface="Times New Roman" panose="02020603050405020304" pitchFamily="18" charset="0"/>
                <a:cs typeface="Times New Roman" panose="02020603050405020304" pitchFamily="18" charset="0"/>
              </a:rPr>
              <a:t>for Potassium Chloride (</a:t>
            </a:r>
            <a:r>
              <a:rPr lang="en-IN" sz="3600" b="1" u="sng" dirty="0" err="1">
                <a:solidFill>
                  <a:schemeClr val="accent6">
                    <a:lumMod val="20000"/>
                    <a:lumOff val="80000"/>
                  </a:schemeClr>
                </a:solidFill>
                <a:latin typeface="Times New Roman" panose="02020603050405020304" pitchFamily="18" charset="0"/>
                <a:cs typeface="Times New Roman" panose="02020603050405020304" pitchFamily="18" charset="0"/>
              </a:rPr>
              <a:t>Muriate</a:t>
            </a:r>
            <a:r>
              <a:rPr lang="en-IN" sz="3600" b="1" u="sng" dirty="0">
                <a:solidFill>
                  <a:schemeClr val="accent6">
                    <a:lumMod val="20000"/>
                    <a:lumOff val="80000"/>
                  </a:schemeClr>
                </a:solidFill>
                <a:latin typeface="Times New Roman" panose="02020603050405020304" pitchFamily="18" charset="0"/>
                <a:cs typeface="Times New Roman" panose="02020603050405020304" pitchFamily="18" charset="0"/>
              </a:rPr>
              <a:t> of Potash</a:t>
            </a:r>
            <a:r>
              <a:rPr lang="en-IN" sz="36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 </a:t>
            </a:r>
            <a:r>
              <a:rPr lang="en-IN" b="1" u="sng" dirty="0">
                <a:solidFill>
                  <a:schemeClr val="accent6">
                    <a:lumMod val="20000"/>
                    <a:lumOff val="80000"/>
                  </a:schemeClr>
                </a:solidFill>
                <a:latin typeface="Times New Roman" panose="02020603050405020304" pitchFamily="18" charset="0"/>
                <a:cs typeface="Times New Roman" panose="02020603050405020304" pitchFamily="18" charset="0"/>
              </a:rPr>
              <a:t>as per IS 2779 : 2018 </a:t>
            </a:r>
            <a:r>
              <a:rPr lang="en-US" u="sng" dirty="0"/>
              <a:t/>
            </a:r>
            <a:br>
              <a:rPr lang="en-US" u="sng" dirty="0"/>
            </a:br>
            <a:endParaRPr lang="en-US"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59810690"/>
              </p:ext>
            </p:extLst>
          </p:nvPr>
        </p:nvGraphicFramePr>
        <p:xfrm>
          <a:off x="838200" y="2406870"/>
          <a:ext cx="10515600" cy="2972561"/>
        </p:xfrm>
        <a:graphic>
          <a:graphicData uri="http://schemas.openxmlformats.org/drawingml/2006/table">
            <a:tbl>
              <a:tblPr firstRow="1" firstCol="1" bandRow="1">
                <a:tableStyleId>{5C22544A-7EE6-4342-B048-85BDC9FD1C3A}</a:tableStyleId>
              </a:tblPr>
              <a:tblGrid>
                <a:gridCol w="3886566">
                  <a:extLst>
                    <a:ext uri="{9D8B030D-6E8A-4147-A177-3AD203B41FA5}">
                      <a16:colId xmlns:a16="http://schemas.microsoft.com/office/drawing/2014/main" val="3030657359"/>
                    </a:ext>
                  </a:extLst>
                </a:gridCol>
                <a:gridCol w="3312414">
                  <a:extLst>
                    <a:ext uri="{9D8B030D-6E8A-4147-A177-3AD203B41FA5}">
                      <a16:colId xmlns:a16="http://schemas.microsoft.com/office/drawing/2014/main" val="2477841497"/>
                    </a:ext>
                  </a:extLst>
                </a:gridCol>
                <a:gridCol w="3316620">
                  <a:extLst>
                    <a:ext uri="{9D8B030D-6E8A-4147-A177-3AD203B41FA5}">
                      <a16:colId xmlns:a16="http://schemas.microsoft.com/office/drawing/2014/main" val="2383107213"/>
                    </a:ext>
                  </a:extLst>
                </a:gridCol>
              </a:tblGrid>
              <a:tr h="476759">
                <a:tc>
                  <a:txBody>
                    <a:bodyPr/>
                    <a:lstStyle/>
                    <a:p>
                      <a:pPr marL="0" marR="0" algn="ctr">
                        <a:lnSpc>
                          <a:spcPct val="115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Characteristic</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gn="ctr">
                        <a:lnSpc>
                          <a:spcPct val="115000"/>
                        </a:lnSpc>
                        <a:spcBef>
                          <a:spcPts val="0"/>
                        </a:spcBef>
                        <a:spcAft>
                          <a:spcPts val="0"/>
                        </a:spcAft>
                      </a:pPr>
                      <a:r>
                        <a:rPr lang="en-IN" sz="1800" dirty="0" smtClean="0">
                          <a:effectLst/>
                          <a:latin typeface="Times New Roman" panose="02020603050405020304" pitchFamily="18" charset="0"/>
                          <a:cs typeface="Times New Roman" panose="02020603050405020304" pitchFamily="18" charset="0"/>
                        </a:rPr>
                        <a:t>  </a:t>
                      </a:r>
                      <a:r>
                        <a:rPr lang="en-IN" sz="1800" dirty="0">
                          <a:effectLst/>
                          <a:latin typeface="Times New Roman" panose="02020603050405020304" pitchFamily="18" charset="0"/>
                          <a:cs typeface="Times New Roman" panose="02020603050405020304" pitchFamily="18" charset="0"/>
                        </a:rPr>
                        <a:t>Requirements for </a:t>
                      </a:r>
                      <a:r>
                        <a:rPr lang="en-IN" sz="1800" dirty="0" err="1">
                          <a:effectLst/>
                          <a:latin typeface="Times New Roman" panose="02020603050405020304" pitchFamily="18" charset="0"/>
                          <a:cs typeface="Times New Roman" panose="02020603050405020304" pitchFamily="18" charset="0"/>
                        </a:rPr>
                        <a:t>KCl</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423416164"/>
                  </a:ext>
                </a:extLst>
              </a:tr>
              <a:tr h="306666">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Powdered</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Granular</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12840534"/>
                  </a:ext>
                </a:extLst>
              </a:tr>
              <a:tr h="306666">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Moisture, percent by weight, Max</a:t>
                      </a:r>
                      <a:r>
                        <a:rPr lang="en-IN" sz="1800" baseline="30000" dirty="0">
                          <a:effectLst/>
                          <a:latin typeface="Times New Roman" panose="02020603050405020304" pitchFamily="18" charset="0"/>
                          <a:cs typeface="Times New Roman" panose="02020603050405020304" pitchFamily="18" charset="0"/>
                        </a:rPr>
                        <a:t>1)</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0.5</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0.5</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26102037"/>
                  </a:ext>
                </a:extLst>
              </a:tr>
              <a:tr h="627490">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Water soluble potash content</a:t>
                      </a:r>
                      <a:endParaRPr lang="en-US" sz="1800" dirty="0">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(as K2O), percent by weight, Min</a:t>
                      </a:r>
                      <a:r>
                        <a:rPr lang="en-IN" sz="1800" baseline="30000" dirty="0">
                          <a:effectLst/>
                          <a:latin typeface="Times New Roman" panose="02020603050405020304" pitchFamily="18" charset="0"/>
                          <a:cs typeface="Times New Roman" panose="02020603050405020304" pitchFamily="18" charset="0"/>
                        </a:rPr>
                        <a:t>2)</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60.0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60.0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04478213"/>
                  </a:ext>
                </a:extLst>
              </a:tr>
              <a:tr h="627490">
                <a:tc>
                  <a:txBody>
                    <a:bodyPr/>
                    <a:lstStyle/>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Sodium (as NaCl), percent by</a:t>
                      </a:r>
                      <a:endParaRPr lang="en-US" sz="1800">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weight (on dry basis), Max</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3.5</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3.5</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29241446"/>
                  </a:ext>
                </a:extLst>
              </a:tr>
              <a:tr h="627490">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Magnesium (as MgCl</a:t>
                      </a:r>
                      <a:r>
                        <a:rPr lang="en-IN" sz="1800" baseline="-25000" dirty="0">
                          <a:effectLst/>
                          <a:latin typeface="Times New Roman" panose="02020603050405020304" pitchFamily="18" charset="0"/>
                          <a:cs typeface="Times New Roman" panose="02020603050405020304" pitchFamily="18" charset="0"/>
                        </a:rPr>
                        <a:t>2</a:t>
                      </a:r>
                      <a:r>
                        <a:rPr lang="en-IN" sz="180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percent by weight, Max</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1.0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41972293"/>
                  </a:ext>
                </a:extLst>
              </a:tr>
            </a:tbl>
          </a:graphicData>
        </a:graphic>
      </p:graphicFrame>
      <p:sp>
        <p:nvSpPr>
          <p:cNvPr id="5" name="TextBox 4"/>
          <p:cNvSpPr txBox="1"/>
          <p:nvPr/>
        </p:nvSpPr>
        <p:spPr>
          <a:xfrm>
            <a:off x="838200" y="5433848"/>
            <a:ext cx="10515600" cy="1118255"/>
          </a:xfrm>
          <a:prstGeom prst="rect">
            <a:avLst/>
          </a:prstGeom>
          <a:noFill/>
        </p:spPr>
        <p:txBody>
          <a:bodyPr wrap="square" rtlCol="0">
            <a:spAutoFit/>
          </a:bodyPr>
          <a:lstStyle/>
          <a:p>
            <a:endParaRPr lang="en-IN" sz="2000" baseline="30000" dirty="0" smtClean="0">
              <a:latin typeface="Times New Roman" panose="02020603050405020304" pitchFamily="18" charset="0"/>
              <a:cs typeface="Times New Roman" panose="02020603050405020304" pitchFamily="18" charset="0"/>
            </a:endParaRPr>
          </a:p>
          <a:p>
            <a:endParaRPr lang="en-IN" sz="2000" baseline="30000" dirty="0">
              <a:latin typeface="Times New Roman" panose="02020603050405020304" pitchFamily="18" charset="0"/>
              <a:cs typeface="Times New Roman" panose="02020603050405020304" pitchFamily="18" charset="0"/>
            </a:endParaRPr>
          </a:p>
          <a:p>
            <a:r>
              <a:rPr lang="en-IN" sz="2000" baseline="30000" dirty="0" smtClean="0">
                <a:latin typeface="Times New Roman" panose="02020603050405020304" pitchFamily="18" charset="0"/>
                <a:cs typeface="Times New Roman" panose="02020603050405020304" pitchFamily="18" charset="0"/>
              </a:rPr>
              <a:t>1</a:t>
            </a:r>
            <a:r>
              <a:rPr lang="en-IN" sz="2000" baseline="30000" dirty="0">
                <a:latin typeface="Times New Roman" panose="02020603050405020304" pitchFamily="18" charset="0"/>
                <a:cs typeface="Times New Roman" panose="02020603050405020304" pitchFamily="18" charset="0"/>
              </a:rPr>
              <a:t>)</a:t>
            </a:r>
            <a:r>
              <a:rPr lang="en-IN" sz="2000" dirty="0">
                <a:latin typeface="Times New Roman" panose="02020603050405020304" pitchFamily="18" charset="0"/>
                <a:cs typeface="Times New Roman" panose="02020603050405020304" pitchFamily="18" charset="0"/>
              </a:rPr>
              <a:t> A tolerance of 0.3 units of moisture content shall be permissible. </a:t>
            </a:r>
            <a:endParaRPr lang="en-US" sz="2000" dirty="0">
              <a:latin typeface="Times New Roman" panose="02020603050405020304" pitchFamily="18" charset="0"/>
              <a:cs typeface="Times New Roman" panose="02020603050405020304" pitchFamily="18" charset="0"/>
            </a:endParaRPr>
          </a:p>
          <a:p>
            <a:r>
              <a:rPr lang="en-IN" sz="2000" baseline="30000" dirty="0">
                <a:latin typeface="Times New Roman" panose="02020603050405020304" pitchFamily="18" charset="0"/>
                <a:cs typeface="Times New Roman" panose="02020603050405020304" pitchFamily="18" charset="0"/>
              </a:rPr>
              <a:t>2)</a:t>
            </a:r>
            <a:r>
              <a:rPr lang="en-IN" sz="2000" dirty="0">
                <a:latin typeface="Times New Roman" panose="02020603050405020304" pitchFamily="18" charset="0"/>
                <a:cs typeface="Times New Roman" panose="02020603050405020304" pitchFamily="18" charset="0"/>
              </a:rPr>
              <a:t> A tolerance of 0.2 units of nutrient shall be permissible.</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0462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72359"/>
            <a:ext cx="10515600" cy="1460938"/>
          </a:xfrm>
        </p:spPr>
        <p:txBody>
          <a:bodyPr>
            <a:normAutofit fontScale="90000"/>
          </a:bodyPr>
          <a:lstStyle/>
          <a:p>
            <a:pPr algn="ctr"/>
            <a:r>
              <a:rPr lang="en-IN" sz="4000" b="1" dirty="0" smtClean="0">
                <a:solidFill>
                  <a:schemeClr val="accent6">
                    <a:lumMod val="20000"/>
                    <a:lumOff val="80000"/>
                  </a:schemeClr>
                </a:solidFill>
                <a:latin typeface="Times New Roman" panose="02020603050405020304" pitchFamily="18" charset="0"/>
                <a:cs typeface="Times New Roman" panose="02020603050405020304" pitchFamily="18" charset="0"/>
              </a:rPr>
              <a:t>IS 294 : 2018 </a:t>
            </a:r>
            <a:r>
              <a:rPr lang="en-US" sz="4000" b="1" dirty="0" smtClean="0">
                <a:solidFill>
                  <a:schemeClr val="accent6">
                    <a:lumMod val="20000"/>
                    <a:lumOff val="80000"/>
                  </a:schemeClr>
                </a:solidFill>
                <a:latin typeface="Times New Roman" panose="02020603050405020304" pitchFamily="18" charset="0"/>
                <a:cs typeface="Times New Roman" panose="02020603050405020304" pitchFamily="18" charset="0"/>
              </a:rPr>
              <a:t>Single superphosphate – Specification</a:t>
            </a:r>
            <a:r>
              <a:rPr lang="en-IN"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t/>
            </a:r>
            <a:br>
              <a:rPr lang="en-IN"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br>
            <a:r>
              <a:rPr lang="en-IN" sz="2800" dirty="0" smtClean="0"/>
              <a:t> </a:t>
            </a:r>
            <a:br>
              <a:rPr lang="en-IN" sz="2800" dirty="0" smtClean="0"/>
            </a:br>
            <a:endParaRPr lang="en-IN" sz="2800" dirty="0"/>
          </a:p>
        </p:txBody>
      </p:sp>
      <p:sp>
        <p:nvSpPr>
          <p:cNvPr id="3" name="Content Placeholder 2"/>
          <p:cNvSpPr>
            <a:spLocks noGrp="1"/>
          </p:cNvSpPr>
          <p:nvPr>
            <p:ph idx="1"/>
          </p:nvPr>
        </p:nvSpPr>
        <p:spPr>
          <a:xfrm>
            <a:off x="838200" y="2522483"/>
            <a:ext cx="10515600" cy="3843666"/>
          </a:xfrm>
        </p:spPr>
        <p:txBody>
          <a:bodyPr>
            <a:normAutofit/>
          </a:bodyPr>
          <a:lstStyle/>
          <a:p>
            <a:r>
              <a:rPr lang="en-US" sz="2400" b="1" dirty="0" smtClean="0">
                <a:latin typeface="Times New Roman" panose="02020603050405020304" pitchFamily="18" charset="0"/>
                <a:cs typeface="Times New Roman" panose="02020603050405020304" pitchFamily="18" charset="0"/>
              </a:rPr>
              <a:t>Rich Source of Phosphorus</a:t>
            </a:r>
            <a:r>
              <a:rPr lang="en-US" sz="2400" dirty="0" smtClean="0">
                <a:latin typeface="Times New Roman" panose="02020603050405020304" pitchFamily="18" charset="0"/>
                <a:cs typeface="Times New Roman" panose="02020603050405020304" pitchFamily="18" charset="0"/>
              </a:rPr>
              <a:t>: Single superphosphate contains about 16-20% available phosphorus, which is essential for root development</a:t>
            </a:r>
          </a:p>
          <a:p>
            <a:r>
              <a:rPr lang="en-US" sz="2400" b="1" dirty="0" smtClean="0">
                <a:latin typeface="Times New Roman" panose="02020603050405020304" pitchFamily="18" charset="0"/>
                <a:cs typeface="Times New Roman" panose="02020603050405020304" pitchFamily="18" charset="0"/>
              </a:rPr>
              <a:t>Improves Soil Fertility</a:t>
            </a:r>
            <a:r>
              <a:rPr lang="en-US" sz="2400" dirty="0" smtClean="0">
                <a:latin typeface="Times New Roman" panose="02020603050405020304" pitchFamily="18" charset="0"/>
                <a:cs typeface="Times New Roman" panose="02020603050405020304" pitchFamily="18" charset="0"/>
              </a:rPr>
              <a:t>: SSP helps improve soil fertility by enhancing phosphorus availability, which promotes healthy plant growth and higher crop yields.</a:t>
            </a:r>
          </a:p>
          <a:p>
            <a:r>
              <a:rPr lang="en-US" sz="2400" b="1" dirty="0" smtClean="0">
                <a:latin typeface="Times New Roman" panose="02020603050405020304" pitchFamily="18" charset="0"/>
                <a:cs typeface="Times New Roman" panose="02020603050405020304" pitchFamily="18" charset="0"/>
              </a:rPr>
              <a:t>Calcium and Sulfur Content</a:t>
            </a:r>
            <a:r>
              <a:rPr lang="en-US" sz="2400" dirty="0" smtClean="0">
                <a:latin typeface="Times New Roman" panose="02020603050405020304" pitchFamily="18" charset="0"/>
                <a:cs typeface="Times New Roman" panose="02020603050405020304" pitchFamily="18" charset="0"/>
              </a:rPr>
              <a:t>: In addition to phosphorus, SSP also provides calcium and sulfur, which are important for overall plant health and nutrient balance in the soil.</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6354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03889"/>
            <a:ext cx="10515600" cy="786799"/>
          </a:xfrm>
        </p:spPr>
        <p:txBody>
          <a:bodyPr>
            <a:normAutofit fontScale="90000"/>
          </a:bodyPr>
          <a:lstStyle/>
          <a:p>
            <a:pPr algn="ctr"/>
            <a:r>
              <a:rPr lang="en-IN" sz="40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Requirement </a:t>
            </a:r>
            <a:r>
              <a:rPr lang="en-IN" sz="4000" b="1" u="sng" dirty="0">
                <a:solidFill>
                  <a:schemeClr val="accent6">
                    <a:lumMod val="20000"/>
                    <a:lumOff val="80000"/>
                  </a:schemeClr>
                </a:solidFill>
                <a:latin typeface="Times New Roman" panose="02020603050405020304" pitchFamily="18" charset="0"/>
                <a:cs typeface="Times New Roman" panose="02020603050405020304" pitchFamily="18" charset="0"/>
              </a:rPr>
              <a:t>of Single </a:t>
            </a:r>
            <a:r>
              <a:rPr lang="en-IN" sz="40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Superphosphate as per </a:t>
            </a:r>
            <a:r>
              <a:rPr lang="en-IN" b="1" u="sng" dirty="0">
                <a:solidFill>
                  <a:schemeClr val="accent6">
                    <a:lumMod val="20000"/>
                    <a:lumOff val="80000"/>
                  </a:schemeClr>
                </a:solidFill>
                <a:latin typeface="Times New Roman" panose="02020603050405020304" pitchFamily="18" charset="0"/>
                <a:cs typeface="Times New Roman" panose="02020603050405020304" pitchFamily="18" charset="0"/>
              </a:rPr>
              <a:t>IS 294 : 2018</a:t>
            </a:r>
            <a:r>
              <a:rPr lang="en-IN" b="1" dirty="0">
                <a:solidFill>
                  <a:schemeClr val="accent6">
                    <a:lumMod val="20000"/>
                    <a:lumOff val="80000"/>
                  </a:schemeClr>
                </a:solidFill>
                <a:latin typeface="Times New Roman" panose="02020603050405020304" pitchFamily="18" charset="0"/>
                <a:cs typeface="Times New Roman" panose="02020603050405020304" pitchFamily="18" charset="0"/>
              </a:rPr>
              <a:t> </a:t>
            </a:r>
            <a:r>
              <a:rPr lang="en-US" dirty="0">
                <a:solidFill>
                  <a:schemeClr val="accent6">
                    <a:lumMod val="20000"/>
                    <a:lumOff val="80000"/>
                  </a:schemeClr>
                </a:solidFill>
              </a:rPr>
              <a:t/>
            </a:r>
            <a:br>
              <a:rPr lang="en-US" dirty="0">
                <a:solidFill>
                  <a:schemeClr val="accent6">
                    <a:lumMod val="20000"/>
                    <a:lumOff val="80000"/>
                  </a:schemeClr>
                </a:solidFill>
              </a:rPr>
            </a:br>
            <a:endParaRPr lang="en-US" dirty="0">
              <a:solidFill>
                <a:schemeClr val="accent6">
                  <a:lumMod val="20000"/>
                  <a:lumOff val="8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69953108"/>
              </p:ext>
            </p:extLst>
          </p:nvPr>
        </p:nvGraphicFramePr>
        <p:xfrm>
          <a:off x="838200" y="1802315"/>
          <a:ext cx="10208172" cy="4523615"/>
        </p:xfrm>
        <a:graphic>
          <a:graphicData uri="http://schemas.openxmlformats.org/drawingml/2006/table">
            <a:tbl>
              <a:tblPr firstRow="1" firstCol="1" bandRow="1">
                <a:tableStyleId>{5C22544A-7EE6-4342-B048-85BDC9FD1C3A}</a:tableStyleId>
              </a:tblPr>
              <a:tblGrid>
                <a:gridCol w="3772941">
                  <a:extLst>
                    <a:ext uri="{9D8B030D-6E8A-4147-A177-3AD203B41FA5}">
                      <a16:colId xmlns:a16="http://schemas.microsoft.com/office/drawing/2014/main" val="298085968"/>
                    </a:ext>
                  </a:extLst>
                </a:gridCol>
                <a:gridCol w="3215574">
                  <a:extLst>
                    <a:ext uri="{9D8B030D-6E8A-4147-A177-3AD203B41FA5}">
                      <a16:colId xmlns:a16="http://schemas.microsoft.com/office/drawing/2014/main" val="2295201140"/>
                    </a:ext>
                  </a:extLst>
                </a:gridCol>
                <a:gridCol w="3219657">
                  <a:extLst>
                    <a:ext uri="{9D8B030D-6E8A-4147-A177-3AD203B41FA5}">
                      <a16:colId xmlns:a16="http://schemas.microsoft.com/office/drawing/2014/main" val="1476753119"/>
                    </a:ext>
                  </a:extLst>
                </a:gridCol>
              </a:tblGrid>
              <a:tr h="252577">
                <a:tc>
                  <a:txBody>
                    <a:bodyPr/>
                    <a:lstStyle/>
                    <a:p>
                      <a:pPr marL="0" marR="0" algn="ctr">
                        <a:lnSpc>
                          <a:spcPct val="115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Characteristic</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gn="ctr">
                        <a:lnSpc>
                          <a:spcPct val="115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  </a:t>
                      </a:r>
                      <a:r>
                        <a:rPr lang="en-IN" sz="1600" dirty="0" smtClean="0">
                          <a:effectLst/>
                          <a:latin typeface="Times New Roman" panose="02020603050405020304" pitchFamily="18" charset="0"/>
                          <a:cs typeface="Times New Roman" panose="02020603050405020304" pitchFamily="18" charset="0"/>
                        </a:rPr>
                        <a:t> </a:t>
                      </a:r>
                      <a:r>
                        <a:rPr lang="en-IN" sz="1600" dirty="0">
                          <a:effectLst/>
                          <a:latin typeface="Times New Roman" panose="02020603050405020304" pitchFamily="18" charset="0"/>
                          <a:cs typeface="Times New Roman" panose="02020603050405020304" pitchFamily="18" charset="0"/>
                        </a:rPr>
                        <a:t>Requirement for</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1621317758"/>
                  </a:ext>
                </a:extLst>
              </a:tr>
              <a:tr h="493776">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Grade I</a:t>
                      </a:r>
                      <a:endParaRPr lang="en-US" sz="1600" dirty="0">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a:t>
                      </a:r>
                      <a:r>
                        <a:rPr lang="en-IN" sz="1600" dirty="0" err="1">
                          <a:effectLst/>
                          <a:latin typeface="Times New Roman" panose="02020603050405020304" pitchFamily="18" charset="0"/>
                          <a:cs typeface="Times New Roman" panose="02020603050405020304" pitchFamily="18" charset="0"/>
                        </a:rPr>
                        <a:t>Powedered</a:t>
                      </a:r>
                      <a:r>
                        <a:rPr lang="en-IN" sz="1600" dirty="0">
                          <a:effectLst/>
                          <a:latin typeface="Times New Roman" panose="02020603050405020304" pitchFamily="18" charset="0"/>
                          <a:cs typeface="Times New Roman" panose="02020603050405020304" pitchFamily="18" charset="0"/>
                        </a:rPr>
                        <a:t>)</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Grade II</a:t>
                      </a:r>
                      <a:endParaRPr lang="en-US" sz="1600">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(Granulated)</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46283535"/>
                  </a:ext>
                </a:extLst>
              </a:tr>
              <a:tr h="238276">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Moisture, percent by weight, Max</a:t>
                      </a:r>
                      <a:r>
                        <a:rPr lang="en-IN" sz="1600" baseline="30000" dirty="0">
                          <a:effectLst/>
                          <a:latin typeface="Times New Roman" panose="02020603050405020304" pitchFamily="18" charset="0"/>
                          <a:cs typeface="Times New Roman" panose="02020603050405020304" pitchFamily="18" charset="0"/>
                        </a:rPr>
                        <a:t>1)</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12.0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5.0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16848566"/>
                  </a:ext>
                </a:extLst>
              </a:tr>
              <a:tr h="493776">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Free phosphoric acid (as P2O5), percent by weight, Max</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4.0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4.0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75015251"/>
                  </a:ext>
                </a:extLst>
              </a:tr>
              <a:tr h="493776">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Water soluble phosphates (as P</a:t>
                      </a:r>
                      <a:r>
                        <a:rPr lang="en-IN" sz="1600" baseline="-25000">
                          <a:effectLst/>
                          <a:latin typeface="Times New Roman" panose="02020603050405020304" pitchFamily="18" charset="0"/>
                          <a:cs typeface="Times New Roman" panose="02020603050405020304" pitchFamily="18" charset="0"/>
                        </a:rPr>
                        <a:t>2</a:t>
                      </a:r>
                      <a:r>
                        <a:rPr lang="en-IN" sz="1600">
                          <a:effectLst/>
                          <a:latin typeface="Times New Roman" panose="02020603050405020304" pitchFamily="18" charset="0"/>
                          <a:cs typeface="Times New Roman" panose="02020603050405020304" pitchFamily="18" charset="0"/>
                        </a:rPr>
                        <a:t>O5), percent by weight, Min</a:t>
                      </a:r>
                      <a:r>
                        <a:rPr lang="en-IN" sz="1600" baseline="30000">
                          <a:effectLst/>
                          <a:latin typeface="Times New Roman" panose="02020603050405020304" pitchFamily="18" charset="0"/>
                          <a:cs typeface="Times New Roman" panose="02020603050405020304" pitchFamily="18" charset="0"/>
                        </a:rPr>
                        <a:t>2)</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14.5</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14.5</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30202956"/>
                  </a:ext>
                </a:extLst>
              </a:tr>
              <a:tr h="329375">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Sulphur (as S), percent by weight, Min²</a:t>
                      </a:r>
                      <a:r>
                        <a:rPr lang="en-IN" sz="1600" baseline="30000">
                          <a:effectLst/>
                          <a:latin typeface="Times New Roman" panose="02020603050405020304" pitchFamily="18" charset="0"/>
                          <a:cs typeface="Times New Roman" panose="02020603050405020304" pitchFamily="18" charset="0"/>
                        </a:rPr>
                        <a:t>)</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11.0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11.0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28564292"/>
                  </a:ext>
                </a:extLst>
              </a:tr>
              <a:tr h="749276">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Neutral ammonium citrate soluble phosphates (as P</a:t>
                      </a:r>
                      <a:r>
                        <a:rPr lang="en-IN" sz="1600" baseline="-25000">
                          <a:effectLst/>
                          <a:latin typeface="Times New Roman" panose="02020603050405020304" pitchFamily="18" charset="0"/>
                          <a:cs typeface="Times New Roman" panose="02020603050405020304" pitchFamily="18" charset="0"/>
                        </a:rPr>
                        <a:t>2</a:t>
                      </a:r>
                      <a:r>
                        <a:rPr lang="en-IN" sz="1600">
                          <a:effectLst/>
                          <a:latin typeface="Times New Roman" panose="02020603050405020304" pitchFamily="18" charset="0"/>
                          <a:cs typeface="Times New Roman" panose="02020603050405020304" pitchFamily="18" charset="0"/>
                        </a:rPr>
                        <a:t>O5), percent by weight, Min</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16.0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16.0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217382"/>
                  </a:ext>
                </a:extLst>
              </a:tr>
              <a:tr h="1260275">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Particle size³</a:t>
                      </a:r>
                      <a:r>
                        <a:rPr lang="en-IN" sz="1600" baseline="30000" dirty="0">
                          <a:effectLst/>
                          <a:latin typeface="Times New Roman" panose="02020603050405020304" pitchFamily="18" charset="0"/>
                          <a:cs typeface="Times New Roman" panose="02020603050405020304" pitchFamily="18" charset="0"/>
                        </a:rPr>
                        <a:t>)</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Not less than 90 percent of the material shall pass through 4 mm IS sieve and shall be retained on 1mm IS sieve. Not more than 5 percent shall pass through 1 mm IS sieve.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23120345"/>
                  </a:ext>
                </a:extLst>
              </a:tr>
            </a:tbl>
          </a:graphicData>
        </a:graphic>
      </p:graphicFrame>
    </p:spTree>
    <p:extLst>
      <p:ext uri="{BB962C8B-B14F-4D97-AF65-F5344CB8AC3E}">
        <p14:creationId xmlns:p14="http://schemas.microsoft.com/office/powerpoint/2010/main" val="3191604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7299" y="1226645"/>
            <a:ext cx="8825659" cy="3416300"/>
          </a:xfrm>
        </p:spPr>
        <p:txBody>
          <a:bodyPr/>
          <a:lstStyle/>
          <a:p>
            <a:r>
              <a:rPr lang="en-IN" baseline="30000" dirty="0">
                <a:latin typeface="Times New Roman" panose="02020603050405020304" pitchFamily="18" charset="0"/>
                <a:cs typeface="Times New Roman" panose="02020603050405020304" pitchFamily="18" charset="0"/>
              </a:rPr>
              <a:t>1) </a:t>
            </a:r>
            <a:r>
              <a:rPr lang="en-IN" dirty="0">
                <a:latin typeface="Times New Roman" panose="02020603050405020304" pitchFamily="18" charset="0"/>
                <a:cs typeface="Times New Roman" panose="02020603050405020304" pitchFamily="18" charset="0"/>
              </a:rPr>
              <a:t>A tolerance of 0.3 units of moisture content shall be permissible.</a:t>
            </a:r>
            <a:endParaRPr lang="en-US" dirty="0">
              <a:latin typeface="Times New Roman" panose="02020603050405020304" pitchFamily="18" charset="0"/>
              <a:cs typeface="Times New Roman" panose="02020603050405020304" pitchFamily="18" charset="0"/>
            </a:endParaRPr>
          </a:p>
          <a:p>
            <a:r>
              <a:rPr lang="en-IN" baseline="30000" dirty="0">
                <a:latin typeface="Times New Roman" panose="02020603050405020304" pitchFamily="18" charset="0"/>
                <a:cs typeface="Times New Roman" panose="02020603050405020304" pitchFamily="18" charset="0"/>
              </a:rPr>
              <a:t>2)</a:t>
            </a:r>
            <a:r>
              <a:rPr lang="en-IN" dirty="0">
                <a:latin typeface="Times New Roman" panose="02020603050405020304" pitchFamily="18" charset="0"/>
                <a:cs typeface="Times New Roman" panose="02020603050405020304" pitchFamily="18" charset="0"/>
              </a:rPr>
              <a:t> A tolerance of 0.1 units of nutrient shall be permissible.</a:t>
            </a:r>
            <a:endParaRPr lang="en-US" dirty="0">
              <a:latin typeface="Times New Roman" panose="02020603050405020304" pitchFamily="18" charset="0"/>
              <a:cs typeface="Times New Roman" panose="02020603050405020304" pitchFamily="18" charset="0"/>
            </a:endParaRPr>
          </a:p>
          <a:p>
            <a:r>
              <a:rPr lang="en-IN" baseline="30000" dirty="0">
                <a:latin typeface="Times New Roman" panose="02020603050405020304" pitchFamily="18" charset="0"/>
                <a:cs typeface="Times New Roman" panose="02020603050405020304" pitchFamily="18" charset="0"/>
              </a:rPr>
              <a:t>3)</a:t>
            </a:r>
            <a:r>
              <a:rPr lang="en-IN" dirty="0">
                <a:latin typeface="Times New Roman" panose="02020603050405020304" pitchFamily="18" charset="0"/>
                <a:cs typeface="Times New Roman" panose="02020603050405020304" pitchFamily="18" charset="0"/>
              </a:rPr>
              <a:t> A tolerance of 3 units of particle size shall be permissible.</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358064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40827"/>
            <a:ext cx="10515600" cy="1072056"/>
          </a:xfrm>
        </p:spPr>
        <p:txBody>
          <a:bodyPr>
            <a:noAutofit/>
          </a:bodyPr>
          <a:lstStyle/>
          <a:p>
            <a:pPr algn="ctr"/>
            <a:r>
              <a:rPr lang="en-IN" b="1" dirty="0" smtClean="0">
                <a:solidFill>
                  <a:schemeClr val="accent6">
                    <a:lumMod val="20000"/>
                    <a:lumOff val="80000"/>
                  </a:schemeClr>
                </a:solidFill>
                <a:latin typeface="Times New Roman" panose="02020603050405020304" pitchFamily="18" charset="0"/>
                <a:cs typeface="Times New Roman" panose="02020603050405020304" pitchFamily="18" charset="0"/>
              </a:rPr>
              <a:t>IS 6448 : 2018 </a:t>
            </a:r>
            <a:r>
              <a:rPr lang="en-US" b="1" dirty="0" smtClean="0">
                <a:solidFill>
                  <a:schemeClr val="accent6">
                    <a:lumMod val="20000"/>
                    <a:lumOff val="80000"/>
                  </a:schemeClr>
                </a:solidFill>
                <a:latin typeface="Times New Roman" panose="02020603050405020304" pitchFamily="18" charset="0"/>
                <a:cs typeface="Times New Roman" panose="02020603050405020304" pitchFamily="18" charset="0"/>
              </a:rPr>
              <a:t>Diammonium phosphate – Specification</a:t>
            </a:r>
            <a:endParaRPr lang="en-IN" b="1" dirty="0">
              <a:solidFill>
                <a:schemeClr val="accent6">
                  <a:lumMod val="20000"/>
                  <a:lumOff val="80000"/>
                </a:schemeClr>
              </a:solidFill>
            </a:endParaRPr>
          </a:p>
        </p:txBody>
      </p:sp>
      <p:sp>
        <p:nvSpPr>
          <p:cNvPr id="3" name="Content Placeholder 2"/>
          <p:cNvSpPr>
            <a:spLocks noGrp="1"/>
          </p:cNvSpPr>
          <p:nvPr>
            <p:ph idx="1"/>
          </p:nvPr>
        </p:nvSpPr>
        <p:spPr>
          <a:xfrm>
            <a:off x="906010" y="2249214"/>
            <a:ext cx="10447789" cy="4330262"/>
          </a:xfrm>
        </p:spPr>
        <p:txBody>
          <a:bodyPr>
            <a:normAutofit/>
          </a:bodyPr>
          <a:lstStyle/>
          <a:p>
            <a:pPr algn="just"/>
            <a:r>
              <a:rPr lang="en-US" sz="2400" b="1" dirty="0" smtClean="0">
                <a:latin typeface="Times New Roman" panose="02020603050405020304" pitchFamily="18" charset="0"/>
                <a:cs typeface="Times New Roman" panose="02020603050405020304" pitchFamily="18" charset="0"/>
              </a:rPr>
              <a:t>High Nitrogen and Phosphorus Content</a:t>
            </a:r>
            <a:r>
              <a:rPr lang="en-US" sz="2400" dirty="0" smtClean="0">
                <a:latin typeface="Times New Roman" panose="02020603050405020304" pitchFamily="18" charset="0"/>
                <a:cs typeface="Times New Roman" panose="02020603050405020304" pitchFamily="18" charset="0"/>
              </a:rPr>
              <a:t>: Diammonium phosphate contains 18% nitrogen and 46% phosphorus, making it an excellent source of both essential nutrients for promoting healthy plant growth, root development, and early plant vigor.</a:t>
            </a:r>
          </a:p>
          <a:p>
            <a:pPr algn="just"/>
            <a:r>
              <a:rPr lang="en-US" sz="2400" b="1" dirty="0" smtClean="0">
                <a:latin typeface="Times New Roman" panose="02020603050405020304" pitchFamily="18" charset="0"/>
                <a:cs typeface="Times New Roman" panose="02020603050405020304" pitchFamily="18" charset="0"/>
              </a:rPr>
              <a:t>Improves Plant Establishment</a:t>
            </a:r>
            <a:r>
              <a:rPr lang="en-US" sz="2400" dirty="0" smtClean="0">
                <a:latin typeface="Times New Roman" panose="02020603050405020304" pitchFamily="18" charset="0"/>
                <a:cs typeface="Times New Roman" panose="02020603050405020304" pitchFamily="18" charset="0"/>
              </a:rPr>
              <a:t>: DAP is highly effective in the early stages of plant growth, promoting strong root systems and overall crop establishment, particularly for crops like wheat, corn, and legumes.</a:t>
            </a:r>
          </a:p>
          <a:p>
            <a:pPr algn="just"/>
            <a:r>
              <a:rPr lang="en-US" sz="2400" b="1" dirty="0" smtClean="0">
                <a:latin typeface="Times New Roman" panose="02020603050405020304" pitchFamily="18" charset="0"/>
                <a:cs typeface="Times New Roman" panose="02020603050405020304" pitchFamily="18" charset="0"/>
              </a:rPr>
              <a:t>Quick Nutrient Availability</a:t>
            </a:r>
            <a:r>
              <a:rPr lang="en-US" sz="2400" dirty="0" smtClean="0">
                <a:latin typeface="Times New Roman" panose="02020603050405020304" pitchFamily="18" charset="0"/>
                <a:cs typeface="Times New Roman" panose="02020603050405020304" pitchFamily="18" charset="0"/>
              </a:rPr>
              <a:t>: DAP is water-soluble, allowing for rapid nutrient uptake by plants and ensuring a quick response to nutrient needs, especially in soils with low phosphorus levels.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79310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N"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Requirements </a:t>
            </a:r>
            <a:r>
              <a:rPr lang="en-IN" b="1" u="sng" dirty="0">
                <a:solidFill>
                  <a:schemeClr val="accent6">
                    <a:lumMod val="20000"/>
                    <a:lumOff val="80000"/>
                  </a:schemeClr>
                </a:solidFill>
                <a:latin typeface="Times New Roman" panose="02020603050405020304" pitchFamily="18" charset="0"/>
                <a:cs typeface="Times New Roman" panose="02020603050405020304" pitchFamily="18" charset="0"/>
              </a:rPr>
              <a:t>for </a:t>
            </a:r>
            <a:r>
              <a:rPr lang="en-IN" b="1" u="sng" dirty="0" err="1">
                <a:solidFill>
                  <a:schemeClr val="accent6">
                    <a:lumMod val="20000"/>
                    <a:lumOff val="80000"/>
                  </a:schemeClr>
                </a:solidFill>
                <a:latin typeface="Times New Roman" panose="02020603050405020304" pitchFamily="18" charset="0"/>
                <a:cs typeface="Times New Roman" panose="02020603050405020304" pitchFamily="18" charset="0"/>
              </a:rPr>
              <a:t>Diammonium</a:t>
            </a:r>
            <a:r>
              <a:rPr lang="en-IN" b="1" u="sng" dirty="0">
                <a:solidFill>
                  <a:schemeClr val="accent6">
                    <a:lumMod val="20000"/>
                    <a:lumOff val="80000"/>
                  </a:schemeClr>
                </a:solidFill>
                <a:latin typeface="Times New Roman" panose="02020603050405020304" pitchFamily="18" charset="0"/>
                <a:cs typeface="Times New Roman" panose="02020603050405020304" pitchFamily="18" charset="0"/>
              </a:rPr>
              <a:t> </a:t>
            </a:r>
            <a:r>
              <a:rPr lang="en-IN"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Phosphate </a:t>
            </a:r>
            <a:r>
              <a:rPr lang="en-IN" b="1" u="sng" dirty="0">
                <a:solidFill>
                  <a:schemeClr val="accent6">
                    <a:lumMod val="20000"/>
                    <a:lumOff val="80000"/>
                  </a:schemeClr>
                </a:solidFill>
                <a:latin typeface="Times New Roman" panose="02020603050405020304" pitchFamily="18" charset="0"/>
                <a:cs typeface="Times New Roman" panose="02020603050405020304" pitchFamily="18" charset="0"/>
              </a:rPr>
              <a:t>as per IS 6448 : 2018</a:t>
            </a:r>
            <a:r>
              <a:rPr lang="en-IN" b="1"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
            </a:r>
            <a:br>
              <a:rPr lang="en-US" sz="3200" b="1" dirty="0">
                <a:latin typeface="Times New Roman" panose="02020603050405020304" pitchFamily="18" charset="0"/>
                <a:cs typeface="Times New Roman" panose="02020603050405020304" pitchFamily="18" charset="0"/>
              </a:rPr>
            </a:br>
            <a:endParaRPr lang="en-US" sz="3200" b="1"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06941383"/>
              </p:ext>
            </p:extLst>
          </p:nvPr>
        </p:nvGraphicFramePr>
        <p:xfrm>
          <a:off x="722587" y="1975945"/>
          <a:ext cx="10515600" cy="3660085"/>
        </p:xfrm>
        <a:graphic>
          <a:graphicData uri="http://schemas.openxmlformats.org/drawingml/2006/table">
            <a:tbl>
              <a:tblPr firstRow="1" firstCol="1" bandRow="1">
                <a:tableStyleId>{5C22544A-7EE6-4342-B048-85BDC9FD1C3A}</a:tableStyleId>
              </a:tblPr>
              <a:tblGrid>
                <a:gridCol w="3886566">
                  <a:extLst>
                    <a:ext uri="{9D8B030D-6E8A-4147-A177-3AD203B41FA5}">
                      <a16:colId xmlns:a16="http://schemas.microsoft.com/office/drawing/2014/main" val="279053538"/>
                    </a:ext>
                  </a:extLst>
                </a:gridCol>
                <a:gridCol w="3312414">
                  <a:extLst>
                    <a:ext uri="{9D8B030D-6E8A-4147-A177-3AD203B41FA5}">
                      <a16:colId xmlns:a16="http://schemas.microsoft.com/office/drawing/2014/main" val="1035465916"/>
                    </a:ext>
                  </a:extLst>
                </a:gridCol>
                <a:gridCol w="3316620">
                  <a:extLst>
                    <a:ext uri="{9D8B030D-6E8A-4147-A177-3AD203B41FA5}">
                      <a16:colId xmlns:a16="http://schemas.microsoft.com/office/drawing/2014/main" val="4180552852"/>
                    </a:ext>
                  </a:extLst>
                </a:gridCol>
              </a:tblGrid>
              <a:tr h="469993">
                <a:tc>
                  <a:txBody>
                    <a:bodyPr/>
                    <a:lstStyle/>
                    <a:p>
                      <a:pPr marL="0" marR="0" algn="ctr">
                        <a:lnSpc>
                          <a:spcPct val="115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Characteristic</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gn="ctr">
                        <a:lnSpc>
                          <a:spcPct val="115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     </a:t>
                      </a:r>
                      <a:r>
                        <a:rPr lang="en-IN" sz="1600" dirty="0" smtClean="0">
                          <a:effectLst/>
                          <a:latin typeface="Times New Roman" panose="02020603050405020304" pitchFamily="18" charset="0"/>
                          <a:cs typeface="Times New Roman" panose="02020603050405020304" pitchFamily="18" charset="0"/>
                        </a:rPr>
                        <a:t>Requirement </a:t>
                      </a:r>
                      <a:r>
                        <a:rPr lang="en-IN" sz="1600" dirty="0">
                          <a:effectLst/>
                          <a:latin typeface="Times New Roman" panose="02020603050405020304" pitchFamily="18" charset="0"/>
                          <a:cs typeface="Times New Roman" panose="02020603050405020304" pitchFamily="18" charset="0"/>
                        </a:rPr>
                        <a:t>for Grade</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1088777021"/>
                  </a:ext>
                </a:extLst>
              </a:tr>
              <a:tr h="302314">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18-46-0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16-44-0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0786238"/>
                  </a:ext>
                </a:extLst>
              </a:tr>
              <a:tr h="302314">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Moisture, percent by weight, Max</a:t>
                      </a:r>
                      <a:r>
                        <a:rPr lang="en-IN" sz="1600" baseline="30000" dirty="0">
                          <a:effectLst/>
                          <a:latin typeface="Times New Roman" panose="02020603050405020304" pitchFamily="18" charset="0"/>
                          <a:cs typeface="Times New Roman" panose="02020603050405020304" pitchFamily="18" charset="0"/>
                        </a:rPr>
                        <a:t>1)</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2.5</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3.0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9044499"/>
                  </a:ext>
                </a:extLst>
              </a:tr>
              <a:tr h="302314">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Total nitrogen, percent by weight, Min</a:t>
                      </a:r>
                      <a:r>
                        <a:rPr lang="en-IN" sz="1600" baseline="30000">
                          <a:effectLst/>
                          <a:latin typeface="Times New Roman" panose="02020603050405020304" pitchFamily="18" charset="0"/>
                          <a:cs typeface="Times New Roman" panose="02020603050405020304" pitchFamily="18" charset="0"/>
                        </a:rPr>
                        <a:t>2)</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18.0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16.0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19190532"/>
                  </a:ext>
                </a:extLst>
              </a:tr>
              <a:tr h="541127">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Ammonical nitrogen (as N), percent by weight, Min</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15.5</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14.0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95592580"/>
                  </a:ext>
                </a:extLst>
              </a:tr>
              <a:tr h="302314">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Urea nitrogen, percent by weight, Max</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2.5</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2.0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35517649"/>
                  </a:ext>
                </a:extLst>
              </a:tr>
              <a:tr h="821126">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Neutral ammonium citrate soluble phosphates (as P</a:t>
                      </a:r>
                      <a:r>
                        <a:rPr lang="en-IN" sz="1600" baseline="-25000">
                          <a:effectLst/>
                          <a:latin typeface="Times New Roman" panose="02020603050405020304" pitchFamily="18" charset="0"/>
                          <a:cs typeface="Times New Roman" panose="02020603050405020304" pitchFamily="18" charset="0"/>
                        </a:rPr>
                        <a:t>2</a:t>
                      </a:r>
                      <a:r>
                        <a:rPr lang="en-IN" sz="1600">
                          <a:effectLst/>
                          <a:latin typeface="Times New Roman" panose="02020603050405020304" pitchFamily="18" charset="0"/>
                          <a:cs typeface="Times New Roman" panose="02020603050405020304" pitchFamily="18" charset="0"/>
                        </a:rPr>
                        <a:t>O</a:t>
                      </a:r>
                      <a:r>
                        <a:rPr lang="en-IN" sz="1600" baseline="-25000">
                          <a:effectLst/>
                          <a:latin typeface="Times New Roman" panose="02020603050405020304" pitchFamily="18" charset="0"/>
                          <a:cs typeface="Times New Roman" panose="02020603050405020304" pitchFamily="18" charset="0"/>
                        </a:rPr>
                        <a:t>5</a:t>
                      </a:r>
                      <a:r>
                        <a:rPr lang="en-IN" sz="1600">
                          <a:effectLst/>
                          <a:latin typeface="Times New Roman" panose="02020603050405020304" pitchFamily="18" charset="0"/>
                          <a:cs typeface="Times New Roman" panose="02020603050405020304" pitchFamily="18" charset="0"/>
                        </a:rPr>
                        <a:t>), percent by weight, Min</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46.0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44.0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63830464"/>
                  </a:ext>
                </a:extLst>
              </a:tr>
              <a:tr h="618583">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Water soluble phosphates (as P</a:t>
                      </a:r>
                      <a:r>
                        <a:rPr lang="en-IN" sz="1600" baseline="-25000">
                          <a:effectLst/>
                          <a:latin typeface="Times New Roman" panose="02020603050405020304" pitchFamily="18" charset="0"/>
                          <a:cs typeface="Times New Roman" panose="02020603050405020304" pitchFamily="18" charset="0"/>
                        </a:rPr>
                        <a:t>2</a:t>
                      </a:r>
                      <a:r>
                        <a:rPr lang="en-IN" sz="1600">
                          <a:effectLst/>
                          <a:latin typeface="Times New Roman" panose="02020603050405020304" pitchFamily="18" charset="0"/>
                          <a:cs typeface="Times New Roman" panose="02020603050405020304" pitchFamily="18" charset="0"/>
                        </a:rPr>
                        <a:t>O</a:t>
                      </a:r>
                      <a:r>
                        <a:rPr lang="en-IN" sz="1600" baseline="-25000">
                          <a:effectLst/>
                          <a:latin typeface="Times New Roman" panose="02020603050405020304" pitchFamily="18" charset="0"/>
                          <a:cs typeface="Times New Roman" panose="02020603050405020304" pitchFamily="18" charset="0"/>
                        </a:rPr>
                        <a:t>5</a:t>
                      </a:r>
                      <a:r>
                        <a:rPr lang="en-IN" sz="1600">
                          <a:effectLst/>
                          <a:latin typeface="Times New Roman" panose="02020603050405020304" pitchFamily="18" charset="0"/>
                          <a:cs typeface="Times New Roman" panose="02020603050405020304" pitchFamily="18" charset="0"/>
                        </a:rPr>
                        <a:t>), percent by weight, Min</a:t>
                      </a:r>
                      <a:r>
                        <a:rPr lang="en-IN" sz="1600" baseline="30000">
                          <a:effectLst/>
                          <a:latin typeface="Times New Roman" panose="02020603050405020304" pitchFamily="18" charset="0"/>
                          <a:cs typeface="Times New Roman" panose="02020603050405020304" pitchFamily="18" charset="0"/>
                        </a:rPr>
                        <a:t>2)</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a:effectLst/>
                          <a:latin typeface="Times New Roman" panose="02020603050405020304" pitchFamily="18" charset="0"/>
                          <a:cs typeface="Times New Roman" panose="02020603050405020304" pitchFamily="18" charset="0"/>
                        </a:rPr>
                        <a:t>41.0</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600" dirty="0">
                          <a:effectLst/>
                          <a:latin typeface="Times New Roman" panose="02020603050405020304" pitchFamily="18" charset="0"/>
                          <a:cs typeface="Times New Roman" panose="02020603050405020304" pitchFamily="18" charset="0"/>
                        </a:rPr>
                        <a:t>37.0</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2761172"/>
                  </a:ext>
                </a:extLst>
              </a:tr>
            </a:tbl>
          </a:graphicData>
        </a:graphic>
      </p:graphicFrame>
      <p:sp>
        <p:nvSpPr>
          <p:cNvPr id="5" name="TextBox 4"/>
          <p:cNvSpPr txBox="1"/>
          <p:nvPr/>
        </p:nvSpPr>
        <p:spPr>
          <a:xfrm>
            <a:off x="838200" y="5454637"/>
            <a:ext cx="10399987" cy="1477328"/>
          </a:xfrm>
          <a:prstGeom prst="rect">
            <a:avLst/>
          </a:prstGeom>
          <a:noFill/>
        </p:spPr>
        <p:txBody>
          <a:bodyPr wrap="square" rtlCol="0">
            <a:spAutoFit/>
          </a:bodyPr>
          <a:lstStyle/>
          <a:p>
            <a:endParaRPr lang="en-IN" baseline="30000" dirty="0" smtClean="0">
              <a:latin typeface="Times New Roman" panose="02020603050405020304" pitchFamily="18" charset="0"/>
              <a:cs typeface="Times New Roman" panose="02020603050405020304" pitchFamily="18" charset="0"/>
            </a:endParaRPr>
          </a:p>
          <a:p>
            <a:endParaRPr lang="en-IN" baseline="30000" dirty="0" smtClean="0">
              <a:latin typeface="Times New Roman" panose="02020603050405020304" pitchFamily="18" charset="0"/>
              <a:cs typeface="Times New Roman" panose="02020603050405020304" pitchFamily="18" charset="0"/>
            </a:endParaRPr>
          </a:p>
          <a:p>
            <a:endParaRPr lang="en-IN" baseline="30000" dirty="0" smtClean="0">
              <a:latin typeface="Times New Roman" panose="02020603050405020304" pitchFamily="18" charset="0"/>
              <a:cs typeface="Times New Roman" panose="02020603050405020304" pitchFamily="18" charset="0"/>
            </a:endParaRPr>
          </a:p>
          <a:p>
            <a:r>
              <a:rPr lang="en-IN" baseline="30000" dirty="0" smtClean="0">
                <a:latin typeface="Times New Roman" panose="02020603050405020304" pitchFamily="18" charset="0"/>
                <a:cs typeface="Times New Roman" panose="02020603050405020304" pitchFamily="18" charset="0"/>
              </a:rPr>
              <a:t>1</a:t>
            </a:r>
            <a:r>
              <a:rPr lang="en-IN" baseline="30000" dirty="0">
                <a:latin typeface="Times New Roman" panose="02020603050405020304" pitchFamily="18" charset="0"/>
                <a:cs typeface="Times New Roman" panose="02020603050405020304" pitchFamily="18" charset="0"/>
              </a:rPr>
              <a:t>)</a:t>
            </a:r>
            <a:r>
              <a:rPr lang="en-IN" dirty="0">
                <a:latin typeface="Times New Roman" panose="02020603050405020304" pitchFamily="18" charset="0"/>
                <a:cs typeface="Times New Roman" panose="02020603050405020304" pitchFamily="18" charset="0"/>
              </a:rPr>
              <a:t> A tolerance of 0.3 units of moisture content shall be permissible.</a:t>
            </a:r>
            <a:endParaRPr lang="en-US" dirty="0">
              <a:latin typeface="Times New Roman" panose="02020603050405020304" pitchFamily="18" charset="0"/>
              <a:cs typeface="Times New Roman" panose="02020603050405020304" pitchFamily="18" charset="0"/>
            </a:endParaRPr>
          </a:p>
          <a:p>
            <a:r>
              <a:rPr lang="en-IN" baseline="30000" dirty="0">
                <a:latin typeface="Times New Roman" panose="02020603050405020304" pitchFamily="18" charset="0"/>
                <a:cs typeface="Times New Roman" panose="02020603050405020304" pitchFamily="18" charset="0"/>
              </a:rPr>
              <a:t>2)</a:t>
            </a:r>
            <a:r>
              <a:rPr lang="en-IN" dirty="0">
                <a:latin typeface="Times New Roman" panose="02020603050405020304" pitchFamily="18" charset="0"/>
                <a:cs typeface="Times New Roman" panose="02020603050405020304" pitchFamily="18" charset="0"/>
              </a:rPr>
              <a:t> A tolerance of 0.5 units of nutrient shall be permissible.</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93203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0316"/>
            <a:ext cx="10515600" cy="1187669"/>
          </a:xfrm>
        </p:spPr>
        <p:txBody>
          <a:bodyPr>
            <a:normAutofit/>
          </a:bodyPr>
          <a:lstStyle/>
          <a:p>
            <a:pPr algn="ctr"/>
            <a:r>
              <a:rPr lang="en-IN" sz="3200" b="1" dirty="0" smtClean="0">
                <a:solidFill>
                  <a:schemeClr val="accent6">
                    <a:lumMod val="20000"/>
                    <a:lumOff val="80000"/>
                  </a:schemeClr>
                </a:solidFill>
                <a:latin typeface="Times New Roman" panose="02020603050405020304" pitchFamily="18" charset="0"/>
                <a:cs typeface="Times New Roman" panose="02020603050405020304" pitchFamily="18" charset="0"/>
              </a:rPr>
              <a:t>IS 1114 : 2024 Ammonium Chloride, Fertilizer Grade – Specification</a:t>
            </a:r>
            <a:endParaRPr lang="en-IN" sz="2800" dirty="0">
              <a:solidFill>
                <a:schemeClr val="accent6">
                  <a:lumMod val="20000"/>
                  <a:lumOff val="80000"/>
                </a:schemeClr>
              </a:solidFill>
            </a:endParaRPr>
          </a:p>
        </p:txBody>
      </p:sp>
      <p:sp>
        <p:nvSpPr>
          <p:cNvPr id="3" name="Content Placeholder 2"/>
          <p:cNvSpPr>
            <a:spLocks noGrp="1"/>
          </p:cNvSpPr>
          <p:nvPr>
            <p:ph idx="1"/>
          </p:nvPr>
        </p:nvSpPr>
        <p:spPr>
          <a:xfrm>
            <a:off x="838200" y="2375338"/>
            <a:ext cx="10515600" cy="3801624"/>
          </a:xfrm>
        </p:spPr>
        <p:txBody>
          <a:bodyPr>
            <a:normAutofit/>
          </a:bodyPr>
          <a:lstStyle/>
          <a:p>
            <a:pPr algn="just"/>
            <a:r>
              <a:rPr lang="en-US" sz="2400" b="1" dirty="0" smtClean="0">
                <a:latin typeface="Times New Roman" panose="02020603050405020304" pitchFamily="18" charset="0"/>
                <a:cs typeface="Times New Roman" panose="02020603050405020304" pitchFamily="18" charset="0"/>
              </a:rPr>
              <a:t>Source of Nitrogen</a:t>
            </a:r>
            <a:r>
              <a:rPr lang="en-US" sz="2400" dirty="0" smtClean="0">
                <a:latin typeface="Times New Roman" panose="02020603050405020304" pitchFamily="18" charset="0"/>
                <a:cs typeface="Times New Roman" panose="02020603050405020304" pitchFamily="18" charset="0"/>
              </a:rPr>
              <a:t>: Ammonium chloride provides 25-26% nitrogen, which is essential for promoting vegetative growth and increasing crop yields.</a:t>
            </a:r>
          </a:p>
          <a:p>
            <a:pPr algn="just"/>
            <a:r>
              <a:rPr lang="en-US" sz="2400" b="1" dirty="0" smtClean="0">
                <a:latin typeface="Times New Roman" panose="02020603050405020304" pitchFamily="18" charset="0"/>
                <a:cs typeface="Times New Roman" panose="02020603050405020304" pitchFamily="18" charset="0"/>
              </a:rPr>
              <a:t>Acidifying Effect on Soil</a:t>
            </a:r>
            <a:r>
              <a:rPr lang="en-US" sz="2400" dirty="0" smtClean="0">
                <a:latin typeface="Times New Roman" panose="02020603050405020304" pitchFamily="18" charset="0"/>
                <a:cs typeface="Times New Roman" panose="02020603050405020304" pitchFamily="18" charset="0"/>
              </a:rPr>
              <a:t>: The use of ammonium chloride can lower soil pH, making it suitable for acid-loving plants, but it requires careful management to prevent excessive acidification.</a:t>
            </a:r>
          </a:p>
          <a:p>
            <a:pPr algn="just"/>
            <a:r>
              <a:rPr lang="en-US" sz="2400" b="1" dirty="0" smtClean="0">
                <a:latin typeface="Times New Roman" panose="02020603050405020304" pitchFamily="18" charset="0"/>
                <a:cs typeface="Times New Roman" panose="02020603050405020304" pitchFamily="18" charset="0"/>
              </a:rPr>
              <a:t>Cost-Effective</a:t>
            </a:r>
            <a:r>
              <a:rPr lang="en-US" sz="2400" dirty="0" smtClean="0">
                <a:latin typeface="Times New Roman" panose="02020603050405020304" pitchFamily="18" charset="0"/>
                <a:cs typeface="Times New Roman" panose="02020603050405020304" pitchFamily="18" charset="0"/>
              </a:rPr>
              <a:t>: Ammonium chloride is an affordable fertilizer, making it a popular choice for supplying nitrogen in various agricultural crops.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61005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45931"/>
            <a:ext cx="10515600" cy="744757"/>
          </a:xfrm>
        </p:spPr>
        <p:txBody>
          <a:bodyPr>
            <a:noAutofit/>
          </a:bodyPr>
          <a:lstStyle/>
          <a:p>
            <a:pPr algn="ctr"/>
            <a:r>
              <a:rPr lang="en-IN" sz="3400" b="1" u="sng" dirty="0">
                <a:solidFill>
                  <a:schemeClr val="accent6">
                    <a:lumMod val="20000"/>
                    <a:lumOff val="80000"/>
                  </a:schemeClr>
                </a:solidFill>
                <a:latin typeface="Times New Roman" panose="02020603050405020304" pitchFamily="18" charset="0"/>
                <a:cs typeface="Times New Roman" panose="02020603050405020304" pitchFamily="18" charset="0"/>
              </a:rPr>
              <a:t>Requirements for Ammonium Chloride </a:t>
            </a:r>
            <a:r>
              <a:rPr lang="en-IN" sz="34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as per IS </a:t>
            </a:r>
            <a:r>
              <a:rPr lang="en-IN" sz="3400" b="1" u="sng" dirty="0">
                <a:solidFill>
                  <a:schemeClr val="accent6">
                    <a:lumMod val="20000"/>
                    <a:lumOff val="80000"/>
                  </a:schemeClr>
                </a:solidFill>
                <a:latin typeface="Times New Roman" panose="02020603050405020304" pitchFamily="18" charset="0"/>
                <a:cs typeface="Times New Roman" panose="02020603050405020304" pitchFamily="18" charset="0"/>
              </a:rPr>
              <a:t>1114 : 2024 </a:t>
            </a:r>
            <a:endParaRPr lang="en-US" sz="3400"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63007900"/>
              </p:ext>
            </p:extLst>
          </p:nvPr>
        </p:nvGraphicFramePr>
        <p:xfrm>
          <a:off x="838200" y="2448911"/>
          <a:ext cx="10515600" cy="2255582"/>
        </p:xfrm>
        <a:graphic>
          <a:graphicData uri="http://schemas.openxmlformats.org/drawingml/2006/table">
            <a:tbl>
              <a:tblPr firstRow="1" firstCol="1" bandRow="1">
                <a:tableStyleId>{5C22544A-7EE6-4342-B048-85BDC9FD1C3A}</a:tableStyleId>
              </a:tblPr>
              <a:tblGrid>
                <a:gridCol w="6570147">
                  <a:extLst>
                    <a:ext uri="{9D8B030D-6E8A-4147-A177-3AD203B41FA5}">
                      <a16:colId xmlns:a16="http://schemas.microsoft.com/office/drawing/2014/main" val="2083143995"/>
                    </a:ext>
                  </a:extLst>
                </a:gridCol>
                <a:gridCol w="3945453">
                  <a:extLst>
                    <a:ext uri="{9D8B030D-6E8A-4147-A177-3AD203B41FA5}">
                      <a16:colId xmlns:a16="http://schemas.microsoft.com/office/drawing/2014/main" val="2754354264"/>
                    </a:ext>
                  </a:extLst>
                </a:gridCol>
              </a:tblGrid>
              <a:tr h="466707">
                <a:tc>
                  <a:txBody>
                    <a:bodyPr/>
                    <a:lstStyle/>
                    <a:p>
                      <a:pPr marL="0" marR="0" algn="ctr">
                        <a:lnSpc>
                          <a:spcPct val="115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Characteristic</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IN" sz="1800">
                          <a:effectLst/>
                          <a:latin typeface="Times New Roman" panose="02020603050405020304" pitchFamily="18" charset="0"/>
                          <a:cs typeface="Times New Roman" panose="02020603050405020304" pitchFamily="18" charset="0"/>
                        </a:rPr>
                        <a:t>Requirement</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3552420"/>
                  </a:ext>
                </a:extLst>
              </a:tr>
              <a:tr h="439296">
                <a:tc>
                  <a:txBody>
                    <a:bodyPr/>
                    <a:lstStyle/>
                    <a:p>
                      <a:pPr marL="0" marR="0" algn="just">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Moisture, percent by mass, Max</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2.0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77976302"/>
                  </a:ext>
                </a:extLst>
              </a:tr>
              <a:tr h="439296">
                <a:tc>
                  <a:txBody>
                    <a:bodyPr/>
                    <a:lstStyle/>
                    <a:p>
                      <a:pPr marL="0" marR="0" algn="just">
                        <a:lnSpc>
                          <a:spcPct val="107000"/>
                        </a:lnSpc>
                        <a:spcBef>
                          <a:spcPts val="0"/>
                        </a:spcBef>
                        <a:spcAft>
                          <a:spcPts val="0"/>
                        </a:spcAft>
                      </a:pPr>
                      <a:r>
                        <a:rPr lang="en-IN" sz="1800" dirty="0" err="1">
                          <a:effectLst/>
                          <a:latin typeface="Times New Roman" panose="02020603050405020304" pitchFamily="18" charset="0"/>
                          <a:cs typeface="Times New Roman" panose="02020603050405020304" pitchFamily="18" charset="0"/>
                        </a:rPr>
                        <a:t>Ammoniacal</a:t>
                      </a:r>
                      <a:r>
                        <a:rPr lang="en-IN" sz="1800" dirty="0">
                          <a:effectLst/>
                          <a:latin typeface="Times New Roman" panose="02020603050405020304" pitchFamily="18" charset="0"/>
                          <a:cs typeface="Times New Roman" panose="02020603050405020304" pitchFamily="18" charset="0"/>
                        </a:rPr>
                        <a:t> nitrogen (as N), percent by weight, Min</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25.0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829220"/>
                  </a:ext>
                </a:extLst>
              </a:tr>
              <a:tr h="910283">
                <a:tc>
                  <a:txBody>
                    <a:bodyPr/>
                    <a:lstStyle/>
                    <a:p>
                      <a:pPr marL="0" marR="0" algn="just">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Chlorides other than ammonium chloride (as NaCl), percent by weight on dry basis, Max</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2.0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35216756"/>
                  </a:ext>
                </a:extLst>
              </a:tr>
            </a:tbl>
          </a:graphicData>
        </a:graphic>
      </p:graphicFrame>
    </p:spTree>
    <p:extLst>
      <p:ext uri="{BB962C8B-B14F-4D97-AF65-F5344CB8AC3E}">
        <p14:creationId xmlns:p14="http://schemas.microsoft.com/office/powerpoint/2010/main" val="21011791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0451" y="872454"/>
            <a:ext cx="10846966" cy="5787546"/>
          </a:xfrm>
          <a:prstGeom prst="rect">
            <a:avLst/>
          </a:prstGeom>
        </p:spPr>
        <p:txBody>
          <a:bodyPr wrap="square">
            <a:spAutoFit/>
          </a:bodyPr>
          <a:lstStyle/>
          <a:p>
            <a:endParaRPr lang="en-IN" sz="2000" dirty="0" smtClean="0">
              <a:effectLst/>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IN" sz="2000" b="1" dirty="0" smtClean="0">
                <a:effectLst/>
                <a:latin typeface="Times New Roman" panose="02020603050405020304" pitchFamily="18" charset="0"/>
                <a:ea typeface="Times New Roman" panose="02020603050405020304" pitchFamily="18" charset="0"/>
                <a:cs typeface="Times New Roman" panose="02020603050405020304" pitchFamily="18" charset="0"/>
              </a:rPr>
              <a:t>What are Bio-fertilizers?</a:t>
            </a:r>
            <a:r>
              <a:rPr lang="en-IN"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07000"/>
              </a:lnSpc>
              <a:spcAft>
                <a:spcPts val="800"/>
              </a:spcAft>
              <a:buSzPts val="1000"/>
              <a:buFont typeface="Wingdings" panose="05000000000000000000" pitchFamily="2" charset="2"/>
              <a:buChar char=""/>
              <a:tabLst>
                <a:tab pos="1371600" algn="l"/>
              </a:tabLst>
            </a:pPr>
            <a:r>
              <a:rPr lang="en-IN"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Natural substances containing living microorganisms that enhance soil fertility by fixing nitrogen, decomposing organic matter, and promoting plant growth.</a:t>
            </a:r>
            <a:endParaRPr lang="en-IN"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IN" sz="2000" b="1" dirty="0" smtClean="0">
                <a:effectLst/>
                <a:latin typeface="Times New Roman" panose="02020603050405020304" pitchFamily="18" charset="0"/>
                <a:ea typeface="Times New Roman" panose="02020603050405020304" pitchFamily="18" charset="0"/>
                <a:cs typeface="Times New Roman" panose="02020603050405020304" pitchFamily="18" charset="0"/>
              </a:rPr>
              <a:t>Types of Bio-fertilizers:</a:t>
            </a:r>
            <a:r>
              <a:rPr lang="en-IN"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07000"/>
              </a:lnSpc>
              <a:spcAft>
                <a:spcPts val="800"/>
              </a:spcAft>
              <a:buSzPts val="1000"/>
              <a:buFont typeface="Wingdings" panose="05000000000000000000" pitchFamily="2" charset="2"/>
              <a:buChar char=""/>
              <a:tabLst>
                <a:tab pos="1371600" algn="l"/>
              </a:tabLst>
            </a:pPr>
            <a:r>
              <a:rPr lang="en-IN" sz="2000" b="1" dirty="0" smtClean="0">
                <a:effectLst/>
                <a:latin typeface="Times New Roman" panose="02020603050405020304" pitchFamily="18" charset="0"/>
                <a:ea typeface="Times New Roman" panose="02020603050405020304" pitchFamily="18" charset="0"/>
                <a:cs typeface="Times New Roman" panose="02020603050405020304" pitchFamily="18" charset="0"/>
              </a:rPr>
              <a:t>Nitrogen-Fixing Bio-fertilizers:</a:t>
            </a:r>
            <a:r>
              <a:rPr lang="en-IN"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 Rhizobium, </a:t>
            </a:r>
            <a:r>
              <a:rPr lang="en-IN" sz="20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Azotobacter</a:t>
            </a:r>
            <a:r>
              <a:rPr lang="en-IN"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N"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07000"/>
              </a:lnSpc>
              <a:spcAft>
                <a:spcPts val="800"/>
              </a:spcAft>
              <a:buSzPts val="1000"/>
              <a:buFont typeface="Wingdings" panose="05000000000000000000" pitchFamily="2" charset="2"/>
              <a:buChar char=""/>
              <a:tabLst>
                <a:tab pos="1371600" algn="l"/>
              </a:tabLst>
            </a:pPr>
            <a:r>
              <a:rPr lang="en-IN" sz="2000" b="1" dirty="0" smtClean="0">
                <a:effectLst/>
                <a:latin typeface="Times New Roman" panose="02020603050405020304" pitchFamily="18" charset="0"/>
                <a:ea typeface="Times New Roman" panose="02020603050405020304" pitchFamily="18" charset="0"/>
                <a:cs typeface="Times New Roman" panose="02020603050405020304" pitchFamily="18" charset="0"/>
              </a:rPr>
              <a:t>Phosphorus-Solubilizing Bio-fertilizers:</a:t>
            </a:r>
            <a:r>
              <a:rPr lang="en-IN"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 Bacillus, Pseudomonas.</a:t>
            </a:r>
            <a:endParaRPr lang="en-IN"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07000"/>
              </a:lnSpc>
              <a:spcAft>
                <a:spcPts val="800"/>
              </a:spcAft>
              <a:buSzPts val="1000"/>
              <a:buFont typeface="Wingdings" panose="05000000000000000000" pitchFamily="2" charset="2"/>
              <a:buChar char=""/>
              <a:tabLst>
                <a:tab pos="1371600" algn="l"/>
              </a:tabLst>
            </a:pPr>
            <a:r>
              <a:rPr lang="en-IN" sz="2000"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Mycorrhizal</a:t>
            </a:r>
            <a:r>
              <a:rPr lang="en-IN" sz="2000" b="1" dirty="0" smtClean="0">
                <a:effectLst/>
                <a:latin typeface="Times New Roman" panose="02020603050405020304" pitchFamily="18" charset="0"/>
                <a:ea typeface="Times New Roman" panose="02020603050405020304" pitchFamily="18" charset="0"/>
                <a:cs typeface="Times New Roman" panose="02020603050405020304" pitchFamily="18" charset="0"/>
              </a:rPr>
              <a:t> Fungi:</a:t>
            </a:r>
            <a:r>
              <a:rPr lang="en-IN"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 Beneficial fungi aiding in nutrient uptake.</a:t>
            </a:r>
            <a:endParaRPr lang="en-IN"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IN" sz="2000" b="1" dirty="0" smtClean="0">
                <a:effectLst/>
                <a:latin typeface="Times New Roman" panose="02020603050405020304" pitchFamily="18" charset="0"/>
                <a:ea typeface="Times New Roman" panose="02020603050405020304" pitchFamily="18" charset="0"/>
                <a:cs typeface="Times New Roman" panose="02020603050405020304" pitchFamily="18" charset="0"/>
              </a:rPr>
              <a:t>Benefits of Bio-fertilizers:</a:t>
            </a:r>
            <a:r>
              <a:rPr lang="en-IN"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07000"/>
              </a:lnSpc>
              <a:spcAft>
                <a:spcPts val="800"/>
              </a:spcAft>
              <a:buSzPts val="1000"/>
              <a:buFont typeface="Wingdings" panose="05000000000000000000" pitchFamily="2" charset="2"/>
              <a:buChar char=""/>
              <a:tabLst>
                <a:tab pos="1371600" algn="l"/>
              </a:tabLst>
            </a:pPr>
            <a:r>
              <a:rPr lang="en-IN"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Improves soil microbial diversity.</a:t>
            </a:r>
            <a:endParaRPr lang="en-IN"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07000"/>
              </a:lnSpc>
              <a:spcAft>
                <a:spcPts val="800"/>
              </a:spcAft>
              <a:buSzPts val="1000"/>
              <a:buFont typeface="Wingdings" panose="05000000000000000000" pitchFamily="2" charset="2"/>
              <a:buChar char=""/>
              <a:tabLst>
                <a:tab pos="1371600" algn="l"/>
              </a:tabLst>
            </a:pPr>
            <a:r>
              <a:rPr lang="en-IN"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Reduces the need for chemical fertilizers, promoting sustainable agriculture.</a:t>
            </a:r>
            <a:endParaRPr lang="en-IN"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07000"/>
              </a:lnSpc>
              <a:spcAft>
                <a:spcPts val="800"/>
              </a:spcAft>
              <a:buSzPts val="1000"/>
              <a:buFont typeface="Wingdings" panose="05000000000000000000" pitchFamily="2" charset="2"/>
              <a:buChar char=""/>
              <a:tabLst>
                <a:tab pos="1371600" algn="l"/>
              </a:tabLst>
            </a:pPr>
            <a:r>
              <a:rPr lang="en-IN"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Improves soil structure, water retention, and nutrient cycling.</a:t>
            </a:r>
            <a:endParaRPr lang="en-IN"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IN" sz="2000" b="1" dirty="0" smtClean="0">
                <a:effectLst/>
                <a:latin typeface="Times New Roman" panose="02020603050405020304" pitchFamily="18" charset="0"/>
                <a:ea typeface="Times New Roman" panose="02020603050405020304" pitchFamily="18" charset="0"/>
                <a:cs typeface="Times New Roman" panose="02020603050405020304" pitchFamily="18" charset="0"/>
              </a:rPr>
              <a:t>Challenges:</a:t>
            </a:r>
            <a:r>
              <a:rPr lang="en-IN"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07000"/>
              </a:lnSpc>
              <a:spcAft>
                <a:spcPts val="800"/>
              </a:spcAft>
              <a:buSzPts val="1000"/>
              <a:buFont typeface="Wingdings" panose="05000000000000000000" pitchFamily="2" charset="2"/>
              <a:buChar char=""/>
              <a:tabLst>
                <a:tab pos="1371600" algn="l"/>
              </a:tabLst>
            </a:pPr>
            <a:r>
              <a:rPr lang="en-IN"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Limited shelf life, environmental conditions affecting efficacy, and limited awareness.</a:t>
            </a:r>
            <a:endParaRPr lang="en-IN"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Title 2"/>
          <p:cNvSpPr>
            <a:spLocks noGrp="1"/>
          </p:cNvSpPr>
          <p:nvPr>
            <p:ph type="title"/>
          </p:nvPr>
        </p:nvSpPr>
        <p:spPr>
          <a:xfrm>
            <a:off x="838200" y="365125"/>
            <a:ext cx="10515600" cy="717055"/>
          </a:xfrm>
        </p:spPr>
        <p:txBody>
          <a:bodyPr>
            <a:normAutofit/>
          </a:bodyPr>
          <a:lstStyle/>
          <a:p>
            <a:pPr algn="ctr"/>
            <a:r>
              <a:rPr lang="en-IN" sz="36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Bio-fertilizers as SHM</a:t>
            </a:r>
            <a:endParaRPr lang="en-IN" sz="3600" b="1" u="sng"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2692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9723" y="2469835"/>
            <a:ext cx="10914077" cy="3480055"/>
          </a:xfrm>
          <a:prstGeom prst="rect">
            <a:avLst/>
          </a:prstGeom>
        </p:spPr>
        <p:txBody>
          <a:bodyPr wrap="square">
            <a:spAutoFit/>
          </a:bodyPr>
          <a:lstStyle/>
          <a:p>
            <a:pPr algn="ctr"/>
            <a:endParaRPr lang="en-IN" dirty="0" smtClean="0">
              <a:effectLst/>
              <a:latin typeface="Times New Roman" panose="02020603050405020304" pitchFamily="18"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n-IN"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What is Soil Health?</a:t>
            </a:r>
            <a:r>
              <a:rPr lang="en-IN"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Soil health refers to the ability of soil to function as a living ecosystem that supports plant growth and sustains life.</a:t>
            </a:r>
            <a:endParaRPr lang="en-IN"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n-IN"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Why Soil Health Management?</a:t>
            </a:r>
            <a:r>
              <a:rPr lang="en-IN"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Ensures sustainable farming practices, increases crop yield, and prevents soil degradation.</a:t>
            </a: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Healthy soil ensures the food security, water retention, and climate resilience.</a:t>
            </a:r>
            <a:endParaRPr lang="en-IN"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itle 4"/>
          <p:cNvSpPr>
            <a:spLocks noGrp="1"/>
          </p:cNvSpPr>
          <p:nvPr>
            <p:ph type="title"/>
          </p:nvPr>
        </p:nvSpPr>
        <p:spPr>
          <a:xfrm>
            <a:off x="838200" y="575332"/>
            <a:ext cx="10515600" cy="1505619"/>
          </a:xfrm>
        </p:spPr>
        <p:txBody>
          <a:bodyPr/>
          <a:lstStyle/>
          <a:p>
            <a:pPr algn="ctr"/>
            <a:r>
              <a:rPr lang="en-IN" b="1" dirty="0" smtClean="0">
                <a:solidFill>
                  <a:schemeClr val="accent6">
                    <a:lumMod val="20000"/>
                    <a:lumOff val="80000"/>
                  </a:schemeClr>
                </a:solidFill>
                <a:latin typeface="Times New Roman" panose="02020603050405020304" pitchFamily="18" charset="0"/>
                <a:cs typeface="Times New Roman" panose="02020603050405020304" pitchFamily="18" charset="0"/>
              </a:rPr>
              <a:t>SOIL HEALTH MANAGEMENT </a:t>
            </a:r>
            <a:endParaRPr lang="en-IN"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37524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800004"/>
          </a:xfrm>
        </p:spPr>
        <p:txBody>
          <a:bodyPr>
            <a:normAutofit/>
          </a:bodyPr>
          <a:lstStyle/>
          <a:p>
            <a:pPr algn="ctr"/>
            <a:r>
              <a:rPr lang="en-IN"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t>Indian Standards on Bio-Fertilizers</a:t>
            </a:r>
            <a:endParaRPr lang="en-IN" sz="3600" b="1"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672021433"/>
              </p:ext>
            </p:extLst>
          </p:nvPr>
        </p:nvGraphicFramePr>
        <p:xfrm>
          <a:off x="933040" y="2480440"/>
          <a:ext cx="10283040" cy="3748324"/>
        </p:xfrm>
        <a:graphic>
          <a:graphicData uri="http://schemas.openxmlformats.org/drawingml/2006/table">
            <a:tbl>
              <a:tblPr firstRow="1" bandRow="1">
                <a:tableStyleId>{5C22544A-7EE6-4342-B048-85BDC9FD1C3A}</a:tableStyleId>
              </a:tblPr>
              <a:tblGrid>
                <a:gridCol w="3395679">
                  <a:extLst>
                    <a:ext uri="{9D8B030D-6E8A-4147-A177-3AD203B41FA5}">
                      <a16:colId xmlns:a16="http://schemas.microsoft.com/office/drawing/2014/main" val="2876046314"/>
                    </a:ext>
                  </a:extLst>
                </a:gridCol>
                <a:gridCol w="6887361">
                  <a:extLst>
                    <a:ext uri="{9D8B030D-6E8A-4147-A177-3AD203B41FA5}">
                      <a16:colId xmlns:a16="http://schemas.microsoft.com/office/drawing/2014/main" val="2200972579"/>
                    </a:ext>
                  </a:extLst>
                </a:gridCol>
              </a:tblGrid>
              <a:tr h="617041">
                <a:tc>
                  <a:txBody>
                    <a:bodyPr/>
                    <a:lstStyle/>
                    <a:p>
                      <a:r>
                        <a:rPr lang="en-IN" dirty="0" smtClean="0">
                          <a:latin typeface="Times New Roman" panose="02020603050405020304" pitchFamily="18" charset="0"/>
                          <a:cs typeface="Times New Roman" panose="02020603050405020304" pitchFamily="18" charset="0"/>
                        </a:rPr>
                        <a:t>Sl. No.</a:t>
                      </a:r>
                      <a:endParaRPr lang="en-IN" dirty="0">
                        <a:latin typeface="Times New Roman" panose="02020603050405020304" pitchFamily="18" charset="0"/>
                        <a:cs typeface="Times New Roman" panose="02020603050405020304" pitchFamily="18" charset="0"/>
                      </a:endParaRPr>
                    </a:p>
                  </a:txBody>
                  <a:tcPr/>
                </a:tc>
                <a:tc>
                  <a:txBody>
                    <a:bodyPr/>
                    <a:lstStyle/>
                    <a:p>
                      <a:r>
                        <a:rPr lang="en-IN" dirty="0" smtClean="0">
                          <a:latin typeface="Times New Roman" panose="02020603050405020304" pitchFamily="18" charset="0"/>
                          <a:cs typeface="Times New Roman" panose="02020603050405020304" pitchFamily="18" charset="0"/>
                        </a:rPr>
                        <a:t>Title</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923099574"/>
                  </a:ext>
                </a:extLst>
              </a:tr>
              <a:tr h="617041">
                <a:tc>
                  <a:txBody>
                    <a:bodyPr/>
                    <a:lstStyle/>
                    <a:p>
                      <a:r>
                        <a:rPr lang="en-IN" dirty="0" smtClean="0">
                          <a:latin typeface="Times New Roman" panose="02020603050405020304" pitchFamily="18" charset="0"/>
                          <a:cs typeface="Times New Roman" panose="02020603050405020304" pitchFamily="18" charset="0"/>
                        </a:rPr>
                        <a:t>IS 17134 : 2020</a:t>
                      </a:r>
                      <a:endParaRPr lang="en-IN"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Liquid Based Rhizobium Inoculants - Specification</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612026807"/>
                  </a:ext>
                </a:extLst>
              </a:tr>
              <a:tr h="617041">
                <a:tc>
                  <a:txBody>
                    <a:bodyPr/>
                    <a:lstStyle/>
                    <a:p>
                      <a:r>
                        <a:rPr lang="en-IN" dirty="0" smtClean="0">
                          <a:latin typeface="Times New Roman" panose="02020603050405020304" pitchFamily="18" charset="0"/>
                          <a:cs typeface="Times New Roman" panose="02020603050405020304" pitchFamily="18" charset="0"/>
                        </a:rPr>
                        <a:t>IS 17135 : 2019</a:t>
                      </a:r>
                      <a:endParaRPr lang="en-IN"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Liquid Based </a:t>
                      </a:r>
                      <a:r>
                        <a:rPr lang="en-US" dirty="0" err="1" smtClean="0">
                          <a:latin typeface="Times New Roman" panose="02020603050405020304" pitchFamily="18" charset="0"/>
                          <a:cs typeface="Times New Roman" panose="02020603050405020304" pitchFamily="18" charset="0"/>
                        </a:rPr>
                        <a:t>Azotobacter</a:t>
                      </a:r>
                      <a:r>
                        <a:rPr lang="en-US" dirty="0" smtClean="0">
                          <a:latin typeface="Times New Roman" panose="02020603050405020304" pitchFamily="18" charset="0"/>
                          <a:cs typeface="Times New Roman" panose="02020603050405020304" pitchFamily="18" charset="0"/>
                        </a:rPr>
                        <a:t> spp. Inoculants - Specification</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06482676"/>
                  </a:ext>
                </a:extLst>
              </a:tr>
              <a:tr h="617041">
                <a:tc>
                  <a:txBody>
                    <a:bodyPr/>
                    <a:lstStyle/>
                    <a:p>
                      <a:r>
                        <a:rPr lang="en-IN" dirty="0" smtClean="0">
                          <a:latin typeface="Times New Roman" panose="02020603050405020304" pitchFamily="18" charset="0"/>
                          <a:cs typeface="Times New Roman" panose="02020603050405020304" pitchFamily="18" charset="0"/>
                        </a:rPr>
                        <a:t>IS</a:t>
                      </a:r>
                      <a:r>
                        <a:rPr lang="en-IN" baseline="0" dirty="0" smtClean="0">
                          <a:latin typeface="Times New Roman" panose="02020603050405020304" pitchFamily="18" charset="0"/>
                          <a:cs typeface="Times New Roman" panose="02020603050405020304" pitchFamily="18" charset="0"/>
                        </a:rPr>
                        <a:t> 17137 : 2019</a:t>
                      </a:r>
                      <a:endParaRPr lang="en-IN"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Liquid Based Phosphate Solubilizing Bacterial Inoculants ( PSBI ) - Specification</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36086645"/>
                  </a:ext>
                </a:extLst>
              </a:tr>
              <a:tr h="617041">
                <a:tc>
                  <a:txBody>
                    <a:bodyPr/>
                    <a:lstStyle/>
                    <a:p>
                      <a:r>
                        <a:rPr lang="en-IN" dirty="0" smtClean="0">
                          <a:latin typeface="Times New Roman" panose="02020603050405020304" pitchFamily="18" charset="0"/>
                          <a:cs typeface="Times New Roman" panose="02020603050405020304" pitchFamily="18" charset="0"/>
                        </a:rPr>
                        <a:t>IS</a:t>
                      </a:r>
                      <a:r>
                        <a:rPr lang="en-IN" baseline="0" dirty="0" smtClean="0">
                          <a:latin typeface="Times New Roman" panose="02020603050405020304" pitchFamily="18" charset="0"/>
                          <a:cs typeface="Times New Roman" panose="02020603050405020304" pitchFamily="18" charset="0"/>
                        </a:rPr>
                        <a:t> 18363 : 2023</a:t>
                      </a:r>
                      <a:endParaRPr lang="en-IN" dirty="0">
                        <a:latin typeface="Times New Roman" panose="02020603050405020304" pitchFamily="18" charset="0"/>
                        <a:cs typeface="Times New Roman" panose="02020603050405020304" pitchFamily="18" charset="0"/>
                      </a:endParaRPr>
                    </a:p>
                  </a:txBody>
                  <a:tcPr/>
                </a:tc>
                <a:tc>
                  <a:txBody>
                    <a:bodyPr/>
                    <a:lstStyle/>
                    <a:p>
                      <a:r>
                        <a:rPr lang="en-IN" dirty="0" smtClean="0">
                          <a:latin typeface="Times New Roman" panose="02020603050405020304" pitchFamily="18" charset="0"/>
                          <a:cs typeface="Times New Roman" panose="02020603050405020304" pitchFamily="18" charset="0"/>
                        </a:rPr>
                        <a:t>Zinc solubilizing bacterial inoculant (</a:t>
                      </a:r>
                      <a:r>
                        <a:rPr lang="en-IN" dirty="0" err="1" smtClean="0">
                          <a:latin typeface="Times New Roman" panose="02020603050405020304" pitchFamily="18" charset="0"/>
                          <a:cs typeface="Times New Roman" panose="02020603050405020304" pitchFamily="18" charset="0"/>
                        </a:rPr>
                        <a:t>ZnSBI</a:t>
                      </a:r>
                      <a:r>
                        <a:rPr lang="en-IN" dirty="0" smtClean="0">
                          <a:latin typeface="Times New Roman" panose="02020603050405020304" pitchFamily="18" charset="0"/>
                          <a:cs typeface="Times New Roman" panose="02020603050405020304" pitchFamily="18" charset="0"/>
                        </a:rPr>
                        <a:t>) - Specification</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918513183"/>
                  </a:ext>
                </a:extLst>
              </a:tr>
              <a:tr h="617041">
                <a:tc>
                  <a:txBody>
                    <a:bodyPr/>
                    <a:lstStyle/>
                    <a:p>
                      <a:r>
                        <a:rPr lang="en-IN" dirty="0" smtClean="0">
                          <a:latin typeface="Times New Roman" panose="02020603050405020304" pitchFamily="18" charset="0"/>
                          <a:cs typeface="Times New Roman" panose="02020603050405020304" pitchFamily="18" charset="0"/>
                        </a:rPr>
                        <a:t>IS 18121 : 2023</a:t>
                      </a:r>
                      <a:endParaRPr lang="en-IN" dirty="0">
                        <a:latin typeface="Times New Roman" panose="02020603050405020304" pitchFamily="18" charset="0"/>
                        <a:cs typeface="Times New Roman" panose="02020603050405020304" pitchFamily="18" charset="0"/>
                      </a:endParaRPr>
                    </a:p>
                  </a:txBody>
                  <a:tcPr/>
                </a:tc>
                <a:tc>
                  <a:txBody>
                    <a:bodyPr/>
                    <a:lstStyle/>
                    <a:p>
                      <a:r>
                        <a:rPr lang="en-IN" dirty="0" smtClean="0">
                          <a:latin typeface="Times New Roman" panose="02020603050405020304" pitchFamily="18" charset="0"/>
                          <a:cs typeface="Times New Roman" panose="02020603050405020304" pitchFamily="18" charset="0"/>
                        </a:rPr>
                        <a:t>Liquid based phosphate solubilizing fungal inoculants </a:t>
                      </a:r>
                      <a:r>
                        <a:rPr lang="en-IN" i="1" dirty="0" smtClean="0">
                          <a:latin typeface="Times New Roman" panose="02020603050405020304" pitchFamily="18" charset="0"/>
                          <a:cs typeface="Times New Roman" panose="02020603050405020304" pitchFamily="18" charset="0"/>
                        </a:rPr>
                        <a:t>Aspergillus </a:t>
                      </a:r>
                      <a:r>
                        <a:rPr lang="en-IN" i="1" dirty="0" err="1" smtClean="0">
                          <a:latin typeface="Times New Roman" panose="02020603050405020304" pitchFamily="18" charset="0"/>
                          <a:cs typeface="Times New Roman" panose="02020603050405020304" pitchFamily="18" charset="0"/>
                        </a:rPr>
                        <a:t>Awamori</a:t>
                      </a:r>
                      <a:r>
                        <a:rPr lang="en-IN" dirty="0" smtClean="0">
                          <a:latin typeface="Times New Roman" panose="02020603050405020304" pitchFamily="18" charset="0"/>
                          <a:cs typeface="Times New Roman" panose="02020603050405020304" pitchFamily="18" charset="0"/>
                        </a:rPr>
                        <a:t> – Specification</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54481933"/>
                  </a:ext>
                </a:extLst>
              </a:tr>
            </a:tbl>
          </a:graphicData>
        </a:graphic>
      </p:graphicFrame>
    </p:spTree>
    <p:extLst>
      <p:ext uri="{BB962C8B-B14F-4D97-AF65-F5344CB8AC3E}">
        <p14:creationId xmlns:p14="http://schemas.microsoft.com/office/powerpoint/2010/main" val="19231464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77766"/>
            <a:ext cx="10515600" cy="1481958"/>
          </a:xfrm>
        </p:spPr>
        <p:txBody>
          <a:bodyPr>
            <a:normAutofit fontScale="90000"/>
          </a:bodyPr>
          <a:lstStyle/>
          <a:p>
            <a:pPr algn="ctr" fontAlgn="t"/>
            <a:r>
              <a:rPr lang="en-IN" sz="3600" b="1" dirty="0">
                <a:solidFill>
                  <a:schemeClr val="accent6">
                    <a:lumMod val="20000"/>
                    <a:lumOff val="80000"/>
                  </a:schemeClr>
                </a:solidFill>
                <a:latin typeface="Times New Roman" panose="02020603050405020304" pitchFamily="18" charset="0"/>
                <a:cs typeface="Times New Roman" panose="02020603050405020304" pitchFamily="18" charset="0"/>
              </a:rPr>
              <a:t>IS 17134 : </a:t>
            </a:r>
            <a:r>
              <a:rPr lang="en-IN"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t>2020 </a:t>
            </a:r>
            <a:r>
              <a:rPr lang="en-US"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t>Liquid </a:t>
            </a:r>
            <a:r>
              <a:rPr lang="en-US" sz="3600" b="1" dirty="0">
                <a:solidFill>
                  <a:schemeClr val="accent6">
                    <a:lumMod val="20000"/>
                    <a:lumOff val="80000"/>
                  </a:schemeClr>
                </a:solidFill>
                <a:latin typeface="Times New Roman" panose="02020603050405020304" pitchFamily="18" charset="0"/>
                <a:cs typeface="Times New Roman" panose="02020603050405020304" pitchFamily="18" charset="0"/>
              </a:rPr>
              <a:t>Based Rhizobium Inoculants - Specification</a:t>
            </a:r>
            <a:r>
              <a:rPr lang="en-IN" dirty="0"/>
              <a:t/>
            </a:r>
            <a:br>
              <a:rPr lang="en-IN" dirty="0"/>
            </a:br>
            <a:endParaRPr lang="en-IN" sz="2800" dirty="0"/>
          </a:p>
        </p:txBody>
      </p:sp>
      <p:sp>
        <p:nvSpPr>
          <p:cNvPr id="3" name="Content Placeholder 2"/>
          <p:cNvSpPr>
            <a:spLocks noGrp="1"/>
          </p:cNvSpPr>
          <p:nvPr>
            <p:ph idx="1"/>
          </p:nvPr>
        </p:nvSpPr>
        <p:spPr>
          <a:xfrm>
            <a:off x="838200" y="2427890"/>
            <a:ext cx="10515600" cy="3749073"/>
          </a:xfrm>
        </p:spPr>
        <p:txBody>
          <a:bodyPr>
            <a:normAutofit/>
          </a:bodyPr>
          <a:lstStyle/>
          <a:p>
            <a:pPr algn="just"/>
            <a:r>
              <a:rPr lang="en-IN" sz="2400" b="1" dirty="0" smtClean="0">
                <a:latin typeface="Times New Roman" panose="02020603050405020304" pitchFamily="18" charset="0"/>
                <a:cs typeface="Times New Roman" panose="02020603050405020304" pitchFamily="18" charset="0"/>
              </a:rPr>
              <a:t>Promotes Nitrogen Fixation</a:t>
            </a:r>
            <a:r>
              <a:rPr lang="en-IN" sz="2400" dirty="0" smtClean="0">
                <a:latin typeface="Times New Roman" panose="02020603050405020304" pitchFamily="18" charset="0"/>
                <a:cs typeface="Times New Roman" panose="02020603050405020304" pitchFamily="18" charset="0"/>
              </a:rPr>
              <a:t>: Liquid-based rhizobium inoculants contain beneficial bacteria that help fix atmospheric nitrogen in the soil, improving soil fertility and reducing the need for chemical fertilizers.</a:t>
            </a:r>
          </a:p>
          <a:p>
            <a:pPr algn="just"/>
            <a:r>
              <a:rPr lang="en-US" sz="2400" b="1" dirty="0" smtClean="0">
                <a:latin typeface="Times New Roman" panose="02020603050405020304" pitchFamily="18" charset="0"/>
                <a:cs typeface="Times New Roman" panose="02020603050405020304" pitchFamily="18" charset="0"/>
              </a:rPr>
              <a:t>Enhanced Plant Growth</a:t>
            </a:r>
            <a:r>
              <a:rPr lang="en-US" sz="2400" dirty="0" smtClean="0">
                <a:latin typeface="Times New Roman" panose="02020603050405020304" pitchFamily="18" charset="0"/>
                <a:cs typeface="Times New Roman" panose="02020603050405020304" pitchFamily="18" charset="0"/>
              </a:rPr>
              <a:t>: These inoculants improve root nodulation in leguminous plants, leading to better nutrient uptake, healthier plants, and increased crop yields.</a:t>
            </a:r>
          </a:p>
          <a:p>
            <a:pPr algn="just"/>
            <a:r>
              <a:rPr lang="en-US" sz="2400" b="1" dirty="0" smtClean="0">
                <a:latin typeface="Times New Roman" panose="02020603050405020304" pitchFamily="18" charset="0"/>
                <a:cs typeface="Times New Roman" panose="02020603050405020304" pitchFamily="18" charset="0"/>
              </a:rPr>
              <a:t>Convenient Application</a:t>
            </a:r>
            <a:r>
              <a:rPr lang="en-US" sz="2400" dirty="0" smtClean="0">
                <a:latin typeface="Times New Roman" panose="02020603050405020304" pitchFamily="18" charset="0"/>
                <a:cs typeface="Times New Roman" panose="02020603050405020304" pitchFamily="18" charset="0"/>
              </a:rPr>
              <a:t>: Liquid rhizobium inoculants are easy to apply through seed treatment, soil application, or fertigation, ensuring efficient and uniform distribution for maximum effectiveness.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52790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8482" y="365125"/>
            <a:ext cx="10355317" cy="1325563"/>
          </a:xfrm>
        </p:spPr>
        <p:txBody>
          <a:bodyPr>
            <a:normAutofit/>
          </a:bodyPr>
          <a:lstStyle/>
          <a:p>
            <a:r>
              <a:rPr lang="en-US" sz="36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REQUIREMENTS as per </a:t>
            </a:r>
            <a:r>
              <a:rPr lang="en-IN" b="1" u="sng" dirty="0">
                <a:solidFill>
                  <a:schemeClr val="accent6">
                    <a:lumMod val="20000"/>
                    <a:lumOff val="80000"/>
                  </a:schemeClr>
                </a:solidFill>
                <a:latin typeface="Times New Roman" panose="02020603050405020304" pitchFamily="18" charset="0"/>
                <a:cs typeface="Times New Roman" panose="02020603050405020304" pitchFamily="18" charset="0"/>
              </a:rPr>
              <a:t>IS 17134 : 2020 </a:t>
            </a:r>
            <a:endParaRPr lang="en-US" sz="3600" b="1" u="sng"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54954" y="2017986"/>
            <a:ext cx="8825659" cy="4001814"/>
          </a:xfrm>
        </p:spPr>
        <p:txBody>
          <a:bodyPr>
            <a:noAutofit/>
          </a:bodyPr>
          <a:lstStyle/>
          <a:p>
            <a:r>
              <a:rPr lang="en-US" sz="2400" dirty="0" smtClean="0">
                <a:latin typeface="Times New Roman" panose="02020603050405020304" pitchFamily="18" charset="0"/>
                <a:cs typeface="Times New Roman" panose="02020603050405020304" pitchFamily="18" charset="0"/>
              </a:rPr>
              <a:t>Rhizobium </a:t>
            </a:r>
            <a:r>
              <a:rPr lang="en-US" sz="2400" dirty="0">
                <a:latin typeface="Times New Roman" panose="02020603050405020304" pitchFamily="18" charset="0"/>
                <a:cs typeface="Times New Roman" panose="02020603050405020304" pitchFamily="18" charset="0"/>
              </a:rPr>
              <a:t>inoculant (RI) shall be liquid based.</a:t>
            </a:r>
          </a:p>
          <a:p>
            <a:r>
              <a:rPr lang="en-US" sz="2400" dirty="0" smtClean="0">
                <a:latin typeface="Times New Roman" panose="02020603050405020304" pitchFamily="18" charset="0"/>
                <a:cs typeface="Times New Roman" panose="02020603050405020304" pitchFamily="18" charset="0"/>
              </a:rPr>
              <a:t>Rhizobium </a:t>
            </a:r>
            <a:r>
              <a:rPr lang="en-US" sz="2400" dirty="0">
                <a:latin typeface="Times New Roman" panose="02020603050405020304" pitchFamily="18" charset="0"/>
                <a:cs typeface="Times New Roman" panose="02020603050405020304" pitchFamily="18" charset="0"/>
              </a:rPr>
              <a:t>inoculant (RI) shall contain a minimum of 1 x 10 8 viable Rhizobium cells/ml </a:t>
            </a:r>
            <a:r>
              <a:rPr lang="en-US" sz="2400" dirty="0" smtClean="0">
                <a:latin typeface="Times New Roman" panose="02020603050405020304" pitchFamily="18" charset="0"/>
                <a:cs typeface="Times New Roman" panose="02020603050405020304" pitchFamily="18" charset="0"/>
              </a:rPr>
              <a:t>of the </a:t>
            </a:r>
            <a:r>
              <a:rPr lang="en-US" sz="2400" dirty="0">
                <a:latin typeface="Times New Roman" panose="02020603050405020304" pitchFamily="18" charset="0"/>
                <a:cs typeface="Times New Roman" panose="02020603050405020304" pitchFamily="18" charset="0"/>
              </a:rPr>
              <a:t>liquid during the entire period of shelf-life from the date of manufacture. The number </a:t>
            </a:r>
            <a:r>
              <a:rPr lang="en-US" sz="2400" dirty="0" smtClean="0">
                <a:latin typeface="Times New Roman" panose="02020603050405020304" pitchFamily="18" charset="0"/>
                <a:cs typeface="Times New Roman" panose="02020603050405020304" pitchFamily="18" charset="0"/>
              </a:rPr>
              <a:t>shall be </a:t>
            </a:r>
            <a:r>
              <a:rPr lang="en-US" sz="2400" dirty="0">
                <a:latin typeface="Times New Roman" panose="02020603050405020304" pitchFamily="18" charset="0"/>
                <a:cs typeface="Times New Roman" panose="02020603050405020304" pitchFamily="18" charset="0"/>
              </a:rPr>
              <a:t>counted by the plate count method as given in Annex A.</a:t>
            </a:r>
          </a:p>
          <a:p>
            <a:r>
              <a:rPr lang="en-US" sz="2400" dirty="0" smtClean="0">
                <a:latin typeface="Times New Roman" panose="02020603050405020304" pitchFamily="18" charset="0"/>
                <a:cs typeface="Times New Roman" panose="02020603050405020304" pitchFamily="18" charset="0"/>
              </a:rPr>
              <a:t>Rhizobium </a:t>
            </a:r>
            <a:r>
              <a:rPr lang="en-US" sz="2400" dirty="0">
                <a:latin typeface="Times New Roman" panose="02020603050405020304" pitchFamily="18" charset="0"/>
                <a:cs typeface="Times New Roman" panose="02020603050405020304" pitchFamily="18" charset="0"/>
              </a:rPr>
              <a:t>inoculant (RI) shall have a minimum of twelve months expiry period from </a:t>
            </a:r>
            <a:r>
              <a:rPr lang="en-US" sz="2400" dirty="0" smtClean="0">
                <a:latin typeface="Times New Roman" panose="02020603050405020304" pitchFamily="18" charset="0"/>
                <a:cs typeface="Times New Roman" panose="02020603050405020304" pitchFamily="18" charset="0"/>
              </a:rPr>
              <a:t>the date </a:t>
            </a:r>
            <a:r>
              <a:rPr lang="en-US" sz="2400" dirty="0">
                <a:latin typeface="Times New Roman" panose="02020603050405020304" pitchFamily="18" charset="0"/>
                <a:cs typeface="Times New Roman" panose="02020603050405020304" pitchFamily="18" charset="0"/>
              </a:rPr>
              <a:t>of manufacture</a:t>
            </a:r>
          </a:p>
          <a:p>
            <a:r>
              <a:rPr lang="en-US" sz="2400" dirty="0" smtClean="0">
                <a:latin typeface="Times New Roman" panose="02020603050405020304" pitchFamily="18" charset="0"/>
                <a:cs typeface="Times New Roman" panose="02020603050405020304" pitchFamily="18" charset="0"/>
              </a:rPr>
              <a:t>Rhizobium </a:t>
            </a:r>
            <a:r>
              <a:rPr lang="en-US" sz="2400" dirty="0">
                <a:latin typeface="Times New Roman" panose="02020603050405020304" pitchFamily="18" charset="0"/>
                <a:cs typeface="Times New Roman" panose="02020603050405020304" pitchFamily="18" charset="0"/>
              </a:rPr>
              <a:t>inoculant (RI) shall have no contamination with other microorganisms as given </a:t>
            </a:r>
            <a:r>
              <a:rPr lang="en-US" sz="2400" dirty="0" smtClean="0">
                <a:latin typeface="Times New Roman" panose="02020603050405020304" pitchFamily="18" charset="0"/>
                <a:cs typeface="Times New Roman" panose="02020603050405020304" pitchFamily="18" charset="0"/>
              </a:rPr>
              <a:t>in Annex </a:t>
            </a:r>
            <a:r>
              <a:rPr lang="en-US" sz="2400" dirty="0">
                <a:latin typeface="Times New Roman" panose="02020603050405020304" pitchFamily="18" charset="0"/>
                <a:cs typeface="Times New Roman" panose="02020603050405020304" pitchFamily="18" charset="0"/>
              </a:rPr>
              <a:t>A</a:t>
            </a:r>
          </a:p>
          <a:p>
            <a:r>
              <a:rPr lang="en-US" sz="2400" dirty="0" smtClean="0">
                <a:latin typeface="Times New Roman" panose="02020603050405020304" pitchFamily="18" charset="0"/>
                <a:cs typeface="Times New Roman" panose="02020603050405020304" pitchFamily="18" charset="0"/>
              </a:rPr>
              <a:t>When </a:t>
            </a:r>
            <a:r>
              <a:rPr lang="en-US" sz="2400" dirty="0">
                <a:latin typeface="Times New Roman" panose="02020603050405020304" pitchFamily="18" charset="0"/>
                <a:cs typeface="Times New Roman" panose="02020603050405020304" pitchFamily="18" charset="0"/>
              </a:rPr>
              <a:t>tested by the method prescribed in Annex C, the pH of RI shall be between 6.5 to 7.5.</a:t>
            </a:r>
          </a:p>
        </p:txBody>
      </p:sp>
    </p:spTree>
    <p:extLst>
      <p:ext uri="{BB962C8B-B14F-4D97-AF65-F5344CB8AC3E}">
        <p14:creationId xmlns:p14="http://schemas.microsoft.com/office/powerpoint/2010/main" val="37347613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82869"/>
            <a:ext cx="10515600" cy="1345324"/>
          </a:xfrm>
        </p:spPr>
        <p:txBody>
          <a:bodyPr>
            <a:normAutofit fontScale="90000"/>
          </a:bodyPr>
          <a:lstStyle/>
          <a:p>
            <a:pPr algn="ctr" fontAlgn="t"/>
            <a:r>
              <a:rPr lang="en-IN" sz="4000" b="1" dirty="0">
                <a:solidFill>
                  <a:schemeClr val="accent6">
                    <a:lumMod val="20000"/>
                    <a:lumOff val="80000"/>
                  </a:schemeClr>
                </a:solidFill>
                <a:latin typeface="Times New Roman" panose="02020603050405020304" pitchFamily="18" charset="0"/>
                <a:cs typeface="Times New Roman" panose="02020603050405020304" pitchFamily="18" charset="0"/>
              </a:rPr>
              <a:t>IS 17135 : </a:t>
            </a:r>
            <a:r>
              <a:rPr lang="en-IN" sz="4000" b="1" dirty="0" smtClean="0">
                <a:solidFill>
                  <a:schemeClr val="accent6">
                    <a:lumMod val="20000"/>
                    <a:lumOff val="80000"/>
                  </a:schemeClr>
                </a:solidFill>
                <a:latin typeface="Times New Roman" panose="02020603050405020304" pitchFamily="18" charset="0"/>
                <a:cs typeface="Times New Roman" panose="02020603050405020304" pitchFamily="18" charset="0"/>
              </a:rPr>
              <a:t>2019 </a:t>
            </a:r>
            <a:r>
              <a:rPr lang="en-US" sz="4000" b="1" dirty="0" smtClean="0">
                <a:solidFill>
                  <a:schemeClr val="accent6">
                    <a:lumMod val="20000"/>
                    <a:lumOff val="80000"/>
                  </a:schemeClr>
                </a:solidFill>
                <a:latin typeface="Times New Roman" panose="02020603050405020304" pitchFamily="18" charset="0"/>
                <a:cs typeface="Times New Roman" panose="02020603050405020304" pitchFamily="18" charset="0"/>
              </a:rPr>
              <a:t>Liquid </a:t>
            </a:r>
            <a:r>
              <a:rPr lang="en-US" sz="4000" b="1" dirty="0">
                <a:solidFill>
                  <a:schemeClr val="accent6">
                    <a:lumMod val="20000"/>
                    <a:lumOff val="80000"/>
                  </a:schemeClr>
                </a:solidFill>
                <a:latin typeface="Times New Roman" panose="02020603050405020304" pitchFamily="18" charset="0"/>
                <a:cs typeface="Times New Roman" panose="02020603050405020304" pitchFamily="18" charset="0"/>
              </a:rPr>
              <a:t>Based </a:t>
            </a:r>
            <a:r>
              <a:rPr lang="en-US" sz="4000" b="1" dirty="0" err="1">
                <a:solidFill>
                  <a:schemeClr val="accent6">
                    <a:lumMod val="20000"/>
                    <a:lumOff val="80000"/>
                  </a:schemeClr>
                </a:solidFill>
                <a:latin typeface="Times New Roman" panose="02020603050405020304" pitchFamily="18" charset="0"/>
                <a:cs typeface="Times New Roman" panose="02020603050405020304" pitchFamily="18" charset="0"/>
              </a:rPr>
              <a:t>Azotobacter</a:t>
            </a:r>
            <a:r>
              <a:rPr lang="en-US" sz="4000" b="1" dirty="0">
                <a:solidFill>
                  <a:schemeClr val="accent6">
                    <a:lumMod val="20000"/>
                    <a:lumOff val="80000"/>
                  </a:schemeClr>
                </a:solidFill>
                <a:latin typeface="Times New Roman" panose="02020603050405020304" pitchFamily="18" charset="0"/>
                <a:cs typeface="Times New Roman" panose="02020603050405020304" pitchFamily="18" charset="0"/>
              </a:rPr>
              <a:t> spp. Inoculants - Specification</a:t>
            </a:r>
            <a:r>
              <a:rPr lang="en-IN" dirty="0"/>
              <a:t/>
            </a:r>
            <a:br>
              <a:rPr lang="en-IN" dirty="0"/>
            </a:br>
            <a:endParaRPr lang="en-IN" dirty="0"/>
          </a:p>
        </p:txBody>
      </p:sp>
      <p:sp>
        <p:nvSpPr>
          <p:cNvPr id="3" name="Content Placeholder 2"/>
          <p:cNvSpPr>
            <a:spLocks noGrp="1"/>
          </p:cNvSpPr>
          <p:nvPr>
            <p:ph idx="1"/>
          </p:nvPr>
        </p:nvSpPr>
        <p:spPr>
          <a:xfrm>
            <a:off x="838200" y="2480441"/>
            <a:ext cx="10515600" cy="3696522"/>
          </a:xfrm>
        </p:spPr>
        <p:txBody>
          <a:bodyPr>
            <a:normAutofit/>
          </a:bodyPr>
          <a:lstStyle/>
          <a:p>
            <a:pPr algn="just"/>
            <a:r>
              <a:rPr lang="en-IN" sz="2400" b="1" dirty="0" smtClean="0">
                <a:latin typeface="Times New Roman" panose="02020603050405020304" pitchFamily="18" charset="0"/>
                <a:cs typeface="Times New Roman" panose="02020603050405020304" pitchFamily="18" charset="0"/>
              </a:rPr>
              <a:t>Nitrogen Fixation</a:t>
            </a:r>
            <a:r>
              <a:rPr lang="en-IN" sz="2400" dirty="0" smtClean="0">
                <a:latin typeface="Times New Roman" panose="02020603050405020304" pitchFamily="18" charset="0"/>
                <a:cs typeface="Times New Roman" panose="02020603050405020304" pitchFamily="18" charset="0"/>
              </a:rPr>
              <a:t>: Liquid-based </a:t>
            </a:r>
            <a:r>
              <a:rPr lang="en-IN" sz="2400" dirty="0" err="1" smtClean="0">
                <a:latin typeface="Times New Roman" panose="02020603050405020304" pitchFamily="18" charset="0"/>
                <a:cs typeface="Times New Roman" panose="02020603050405020304" pitchFamily="18" charset="0"/>
              </a:rPr>
              <a:t>Azotobacter</a:t>
            </a:r>
            <a:r>
              <a:rPr lang="en-IN" sz="2400" dirty="0" smtClean="0">
                <a:latin typeface="Times New Roman" panose="02020603050405020304" pitchFamily="18" charset="0"/>
                <a:cs typeface="Times New Roman" panose="02020603050405020304" pitchFamily="18" charset="0"/>
              </a:rPr>
              <a:t> spp. inoculants contain beneficial bacteria that fix atmospheric nitrogen, enriching soil fertility and reducing the dependency on synthetic nitrogen fertilizers.</a:t>
            </a:r>
          </a:p>
          <a:p>
            <a:pPr algn="just"/>
            <a:r>
              <a:rPr lang="en-US" sz="2400" b="1" dirty="0" smtClean="0">
                <a:latin typeface="Times New Roman" panose="02020603050405020304" pitchFamily="18" charset="0"/>
                <a:cs typeface="Times New Roman" panose="02020603050405020304" pitchFamily="18" charset="0"/>
              </a:rPr>
              <a:t>Enhances Plant Growth</a:t>
            </a:r>
            <a:r>
              <a:rPr lang="en-US" sz="2400" dirty="0" smtClean="0">
                <a:latin typeface="Times New Roman" panose="02020603050405020304" pitchFamily="18" charset="0"/>
                <a:cs typeface="Times New Roman" panose="02020603050405020304" pitchFamily="18" charset="0"/>
              </a:rPr>
              <a:t>: These inoculants stimulate plant growth by improving nutrient availability, enhancing root development, and increasing overall crop productivity.</a:t>
            </a:r>
          </a:p>
          <a:p>
            <a:pPr algn="just"/>
            <a:r>
              <a:rPr lang="en-US" sz="2400" b="1" dirty="0" smtClean="0">
                <a:latin typeface="Times New Roman" panose="02020603050405020304" pitchFamily="18" charset="0"/>
                <a:cs typeface="Times New Roman" panose="02020603050405020304" pitchFamily="18" charset="0"/>
              </a:rPr>
              <a:t>Easy Application</a:t>
            </a:r>
            <a:r>
              <a:rPr lang="en-US" sz="2400" dirty="0" smtClean="0">
                <a:latin typeface="Times New Roman" panose="02020603050405020304" pitchFamily="18" charset="0"/>
                <a:cs typeface="Times New Roman" panose="02020603050405020304" pitchFamily="18" charset="0"/>
              </a:rPr>
              <a:t>: Liquid </a:t>
            </a:r>
            <a:r>
              <a:rPr lang="en-US" sz="2400" dirty="0" err="1" smtClean="0">
                <a:latin typeface="Times New Roman" panose="02020603050405020304" pitchFamily="18" charset="0"/>
                <a:cs typeface="Times New Roman" panose="02020603050405020304" pitchFamily="18" charset="0"/>
              </a:rPr>
              <a:t>Azotobacter</a:t>
            </a:r>
            <a:r>
              <a:rPr lang="en-US" sz="2400" dirty="0" smtClean="0">
                <a:latin typeface="Times New Roman" panose="02020603050405020304" pitchFamily="18" charset="0"/>
                <a:cs typeface="Times New Roman" panose="02020603050405020304" pitchFamily="18" charset="0"/>
              </a:rPr>
              <a:t> inoculants can be easily applied through seed treatment, soil application, or fertigation, ensuring uniform distribution and effective nitrogen fixation.</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00754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REQUIREMENTS as per </a:t>
            </a:r>
            <a:r>
              <a:rPr lang="en-IN" b="1" u="sng" dirty="0">
                <a:solidFill>
                  <a:schemeClr val="accent6">
                    <a:lumMod val="20000"/>
                    <a:lumOff val="80000"/>
                  </a:schemeClr>
                </a:solidFill>
                <a:latin typeface="Times New Roman" panose="02020603050405020304" pitchFamily="18" charset="0"/>
                <a:cs typeface="Times New Roman" panose="02020603050405020304" pitchFamily="18" charset="0"/>
              </a:rPr>
              <a:t>IS 17135 : 2019 </a:t>
            </a:r>
            <a:endParaRPr lang="en-US" sz="3600" b="1" u="sng"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2396358"/>
            <a:ext cx="10515600" cy="4183117"/>
          </a:xfrm>
        </p:spPr>
        <p:txBody>
          <a:bodyPr>
            <a:normAutofit/>
          </a:bodyPr>
          <a:lstStyle/>
          <a:p>
            <a:r>
              <a:rPr lang="en-US" sz="2000" dirty="0" err="1" smtClean="0">
                <a:latin typeface="Times New Roman" panose="02020603050405020304" pitchFamily="18" charset="0"/>
                <a:cs typeface="Times New Roman" panose="02020603050405020304" pitchFamily="18" charset="0"/>
              </a:rPr>
              <a:t>Azotobacter</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spp</a:t>
            </a:r>
            <a:r>
              <a:rPr lang="en-US" sz="2000" dirty="0">
                <a:latin typeface="Times New Roman" panose="02020603050405020304" pitchFamily="18" charset="0"/>
                <a:cs typeface="Times New Roman" panose="02020603050405020304" pitchFamily="18" charset="0"/>
              </a:rPr>
              <a:t> Inoculant (AI) shall be liquid based.</a:t>
            </a:r>
          </a:p>
          <a:p>
            <a:r>
              <a:rPr lang="en-US" sz="2000" dirty="0" err="1" smtClean="0">
                <a:latin typeface="Times New Roman" panose="02020603050405020304" pitchFamily="18" charset="0"/>
                <a:cs typeface="Times New Roman" panose="02020603050405020304" pitchFamily="18" charset="0"/>
              </a:rPr>
              <a:t>Azotobacter</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spp</a:t>
            </a:r>
            <a:r>
              <a:rPr lang="en-US" sz="2000" dirty="0">
                <a:latin typeface="Times New Roman" panose="02020603050405020304" pitchFamily="18" charset="0"/>
                <a:cs typeface="Times New Roman" panose="02020603050405020304" pitchFamily="18" charset="0"/>
              </a:rPr>
              <a:t> Inoculant (AI) shall contain a minimum of 1× 10ª viable </a:t>
            </a:r>
            <a:r>
              <a:rPr lang="en-US" sz="2000" dirty="0" err="1" smtClean="0">
                <a:latin typeface="Times New Roman" panose="02020603050405020304" pitchFamily="18" charset="0"/>
                <a:cs typeface="Times New Roman" panose="02020603050405020304" pitchFamily="18" charset="0"/>
              </a:rPr>
              <a:t>Azotobacter</a:t>
            </a:r>
            <a:r>
              <a:rPr lang="en-US" sz="2000" dirty="0" smtClean="0">
                <a:latin typeface="Times New Roman" panose="02020603050405020304" pitchFamily="18" charset="0"/>
                <a:cs typeface="Times New Roman" panose="02020603050405020304" pitchFamily="18" charset="0"/>
              </a:rPr>
              <a:t> cells/ml </a:t>
            </a:r>
            <a:r>
              <a:rPr lang="en-US" sz="2000" dirty="0">
                <a:latin typeface="Times New Roman" panose="02020603050405020304" pitchFamily="18" charset="0"/>
                <a:cs typeface="Times New Roman" panose="02020603050405020304" pitchFamily="18" charset="0"/>
              </a:rPr>
              <a:t>of the liquid during the entire period of shelf-life from the date of manufacture. </a:t>
            </a:r>
            <a:r>
              <a:rPr lang="en-US" sz="2000" dirty="0" smtClean="0">
                <a:latin typeface="Times New Roman" panose="02020603050405020304" pitchFamily="18" charset="0"/>
                <a:cs typeface="Times New Roman" panose="02020603050405020304" pitchFamily="18" charset="0"/>
              </a:rPr>
              <a:t>The number </a:t>
            </a:r>
            <a:r>
              <a:rPr lang="en-US" sz="2000" dirty="0">
                <a:latin typeface="Times New Roman" panose="02020603050405020304" pitchFamily="18" charset="0"/>
                <a:cs typeface="Times New Roman" panose="02020603050405020304" pitchFamily="18" charset="0"/>
              </a:rPr>
              <a:t>shall be counted by the plate count method as given in Annex A.</a:t>
            </a:r>
          </a:p>
          <a:p>
            <a:r>
              <a:rPr lang="en-US" sz="2000" dirty="0" err="1" smtClean="0">
                <a:latin typeface="Times New Roman" panose="02020603050405020304" pitchFamily="18" charset="0"/>
                <a:cs typeface="Times New Roman" panose="02020603050405020304" pitchFamily="18" charset="0"/>
              </a:rPr>
              <a:t>Azotobacter</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spp</a:t>
            </a:r>
            <a:r>
              <a:rPr lang="en-US" sz="2000" dirty="0">
                <a:latin typeface="Times New Roman" panose="02020603050405020304" pitchFamily="18" charset="0"/>
                <a:cs typeface="Times New Roman" panose="02020603050405020304" pitchFamily="18" charset="0"/>
              </a:rPr>
              <a:t> Inoculant (AI) shall have minimum 12 months expiry period from the </a:t>
            </a:r>
            <a:r>
              <a:rPr lang="en-US" sz="2000" dirty="0" smtClean="0">
                <a:latin typeface="Times New Roman" panose="02020603050405020304" pitchFamily="18" charset="0"/>
                <a:cs typeface="Times New Roman" panose="02020603050405020304" pitchFamily="18" charset="0"/>
              </a:rPr>
              <a:t>date of </a:t>
            </a:r>
            <a:r>
              <a:rPr lang="en-US" sz="2000" dirty="0">
                <a:latin typeface="Times New Roman" panose="02020603050405020304" pitchFamily="18" charset="0"/>
                <a:cs typeface="Times New Roman" panose="02020603050405020304" pitchFamily="18" charset="0"/>
              </a:rPr>
              <a:t>manufacture.</a:t>
            </a:r>
          </a:p>
          <a:p>
            <a:r>
              <a:rPr lang="en-US" sz="2000" dirty="0" err="1" smtClean="0">
                <a:latin typeface="Times New Roman" panose="02020603050405020304" pitchFamily="18" charset="0"/>
                <a:cs typeface="Times New Roman" panose="02020603050405020304" pitchFamily="18" charset="0"/>
              </a:rPr>
              <a:t>Azotobacter</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spp</a:t>
            </a:r>
            <a:r>
              <a:rPr lang="en-US" sz="2000" dirty="0">
                <a:latin typeface="Times New Roman" panose="02020603050405020304" pitchFamily="18" charset="0"/>
                <a:cs typeface="Times New Roman" panose="02020603050405020304" pitchFamily="18" charset="0"/>
              </a:rPr>
              <a:t> Inoculant (AI) shall have no contamination with other microorganisms </a:t>
            </a:r>
            <a:r>
              <a:rPr lang="en-US" sz="2000" dirty="0" smtClean="0">
                <a:latin typeface="Times New Roman" panose="02020603050405020304" pitchFamily="18" charset="0"/>
                <a:cs typeface="Times New Roman" panose="02020603050405020304" pitchFamily="18" charset="0"/>
              </a:rPr>
              <a:t>when counted </a:t>
            </a:r>
            <a:r>
              <a:rPr lang="en-US" sz="2000" dirty="0">
                <a:latin typeface="Times New Roman" panose="02020603050405020304" pitchFamily="18" charset="0"/>
                <a:cs typeface="Times New Roman" panose="02020603050405020304" pitchFamily="18" charset="0"/>
              </a:rPr>
              <a:t>as given in Annex A.</a:t>
            </a:r>
          </a:p>
          <a:p>
            <a:r>
              <a:rPr lang="en-US" sz="2000" dirty="0" smtClean="0">
                <a:latin typeface="Times New Roman" panose="02020603050405020304" pitchFamily="18" charset="0"/>
                <a:cs typeface="Times New Roman" panose="02020603050405020304" pitchFamily="18" charset="0"/>
              </a:rPr>
              <a:t>When </a:t>
            </a:r>
            <a:r>
              <a:rPr lang="en-US" sz="2000" dirty="0">
                <a:latin typeface="Times New Roman" panose="02020603050405020304" pitchFamily="18" charset="0"/>
                <a:cs typeface="Times New Roman" panose="02020603050405020304" pitchFamily="18" charset="0"/>
              </a:rPr>
              <a:t>tested according to the method given in Annex B, the pH of AI shall be between </a:t>
            </a:r>
            <a:r>
              <a:rPr lang="en-US" sz="2000" dirty="0" smtClean="0">
                <a:latin typeface="Times New Roman" panose="02020603050405020304" pitchFamily="18" charset="0"/>
                <a:cs typeface="Times New Roman" panose="02020603050405020304" pitchFamily="18" charset="0"/>
              </a:rPr>
              <a:t>6.5 and </a:t>
            </a:r>
            <a:r>
              <a:rPr lang="en-US" sz="2000" dirty="0">
                <a:latin typeface="Times New Roman" panose="02020603050405020304" pitchFamily="18" charset="0"/>
                <a:cs typeface="Times New Roman" panose="02020603050405020304" pitchFamily="18" charset="0"/>
              </a:rPr>
              <a:t>7.5</a:t>
            </a:r>
          </a:p>
          <a:p>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minimum amount of nitrogen fixed by AI shall not be less than 10 mg/g of </a:t>
            </a:r>
            <a:r>
              <a:rPr lang="en-US" sz="2000" dirty="0" smtClean="0">
                <a:latin typeface="Times New Roman" panose="02020603050405020304" pitchFamily="18" charset="0"/>
                <a:cs typeface="Times New Roman" panose="02020603050405020304" pitchFamily="18" charset="0"/>
              </a:rPr>
              <a:t>sucrose utilized</a:t>
            </a:r>
            <a:r>
              <a:rPr lang="en-US" sz="2000" dirty="0">
                <a:latin typeface="Times New Roman" panose="02020603050405020304" pitchFamily="18" charset="0"/>
                <a:cs typeface="Times New Roman" panose="02020603050405020304" pitchFamily="18" charset="0"/>
              </a:rPr>
              <a:t>, when tested according to the method given in Annex C</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8752816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98785"/>
            <a:ext cx="10515600" cy="1271751"/>
          </a:xfrm>
        </p:spPr>
        <p:txBody>
          <a:bodyPr>
            <a:normAutofit fontScale="90000"/>
          </a:bodyPr>
          <a:lstStyle/>
          <a:p>
            <a:pPr algn="ctr" fontAlgn="t"/>
            <a:r>
              <a:rPr lang="en-US"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t>Bacterial </a:t>
            </a:r>
            <a:r>
              <a:rPr lang="en-US" sz="3600" b="1" dirty="0" err="1" smtClean="0">
                <a:solidFill>
                  <a:schemeClr val="accent6">
                    <a:lumMod val="20000"/>
                    <a:lumOff val="80000"/>
                  </a:schemeClr>
                </a:solidFill>
                <a:latin typeface="Times New Roman" panose="02020603050405020304" pitchFamily="18" charset="0"/>
                <a:cs typeface="Times New Roman" panose="02020603050405020304" pitchFamily="18" charset="0"/>
              </a:rPr>
              <a:t>Inocu</a:t>
            </a:r>
            <a:r>
              <a:rPr lang="en-IN" b="1" dirty="0">
                <a:solidFill>
                  <a:schemeClr val="accent6">
                    <a:lumMod val="20000"/>
                    <a:lumOff val="80000"/>
                  </a:schemeClr>
                </a:solidFill>
                <a:latin typeface="Times New Roman" panose="02020603050405020304" pitchFamily="18" charset="0"/>
                <a:cs typeface="Times New Roman" panose="02020603050405020304" pitchFamily="18" charset="0"/>
              </a:rPr>
              <a:t>IS 17137 : 2019 </a:t>
            </a:r>
            <a:r>
              <a:rPr lang="en-US" b="1" dirty="0">
                <a:solidFill>
                  <a:schemeClr val="accent6">
                    <a:lumMod val="20000"/>
                    <a:lumOff val="80000"/>
                  </a:schemeClr>
                </a:solidFill>
                <a:latin typeface="Times New Roman" panose="02020603050405020304" pitchFamily="18" charset="0"/>
                <a:cs typeface="Times New Roman" panose="02020603050405020304" pitchFamily="18" charset="0"/>
              </a:rPr>
              <a:t>Liquid Based Phosphate Solubilizing </a:t>
            </a:r>
            <a:r>
              <a:rPr lang="en-US" b="1" dirty="0" err="1">
                <a:solidFill>
                  <a:schemeClr val="accent6">
                    <a:lumMod val="20000"/>
                    <a:lumOff val="80000"/>
                  </a:schemeClr>
                </a:solidFill>
                <a:latin typeface="Times New Roman" panose="02020603050405020304" pitchFamily="18" charset="0"/>
                <a:cs typeface="Times New Roman" panose="02020603050405020304" pitchFamily="18" charset="0"/>
              </a:rPr>
              <a:t>lants</a:t>
            </a:r>
            <a:r>
              <a:rPr lang="en-US" b="1" dirty="0">
                <a:solidFill>
                  <a:schemeClr val="accent6">
                    <a:lumMod val="20000"/>
                    <a:lumOff val="80000"/>
                  </a:schemeClr>
                </a:solidFill>
                <a:latin typeface="Times New Roman" panose="02020603050405020304" pitchFamily="18" charset="0"/>
                <a:cs typeface="Times New Roman" panose="02020603050405020304" pitchFamily="18" charset="0"/>
              </a:rPr>
              <a:t> </a:t>
            </a:r>
            <a:r>
              <a:rPr lang="en-US" sz="3600" b="1" dirty="0">
                <a:solidFill>
                  <a:schemeClr val="accent6">
                    <a:lumMod val="20000"/>
                    <a:lumOff val="80000"/>
                  </a:schemeClr>
                </a:solidFill>
                <a:latin typeface="Times New Roman" panose="02020603050405020304" pitchFamily="18" charset="0"/>
                <a:cs typeface="Times New Roman" panose="02020603050405020304" pitchFamily="18" charset="0"/>
              </a:rPr>
              <a:t>( PSBI ) - Specification</a:t>
            </a:r>
            <a:r>
              <a:rPr lang="en-IN" dirty="0"/>
              <a:t/>
            </a:r>
            <a:br>
              <a:rPr lang="en-IN" dirty="0"/>
            </a:br>
            <a:endParaRPr lang="en-IN" dirty="0"/>
          </a:p>
        </p:txBody>
      </p:sp>
      <p:sp>
        <p:nvSpPr>
          <p:cNvPr id="3" name="Content Placeholder 2"/>
          <p:cNvSpPr>
            <a:spLocks noGrp="1"/>
          </p:cNvSpPr>
          <p:nvPr>
            <p:ph idx="1"/>
          </p:nvPr>
        </p:nvSpPr>
        <p:spPr>
          <a:xfrm>
            <a:off x="838200" y="2469931"/>
            <a:ext cx="10515600" cy="3707031"/>
          </a:xfrm>
        </p:spPr>
        <p:txBody>
          <a:bodyPr>
            <a:normAutofit/>
          </a:bodyPr>
          <a:lstStyle/>
          <a:p>
            <a:pPr algn="just"/>
            <a:r>
              <a:rPr lang="en-US" sz="2400" b="1" dirty="0" smtClean="0">
                <a:latin typeface="Times New Roman" panose="02020603050405020304" pitchFamily="18" charset="0"/>
                <a:cs typeface="Times New Roman" panose="02020603050405020304" pitchFamily="18" charset="0"/>
              </a:rPr>
              <a:t>Improves Phosphorus Availability</a:t>
            </a:r>
            <a:r>
              <a:rPr lang="en-US" sz="2400" dirty="0" smtClean="0">
                <a:latin typeface="Times New Roman" panose="02020603050405020304" pitchFamily="18" charset="0"/>
                <a:cs typeface="Times New Roman" panose="02020603050405020304" pitchFamily="18" charset="0"/>
              </a:rPr>
              <a:t>: These inoculants contain bacteria that convert insoluble phosphorus compounds in the soil into soluble forms, making phosphorus more available for plant uptake. </a:t>
            </a:r>
          </a:p>
          <a:p>
            <a:pPr algn="just"/>
            <a:r>
              <a:rPr lang="en-US" sz="2400" b="1" dirty="0" smtClean="0">
                <a:latin typeface="Times New Roman" panose="02020603050405020304" pitchFamily="18" charset="0"/>
                <a:cs typeface="Times New Roman" panose="02020603050405020304" pitchFamily="18" charset="0"/>
              </a:rPr>
              <a:t>Enhances Plant Growth</a:t>
            </a:r>
            <a:r>
              <a:rPr lang="en-US" sz="2400" dirty="0" smtClean="0">
                <a:latin typeface="Times New Roman" panose="02020603050405020304" pitchFamily="18" charset="0"/>
                <a:cs typeface="Times New Roman" panose="02020603050405020304" pitchFamily="18" charset="0"/>
              </a:rPr>
              <a:t>: By improving phosphorus availability, these inoculants promote strong root development, better flowering, and higher crop yields, especially in phosphorus-deficient soils.</a:t>
            </a:r>
          </a:p>
          <a:p>
            <a:pPr algn="just"/>
            <a:r>
              <a:rPr lang="en-US" sz="2400" b="1" dirty="0" smtClean="0">
                <a:latin typeface="Times New Roman" panose="02020603050405020304" pitchFamily="18" charset="0"/>
                <a:cs typeface="Times New Roman" panose="02020603050405020304" pitchFamily="18" charset="0"/>
              </a:rPr>
              <a:t>Easy to Apply</a:t>
            </a:r>
            <a:r>
              <a:rPr lang="en-US" sz="2400" dirty="0" smtClean="0">
                <a:latin typeface="Times New Roman" panose="02020603050405020304" pitchFamily="18" charset="0"/>
                <a:cs typeface="Times New Roman" panose="02020603050405020304" pitchFamily="18" charset="0"/>
              </a:rPr>
              <a:t>: Liquid-based formulations allow for convenient application through seed treatment, soil application, or fertigation, ensuring effective nutrient release and uniform distribution.</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35387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REQUIREMENTS as per </a:t>
            </a:r>
            <a:r>
              <a:rPr lang="en-IN" b="1" u="sng" dirty="0">
                <a:solidFill>
                  <a:schemeClr val="accent6">
                    <a:lumMod val="20000"/>
                    <a:lumOff val="80000"/>
                  </a:schemeClr>
                </a:solidFill>
                <a:latin typeface="Times New Roman" panose="02020603050405020304" pitchFamily="18" charset="0"/>
                <a:cs typeface="Times New Roman" panose="02020603050405020304" pitchFamily="18" charset="0"/>
              </a:rPr>
              <a:t>IS 17137 : 2019 </a:t>
            </a:r>
            <a:endParaRPr lang="en-US" sz="3600" b="1" u="sng"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54954" y="2385848"/>
            <a:ext cx="8825659" cy="3633952"/>
          </a:xfrm>
        </p:spPr>
        <p:txBody>
          <a:bodyPr>
            <a:noAutofit/>
          </a:bodyPr>
          <a:lstStyle/>
          <a:p>
            <a:r>
              <a:rPr lang="en-US" sz="2000" dirty="0" smtClean="0">
                <a:latin typeface="Times New Roman" panose="02020603050405020304" pitchFamily="18" charset="0"/>
                <a:cs typeface="Times New Roman" panose="02020603050405020304" pitchFamily="18" charset="0"/>
              </a:rPr>
              <a:t>Phosphate </a:t>
            </a:r>
            <a:r>
              <a:rPr lang="en-US" sz="2000" dirty="0" err="1">
                <a:latin typeface="Times New Roman" panose="02020603050405020304" pitchFamily="18" charset="0"/>
                <a:cs typeface="Times New Roman" panose="02020603050405020304" pitchFamily="18" charset="0"/>
              </a:rPr>
              <a:t>solubilising</a:t>
            </a:r>
            <a:r>
              <a:rPr lang="en-US" sz="2000" dirty="0">
                <a:latin typeface="Times New Roman" panose="02020603050405020304" pitchFamily="18" charset="0"/>
                <a:cs typeface="Times New Roman" panose="02020603050405020304" pitchFamily="18" charset="0"/>
              </a:rPr>
              <a:t> bacterial inoculants (PSBI) shall be liquid based.</a:t>
            </a:r>
          </a:p>
          <a:p>
            <a:r>
              <a:rPr lang="en-US" sz="2000" dirty="0" smtClean="0">
                <a:latin typeface="Times New Roman" panose="02020603050405020304" pitchFamily="18" charset="0"/>
                <a:cs typeface="Times New Roman" panose="02020603050405020304" pitchFamily="18" charset="0"/>
              </a:rPr>
              <a:t>When </a:t>
            </a:r>
            <a:r>
              <a:rPr lang="en-US" sz="2000" dirty="0">
                <a:latin typeface="Times New Roman" panose="02020603050405020304" pitchFamily="18" charset="0"/>
                <a:cs typeface="Times New Roman" panose="02020603050405020304" pitchFamily="18" charset="0"/>
              </a:rPr>
              <a:t>tested by the method prescribed in Annex A of this standard, PSBI shall contain 1 x </a:t>
            </a:r>
            <a:r>
              <a:rPr lang="en-US" sz="2000" dirty="0" smtClean="0">
                <a:latin typeface="Times New Roman" panose="02020603050405020304" pitchFamily="18" charset="0"/>
                <a:cs typeface="Times New Roman" panose="02020603050405020304" pitchFamily="18" charset="0"/>
              </a:rPr>
              <a:t>10 viable </a:t>
            </a:r>
            <a:r>
              <a:rPr lang="en-US" sz="2000" dirty="0">
                <a:latin typeface="Times New Roman" panose="02020603050405020304" pitchFamily="18" charset="0"/>
                <a:cs typeface="Times New Roman" panose="02020603050405020304" pitchFamily="18" charset="0"/>
              </a:rPr>
              <a:t>phosphate </a:t>
            </a:r>
            <a:r>
              <a:rPr lang="en-US" sz="2000" dirty="0" err="1">
                <a:latin typeface="Times New Roman" panose="02020603050405020304" pitchFamily="18" charset="0"/>
                <a:cs typeface="Times New Roman" panose="02020603050405020304" pitchFamily="18" charset="0"/>
              </a:rPr>
              <a:t>solubilising</a:t>
            </a:r>
            <a:r>
              <a:rPr lang="en-US" sz="2000" dirty="0">
                <a:latin typeface="Times New Roman" panose="02020603050405020304" pitchFamily="18" charset="0"/>
                <a:cs typeface="Times New Roman" panose="02020603050405020304" pitchFamily="18" charset="0"/>
              </a:rPr>
              <a:t> bacterial cells/ml of the liquid during the entire period of </a:t>
            </a:r>
            <a:r>
              <a:rPr lang="en-US" sz="2000" dirty="0" smtClean="0">
                <a:latin typeface="Times New Roman" panose="02020603050405020304" pitchFamily="18" charset="0"/>
                <a:cs typeface="Times New Roman" panose="02020603050405020304" pitchFamily="18" charset="0"/>
              </a:rPr>
              <a:t>shelf-life from </a:t>
            </a:r>
            <a:r>
              <a:rPr lang="en-US" sz="2000" dirty="0">
                <a:latin typeface="Times New Roman" panose="02020603050405020304" pitchFamily="18" charset="0"/>
                <a:cs typeface="Times New Roman" panose="02020603050405020304" pitchFamily="18" charset="0"/>
              </a:rPr>
              <a:t>the date of manufacture</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PSBI </a:t>
            </a:r>
            <a:r>
              <a:rPr lang="en-US" sz="2000" dirty="0">
                <a:latin typeface="Times New Roman" panose="02020603050405020304" pitchFamily="18" charset="0"/>
                <a:cs typeface="Times New Roman" panose="02020603050405020304" pitchFamily="18" charset="0"/>
              </a:rPr>
              <a:t>when tested by the method prescribed in Annex A, shall have no contamination </a:t>
            </a:r>
            <a:r>
              <a:rPr lang="en-US" sz="2000" dirty="0" smtClean="0">
                <a:latin typeface="Times New Roman" panose="02020603050405020304" pitchFamily="18" charset="0"/>
                <a:cs typeface="Times New Roman" panose="02020603050405020304" pitchFamily="18" charset="0"/>
              </a:rPr>
              <a:t>with other </a:t>
            </a:r>
            <a:r>
              <a:rPr lang="en-US" sz="2000" dirty="0">
                <a:latin typeface="Times New Roman" panose="02020603050405020304" pitchFamily="18" charset="0"/>
                <a:cs typeface="Times New Roman" panose="02020603050405020304" pitchFamily="18" charset="0"/>
              </a:rPr>
              <a:t>micro-organisms.</a:t>
            </a:r>
          </a:p>
          <a:p>
            <a:r>
              <a:rPr lang="en-US" sz="2000" dirty="0" smtClean="0">
                <a:latin typeface="Times New Roman" panose="02020603050405020304" pitchFamily="18" charset="0"/>
                <a:cs typeface="Times New Roman" panose="02020603050405020304" pitchFamily="18" charset="0"/>
              </a:rPr>
              <a:t>When </a:t>
            </a:r>
            <a:r>
              <a:rPr lang="en-US" sz="2000" dirty="0">
                <a:latin typeface="Times New Roman" panose="02020603050405020304" pitchFamily="18" charset="0"/>
                <a:cs typeface="Times New Roman" panose="02020603050405020304" pitchFamily="18" charset="0"/>
              </a:rPr>
              <a:t>tested by the method prescribed in Annex B of this standard, the pH of PSBI shall </a:t>
            </a:r>
            <a:r>
              <a:rPr lang="en-US" sz="2000" dirty="0" smtClean="0">
                <a:latin typeface="Times New Roman" panose="02020603050405020304" pitchFamily="18" charset="0"/>
                <a:cs typeface="Times New Roman" panose="02020603050405020304" pitchFamily="18" charset="0"/>
              </a:rPr>
              <a:t>be 5.0 </a:t>
            </a:r>
            <a:r>
              <a:rPr lang="en-US" sz="2000" dirty="0">
                <a:latin typeface="Times New Roman" panose="02020603050405020304" pitchFamily="18" charset="0"/>
                <a:cs typeface="Times New Roman" panose="02020603050405020304" pitchFamily="18" charset="0"/>
              </a:rPr>
              <a:t>to 7.5.</a:t>
            </a:r>
          </a:p>
          <a:p>
            <a:r>
              <a:rPr lang="en-US" sz="2000" dirty="0" smtClean="0">
                <a:latin typeface="Times New Roman" panose="02020603050405020304" pitchFamily="18" charset="0"/>
                <a:cs typeface="Times New Roman" panose="02020603050405020304" pitchFamily="18" charset="0"/>
              </a:rPr>
              <a:t>When </a:t>
            </a:r>
            <a:r>
              <a:rPr lang="en-US" sz="2000" dirty="0">
                <a:latin typeface="Times New Roman" panose="02020603050405020304" pitchFamily="18" charset="0"/>
                <a:cs typeface="Times New Roman" panose="02020603050405020304" pitchFamily="18" charset="0"/>
              </a:rPr>
              <a:t>tested by the method prescribed in Annex C, PSBI shall have phosphate </a:t>
            </a:r>
            <a:r>
              <a:rPr lang="en-US" sz="2000" dirty="0" smtClean="0">
                <a:latin typeface="Times New Roman" panose="02020603050405020304" pitchFamily="18" charset="0"/>
                <a:cs typeface="Times New Roman" panose="02020603050405020304" pitchFamily="18" charset="0"/>
              </a:rPr>
              <a:t>solubilizing capacity </a:t>
            </a:r>
            <a:r>
              <a:rPr lang="en-US" sz="2000" dirty="0">
                <a:latin typeface="Times New Roman" panose="02020603050405020304" pitchFamily="18" charset="0"/>
                <a:cs typeface="Times New Roman" panose="02020603050405020304" pitchFamily="18" charset="0"/>
              </a:rPr>
              <a:t>in the range of minimum 30 percent. In terms of zone formation, minimum 10 </a:t>
            </a:r>
            <a:r>
              <a:rPr lang="en-US" sz="2000" dirty="0" smtClean="0">
                <a:latin typeface="Times New Roman" panose="02020603050405020304" pitchFamily="18" charset="0"/>
                <a:cs typeface="Times New Roman" panose="02020603050405020304" pitchFamily="18" charset="0"/>
              </a:rPr>
              <a:t>mm </a:t>
            </a:r>
            <a:r>
              <a:rPr lang="en-US" sz="2000" dirty="0" err="1" smtClean="0">
                <a:latin typeface="Times New Roman" panose="02020603050405020304" pitchFamily="18" charset="0"/>
                <a:cs typeface="Times New Roman" panose="02020603050405020304" pitchFamily="18" charset="0"/>
              </a:rPr>
              <a:t>solubilisation</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zone in prescribed media having at least 3 mm thickness.</a:t>
            </a:r>
          </a:p>
        </p:txBody>
      </p:sp>
    </p:spTree>
    <p:extLst>
      <p:ext uri="{BB962C8B-B14F-4D97-AF65-F5344CB8AC3E}">
        <p14:creationId xmlns:p14="http://schemas.microsoft.com/office/powerpoint/2010/main" val="14702410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93379"/>
            <a:ext cx="10515600" cy="1229711"/>
          </a:xfrm>
        </p:spPr>
        <p:txBody>
          <a:bodyPr>
            <a:normAutofit fontScale="90000"/>
          </a:bodyPr>
          <a:lstStyle/>
          <a:p>
            <a:pPr algn="ctr" fontAlgn="t"/>
            <a:r>
              <a:rPr lang="en-IN" sz="3600" b="1" dirty="0">
                <a:solidFill>
                  <a:schemeClr val="accent6">
                    <a:lumMod val="20000"/>
                    <a:lumOff val="80000"/>
                  </a:schemeClr>
                </a:solidFill>
                <a:latin typeface="Times New Roman" panose="02020603050405020304" pitchFamily="18" charset="0"/>
                <a:cs typeface="Times New Roman" panose="02020603050405020304" pitchFamily="18" charset="0"/>
              </a:rPr>
              <a:t>IS 18363 : </a:t>
            </a:r>
            <a:r>
              <a:rPr lang="en-IN"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t>2023 Zinc </a:t>
            </a:r>
            <a:r>
              <a:rPr lang="en-IN" sz="3600" b="1" dirty="0">
                <a:solidFill>
                  <a:schemeClr val="accent6">
                    <a:lumMod val="20000"/>
                    <a:lumOff val="80000"/>
                  </a:schemeClr>
                </a:solidFill>
                <a:latin typeface="Times New Roman" panose="02020603050405020304" pitchFamily="18" charset="0"/>
                <a:cs typeface="Times New Roman" panose="02020603050405020304" pitchFamily="18" charset="0"/>
              </a:rPr>
              <a:t>solubilizing bacterial inoculant (</a:t>
            </a:r>
            <a:r>
              <a:rPr lang="en-IN" sz="3600" b="1" dirty="0" err="1">
                <a:solidFill>
                  <a:schemeClr val="accent6">
                    <a:lumMod val="20000"/>
                    <a:lumOff val="80000"/>
                  </a:schemeClr>
                </a:solidFill>
                <a:latin typeface="Times New Roman" panose="02020603050405020304" pitchFamily="18" charset="0"/>
                <a:cs typeface="Times New Roman" panose="02020603050405020304" pitchFamily="18" charset="0"/>
              </a:rPr>
              <a:t>ZnSBI</a:t>
            </a:r>
            <a:r>
              <a:rPr lang="en-IN" sz="3600" b="1" dirty="0">
                <a:solidFill>
                  <a:schemeClr val="accent6">
                    <a:lumMod val="20000"/>
                    <a:lumOff val="80000"/>
                  </a:schemeClr>
                </a:solidFill>
                <a:latin typeface="Times New Roman" panose="02020603050405020304" pitchFamily="18" charset="0"/>
                <a:cs typeface="Times New Roman" panose="02020603050405020304" pitchFamily="18" charset="0"/>
              </a:rPr>
              <a:t>) - Specification</a:t>
            </a:r>
            <a:r>
              <a:rPr lang="en-IN" dirty="0"/>
              <a:t/>
            </a:r>
            <a:br>
              <a:rPr lang="en-IN" dirty="0"/>
            </a:br>
            <a:endParaRPr lang="en-IN" dirty="0"/>
          </a:p>
        </p:txBody>
      </p:sp>
      <p:sp>
        <p:nvSpPr>
          <p:cNvPr id="3" name="Content Placeholder 2"/>
          <p:cNvSpPr>
            <a:spLocks noGrp="1"/>
          </p:cNvSpPr>
          <p:nvPr>
            <p:ph idx="1"/>
          </p:nvPr>
        </p:nvSpPr>
        <p:spPr>
          <a:xfrm>
            <a:off x="838200" y="2322785"/>
            <a:ext cx="10515600" cy="3854177"/>
          </a:xfrm>
        </p:spPr>
        <p:txBody>
          <a:bodyPr>
            <a:normAutofit/>
          </a:bodyPr>
          <a:lstStyle/>
          <a:p>
            <a:r>
              <a:rPr lang="en-IN" sz="2400" b="1" dirty="0" smtClean="0">
                <a:latin typeface="Times New Roman" panose="02020603050405020304" pitchFamily="18" charset="0"/>
                <a:cs typeface="Times New Roman" panose="02020603050405020304" pitchFamily="18" charset="0"/>
              </a:rPr>
              <a:t>Enhances Zinc Availability</a:t>
            </a:r>
            <a:r>
              <a:rPr lang="en-IN" sz="2400" dirty="0" smtClean="0">
                <a:latin typeface="Times New Roman" panose="02020603050405020304" pitchFamily="18" charset="0"/>
                <a:cs typeface="Times New Roman" panose="02020603050405020304" pitchFamily="18" charset="0"/>
              </a:rPr>
              <a:t>: </a:t>
            </a:r>
            <a:r>
              <a:rPr lang="en-IN" sz="2400" dirty="0" err="1" smtClean="0">
                <a:latin typeface="Times New Roman" panose="02020603050405020304" pitchFamily="18" charset="0"/>
                <a:cs typeface="Times New Roman" panose="02020603050405020304" pitchFamily="18" charset="0"/>
              </a:rPr>
              <a:t>ZnSBI</a:t>
            </a:r>
            <a:r>
              <a:rPr lang="en-IN" sz="2400" dirty="0" smtClean="0">
                <a:latin typeface="Times New Roman" panose="02020603050405020304" pitchFamily="18" charset="0"/>
                <a:cs typeface="Times New Roman" panose="02020603050405020304" pitchFamily="18" charset="0"/>
              </a:rPr>
              <a:t> contains bacteria that solubilize insoluble zinc in the soil, making it available for plant uptake, particularly in zinc-deficient soils.</a:t>
            </a:r>
          </a:p>
          <a:p>
            <a:r>
              <a:rPr lang="en-US" sz="2400" b="1" dirty="0" smtClean="0">
                <a:latin typeface="Times New Roman" panose="02020603050405020304" pitchFamily="18" charset="0"/>
                <a:cs typeface="Times New Roman" panose="02020603050405020304" pitchFamily="18" charset="0"/>
              </a:rPr>
              <a:t>Promotes Plant Growth</a:t>
            </a:r>
            <a:r>
              <a:rPr lang="en-US" sz="2400" dirty="0" smtClean="0">
                <a:latin typeface="Times New Roman" panose="02020603050405020304" pitchFamily="18" charset="0"/>
                <a:cs typeface="Times New Roman" panose="02020603050405020304" pitchFamily="18" charset="0"/>
              </a:rPr>
              <a:t>: By improving zinc availability, these inoculants enhance plant growth, strengthen immunity, and improve crop yield, as zinc is crucial for enzyme activity and protein synthesis.</a:t>
            </a:r>
          </a:p>
          <a:p>
            <a:r>
              <a:rPr lang="en-US" sz="2400" b="1" dirty="0" smtClean="0">
                <a:latin typeface="Times New Roman" panose="02020603050405020304" pitchFamily="18" charset="0"/>
                <a:cs typeface="Times New Roman" panose="02020603050405020304" pitchFamily="18" charset="0"/>
              </a:rPr>
              <a:t>Easy Application</a:t>
            </a:r>
            <a:r>
              <a:rPr lang="en-US" sz="2400" dirty="0" smtClean="0">
                <a:latin typeface="Times New Roman" panose="02020603050405020304" pitchFamily="18" charset="0"/>
                <a:cs typeface="Times New Roman" panose="02020603050405020304" pitchFamily="18" charset="0"/>
              </a:rPr>
              <a:t>: Liquid-based </a:t>
            </a:r>
            <a:r>
              <a:rPr lang="en-US" sz="2400" dirty="0" err="1" smtClean="0">
                <a:latin typeface="Times New Roman" panose="02020603050405020304" pitchFamily="18" charset="0"/>
                <a:cs typeface="Times New Roman" panose="02020603050405020304" pitchFamily="18" charset="0"/>
              </a:rPr>
              <a:t>ZnSBI</a:t>
            </a:r>
            <a:r>
              <a:rPr lang="en-US" sz="2400" dirty="0" smtClean="0">
                <a:latin typeface="Times New Roman" panose="02020603050405020304" pitchFamily="18" charset="0"/>
                <a:cs typeface="Times New Roman" panose="02020603050405020304" pitchFamily="18" charset="0"/>
              </a:rPr>
              <a:t> can be applied through seed treatment, soil application, or fertigation, offering efficient distribution and ensuring optimal zinc levels for plants.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26302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REQUIREMENTS as </a:t>
            </a:r>
            <a:r>
              <a:rPr lang="en-US" b="1" u="sng" dirty="0">
                <a:solidFill>
                  <a:schemeClr val="accent6">
                    <a:lumMod val="20000"/>
                    <a:lumOff val="80000"/>
                  </a:schemeClr>
                </a:solidFill>
                <a:latin typeface="Times New Roman" panose="02020603050405020304" pitchFamily="18" charset="0"/>
                <a:cs typeface="Times New Roman" panose="02020603050405020304" pitchFamily="18" charset="0"/>
              </a:rPr>
              <a:t>per IS 18363 : 2023 </a:t>
            </a:r>
            <a:endParaRPr lang="en-US" sz="3600" b="1" u="sng"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r>
              <a:rPr lang="en-US" sz="2400" dirty="0" err="1" smtClean="0">
                <a:latin typeface="Times New Roman" panose="02020603050405020304" pitchFamily="18" charset="0"/>
                <a:cs typeface="Times New Roman" panose="02020603050405020304" pitchFamily="18" charset="0"/>
              </a:rPr>
              <a:t>ZnSBI</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shall be carrier based and the </a:t>
            </a:r>
            <a:r>
              <a:rPr lang="en-US" sz="2400" dirty="0" err="1">
                <a:latin typeface="Times New Roman" panose="02020603050405020304" pitchFamily="18" charset="0"/>
                <a:cs typeface="Times New Roman" panose="02020603050405020304" pitchFamily="18" charset="0"/>
              </a:rPr>
              <a:t>colour</a:t>
            </a:r>
            <a:r>
              <a:rPr lang="en-US" sz="2400" dirty="0">
                <a:latin typeface="Times New Roman" panose="02020603050405020304" pitchFamily="18" charset="0"/>
                <a:cs typeface="Times New Roman" panose="02020603050405020304" pitchFamily="18" charset="0"/>
              </a:rPr>
              <a:t> depending on the </a:t>
            </a:r>
            <a:r>
              <a:rPr lang="en-US" sz="2400" dirty="0" err="1">
                <a:latin typeface="Times New Roman" panose="02020603050405020304" pitchFamily="18" charset="0"/>
                <a:cs typeface="Times New Roman" panose="02020603050405020304" pitchFamily="18" charset="0"/>
              </a:rPr>
              <a:t>colour</a:t>
            </a:r>
            <a:r>
              <a:rPr lang="en-US" sz="2400" dirty="0">
                <a:latin typeface="Times New Roman" panose="02020603050405020304" pitchFamily="18" charset="0"/>
                <a:cs typeface="Times New Roman" panose="02020603050405020304" pitchFamily="18" charset="0"/>
              </a:rPr>
              <a:t> of the carrier. </a:t>
            </a:r>
            <a:r>
              <a:rPr lang="en-US" sz="2400" dirty="0" smtClean="0">
                <a:latin typeface="Times New Roman" panose="02020603050405020304" pitchFamily="18" charset="0"/>
                <a:cs typeface="Times New Roman" panose="02020603050405020304" pitchFamily="18" charset="0"/>
              </a:rPr>
              <a:t>Carrier material </a:t>
            </a:r>
            <a:r>
              <a:rPr lang="en-US" sz="2400" dirty="0">
                <a:latin typeface="Times New Roman" panose="02020603050405020304" pitchFamily="18" charset="0"/>
                <a:cs typeface="Times New Roman" panose="02020603050405020304" pitchFamily="18" charset="0"/>
              </a:rPr>
              <a:t>such as peat, lignite, charcoal or similar material may be used. In case if carrier is </a:t>
            </a:r>
            <a:r>
              <a:rPr lang="en-US" sz="2400" dirty="0" smtClean="0">
                <a:latin typeface="Times New Roman" panose="02020603050405020304" pitchFamily="18" charset="0"/>
                <a:cs typeface="Times New Roman" panose="02020603050405020304" pitchFamily="18" charset="0"/>
              </a:rPr>
              <a:t>acidic in </a:t>
            </a:r>
            <a:r>
              <a:rPr lang="en-US" sz="2400" dirty="0">
                <a:latin typeface="Times New Roman" panose="02020603050405020304" pitchFamily="18" charset="0"/>
                <a:cs typeface="Times New Roman" panose="02020603050405020304" pitchFamily="18" charset="0"/>
              </a:rPr>
              <a:t>nature then it shall be neutralized with calcium carbonate and then sterilized. When tested </a:t>
            </a:r>
            <a:r>
              <a:rPr lang="en-US" sz="2400" dirty="0" smtClean="0">
                <a:latin typeface="Times New Roman" panose="02020603050405020304" pitchFamily="18" charset="0"/>
                <a:cs typeface="Times New Roman" panose="02020603050405020304" pitchFamily="18" charset="0"/>
              </a:rPr>
              <a:t>for fineness </a:t>
            </a:r>
            <a:r>
              <a:rPr lang="en-US" sz="2400" dirty="0">
                <a:latin typeface="Times New Roman" panose="02020603050405020304" pitchFamily="18" charset="0"/>
                <a:cs typeface="Times New Roman" panose="02020603050405020304" pitchFamily="18" charset="0"/>
              </a:rPr>
              <a:t>it shall pass through 0.15 mm to 0.212 mm IS sieve [see IS 460 (Part 1)].</a:t>
            </a:r>
          </a:p>
          <a:p>
            <a:r>
              <a:rPr lang="en-US" sz="2400" dirty="0" smtClean="0">
                <a:latin typeface="Times New Roman" panose="02020603050405020304" pitchFamily="18" charset="0"/>
                <a:cs typeface="Times New Roman" panose="02020603050405020304" pitchFamily="18" charset="0"/>
              </a:rPr>
              <a:t>When </a:t>
            </a:r>
            <a:r>
              <a:rPr lang="en-US" sz="2400" dirty="0">
                <a:latin typeface="Times New Roman" panose="02020603050405020304" pitchFamily="18" charset="0"/>
                <a:cs typeface="Times New Roman" panose="02020603050405020304" pitchFamily="18" charset="0"/>
              </a:rPr>
              <a:t>tested by the method prescribed in Annex A, </a:t>
            </a:r>
            <a:r>
              <a:rPr lang="en-US" sz="2400" dirty="0" err="1">
                <a:latin typeface="Times New Roman" panose="02020603050405020304" pitchFamily="18" charset="0"/>
                <a:cs typeface="Times New Roman" panose="02020603050405020304" pitchFamily="18" charset="0"/>
              </a:rPr>
              <a:t>ZnSBI</a:t>
            </a:r>
            <a:r>
              <a:rPr lang="en-US" sz="2400" dirty="0">
                <a:latin typeface="Times New Roman" panose="02020603050405020304" pitchFamily="18" charset="0"/>
                <a:cs typeface="Times New Roman" panose="02020603050405020304" pitchFamily="18" charset="0"/>
              </a:rPr>
              <a:t> shall contain a minimum of 5 x </a:t>
            </a:r>
            <a:r>
              <a:rPr lang="en-US" sz="2400" dirty="0" smtClean="0">
                <a:latin typeface="Times New Roman" panose="02020603050405020304" pitchFamily="18" charset="0"/>
                <a:cs typeface="Times New Roman" panose="02020603050405020304" pitchFamily="18" charset="0"/>
              </a:rPr>
              <a:t>10 viable </a:t>
            </a:r>
            <a:r>
              <a:rPr lang="en-US" sz="2400" dirty="0">
                <a:latin typeface="Times New Roman" panose="02020603050405020304" pitchFamily="18" charset="0"/>
                <a:cs typeface="Times New Roman" panose="02020603050405020304" pitchFamily="18" charset="0"/>
              </a:rPr>
              <a:t>zinc solubilizing bacterial cells/g of the carrier material on dry mass basis during </a:t>
            </a:r>
            <a:r>
              <a:rPr lang="en-US" sz="2400" dirty="0" smtClean="0">
                <a:latin typeface="Times New Roman" panose="02020603050405020304" pitchFamily="18" charset="0"/>
                <a:cs typeface="Times New Roman" panose="02020603050405020304" pitchFamily="18" charset="0"/>
              </a:rPr>
              <a:t>the entire </a:t>
            </a:r>
            <a:r>
              <a:rPr lang="en-US" sz="2400" dirty="0">
                <a:latin typeface="Times New Roman" panose="02020603050405020304" pitchFamily="18" charset="0"/>
                <a:cs typeface="Times New Roman" panose="02020603050405020304" pitchFamily="18" charset="0"/>
              </a:rPr>
              <a:t>period of shelf life, as specified on the packet</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30420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6669" y="777765"/>
            <a:ext cx="10515600" cy="4337653"/>
          </a:xfrm>
        </p:spPr>
        <p:txBody>
          <a:bodyPr>
            <a:normAutofit/>
          </a:bodyPr>
          <a:lstStyle/>
          <a:p>
            <a:r>
              <a:rPr lang="en-US" sz="2400" dirty="0" smtClean="0">
                <a:latin typeface="Times New Roman" panose="02020603050405020304" pitchFamily="18" charset="0"/>
                <a:cs typeface="Times New Roman" panose="02020603050405020304" pitchFamily="18" charset="0"/>
              </a:rPr>
              <a:t>When </a:t>
            </a:r>
            <a:r>
              <a:rPr lang="en-US" sz="2400" dirty="0">
                <a:latin typeface="Times New Roman" panose="02020603050405020304" pitchFamily="18" charset="0"/>
                <a:cs typeface="Times New Roman" panose="02020603050405020304" pitchFamily="18" charset="0"/>
              </a:rPr>
              <a:t>tested by the method prescribed in Annex A of IS 8268, </a:t>
            </a:r>
            <a:r>
              <a:rPr lang="en-US" sz="2400" dirty="0" err="1">
                <a:latin typeface="Times New Roman" panose="02020603050405020304" pitchFamily="18" charset="0"/>
                <a:cs typeface="Times New Roman" panose="02020603050405020304" pitchFamily="18" charset="0"/>
              </a:rPr>
              <a:t>ZnSBI</a:t>
            </a:r>
            <a:r>
              <a:rPr lang="en-US" sz="2400" dirty="0">
                <a:latin typeface="Times New Roman" panose="02020603050405020304" pitchFamily="18" charset="0"/>
                <a:cs typeface="Times New Roman" panose="02020603050405020304" pitchFamily="18" charset="0"/>
              </a:rPr>
              <a:t> shall have </a:t>
            </a:r>
            <a:r>
              <a:rPr lang="en-US" sz="2400" dirty="0" smtClean="0">
                <a:latin typeface="Times New Roman" panose="02020603050405020304" pitchFamily="18" charset="0"/>
                <a:cs typeface="Times New Roman" panose="02020603050405020304" pitchFamily="18" charset="0"/>
              </a:rPr>
              <a:t>no contamination </a:t>
            </a:r>
            <a:r>
              <a:rPr lang="en-US" sz="2400" dirty="0">
                <a:latin typeface="Times New Roman" panose="02020603050405020304" pitchFamily="18" charset="0"/>
                <a:cs typeface="Times New Roman" panose="02020603050405020304" pitchFamily="18" charset="0"/>
              </a:rPr>
              <a:t>with other microorganisms at 10 dilutions.</a:t>
            </a:r>
          </a:p>
          <a:p>
            <a:r>
              <a:rPr lang="en-US" sz="2400" dirty="0" smtClean="0">
                <a:latin typeface="Times New Roman" panose="02020603050405020304" pitchFamily="18" charset="0"/>
                <a:cs typeface="Times New Roman" panose="02020603050405020304" pitchFamily="18" charset="0"/>
              </a:rPr>
              <a:t>When </a:t>
            </a:r>
            <a:r>
              <a:rPr lang="en-US" sz="2400" dirty="0">
                <a:latin typeface="Times New Roman" panose="02020603050405020304" pitchFamily="18" charset="0"/>
                <a:cs typeface="Times New Roman" panose="02020603050405020304" pitchFamily="18" charset="0"/>
              </a:rPr>
              <a:t>tested by the method prescribed in Annex B of IS 8268, the pH of </a:t>
            </a:r>
            <a:r>
              <a:rPr lang="en-US" sz="2400" dirty="0" err="1">
                <a:latin typeface="Times New Roman" panose="02020603050405020304" pitchFamily="18" charset="0"/>
                <a:cs typeface="Times New Roman" panose="02020603050405020304" pitchFamily="18" charset="0"/>
              </a:rPr>
              <a:t>ZnSBI</a:t>
            </a:r>
            <a:r>
              <a:rPr lang="en-US" sz="2400" dirty="0">
                <a:latin typeface="Times New Roman" panose="02020603050405020304" pitchFamily="18" charset="0"/>
                <a:cs typeface="Times New Roman" panose="02020603050405020304" pitchFamily="18" charset="0"/>
              </a:rPr>
              <a:t> shall be </a:t>
            </a:r>
            <a:r>
              <a:rPr lang="en-US" sz="2400" dirty="0" smtClean="0">
                <a:latin typeface="Times New Roman" panose="02020603050405020304" pitchFamily="18" charset="0"/>
                <a:cs typeface="Times New Roman" panose="02020603050405020304" pitchFamily="18" charset="0"/>
              </a:rPr>
              <a:t>6.5 to </a:t>
            </a:r>
            <a:r>
              <a:rPr lang="en-US" sz="2400" dirty="0">
                <a:latin typeface="Times New Roman" panose="02020603050405020304" pitchFamily="18" charset="0"/>
                <a:cs typeface="Times New Roman" panose="02020603050405020304" pitchFamily="18" charset="0"/>
              </a:rPr>
              <a:t>7.5.</a:t>
            </a:r>
          </a:p>
          <a:p>
            <a:r>
              <a:rPr lang="en-US" sz="2400" dirty="0" smtClean="0">
                <a:latin typeface="Times New Roman" panose="02020603050405020304" pitchFamily="18" charset="0"/>
                <a:cs typeface="Times New Roman" panose="02020603050405020304" pitchFamily="18" charset="0"/>
              </a:rPr>
              <a:t>When </a:t>
            </a:r>
            <a:r>
              <a:rPr lang="en-US" sz="2400" dirty="0">
                <a:latin typeface="Times New Roman" panose="02020603050405020304" pitchFamily="18" charset="0"/>
                <a:cs typeface="Times New Roman" panose="02020603050405020304" pitchFamily="18" charset="0"/>
              </a:rPr>
              <a:t>tested by the method prescribed in Annex A, </a:t>
            </a:r>
            <a:r>
              <a:rPr lang="en-US" sz="2400" dirty="0" err="1">
                <a:latin typeface="Times New Roman" panose="02020603050405020304" pitchFamily="18" charset="0"/>
                <a:cs typeface="Times New Roman" panose="02020603050405020304" pitchFamily="18" charset="0"/>
              </a:rPr>
              <a:t>ZnSBI</a:t>
            </a:r>
            <a:r>
              <a:rPr lang="en-US" sz="2400" dirty="0">
                <a:latin typeface="Times New Roman" panose="02020603050405020304" pitchFamily="18" charset="0"/>
                <a:cs typeface="Times New Roman" panose="02020603050405020304" pitchFamily="18" charset="0"/>
              </a:rPr>
              <a:t> shall show minimum of 10 </a:t>
            </a:r>
            <a:r>
              <a:rPr lang="en-US" sz="2400" dirty="0" smtClean="0">
                <a:latin typeface="Times New Roman" panose="02020603050405020304" pitchFamily="18" charset="0"/>
                <a:cs typeface="Times New Roman" panose="02020603050405020304" pitchFamily="18" charset="0"/>
              </a:rPr>
              <a:t>mm </a:t>
            </a:r>
            <a:r>
              <a:rPr lang="en-US" sz="2400" dirty="0" err="1" smtClean="0">
                <a:latin typeface="Times New Roman" panose="02020603050405020304" pitchFamily="18" charset="0"/>
                <a:cs typeface="Times New Roman" panose="02020603050405020304" pitchFamily="18" charset="0"/>
              </a:rPr>
              <a:t>solubilization</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zone in prescribed media having at least 3 mm thickness.</a:t>
            </a:r>
          </a:p>
          <a:p>
            <a:r>
              <a:rPr lang="en-US" sz="2400" dirty="0" smtClean="0">
                <a:latin typeface="Times New Roman" panose="02020603050405020304" pitchFamily="18" charset="0"/>
                <a:cs typeface="Times New Roman" panose="02020603050405020304" pitchFamily="18" charset="0"/>
              </a:rPr>
              <a:t>The </a:t>
            </a:r>
            <a:r>
              <a:rPr lang="en-US" sz="2400" dirty="0" err="1">
                <a:latin typeface="Times New Roman" panose="02020603050405020304" pitchFamily="18" charset="0"/>
                <a:cs typeface="Times New Roman" panose="02020603050405020304" pitchFamily="18" charset="0"/>
              </a:rPr>
              <a:t>ZnSBI</a:t>
            </a:r>
            <a:r>
              <a:rPr lang="en-US" sz="2400" dirty="0">
                <a:latin typeface="Times New Roman" panose="02020603050405020304" pitchFamily="18" charset="0"/>
                <a:cs typeface="Times New Roman" panose="02020603050405020304" pitchFamily="18" charset="0"/>
              </a:rPr>
              <a:t> carrier shall be friable (moist) with 30 percent to 40 percent (w/v) </a:t>
            </a:r>
            <a:r>
              <a:rPr lang="en-US" sz="2400" dirty="0" smtClean="0">
                <a:latin typeface="Times New Roman" panose="02020603050405020304" pitchFamily="18" charset="0"/>
                <a:cs typeface="Times New Roman" panose="02020603050405020304" pitchFamily="18" charset="0"/>
              </a:rPr>
              <a:t>moisture content</a:t>
            </a:r>
            <a:r>
              <a:rPr lang="en-US" sz="2400" dirty="0">
                <a:latin typeface="Times New Roman" panose="02020603050405020304" pitchFamily="18" charset="0"/>
                <a:cs typeface="Times New Roman" panose="02020603050405020304" pitchFamily="18" charset="0"/>
              </a:rPr>
              <a:t>. Moisture content shall be determined as given in Annex B of IS 8268.</a:t>
            </a:r>
          </a:p>
          <a:p>
            <a:endParaRPr lang="en-US" dirty="0"/>
          </a:p>
        </p:txBody>
      </p:sp>
    </p:spTree>
    <p:extLst>
      <p:ext uri="{BB962C8B-B14F-4D97-AF65-F5344CB8AC3E}">
        <p14:creationId xmlns:p14="http://schemas.microsoft.com/office/powerpoint/2010/main" val="3058335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17172"/>
            <a:ext cx="10515600" cy="1663372"/>
          </a:xfrm>
        </p:spPr>
        <p:txBody>
          <a:bodyPr>
            <a:noAutofit/>
          </a:bodyPr>
          <a:lstStyle/>
          <a:p>
            <a:pPr lvl="1" algn="ctr" rtl="0">
              <a:lnSpc>
                <a:spcPct val="90000"/>
              </a:lnSpc>
              <a:spcBef>
                <a:spcPct val="0"/>
              </a:spcBef>
            </a:pPr>
            <a:r>
              <a:rPr lang="en-IN" sz="4400" b="1" dirty="0" smtClean="0">
                <a:solidFill>
                  <a:schemeClr val="accent6">
                    <a:lumMod val="20000"/>
                    <a:lumOff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Indian Standards and Their Role in SHM</a:t>
            </a:r>
            <a:r>
              <a:rPr lang="en-IN" sz="4400" dirty="0" smtClean="0">
                <a:solidFill>
                  <a:schemeClr val="accent6">
                    <a:lumMod val="20000"/>
                    <a:lumOff val="8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IN" sz="4400" dirty="0" smtClean="0">
                <a:solidFill>
                  <a:schemeClr val="accent6">
                    <a:lumMod val="20000"/>
                    <a:lumOff val="80000"/>
                  </a:schemeClr>
                </a:solidFill>
                <a:effectLst/>
                <a:latin typeface="Times New Roman" panose="02020603050405020304" pitchFamily="18" charset="0"/>
                <a:ea typeface="Calibri" panose="020F0502020204030204" pitchFamily="34" charset="0"/>
                <a:cs typeface="Times New Roman" panose="02020603050405020304" pitchFamily="18" charset="0"/>
              </a:rPr>
              <a:t/>
            </a:r>
            <a:br>
              <a:rPr lang="en-IN" sz="4400" dirty="0" smtClean="0">
                <a:solidFill>
                  <a:schemeClr val="accent6">
                    <a:lumMod val="20000"/>
                    <a:lumOff val="80000"/>
                  </a:schemeClr>
                </a:solidFill>
                <a:effectLst/>
                <a:latin typeface="Times New Roman" panose="02020603050405020304" pitchFamily="18" charset="0"/>
                <a:ea typeface="Calibri" panose="020F0502020204030204" pitchFamily="34" charset="0"/>
                <a:cs typeface="Times New Roman" panose="02020603050405020304" pitchFamily="18" charset="0"/>
              </a:rPr>
            </a:br>
            <a:endParaRPr lang="en-IN" sz="4400"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109057" y="2380544"/>
            <a:ext cx="11462857" cy="5618782"/>
          </a:xfrm>
          <a:prstGeom prst="rect">
            <a:avLst/>
          </a:prstGeom>
          <a:noFill/>
        </p:spPr>
        <p:txBody>
          <a:bodyPr wrap="square" rtlCol="0">
            <a:spAutoFit/>
          </a:bodyPr>
          <a:lstStyle/>
          <a:p>
            <a:pPr marL="1257300" lvl="2" indent="-342900" algn="just">
              <a:lnSpc>
                <a:spcPct val="107000"/>
              </a:lnSpc>
              <a:spcAft>
                <a:spcPts val="800"/>
              </a:spcAft>
              <a:buSzPts val="1000"/>
              <a:buFont typeface="Wingdings" panose="05000000000000000000" pitchFamily="2" charset="2"/>
              <a:buChar char="§"/>
              <a:tabLst>
                <a:tab pos="1371600" algn="l"/>
              </a:tabLst>
            </a:pPr>
            <a:r>
              <a:rPr lang="en-IN" sz="2200" dirty="0" smtClean="0">
                <a:latin typeface="Times New Roman" panose="02020603050405020304" pitchFamily="18" charset="0"/>
                <a:ea typeface="Times New Roman" panose="02020603050405020304" pitchFamily="18" charset="0"/>
                <a:cs typeface="Times New Roman" panose="02020603050405020304" pitchFamily="18" charset="0"/>
              </a:rPr>
              <a:t>The Soil Quality and Fertilizers Sectional Committee, FAD 07 of BIS formulates Indian Standards related to chemical fertilizers, bio-fertilizers, soil quality and organic manures that </a:t>
            </a:r>
            <a:r>
              <a:rPr lang="en-US" sz="2200" dirty="0" smtClean="0">
                <a:latin typeface="Times New Roman" panose="02020603050405020304" pitchFamily="18" charset="0"/>
                <a:cs typeface="Times New Roman" panose="02020603050405020304" pitchFamily="18" charset="0"/>
              </a:rPr>
              <a:t>ensure the quality, sustainability, and consistency of soil health practices across the country.</a:t>
            </a:r>
          </a:p>
          <a:p>
            <a:pPr marL="1257300" lvl="2" indent="-342900" algn="just">
              <a:lnSpc>
                <a:spcPct val="107000"/>
              </a:lnSpc>
              <a:spcAft>
                <a:spcPts val="800"/>
              </a:spcAft>
              <a:buSzPts val="1000"/>
              <a:buFont typeface="Wingdings" panose="05000000000000000000" pitchFamily="2" charset="2"/>
              <a:buChar char="§"/>
              <a:tabLst>
                <a:tab pos="1371600" algn="l"/>
              </a:tabLst>
            </a:pPr>
            <a:endParaRPr lang="en-US" sz="2200" dirty="0">
              <a:latin typeface="Times New Roman" panose="02020603050405020304" pitchFamily="18" charset="0"/>
              <a:cs typeface="Times New Roman" panose="02020603050405020304" pitchFamily="18" charset="0"/>
            </a:endParaRPr>
          </a:p>
          <a:p>
            <a:pPr marL="1257300" lvl="2" indent="-342900" algn="just">
              <a:lnSpc>
                <a:spcPct val="107000"/>
              </a:lnSpc>
              <a:spcAft>
                <a:spcPts val="800"/>
              </a:spcAft>
              <a:buSzPts val="1000"/>
              <a:buFont typeface="Wingdings" panose="05000000000000000000" pitchFamily="2" charset="2"/>
              <a:buChar char="§"/>
              <a:tabLst>
                <a:tab pos="1371600" algn="l"/>
              </a:tabLst>
            </a:pPr>
            <a:r>
              <a:rPr lang="en-US" sz="2200" dirty="0" smtClean="0">
                <a:latin typeface="Times New Roman" panose="02020603050405020304" pitchFamily="18" charset="0"/>
                <a:cs typeface="Times New Roman" panose="02020603050405020304" pitchFamily="18" charset="0"/>
              </a:rPr>
              <a:t>In FAD 07, there are total 37 Indian Standards related to the product specifications of </a:t>
            </a:r>
            <a:r>
              <a:rPr lang="en-IN" sz="2200" dirty="0" smtClean="0">
                <a:latin typeface="Times New Roman" panose="02020603050405020304" pitchFamily="18" charset="0"/>
                <a:ea typeface="Times New Roman" panose="02020603050405020304" pitchFamily="18" charset="0"/>
                <a:cs typeface="Times New Roman" panose="02020603050405020304" pitchFamily="18" charset="0"/>
              </a:rPr>
              <a:t>chemical fertilizers, bio-fertilizers, soil quality and organic manures.</a:t>
            </a:r>
            <a:endParaRPr lang="en-IN" sz="2200" dirty="0">
              <a:latin typeface="Times New Roman" panose="02020603050405020304" pitchFamily="18" charset="0"/>
              <a:cs typeface="Times New Roman" panose="02020603050405020304" pitchFamily="18" charset="0"/>
            </a:endParaRPr>
          </a:p>
          <a:p>
            <a:pPr marL="1257300" lvl="2" indent="-342900" algn="just">
              <a:lnSpc>
                <a:spcPct val="107000"/>
              </a:lnSpc>
              <a:spcAft>
                <a:spcPts val="800"/>
              </a:spcAft>
              <a:buSzPts val="1000"/>
              <a:buFont typeface="Wingdings" panose="05000000000000000000" pitchFamily="2" charset="2"/>
              <a:buChar char="§"/>
              <a:tabLst>
                <a:tab pos="1371600" algn="l"/>
              </a:tabLst>
            </a:pPr>
            <a:endParaRPr lang="en-IN" sz="2200" dirty="0" smtClean="0">
              <a:latin typeface="Times New Roman" panose="02020603050405020304" pitchFamily="18" charset="0"/>
              <a:cs typeface="Times New Roman" panose="02020603050405020304" pitchFamily="18" charset="0"/>
            </a:endParaRPr>
          </a:p>
          <a:p>
            <a:pPr marL="1257300" lvl="2" indent="-342900" algn="just">
              <a:lnSpc>
                <a:spcPct val="107000"/>
              </a:lnSpc>
              <a:spcAft>
                <a:spcPts val="800"/>
              </a:spcAft>
              <a:buSzPts val="1000"/>
              <a:buFont typeface="Wingdings" panose="05000000000000000000" pitchFamily="2" charset="2"/>
              <a:buChar char="§"/>
              <a:tabLst>
                <a:tab pos="1371600" algn="l"/>
              </a:tabLst>
            </a:pPr>
            <a:r>
              <a:rPr lang="en-IN" sz="2200" dirty="0" smtClean="0">
                <a:latin typeface="Times New Roman" panose="02020603050405020304" pitchFamily="18" charset="0"/>
                <a:cs typeface="Times New Roman" panose="02020603050405020304" pitchFamily="18" charset="0"/>
              </a:rPr>
              <a:t>Also, there are total 32 Indian Standards for testing of different parameters in chemical fertilizers and soil.</a:t>
            </a:r>
            <a:endParaRPr lang="en-US" sz="2200" dirty="0" smtClean="0">
              <a:latin typeface="Times New Roman" panose="02020603050405020304" pitchFamily="18" charset="0"/>
              <a:cs typeface="Times New Roman" panose="02020603050405020304" pitchFamily="18" charset="0"/>
            </a:endParaRPr>
          </a:p>
          <a:p>
            <a:pPr lvl="2" algn="just">
              <a:lnSpc>
                <a:spcPct val="107000"/>
              </a:lnSpc>
              <a:spcAft>
                <a:spcPts val="800"/>
              </a:spcAft>
              <a:buSzPts val="1000"/>
              <a:tabLst>
                <a:tab pos="1371600" algn="l"/>
              </a:tabLst>
            </a:pPr>
            <a:endParaRPr lang="en-US" sz="2400" dirty="0" smtClean="0">
              <a:latin typeface="Times New Roman" panose="02020603050405020304" pitchFamily="18" charset="0"/>
              <a:cs typeface="Times New Roman" panose="02020603050405020304" pitchFamily="18" charset="0"/>
            </a:endParaRPr>
          </a:p>
          <a:p>
            <a:pPr marL="1257300" lvl="2" indent="-342900" algn="just">
              <a:lnSpc>
                <a:spcPct val="107000"/>
              </a:lnSpc>
              <a:spcAft>
                <a:spcPts val="800"/>
              </a:spcAft>
              <a:buSzPts val="1000"/>
              <a:buFont typeface="Wingdings" panose="05000000000000000000" pitchFamily="2" charset="2"/>
              <a:buChar char="§"/>
              <a:tabLst>
                <a:tab pos="1371600" algn="l"/>
              </a:tabLs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257300" lvl="2" indent="-342900" algn="just">
              <a:lnSpc>
                <a:spcPct val="107000"/>
              </a:lnSpc>
              <a:spcAft>
                <a:spcPts val="800"/>
              </a:spcAft>
              <a:buSzPts val="1000"/>
              <a:buFont typeface="Wingdings" panose="05000000000000000000" pitchFamily="2" charset="2"/>
              <a:buChar char="§"/>
              <a:tabLst>
                <a:tab pos="1371600" algn="l"/>
              </a:tabLst>
            </a:pPr>
            <a:endParaRPr lang="en-IN" sz="24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67748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894598"/>
          </a:xfrm>
        </p:spPr>
        <p:txBody>
          <a:bodyPr>
            <a:noAutofit/>
          </a:bodyPr>
          <a:lstStyle/>
          <a:p>
            <a:pPr algn="ctr" fontAlgn="t"/>
            <a:r>
              <a:rPr lang="en-IN" sz="3200" b="1" dirty="0">
                <a:solidFill>
                  <a:schemeClr val="accent6">
                    <a:lumMod val="20000"/>
                    <a:lumOff val="80000"/>
                  </a:schemeClr>
                </a:solidFill>
                <a:latin typeface="Times New Roman" panose="02020603050405020304" pitchFamily="18" charset="0"/>
                <a:cs typeface="Times New Roman" panose="02020603050405020304" pitchFamily="18" charset="0"/>
              </a:rPr>
              <a:t>IS 18121 : </a:t>
            </a:r>
            <a:r>
              <a:rPr lang="en-IN" sz="3200" b="1" dirty="0" smtClean="0">
                <a:solidFill>
                  <a:schemeClr val="accent6">
                    <a:lumMod val="20000"/>
                    <a:lumOff val="80000"/>
                  </a:schemeClr>
                </a:solidFill>
                <a:latin typeface="Times New Roman" panose="02020603050405020304" pitchFamily="18" charset="0"/>
                <a:cs typeface="Times New Roman" panose="02020603050405020304" pitchFamily="18" charset="0"/>
              </a:rPr>
              <a:t>2023</a:t>
            </a:r>
            <a:r>
              <a:rPr lang="en-IN" sz="3200" dirty="0" smtClean="0">
                <a:solidFill>
                  <a:schemeClr val="accent6">
                    <a:lumMod val="20000"/>
                    <a:lumOff val="80000"/>
                  </a:schemeClr>
                </a:solidFill>
                <a:latin typeface="Times New Roman" panose="02020603050405020304" pitchFamily="18" charset="0"/>
                <a:cs typeface="Times New Roman" panose="02020603050405020304" pitchFamily="18" charset="0"/>
              </a:rPr>
              <a:t> </a:t>
            </a:r>
            <a:r>
              <a:rPr lang="en-IN" sz="3200" b="1" dirty="0" smtClean="0">
                <a:solidFill>
                  <a:schemeClr val="accent6">
                    <a:lumMod val="20000"/>
                    <a:lumOff val="80000"/>
                  </a:schemeClr>
                </a:solidFill>
                <a:latin typeface="Times New Roman" panose="02020603050405020304" pitchFamily="18" charset="0"/>
                <a:cs typeface="Times New Roman" panose="02020603050405020304" pitchFamily="18" charset="0"/>
              </a:rPr>
              <a:t>Liquid </a:t>
            </a:r>
            <a:r>
              <a:rPr lang="en-IN" sz="3200" b="1" dirty="0">
                <a:solidFill>
                  <a:schemeClr val="accent6">
                    <a:lumMod val="20000"/>
                    <a:lumOff val="80000"/>
                  </a:schemeClr>
                </a:solidFill>
                <a:latin typeface="Times New Roman" panose="02020603050405020304" pitchFamily="18" charset="0"/>
                <a:cs typeface="Times New Roman" panose="02020603050405020304" pitchFamily="18" charset="0"/>
              </a:rPr>
              <a:t>based phosphate solubilizing fungal inoculants </a:t>
            </a:r>
            <a:r>
              <a:rPr lang="en-IN" sz="3200" b="1" i="1" dirty="0">
                <a:solidFill>
                  <a:schemeClr val="accent6">
                    <a:lumMod val="20000"/>
                    <a:lumOff val="80000"/>
                  </a:schemeClr>
                </a:solidFill>
                <a:latin typeface="Times New Roman" panose="02020603050405020304" pitchFamily="18" charset="0"/>
                <a:cs typeface="Times New Roman" panose="02020603050405020304" pitchFamily="18" charset="0"/>
              </a:rPr>
              <a:t>Aspergillus </a:t>
            </a:r>
            <a:r>
              <a:rPr lang="en-IN" sz="3200" b="1" i="1" dirty="0" err="1">
                <a:solidFill>
                  <a:schemeClr val="accent6">
                    <a:lumMod val="20000"/>
                    <a:lumOff val="80000"/>
                  </a:schemeClr>
                </a:solidFill>
                <a:latin typeface="Times New Roman" panose="02020603050405020304" pitchFamily="18" charset="0"/>
                <a:cs typeface="Times New Roman" panose="02020603050405020304" pitchFamily="18" charset="0"/>
              </a:rPr>
              <a:t>Awamori</a:t>
            </a:r>
            <a:r>
              <a:rPr lang="en-IN" sz="3200" b="1" dirty="0">
                <a:solidFill>
                  <a:schemeClr val="accent6">
                    <a:lumMod val="20000"/>
                    <a:lumOff val="80000"/>
                  </a:schemeClr>
                </a:solidFill>
                <a:latin typeface="Times New Roman" panose="02020603050405020304" pitchFamily="18" charset="0"/>
                <a:cs typeface="Times New Roman" panose="02020603050405020304" pitchFamily="18" charset="0"/>
              </a:rPr>
              <a:t> – </a:t>
            </a:r>
            <a:r>
              <a:rPr lang="en-IN" sz="3200" b="1" dirty="0" smtClean="0">
                <a:solidFill>
                  <a:schemeClr val="accent6">
                    <a:lumMod val="20000"/>
                    <a:lumOff val="80000"/>
                  </a:schemeClr>
                </a:solidFill>
                <a:latin typeface="Times New Roman" panose="02020603050405020304" pitchFamily="18" charset="0"/>
                <a:cs typeface="Times New Roman" panose="02020603050405020304" pitchFamily="18" charset="0"/>
              </a:rPr>
              <a:t>Specification</a:t>
            </a:r>
            <a:endParaRPr lang="en-IN" sz="3200"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2259723"/>
            <a:ext cx="10515600" cy="3917239"/>
          </a:xfrm>
        </p:spPr>
        <p:txBody>
          <a:bodyPr>
            <a:normAutofit/>
          </a:bodyPr>
          <a:lstStyle/>
          <a:p>
            <a:pPr algn="just"/>
            <a:r>
              <a:rPr lang="en-IN" sz="2400" b="1" dirty="0" smtClean="0">
                <a:latin typeface="Times New Roman" panose="02020603050405020304" pitchFamily="18" charset="0"/>
                <a:cs typeface="Times New Roman" panose="02020603050405020304" pitchFamily="18" charset="0"/>
              </a:rPr>
              <a:t>Solubilizes Phosphorus</a:t>
            </a:r>
            <a:r>
              <a:rPr lang="en-IN" sz="2400" dirty="0" smtClean="0">
                <a:latin typeface="Times New Roman" panose="02020603050405020304" pitchFamily="18" charset="0"/>
                <a:cs typeface="Times New Roman" panose="02020603050405020304" pitchFamily="18" charset="0"/>
              </a:rPr>
              <a:t>: Aspergillus </a:t>
            </a:r>
            <a:r>
              <a:rPr lang="en-IN" sz="2400" dirty="0" err="1" smtClean="0">
                <a:latin typeface="Times New Roman" panose="02020603050405020304" pitchFamily="18" charset="0"/>
                <a:cs typeface="Times New Roman" panose="02020603050405020304" pitchFamily="18" charset="0"/>
              </a:rPr>
              <a:t>awamori</a:t>
            </a:r>
            <a:r>
              <a:rPr lang="en-IN" sz="2400" dirty="0" smtClean="0">
                <a:latin typeface="Times New Roman" panose="02020603050405020304" pitchFamily="18" charset="0"/>
                <a:cs typeface="Times New Roman" panose="02020603050405020304" pitchFamily="18" charset="0"/>
              </a:rPr>
              <a:t> helps convert insoluble phosphorus compounds in the soil into soluble forms, improving phosphorus availability for plant uptake.</a:t>
            </a:r>
          </a:p>
          <a:p>
            <a:pPr algn="just"/>
            <a:r>
              <a:rPr lang="en-US" sz="2400" b="1" dirty="0" smtClean="0">
                <a:latin typeface="Times New Roman" panose="02020603050405020304" pitchFamily="18" charset="0"/>
                <a:cs typeface="Times New Roman" panose="02020603050405020304" pitchFamily="18" charset="0"/>
              </a:rPr>
              <a:t>Enhances Plant Growth</a:t>
            </a:r>
            <a:r>
              <a:rPr lang="en-US" sz="2400" dirty="0" smtClean="0">
                <a:latin typeface="Times New Roman" panose="02020603050405020304" pitchFamily="18" charset="0"/>
                <a:cs typeface="Times New Roman" panose="02020603050405020304" pitchFamily="18" charset="0"/>
              </a:rPr>
              <a:t>: By improving phosphorus availability, this fungal inoculant promotes stronger root development, better flowering, and increased crop yields.</a:t>
            </a:r>
          </a:p>
          <a:p>
            <a:pPr algn="just"/>
            <a:r>
              <a:rPr lang="en-US" sz="2400" b="1" dirty="0" smtClean="0">
                <a:latin typeface="Times New Roman" panose="02020603050405020304" pitchFamily="18" charset="0"/>
                <a:cs typeface="Times New Roman" panose="02020603050405020304" pitchFamily="18" charset="0"/>
              </a:rPr>
              <a:t>Easy Application</a:t>
            </a:r>
            <a:r>
              <a:rPr lang="en-US" sz="2400" dirty="0" smtClean="0">
                <a:latin typeface="Times New Roman" panose="02020603050405020304" pitchFamily="18" charset="0"/>
                <a:cs typeface="Times New Roman" panose="02020603050405020304" pitchFamily="18" charset="0"/>
              </a:rPr>
              <a:t>: Liquid-based Aspergillus </a:t>
            </a:r>
            <a:r>
              <a:rPr lang="en-US" sz="2400" dirty="0" err="1" smtClean="0">
                <a:latin typeface="Times New Roman" panose="02020603050405020304" pitchFamily="18" charset="0"/>
                <a:cs typeface="Times New Roman" panose="02020603050405020304" pitchFamily="18" charset="0"/>
              </a:rPr>
              <a:t>awamori</a:t>
            </a:r>
            <a:r>
              <a:rPr lang="en-US" sz="2400" dirty="0" smtClean="0">
                <a:latin typeface="Times New Roman" panose="02020603050405020304" pitchFamily="18" charset="0"/>
                <a:cs typeface="Times New Roman" panose="02020603050405020304" pitchFamily="18" charset="0"/>
              </a:rPr>
              <a:t> inoculants are easy to apply through seed treatment, soil application, or fertigation, ensuring effective nutrient release and uniform distribution.</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75664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REQUIREMENTS as </a:t>
            </a:r>
            <a:r>
              <a:rPr lang="en-US" b="1" u="sng" dirty="0">
                <a:solidFill>
                  <a:schemeClr val="accent6">
                    <a:lumMod val="20000"/>
                    <a:lumOff val="80000"/>
                  </a:schemeClr>
                </a:solidFill>
                <a:latin typeface="Times New Roman" panose="02020603050405020304" pitchFamily="18" charset="0"/>
                <a:cs typeface="Times New Roman" panose="02020603050405020304" pitchFamily="18" charset="0"/>
              </a:rPr>
              <a:t>per IS 18121 : 2023 </a:t>
            </a:r>
            <a:endParaRPr lang="en-US" sz="3600" b="1" u="sng"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54954" y="2406869"/>
            <a:ext cx="8825659" cy="3612931"/>
          </a:xfrm>
        </p:spPr>
        <p:txBody>
          <a:bodyPr>
            <a:noAutofit/>
          </a:bodyPr>
          <a:lstStyle/>
          <a:p>
            <a:r>
              <a:rPr lang="en-US" sz="2400" dirty="0" smtClean="0">
                <a:latin typeface="Times New Roman" panose="02020603050405020304" pitchFamily="18" charset="0"/>
                <a:cs typeface="Times New Roman" panose="02020603050405020304" pitchFamily="18" charset="0"/>
              </a:rPr>
              <a:t>Phosphate </a:t>
            </a:r>
            <a:r>
              <a:rPr lang="en-US" sz="2400" dirty="0">
                <a:latin typeface="Times New Roman" panose="02020603050405020304" pitchFamily="18" charset="0"/>
                <a:cs typeface="Times New Roman" panose="02020603050405020304" pitchFamily="18" charset="0"/>
              </a:rPr>
              <a:t>solubilizing fungal inoculants Aspergillus </a:t>
            </a:r>
            <a:r>
              <a:rPr lang="en-US" sz="2400" dirty="0" err="1">
                <a:latin typeface="Times New Roman" panose="02020603050405020304" pitchFamily="18" charset="0"/>
                <a:cs typeface="Times New Roman" panose="02020603050405020304" pitchFamily="18" charset="0"/>
              </a:rPr>
              <a:t>awamori</a:t>
            </a:r>
            <a:r>
              <a:rPr lang="en-US" sz="2400" dirty="0">
                <a:latin typeface="Times New Roman" panose="02020603050405020304" pitchFamily="18" charset="0"/>
                <a:cs typeface="Times New Roman" panose="02020603050405020304" pitchFamily="18" charset="0"/>
              </a:rPr>
              <a:t> (PSFI) shall be liquid based.</a:t>
            </a:r>
          </a:p>
          <a:p>
            <a:r>
              <a:rPr lang="en-US" sz="2400" dirty="0" smtClean="0">
                <a:latin typeface="Times New Roman" panose="02020603050405020304" pitchFamily="18" charset="0"/>
                <a:cs typeface="Times New Roman" panose="02020603050405020304" pitchFamily="18" charset="0"/>
              </a:rPr>
              <a:t>When </a:t>
            </a:r>
            <a:r>
              <a:rPr lang="en-US" sz="2400" dirty="0">
                <a:latin typeface="Times New Roman" panose="02020603050405020304" pitchFamily="18" charset="0"/>
                <a:cs typeface="Times New Roman" panose="02020603050405020304" pitchFamily="18" charset="0"/>
              </a:rPr>
              <a:t>tested by the method prescribed in Annex A, PSFI shall contain a minimum of 1 x 10 </a:t>
            </a:r>
            <a:r>
              <a:rPr lang="en-US" sz="2400" dirty="0" smtClean="0">
                <a:latin typeface="Times New Roman" panose="02020603050405020304" pitchFamily="18" charset="0"/>
                <a:cs typeface="Times New Roman" panose="02020603050405020304" pitchFamily="18" charset="0"/>
              </a:rPr>
              <a:t>8 viable </a:t>
            </a:r>
            <a:r>
              <a:rPr lang="en-US" sz="2400" dirty="0">
                <a:latin typeface="Times New Roman" panose="02020603050405020304" pitchFamily="18" charset="0"/>
                <a:cs typeface="Times New Roman" panose="02020603050405020304" pitchFamily="18" charset="0"/>
              </a:rPr>
              <a:t>fungal spores/ml of the liquid during the entire period of shelf-life from the date </a:t>
            </a:r>
            <a:r>
              <a:rPr lang="en-US" sz="2400" dirty="0" smtClean="0">
                <a:latin typeface="Times New Roman" panose="02020603050405020304" pitchFamily="18" charset="0"/>
                <a:cs typeface="Times New Roman" panose="02020603050405020304" pitchFamily="18" charset="0"/>
              </a:rPr>
              <a:t>of manufacture</a:t>
            </a:r>
            <a:r>
              <a:rPr lang="en-US" sz="2400" dirty="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PSFI</a:t>
            </a:r>
            <a:r>
              <a:rPr lang="en-US" sz="2400" dirty="0">
                <a:latin typeface="Times New Roman" panose="02020603050405020304" pitchFamily="18" charset="0"/>
                <a:cs typeface="Times New Roman" panose="02020603050405020304" pitchFamily="18" charset="0"/>
              </a:rPr>
              <a:t>, when tested by the method prescribed in Annex A, shall have no contamination </a:t>
            </a:r>
            <a:r>
              <a:rPr lang="en-US" sz="2400" dirty="0" smtClean="0">
                <a:latin typeface="Times New Roman" panose="02020603050405020304" pitchFamily="18" charset="0"/>
                <a:cs typeface="Times New Roman" panose="02020603050405020304" pitchFamily="18" charset="0"/>
              </a:rPr>
              <a:t>with other </a:t>
            </a:r>
            <a:r>
              <a:rPr lang="en-US" sz="2400" dirty="0">
                <a:latin typeface="Times New Roman" panose="02020603050405020304" pitchFamily="18" charset="0"/>
                <a:cs typeface="Times New Roman" panose="02020603050405020304" pitchFamily="18" charset="0"/>
              </a:rPr>
              <a:t>microorganisms.</a:t>
            </a:r>
          </a:p>
          <a:p>
            <a:r>
              <a:rPr lang="en-US" sz="2400" dirty="0">
                <a:latin typeface="Times New Roman" panose="02020603050405020304" pitchFamily="18" charset="0"/>
                <a:cs typeface="Times New Roman" panose="02020603050405020304" pitchFamily="18" charset="0"/>
              </a:rPr>
              <a:t>When tested by the method prescribed in Annex B of IS 8268, the pH of the PSFI shall be 3.5 to 5.5.</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31216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648" y="977462"/>
            <a:ext cx="10515600" cy="3927749"/>
          </a:xfrm>
        </p:spPr>
        <p:txBody>
          <a:bodyPr>
            <a:normAutofit/>
          </a:bodyPr>
          <a:lstStyle/>
          <a:p>
            <a:r>
              <a:rPr lang="en-US" sz="2400" dirty="0" smtClean="0">
                <a:latin typeface="Times New Roman" panose="02020603050405020304" pitchFamily="18" charset="0"/>
                <a:cs typeface="Times New Roman" panose="02020603050405020304" pitchFamily="18" charset="0"/>
              </a:rPr>
              <a:t>When </a:t>
            </a:r>
            <a:r>
              <a:rPr lang="en-US" sz="2400" dirty="0">
                <a:latin typeface="Times New Roman" panose="02020603050405020304" pitchFamily="18" charset="0"/>
                <a:cs typeface="Times New Roman" panose="02020603050405020304" pitchFamily="18" charset="0"/>
              </a:rPr>
              <a:t>tested by the method prescribed in Annex C of IS 14807, PSFI shall have </a:t>
            </a:r>
            <a:r>
              <a:rPr lang="en-US" sz="2400" dirty="0" smtClean="0">
                <a:latin typeface="Times New Roman" panose="02020603050405020304" pitchFamily="18" charset="0"/>
                <a:cs typeface="Times New Roman" panose="02020603050405020304" pitchFamily="18" charset="0"/>
              </a:rPr>
              <a:t>good phosphate </a:t>
            </a:r>
            <a:r>
              <a:rPr lang="en-US" sz="2400" dirty="0">
                <a:latin typeface="Times New Roman" panose="02020603050405020304" pitchFamily="18" charset="0"/>
                <a:cs typeface="Times New Roman" panose="02020603050405020304" pitchFamily="18" charset="0"/>
              </a:rPr>
              <a:t>solubilizing capacity. Quantitatively </a:t>
            </a:r>
            <a:r>
              <a:rPr lang="en-US" sz="2400" dirty="0" err="1">
                <a:latin typeface="Times New Roman" panose="02020603050405020304" pitchFamily="18" charset="0"/>
                <a:cs typeface="Times New Roman" panose="02020603050405020304" pitchFamily="18" charset="0"/>
              </a:rPr>
              <a:t>solubilization</a:t>
            </a:r>
            <a:r>
              <a:rPr lang="en-US" sz="2400" dirty="0">
                <a:latin typeface="Times New Roman" panose="02020603050405020304" pitchFamily="18" charset="0"/>
                <a:cs typeface="Times New Roman" panose="02020603050405020304" pitchFamily="18" charset="0"/>
              </a:rPr>
              <a:t> capacity should be 30 </a:t>
            </a:r>
            <a:r>
              <a:rPr lang="en-US" sz="2400" dirty="0" smtClean="0">
                <a:latin typeface="Times New Roman" panose="02020603050405020304" pitchFamily="18" charset="0"/>
                <a:cs typeface="Times New Roman" panose="02020603050405020304" pitchFamily="18" charset="0"/>
              </a:rPr>
              <a:t>percent minimum </a:t>
            </a:r>
            <a:r>
              <a:rPr lang="en-US" sz="2400" dirty="0">
                <a:latin typeface="Times New Roman" panose="02020603050405020304" pitchFamily="18" charset="0"/>
                <a:cs typeface="Times New Roman" panose="02020603050405020304" pitchFamily="18" charset="0"/>
              </a:rPr>
              <a:t>of the insoluble substrate (rock phosphate). The zone of </a:t>
            </a:r>
            <a:r>
              <a:rPr lang="en-US" sz="2400" dirty="0" err="1">
                <a:latin typeface="Times New Roman" panose="02020603050405020304" pitchFamily="18" charset="0"/>
                <a:cs typeface="Times New Roman" panose="02020603050405020304" pitchFamily="18" charset="0"/>
              </a:rPr>
              <a:t>solubilization</a:t>
            </a:r>
            <a:r>
              <a:rPr lang="en-US" sz="2400" dirty="0">
                <a:latin typeface="Times New Roman" panose="02020603050405020304" pitchFamily="18" charset="0"/>
                <a:cs typeface="Times New Roman" panose="02020603050405020304" pitchFamily="18" charset="0"/>
              </a:rPr>
              <a:t> should be </a:t>
            </a:r>
            <a:r>
              <a:rPr lang="en-US" sz="2400" dirty="0" smtClean="0">
                <a:latin typeface="Times New Roman" panose="02020603050405020304" pitchFamily="18" charset="0"/>
                <a:cs typeface="Times New Roman" panose="02020603050405020304" pitchFamily="18" charset="0"/>
              </a:rPr>
              <a:t>at least </a:t>
            </a:r>
            <a:r>
              <a:rPr lang="en-US" sz="2400" dirty="0">
                <a:latin typeface="Times New Roman" panose="02020603050405020304" pitchFamily="18" charset="0"/>
                <a:cs typeface="Times New Roman" panose="02020603050405020304" pitchFamily="18" charset="0"/>
              </a:rPr>
              <a:t>10 mm on </a:t>
            </a:r>
            <a:r>
              <a:rPr lang="en-US" sz="2400" dirty="0" err="1">
                <a:latin typeface="Times New Roman" panose="02020603050405020304" pitchFamily="18" charset="0"/>
                <a:cs typeface="Times New Roman" panose="02020603050405020304" pitchFamily="18" charset="0"/>
              </a:rPr>
              <a:t>pikovskya</a:t>
            </a:r>
            <a:r>
              <a:rPr lang="en-US" sz="2400" dirty="0">
                <a:latin typeface="Times New Roman" panose="02020603050405020304" pitchFamily="18" charset="0"/>
                <a:cs typeface="Times New Roman" panose="02020603050405020304" pitchFamily="18" charset="0"/>
              </a:rPr>
              <a:t> medium of 3 mm thickness.</a:t>
            </a:r>
          </a:p>
          <a:p>
            <a:endParaRPr lang="en-US" dirty="0"/>
          </a:p>
        </p:txBody>
      </p:sp>
    </p:spTree>
    <p:extLst>
      <p:ext uri="{BB962C8B-B14F-4D97-AF65-F5344CB8AC3E}">
        <p14:creationId xmlns:p14="http://schemas.microsoft.com/office/powerpoint/2010/main" val="34122933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1792607" cy="6497933"/>
          </a:xfrm>
          <a:prstGeom prst="rect">
            <a:avLst/>
          </a:prstGeom>
        </p:spPr>
        <p:txBody>
          <a:bodyPr wrap="square" numCol="1">
            <a:spAutoFit/>
          </a:bodyPr>
          <a:lstStyle/>
          <a:p>
            <a:endParaRPr lang="en-IN" sz="2000" dirty="0" smtClean="0">
              <a:effectLst/>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n-IN" sz="2200" b="1" dirty="0" smtClean="0">
                <a:effectLst/>
                <a:latin typeface="Times New Roman" panose="02020603050405020304" pitchFamily="18" charset="0"/>
                <a:ea typeface="Times New Roman" panose="02020603050405020304" pitchFamily="18" charset="0"/>
                <a:cs typeface="Times New Roman" panose="02020603050405020304" pitchFamily="18" charset="0"/>
              </a:rPr>
              <a:t>What is Organic Manure?</a:t>
            </a: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Organic materials such as compost, farmyard manure, and green manure that improve soil fertility and structure.</a:t>
            </a:r>
            <a:endParaRPr lang="en-IN"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n-IN" sz="2200" b="1" dirty="0" smtClean="0">
                <a:effectLst/>
                <a:latin typeface="Times New Roman" panose="02020603050405020304" pitchFamily="18" charset="0"/>
                <a:ea typeface="Times New Roman" panose="02020603050405020304" pitchFamily="18" charset="0"/>
                <a:cs typeface="Times New Roman" panose="02020603050405020304" pitchFamily="18" charset="0"/>
              </a:rPr>
              <a:t>Types of Organic Manure:</a:t>
            </a: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2200" b="1" dirty="0" smtClean="0">
                <a:effectLst/>
                <a:latin typeface="Times New Roman" panose="02020603050405020304" pitchFamily="18" charset="0"/>
                <a:ea typeface="Times New Roman" panose="02020603050405020304" pitchFamily="18" charset="0"/>
                <a:cs typeface="Times New Roman" panose="02020603050405020304" pitchFamily="18" charset="0"/>
              </a:rPr>
              <a:t>Compost:</a:t>
            </a: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 Decomposed organic matter, rich in nutrients and soil conditioners.</a:t>
            </a:r>
            <a:endParaRPr lang="en-IN"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2200" b="1" dirty="0" smtClean="0">
                <a:effectLst/>
                <a:latin typeface="Times New Roman" panose="02020603050405020304" pitchFamily="18" charset="0"/>
                <a:ea typeface="Times New Roman" panose="02020603050405020304" pitchFamily="18" charset="0"/>
                <a:cs typeface="Times New Roman" panose="02020603050405020304" pitchFamily="18" charset="0"/>
              </a:rPr>
              <a:t>Farmyard Manure (FYM):</a:t>
            </a: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 Manure from farm animals that improves soil structure and water retention.</a:t>
            </a:r>
            <a:endParaRPr lang="en-IN"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2200" b="1" dirty="0" smtClean="0">
                <a:effectLst/>
                <a:latin typeface="Times New Roman" panose="02020603050405020304" pitchFamily="18" charset="0"/>
                <a:ea typeface="Times New Roman" panose="02020603050405020304" pitchFamily="18" charset="0"/>
                <a:cs typeface="Times New Roman" panose="02020603050405020304" pitchFamily="18" charset="0"/>
              </a:rPr>
              <a:t>Green Manure:</a:t>
            </a: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 Plants grown and then incorporated into the soil to add nutrients.</a:t>
            </a:r>
            <a:endParaRPr lang="en-IN"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n-IN" sz="2200" b="1" dirty="0" smtClean="0">
                <a:effectLst/>
                <a:latin typeface="Times New Roman" panose="02020603050405020304" pitchFamily="18" charset="0"/>
                <a:ea typeface="Times New Roman" panose="02020603050405020304" pitchFamily="18" charset="0"/>
                <a:cs typeface="Times New Roman" panose="02020603050405020304" pitchFamily="18" charset="0"/>
              </a:rPr>
              <a:t>Benefits of Organic Manure:</a:t>
            </a: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Enhances soil structure, water holding capacity, and microbial diversity.</a:t>
            </a:r>
            <a:endParaRPr lang="en-IN"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Provides slow-release nutrients, reducing the need for chemical fertilizers.</a:t>
            </a:r>
            <a:endParaRPr lang="en-IN"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n-IN" sz="2200" b="1" dirty="0" smtClean="0">
                <a:effectLst/>
                <a:latin typeface="Times New Roman" panose="02020603050405020304" pitchFamily="18" charset="0"/>
                <a:ea typeface="Times New Roman" panose="02020603050405020304" pitchFamily="18" charset="0"/>
                <a:cs typeface="Times New Roman" panose="02020603050405020304" pitchFamily="18" charset="0"/>
              </a:rPr>
              <a:t>Challenges:</a:t>
            </a: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Bulkiness and </a:t>
            </a:r>
            <a:r>
              <a:rPr lang="en-IN" sz="2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labor-intensive</a:t>
            </a: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 application, slow nutrient release compared to chemical fertilizers.</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763306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673882"/>
          </a:xfrm>
        </p:spPr>
        <p:txBody>
          <a:bodyPr>
            <a:normAutofit/>
          </a:bodyPr>
          <a:lstStyle/>
          <a:p>
            <a:pPr algn="ctr"/>
            <a:r>
              <a:rPr lang="en-IN"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t>Indian Standards on Organic Manure</a:t>
            </a:r>
            <a:endParaRPr lang="en-IN" sz="3600" b="1"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383443862"/>
              </p:ext>
            </p:extLst>
          </p:nvPr>
        </p:nvGraphicFramePr>
        <p:xfrm>
          <a:off x="1618593" y="2669627"/>
          <a:ext cx="9035424" cy="3478924"/>
        </p:xfrm>
        <a:graphic>
          <a:graphicData uri="http://schemas.openxmlformats.org/drawingml/2006/table">
            <a:tbl>
              <a:tblPr firstRow="1" bandRow="1">
                <a:tableStyleId>{5C22544A-7EE6-4342-B048-85BDC9FD1C3A}</a:tableStyleId>
              </a:tblPr>
              <a:tblGrid>
                <a:gridCol w="2465078">
                  <a:extLst>
                    <a:ext uri="{9D8B030D-6E8A-4147-A177-3AD203B41FA5}">
                      <a16:colId xmlns:a16="http://schemas.microsoft.com/office/drawing/2014/main" val="2080338611"/>
                    </a:ext>
                  </a:extLst>
                </a:gridCol>
                <a:gridCol w="6570346">
                  <a:extLst>
                    <a:ext uri="{9D8B030D-6E8A-4147-A177-3AD203B41FA5}">
                      <a16:colId xmlns:a16="http://schemas.microsoft.com/office/drawing/2014/main" val="3375634379"/>
                    </a:ext>
                  </a:extLst>
                </a:gridCol>
              </a:tblGrid>
              <a:tr h="869731">
                <a:tc>
                  <a:txBody>
                    <a:bodyPr/>
                    <a:lstStyle/>
                    <a:p>
                      <a:r>
                        <a:rPr lang="en-IN" sz="2000" i="1" dirty="0" smtClean="0">
                          <a:latin typeface="Times New Roman" panose="02020603050405020304" pitchFamily="18" charset="0"/>
                          <a:cs typeface="Times New Roman" panose="02020603050405020304" pitchFamily="18" charset="0"/>
                        </a:rPr>
                        <a:t>IS No.</a:t>
                      </a:r>
                      <a:endParaRPr lang="en-IN" sz="2000" i="1" dirty="0">
                        <a:latin typeface="Times New Roman" panose="02020603050405020304" pitchFamily="18" charset="0"/>
                        <a:cs typeface="Times New Roman" panose="02020603050405020304" pitchFamily="18" charset="0"/>
                      </a:endParaRPr>
                    </a:p>
                  </a:txBody>
                  <a:tcPr/>
                </a:tc>
                <a:tc>
                  <a:txBody>
                    <a:bodyPr/>
                    <a:lstStyle/>
                    <a:p>
                      <a:r>
                        <a:rPr lang="en-IN" sz="2000" i="1" dirty="0" smtClean="0">
                          <a:latin typeface="Times New Roman" panose="02020603050405020304" pitchFamily="18" charset="0"/>
                          <a:cs typeface="Times New Roman" panose="02020603050405020304" pitchFamily="18" charset="0"/>
                        </a:rPr>
                        <a:t>Title</a:t>
                      </a:r>
                      <a:endParaRPr lang="en-IN" sz="2000" i="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937308857"/>
                  </a:ext>
                </a:extLst>
              </a:tr>
              <a:tr h="869731">
                <a:tc>
                  <a:txBody>
                    <a:bodyPr/>
                    <a:lstStyle/>
                    <a:p>
                      <a:r>
                        <a:rPr lang="en-IN" sz="2000" dirty="0" smtClean="0">
                          <a:latin typeface="Times New Roman" panose="02020603050405020304" pitchFamily="18" charset="0"/>
                          <a:cs typeface="Times New Roman" panose="02020603050405020304" pitchFamily="18" charset="0"/>
                        </a:rPr>
                        <a:t>IS 16556 : 2016</a:t>
                      </a:r>
                      <a:endParaRPr lang="en-IN" sz="2000" dirty="0">
                        <a:latin typeface="Times New Roman" panose="02020603050405020304" pitchFamily="18" charset="0"/>
                        <a:cs typeface="Times New Roman" panose="02020603050405020304" pitchFamily="18" charset="0"/>
                      </a:endParaRPr>
                    </a:p>
                  </a:txBody>
                  <a:tcPr/>
                </a:tc>
                <a:tc>
                  <a:txBody>
                    <a:bodyPr/>
                    <a:lstStyle/>
                    <a:p>
                      <a:r>
                        <a:rPr lang="en-IN" sz="2000" b="0" i="0" kern="1200" dirty="0" smtClean="0">
                          <a:solidFill>
                            <a:schemeClr val="dk1"/>
                          </a:solidFill>
                          <a:effectLst/>
                          <a:latin typeface="Times New Roman" panose="02020603050405020304" pitchFamily="18" charset="0"/>
                          <a:ea typeface="+mn-ea"/>
                          <a:cs typeface="Times New Roman" panose="02020603050405020304" pitchFamily="18" charset="0"/>
                        </a:rPr>
                        <a:t>Municipal solid waste compost, manure grade – Specification</a:t>
                      </a:r>
                      <a:endParaRPr lang="en-IN"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717352766"/>
                  </a:ext>
                </a:extLst>
              </a:tr>
              <a:tr h="869731">
                <a:tc>
                  <a:txBody>
                    <a:bodyPr/>
                    <a:lstStyle/>
                    <a:p>
                      <a:r>
                        <a:rPr lang="en-IN" sz="2000" dirty="0" smtClean="0">
                          <a:latin typeface="Times New Roman" panose="02020603050405020304" pitchFamily="18" charset="0"/>
                          <a:cs typeface="Times New Roman" panose="02020603050405020304" pitchFamily="18" charset="0"/>
                        </a:rPr>
                        <a:t>IS 16702 : 2018</a:t>
                      </a:r>
                      <a:endParaRPr lang="en-IN" sz="2000" dirty="0">
                        <a:latin typeface="Times New Roman" panose="02020603050405020304" pitchFamily="18" charset="0"/>
                        <a:cs typeface="Times New Roman" panose="02020603050405020304" pitchFamily="18" charset="0"/>
                      </a:endParaRPr>
                    </a:p>
                  </a:txBody>
                  <a:tcPr/>
                </a:tc>
                <a:tc>
                  <a:txBody>
                    <a:bodyPr/>
                    <a:lstStyle/>
                    <a:p>
                      <a:r>
                        <a:rPr lang="en-IN" sz="2000" b="0" i="0" kern="1200" dirty="0" err="1" smtClean="0">
                          <a:solidFill>
                            <a:schemeClr val="dk1"/>
                          </a:solidFill>
                          <a:effectLst/>
                          <a:latin typeface="Times New Roman" panose="02020603050405020304" pitchFamily="18" charset="0"/>
                          <a:ea typeface="+mn-ea"/>
                          <a:cs typeface="Times New Roman" panose="02020603050405020304" pitchFamily="18" charset="0"/>
                        </a:rPr>
                        <a:t>Vermicompost</a:t>
                      </a:r>
                      <a:r>
                        <a:rPr lang="en-IN" sz="2000" b="0" i="0" kern="1200" dirty="0" smtClean="0">
                          <a:solidFill>
                            <a:schemeClr val="dk1"/>
                          </a:solidFill>
                          <a:effectLst/>
                          <a:latin typeface="Times New Roman" panose="02020603050405020304" pitchFamily="18" charset="0"/>
                          <a:ea typeface="+mn-ea"/>
                          <a:cs typeface="Times New Roman" panose="02020603050405020304" pitchFamily="18" charset="0"/>
                        </a:rPr>
                        <a:t> – Specification</a:t>
                      </a:r>
                      <a:endParaRPr lang="en-IN"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947230728"/>
                  </a:ext>
                </a:extLst>
              </a:tr>
              <a:tr h="869731">
                <a:tc>
                  <a:txBody>
                    <a:bodyPr/>
                    <a:lstStyle/>
                    <a:p>
                      <a:r>
                        <a:rPr lang="en-IN" sz="2000" dirty="0" smtClean="0">
                          <a:latin typeface="Times New Roman" panose="02020603050405020304" pitchFamily="18" charset="0"/>
                          <a:cs typeface="Times New Roman" panose="02020603050405020304" pitchFamily="18" charset="0"/>
                        </a:rPr>
                        <a:t>IS 18146 : 2023</a:t>
                      </a:r>
                      <a:endParaRPr lang="en-IN" sz="2000" dirty="0">
                        <a:latin typeface="Times New Roman" panose="02020603050405020304" pitchFamily="18" charset="0"/>
                        <a:cs typeface="Times New Roman" panose="02020603050405020304" pitchFamily="18" charset="0"/>
                      </a:endParaRPr>
                    </a:p>
                  </a:txBody>
                  <a:tcPr/>
                </a:tc>
                <a:tc>
                  <a:txBody>
                    <a:bodyPr/>
                    <a:lstStyle/>
                    <a:p>
                      <a:r>
                        <a:rPr lang="en-US" sz="2000" b="0" i="0" kern="1200" dirty="0" smtClean="0">
                          <a:solidFill>
                            <a:schemeClr val="dk1"/>
                          </a:solidFill>
                          <a:effectLst/>
                          <a:latin typeface="Times New Roman" panose="02020603050405020304" pitchFamily="18" charset="0"/>
                          <a:ea typeface="+mn-ea"/>
                          <a:cs typeface="Times New Roman" panose="02020603050405020304" pitchFamily="18" charset="0"/>
                        </a:rPr>
                        <a:t>Phosphate Rich Organic Manure – Specification</a:t>
                      </a:r>
                      <a:endParaRPr lang="en-IN"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304292688"/>
                  </a:ext>
                </a:extLst>
              </a:tr>
            </a:tbl>
          </a:graphicData>
        </a:graphic>
      </p:graphicFrame>
    </p:spTree>
    <p:extLst>
      <p:ext uri="{BB962C8B-B14F-4D97-AF65-F5344CB8AC3E}">
        <p14:creationId xmlns:p14="http://schemas.microsoft.com/office/powerpoint/2010/main" val="40370661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08993"/>
            <a:ext cx="10515600" cy="1040524"/>
          </a:xfrm>
        </p:spPr>
        <p:txBody>
          <a:bodyPr>
            <a:normAutofit fontScale="90000"/>
          </a:bodyPr>
          <a:lstStyle/>
          <a:p>
            <a:pPr algn="ctr" fontAlgn="t"/>
            <a:r>
              <a:rPr lang="en-IN" sz="3600" b="1" dirty="0">
                <a:solidFill>
                  <a:schemeClr val="accent6">
                    <a:lumMod val="20000"/>
                    <a:lumOff val="80000"/>
                  </a:schemeClr>
                </a:solidFill>
                <a:latin typeface="Times New Roman" panose="02020603050405020304" pitchFamily="18" charset="0"/>
                <a:cs typeface="Times New Roman" panose="02020603050405020304" pitchFamily="18" charset="0"/>
              </a:rPr>
              <a:t>IS 16556 : </a:t>
            </a:r>
            <a:r>
              <a:rPr lang="en-IN"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t>2016 Municipal </a:t>
            </a:r>
            <a:r>
              <a:rPr lang="en-IN" sz="3600" b="1" dirty="0">
                <a:solidFill>
                  <a:schemeClr val="accent6">
                    <a:lumMod val="20000"/>
                    <a:lumOff val="80000"/>
                  </a:schemeClr>
                </a:solidFill>
                <a:latin typeface="Times New Roman" panose="02020603050405020304" pitchFamily="18" charset="0"/>
                <a:cs typeface="Times New Roman" panose="02020603050405020304" pitchFamily="18" charset="0"/>
              </a:rPr>
              <a:t>solid waste compost, manure grade – Specification</a:t>
            </a:r>
            <a:r>
              <a:rPr lang="en-IN" dirty="0"/>
              <a:t/>
            </a:r>
            <a:br>
              <a:rPr lang="en-IN" dirty="0"/>
            </a:br>
            <a:endParaRPr lang="en-IN" dirty="0"/>
          </a:p>
        </p:txBody>
      </p:sp>
      <p:sp>
        <p:nvSpPr>
          <p:cNvPr id="4" name="Content Placeholder 3"/>
          <p:cNvSpPr>
            <a:spLocks noGrp="1"/>
          </p:cNvSpPr>
          <p:nvPr>
            <p:ph idx="1"/>
          </p:nvPr>
        </p:nvSpPr>
        <p:spPr>
          <a:xfrm>
            <a:off x="838200" y="2480440"/>
            <a:ext cx="10515600" cy="3696523"/>
          </a:xfrm>
        </p:spPr>
        <p:txBody>
          <a:bodyPr>
            <a:normAutofit/>
          </a:bodyPr>
          <a:lstStyle/>
          <a:p>
            <a:r>
              <a:rPr lang="en-US" sz="2400" b="1" dirty="0" smtClean="0">
                <a:latin typeface="Times New Roman" panose="02020603050405020304" pitchFamily="18" charset="0"/>
                <a:cs typeface="Times New Roman" panose="02020603050405020304" pitchFamily="18" charset="0"/>
              </a:rPr>
              <a:t>Recycles Organic Waste</a:t>
            </a:r>
            <a:r>
              <a:rPr lang="en-US" sz="2400" dirty="0" smtClean="0">
                <a:latin typeface="Times New Roman" panose="02020603050405020304" pitchFamily="18" charset="0"/>
                <a:cs typeface="Times New Roman" panose="02020603050405020304" pitchFamily="18" charset="0"/>
              </a:rPr>
              <a:t>: Municipal solid waste compost is produced by composting organic waste from urban areas, helping reduce landfill waste and recycling valuable nutrients back into the soil.</a:t>
            </a:r>
          </a:p>
          <a:p>
            <a:r>
              <a:rPr lang="en-US" sz="2400" b="1" dirty="0" smtClean="0">
                <a:latin typeface="Times New Roman" panose="02020603050405020304" pitchFamily="18" charset="0"/>
                <a:cs typeface="Times New Roman" panose="02020603050405020304" pitchFamily="18" charset="0"/>
              </a:rPr>
              <a:t>Improves Soil Fertility</a:t>
            </a:r>
            <a:r>
              <a:rPr lang="en-US" sz="2400" dirty="0" smtClean="0">
                <a:latin typeface="Times New Roman" panose="02020603050405020304" pitchFamily="18" charset="0"/>
                <a:cs typeface="Times New Roman" panose="02020603050405020304" pitchFamily="18" charset="0"/>
              </a:rPr>
              <a:t>: This compost enhances soil structure, increases organic matter, and provides essential nutrients like nitrogen, phosphorus, and potassium, promoting healthy plant growth.</a:t>
            </a:r>
          </a:p>
          <a:p>
            <a:r>
              <a:rPr lang="en-US" sz="2400" b="1" dirty="0" smtClean="0">
                <a:latin typeface="Times New Roman" panose="02020603050405020304" pitchFamily="18" charset="0"/>
                <a:cs typeface="Times New Roman" panose="02020603050405020304" pitchFamily="18" charset="0"/>
              </a:rPr>
              <a:t>Sustainable and Cost-Effective</a:t>
            </a:r>
            <a:r>
              <a:rPr lang="en-US" sz="2400" dirty="0" smtClean="0">
                <a:latin typeface="Times New Roman" panose="02020603050405020304" pitchFamily="18" charset="0"/>
                <a:cs typeface="Times New Roman" panose="02020603050405020304" pitchFamily="18" charset="0"/>
              </a:rPr>
              <a:t>: Using manure-grade municipal solid waste compost is an eco-friendly, affordable alternative to synthetic fertilizers, reducing environmental impact and supporting sustainable farming practices.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293529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41323"/>
            <a:ext cx="10515600" cy="578069"/>
          </a:xfrm>
        </p:spPr>
        <p:txBody>
          <a:bodyPr>
            <a:noAutofit/>
          </a:bodyPr>
          <a:lstStyle/>
          <a:p>
            <a:r>
              <a:rPr lang="en-IN" sz="3600" b="1" u="sng" dirty="0">
                <a:solidFill>
                  <a:schemeClr val="accent6">
                    <a:lumMod val="20000"/>
                    <a:lumOff val="80000"/>
                  </a:schemeClr>
                </a:solidFill>
                <a:latin typeface="Times New Roman" panose="02020603050405020304" pitchFamily="18" charset="0"/>
                <a:cs typeface="Times New Roman" panose="02020603050405020304" pitchFamily="18" charset="0"/>
              </a:rPr>
              <a:t>Requirements for Municipal Solid Waste </a:t>
            </a:r>
            <a:r>
              <a:rPr lang="en-IN" sz="36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Compost as </a:t>
            </a:r>
            <a:r>
              <a:rPr lang="en-IN" b="1" u="sng" dirty="0">
                <a:solidFill>
                  <a:schemeClr val="accent6">
                    <a:lumMod val="20000"/>
                    <a:lumOff val="80000"/>
                  </a:schemeClr>
                </a:solidFill>
                <a:latin typeface="Times New Roman" panose="02020603050405020304" pitchFamily="18" charset="0"/>
                <a:cs typeface="Times New Roman" panose="02020603050405020304" pitchFamily="18" charset="0"/>
              </a:rPr>
              <a:t>per IS 16556 : 2016 </a:t>
            </a:r>
            <a:endParaRPr lang="en-US" sz="3600"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43273529"/>
              </p:ext>
            </p:extLst>
          </p:nvPr>
        </p:nvGraphicFramePr>
        <p:xfrm>
          <a:off x="914942" y="1458468"/>
          <a:ext cx="10362116" cy="5154930"/>
        </p:xfrm>
        <a:graphic>
          <a:graphicData uri="http://schemas.openxmlformats.org/drawingml/2006/table">
            <a:tbl>
              <a:tblPr firstRow="1" firstCol="1" bandRow="1">
                <a:tableStyleId>{5C22544A-7EE6-4342-B048-85BDC9FD1C3A}</a:tableStyleId>
              </a:tblPr>
              <a:tblGrid>
                <a:gridCol w="6349905">
                  <a:extLst>
                    <a:ext uri="{9D8B030D-6E8A-4147-A177-3AD203B41FA5}">
                      <a16:colId xmlns:a16="http://schemas.microsoft.com/office/drawing/2014/main" val="305693661"/>
                    </a:ext>
                  </a:extLst>
                </a:gridCol>
                <a:gridCol w="4012211">
                  <a:extLst>
                    <a:ext uri="{9D8B030D-6E8A-4147-A177-3AD203B41FA5}">
                      <a16:colId xmlns:a16="http://schemas.microsoft.com/office/drawing/2014/main" val="1717206374"/>
                    </a:ext>
                  </a:extLst>
                </a:gridCol>
              </a:tblGrid>
              <a:tr h="237120">
                <a:tc>
                  <a:txBody>
                    <a:bodyPr/>
                    <a:lstStyle/>
                    <a:p>
                      <a:pPr marL="0" marR="0" algn="ctr">
                        <a:lnSpc>
                          <a:spcPct val="115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Characteristic</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15000"/>
                        </a:lnSpc>
                        <a:spcBef>
                          <a:spcPts val="0"/>
                        </a:spcBef>
                        <a:spcAft>
                          <a:spcPts val="0"/>
                        </a:spcAft>
                      </a:pPr>
                      <a:r>
                        <a:rPr lang="en-IN" sz="1500">
                          <a:effectLst/>
                          <a:latin typeface="Times New Roman" panose="02020603050405020304" pitchFamily="18" charset="0"/>
                          <a:cs typeface="Times New Roman" panose="02020603050405020304" pitchFamily="18" charset="0"/>
                        </a:rPr>
                        <a:t>Requirement</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2600890875"/>
                  </a:ext>
                </a:extLst>
              </a:tr>
              <a:tr h="223669">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Bulk density, g/cm</a:t>
                      </a:r>
                      <a:r>
                        <a:rPr lang="en-IN" sz="1500" baseline="30000" dirty="0">
                          <a:effectLst/>
                          <a:latin typeface="Times New Roman" panose="02020603050405020304" pitchFamily="18" charset="0"/>
                          <a:cs typeface="Times New Roman" panose="02020603050405020304" pitchFamily="18" charset="0"/>
                        </a:rPr>
                        <a:t>3,</a:t>
                      </a:r>
                      <a:r>
                        <a:rPr lang="en-IN" sz="1500" dirty="0">
                          <a:effectLst/>
                          <a:latin typeface="Times New Roman" panose="02020603050405020304" pitchFamily="18" charset="0"/>
                          <a:cs typeface="Times New Roman" panose="02020603050405020304" pitchFamily="18" charset="0"/>
                        </a:rPr>
                        <a:t>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1.00</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55798491"/>
                  </a:ext>
                </a:extLst>
              </a:tr>
              <a:tr h="223669">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Moisture, percent by mass,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25</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3503379134"/>
                  </a:ext>
                </a:extLst>
              </a:tr>
              <a:tr h="223669">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pH</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6.5 - 7.5</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1404682179"/>
                  </a:ext>
                </a:extLst>
              </a:tr>
              <a:tr h="223669">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Conductivity, dsm-1,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4.0</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2584374414"/>
                  </a:ext>
                </a:extLst>
              </a:tr>
              <a:tr h="223669">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Total organic carbon, percent by mass of total dry mass, Min</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14</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1904288234"/>
                  </a:ext>
                </a:extLst>
              </a:tr>
              <a:tr h="223669">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Total nitrogen (as N), percent by mass of total dry mass, Min</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0.8</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1812542261"/>
                  </a:ext>
                </a:extLst>
              </a:tr>
              <a:tr h="223669">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Total phosphorus (as P</a:t>
                      </a:r>
                      <a:r>
                        <a:rPr lang="en-IN" sz="1500" baseline="-25000" dirty="0">
                          <a:effectLst/>
                          <a:latin typeface="Times New Roman" panose="02020603050405020304" pitchFamily="18" charset="0"/>
                          <a:cs typeface="Times New Roman" panose="02020603050405020304" pitchFamily="18" charset="0"/>
                        </a:rPr>
                        <a:t>2</a:t>
                      </a:r>
                      <a:r>
                        <a:rPr lang="en-IN" sz="1500" dirty="0">
                          <a:effectLst/>
                          <a:latin typeface="Times New Roman" panose="02020603050405020304" pitchFamily="18" charset="0"/>
                          <a:cs typeface="Times New Roman" panose="02020603050405020304" pitchFamily="18" charset="0"/>
                        </a:rPr>
                        <a:t>O</a:t>
                      </a:r>
                      <a:r>
                        <a:rPr lang="en-IN" sz="1500" baseline="-25000" dirty="0">
                          <a:effectLst/>
                          <a:latin typeface="Times New Roman" panose="02020603050405020304" pitchFamily="18" charset="0"/>
                          <a:cs typeface="Times New Roman" panose="02020603050405020304" pitchFamily="18" charset="0"/>
                        </a:rPr>
                        <a:t>5</a:t>
                      </a:r>
                      <a:r>
                        <a:rPr lang="en-IN" sz="1500" dirty="0">
                          <a:effectLst/>
                          <a:latin typeface="Times New Roman" panose="02020603050405020304" pitchFamily="18" charset="0"/>
                          <a:cs typeface="Times New Roman" panose="02020603050405020304" pitchFamily="18" charset="0"/>
                        </a:rPr>
                        <a:t>), percent by mass of total dry mass, Min</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0.4</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3199296110"/>
                  </a:ext>
                </a:extLst>
              </a:tr>
              <a:tr h="223669">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Total potassium (as K2O), percent by mass of total dry mass, Min</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0.4</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850826170"/>
                  </a:ext>
                </a:extLst>
              </a:tr>
              <a:tr h="463530">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Sum total of total nitrogen (as N), total phosphorous (as P2O5) and total potassium (as K2O), percent by mass of total dry mass, Min</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1.5</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2373364335"/>
                  </a:ext>
                </a:extLst>
              </a:tr>
              <a:tr h="223669">
                <a:tc>
                  <a:txBody>
                    <a:bodyPr/>
                    <a:lstStyle/>
                    <a:p>
                      <a:pPr marL="0" marR="0" algn="just">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C : N ratio, Max</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20:1</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2047615448"/>
                  </a:ext>
                </a:extLst>
              </a:tr>
              <a:tr h="223669">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Pathogens</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Passes the test</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1300304978"/>
                  </a:ext>
                </a:extLst>
              </a:tr>
              <a:tr h="223669">
                <a:tc>
                  <a:txBody>
                    <a:bodyPr/>
                    <a:lstStyle/>
                    <a:p>
                      <a:pPr marL="0" marR="0" algn="just">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Arsenic (as As2O3), mg/kg on dry mass basis, Max</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10.00</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607040934"/>
                  </a:ext>
                </a:extLst>
              </a:tr>
              <a:tr h="223669">
                <a:tc>
                  <a:txBody>
                    <a:bodyPr/>
                    <a:lstStyle/>
                    <a:p>
                      <a:pPr marL="0" marR="0" algn="just">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Cadmium (as Cd), mg/kg on dry mass basis, Max</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5.00</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548801456"/>
                  </a:ext>
                </a:extLst>
              </a:tr>
              <a:tr h="223669">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Chromium (as Cr), mg/kg on dry mass basis,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50.00</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3981970461"/>
                  </a:ext>
                </a:extLst>
              </a:tr>
              <a:tr h="223669">
                <a:tc>
                  <a:txBody>
                    <a:bodyPr/>
                    <a:lstStyle/>
                    <a:p>
                      <a:pPr marL="0" marR="0" algn="just">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Copper (as Cu), mg/kg on dry mass basis, Max</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300.00</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1791846507"/>
                  </a:ext>
                </a:extLst>
              </a:tr>
              <a:tr h="223669">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Lead (as </a:t>
                      </a:r>
                      <a:r>
                        <a:rPr lang="en-IN" sz="1500" dirty="0" err="1">
                          <a:effectLst/>
                          <a:latin typeface="Times New Roman" panose="02020603050405020304" pitchFamily="18" charset="0"/>
                          <a:cs typeface="Times New Roman" panose="02020603050405020304" pitchFamily="18" charset="0"/>
                        </a:rPr>
                        <a:t>Pb</a:t>
                      </a:r>
                      <a:r>
                        <a:rPr lang="en-IN" sz="1500" dirty="0">
                          <a:effectLst/>
                          <a:latin typeface="Times New Roman" panose="02020603050405020304" pitchFamily="18" charset="0"/>
                          <a:cs typeface="Times New Roman" panose="02020603050405020304" pitchFamily="18" charset="0"/>
                        </a:rPr>
                        <a:t>), mg/kg on dry mass basis,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100.00</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876497812"/>
                  </a:ext>
                </a:extLst>
              </a:tr>
              <a:tr h="223669">
                <a:tc>
                  <a:txBody>
                    <a:bodyPr/>
                    <a:lstStyle/>
                    <a:p>
                      <a:pPr marL="0" marR="0" algn="just">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Nickel (as Ni), mg/kg on dry weight basis, Max</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50.00</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2949861800"/>
                  </a:ext>
                </a:extLst>
              </a:tr>
              <a:tr h="223669">
                <a:tc>
                  <a:txBody>
                    <a:bodyPr/>
                    <a:lstStyle/>
                    <a:p>
                      <a:pPr marL="0" marR="0" algn="just">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Zinc (as Zn), mg/kg on dry mass basis, Max</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1 000.00</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2562756252"/>
                  </a:ext>
                </a:extLst>
              </a:tr>
              <a:tr h="223669">
                <a:tc>
                  <a:txBody>
                    <a:bodyPr/>
                    <a:lstStyle/>
                    <a:p>
                      <a:pPr marL="0" marR="0" algn="just">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Mercury (as Hg), mg/kg on dry mass basis, Max</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0.15</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579" marR="67579" marT="0" marB="0"/>
                </a:tc>
                <a:extLst>
                  <a:ext uri="{0D108BD9-81ED-4DB2-BD59-A6C34878D82A}">
                    <a16:rowId xmlns:a16="http://schemas.microsoft.com/office/drawing/2014/main" val="3722189556"/>
                  </a:ext>
                </a:extLst>
              </a:tr>
            </a:tbl>
          </a:graphicData>
        </a:graphic>
      </p:graphicFrame>
    </p:spTree>
    <p:extLst>
      <p:ext uri="{BB962C8B-B14F-4D97-AF65-F5344CB8AC3E}">
        <p14:creationId xmlns:p14="http://schemas.microsoft.com/office/powerpoint/2010/main" val="421327513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180" y="1177159"/>
            <a:ext cx="10515600" cy="891902"/>
          </a:xfrm>
        </p:spPr>
        <p:txBody>
          <a:bodyPr>
            <a:normAutofit fontScale="90000"/>
          </a:bodyPr>
          <a:lstStyle/>
          <a:p>
            <a:pPr algn="ctr" fontAlgn="t"/>
            <a:r>
              <a:rPr lang="en-IN" sz="4000" b="1" dirty="0">
                <a:solidFill>
                  <a:schemeClr val="accent6">
                    <a:lumMod val="20000"/>
                    <a:lumOff val="80000"/>
                  </a:schemeClr>
                </a:solidFill>
                <a:latin typeface="Times New Roman" panose="02020603050405020304" pitchFamily="18" charset="0"/>
                <a:cs typeface="Times New Roman" panose="02020603050405020304" pitchFamily="18" charset="0"/>
              </a:rPr>
              <a:t>IS 16702 : </a:t>
            </a:r>
            <a:r>
              <a:rPr lang="en-IN" sz="4000" b="1" dirty="0" smtClean="0">
                <a:solidFill>
                  <a:schemeClr val="accent6">
                    <a:lumMod val="20000"/>
                    <a:lumOff val="80000"/>
                  </a:schemeClr>
                </a:solidFill>
                <a:latin typeface="Times New Roman" panose="02020603050405020304" pitchFamily="18" charset="0"/>
                <a:cs typeface="Times New Roman" panose="02020603050405020304" pitchFamily="18" charset="0"/>
              </a:rPr>
              <a:t>2018 </a:t>
            </a:r>
            <a:r>
              <a:rPr lang="en-IN" sz="4000" b="1" dirty="0" err="1" smtClean="0">
                <a:solidFill>
                  <a:schemeClr val="accent6">
                    <a:lumMod val="20000"/>
                    <a:lumOff val="80000"/>
                  </a:schemeClr>
                </a:solidFill>
                <a:latin typeface="Times New Roman" panose="02020603050405020304" pitchFamily="18" charset="0"/>
                <a:cs typeface="Times New Roman" panose="02020603050405020304" pitchFamily="18" charset="0"/>
              </a:rPr>
              <a:t>Vermicompost</a:t>
            </a:r>
            <a:r>
              <a:rPr lang="en-IN" sz="4000" b="1" dirty="0" smtClean="0">
                <a:solidFill>
                  <a:schemeClr val="accent6">
                    <a:lumMod val="20000"/>
                    <a:lumOff val="80000"/>
                  </a:schemeClr>
                </a:solidFill>
                <a:latin typeface="Times New Roman" panose="02020603050405020304" pitchFamily="18" charset="0"/>
                <a:cs typeface="Times New Roman" panose="02020603050405020304" pitchFamily="18" charset="0"/>
              </a:rPr>
              <a:t> </a:t>
            </a:r>
            <a:r>
              <a:rPr lang="en-IN" sz="4000" b="1" dirty="0">
                <a:solidFill>
                  <a:schemeClr val="accent6">
                    <a:lumMod val="20000"/>
                    <a:lumOff val="80000"/>
                  </a:schemeClr>
                </a:solidFill>
                <a:latin typeface="Times New Roman" panose="02020603050405020304" pitchFamily="18" charset="0"/>
                <a:cs typeface="Times New Roman" panose="02020603050405020304" pitchFamily="18" charset="0"/>
              </a:rPr>
              <a:t>– Specification</a:t>
            </a:r>
            <a:r>
              <a:rPr lang="en-IN" dirty="0"/>
              <a:t/>
            </a:r>
            <a:br>
              <a:rPr lang="en-IN" dirty="0"/>
            </a:br>
            <a:endParaRPr lang="en-IN" dirty="0"/>
          </a:p>
        </p:txBody>
      </p:sp>
      <p:sp>
        <p:nvSpPr>
          <p:cNvPr id="3" name="Content Placeholder 2"/>
          <p:cNvSpPr>
            <a:spLocks noGrp="1"/>
          </p:cNvSpPr>
          <p:nvPr>
            <p:ph idx="1"/>
          </p:nvPr>
        </p:nvSpPr>
        <p:spPr/>
        <p:txBody>
          <a:bodyPr>
            <a:normAutofit fontScale="92500"/>
          </a:bodyPr>
          <a:lstStyle/>
          <a:p>
            <a:pPr algn="just"/>
            <a:r>
              <a:rPr lang="en-IN" sz="2400" b="1" dirty="0" smtClean="0">
                <a:latin typeface="Times New Roman" panose="02020603050405020304" pitchFamily="18" charset="0"/>
                <a:cs typeface="Times New Roman" panose="02020603050405020304" pitchFamily="18" charset="0"/>
              </a:rPr>
              <a:t>Rich in Nutrients</a:t>
            </a:r>
            <a:r>
              <a:rPr lang="en-IN" sz="2400" dirty="0" smtClean="0">
                <a:latin typeface="Times New Roman" panose="02020603050405020304" pitchFamily="18" charset="0"/>
                <a:cs typeface="Times New Roman" panose="02020603050405020304" pitchFamily="18" charset="0"/>
              </a:rPr>
              <a:t>: </a:t>
            </a:r>
            <a:r>
              <a:rPr lang="en-IN" sz="2400" dirty="0" err="1" smtClean="0">
                <a:latin typeface="Times New Roman" panose="02020603050405020304" pitchFamily="18" charset="0"/>
                <a:cs typeface="Times New Roman" panose="02020603050405020304" pitchFamily="18" charset="0"/>
              </a:rPr>
              <a:t>Vermicompost</a:t>
            </a:r>
            <a:r>
              <a:rPr lang="en-IN" sz="2400" dirty="0" smtClean="0">
                <a:latin typeface="Times New Roman" panose="02020603050405020304" pitchFamily="18" charset="0"/>
                <a:cs typeface="Times New Roman" panose="02020603050405020304" pitchFamily="18" charset="0"/>
              </a:rPr>
              <a:t> is a nutrient-rich organic fertilizer produced by earthworms, containing essential nutrients like nitrogen, phosphorus, potassium, and micronutrients, beneficial for plant growth.</a:t>
            </a:r>
          </a:p>
          <a:p>
            <a:pPr algn="just"/>
            <a:r>
              <a:rPr lang="en-US" sz="2400" b="1" dirty="0" smtClean="0">
                <a:latin typeface="Times New Roman" panose="02020603050405020304" pitchFamily="18" charset="0"/>
                <a:cs typeface="Times New Roman" panose="02020603050405020304" pitchFamily="18" charset="0"/>
              </a:rPr>
              <a:t>Improves Soil Health</a:t>
            </a:r>
            <a:r>
              <a:rPr lang="en-US" sz="2400" dirty="0" smtClean="0">
                <a:latin typeface="Times New Roman" panose="02020603050405020304" pitchFamily="18" charset="0"/>
                <a:cs typeface="Times New Roman" panose="02020603050405020304" pitchFamily="18" charset="0"/>
              </a:rPr>
              <a:t>: It enhances soil structure, increases water retention, and promotes microbial activity, leading to healthier and more fertile soils.</a:t>
            </a:r>
          </a:p>
          <a:p>
            <a:pPr algn="just"/>
            <a:r>
              <a:rPr lang="en-US" sz="2400" b="1" dirty="0" smtClean="0">
                <a:latin typeface="Times New Roman" panose="02020603050405020304" pitchFamily="18" charset="0"/>
                <a:cs typeface="Times New Roman" panose="02020603050405020304" pitchFamily="18" charset="0"/>
              </a:rPr>
              <a:t>Eco-Friendly</a:t>
            </a:r>
            <a:r>
              <a:rPr lang="en-US" sz="2400" dirty="0" smtClean="0">
                <a:latin typeface="Times New Roman" panose="02020603050405020304" pitchFamily="18" charset="0"/>
                <a:cs typeface="Times New Roman" panose="02020603050405020304" pitchFamily="18" charset="0"/>
              </a:rPr>
              <a:t>: Vermicomposting is an environmentally sustainable process that recycles organic waste into high-quality compost, reducing waste and dependence on chemical fertilizers.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062540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51641"/>
            <a:ext cx="10515600" cy="1051035"/>
          </a:xfrm>
        </p:spPr>
        <p:txBody>
          <a:bodyPr>
            <a:normAutofit fontScale="90000"/>
          </a:bodyPr>
          <a:lstStyle/>
          <a:p>
            <a:r>
              <a:rPr lang="en-IN" sz="36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Requirement </a:t>
            </a:r>
            <a:r>
              <a:rPr lang="en-IN" sz="3600" b="1" u="sng" dirty="0">
                <a:solidFill>
                  <a:schemeClr val="accent6">
                    <a:lumMod val="20000"/>
                    <a:lumOff val="80000"/>
                  </a:schemeClr>
                </a:solidFill>
                <a:latin typeface="Times New Roman" panose="02020603050405020304" pitchFamily="18" charset="0"/>
                <a:cs typeface="Times New Roman" panose="02020603050405020304" pitchFamily="18" charset="0"/>
              </a:rPr>
              <a:t>for </a:t>
            </a:r>
            <a:r>
              <a:rPr lang="en-IN" sz="3600" b="1" u="sng" dirty="0" err="1" smtClean="0">
                <a:solidFill>
                  <a:schemeClr val="accent6">
                    <a:lumMod val="20000"/>
                    <a:lumOff val="80000"/>
                  </a:schemeClr>
                </a:solidFill>
                <a:latin typeface="Times New Roman" panose="02020603050405020304" pitchFamily="18" charset="0"/>
                <a:cs typeface="Times New Roman" panose="02020603050405020304" pitchFamily="18" charset="0"/>
              </a:rPr>
              <a:t>Vermicompost</a:t>
            </a:r>
            <a:r>
              <a:rPr lang="en-IN" sz="36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 as per </a:t>
            </a:r>
            <a:r>
              <a:rPr lang="en-IN" b="1" u="sng" dirty="0">
                <a:solidFill>
                  <a:schemeClr val="accent6">
                    <a:lumMod val="20000"/>
                    <a:lumOff val="80000"/>
                  </a:schemeClr>
                </a:solidFill>
                <a:latin typeface="Times New Roman" panose="02020603050405020304" pitchFamily="18" charset="0"/>
                <a:cs typeface="Times New Roman" panose="02020603050405020304" pitchFamily="18" charset="0"/>
              </a:rPr>
              <a:t>IS 16702 : 2018</a:t>
            </a:r>
            <a:endParaRPr lang="en-US" sz="3600" b="1" u="sng"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10393448"/>
              </p:ext>
            </p:extLst>
          </p:nvPr>
        </p:nvGraphicFramePr>
        <p:xfrm>
          <a:off x="838200" y="2091557"/>
          <a:ext cx="10515600" cy="4482976"/>
        </p:xfrm>
        <a:graphic>
          <a:graphicData uri="http://schemas.openxmlformats.org/drawingml/2006/table">
            <a:tbl>
              <a:tblPr firstRow="1" firstCol="1" bandRow="1">
                <a:tableStyleId>{5C22544A-7EE6-4342-B048-85BDC9FD1C3A}</a:tableStyleId>
              </a:tblPr>
              <a:tblGrid>
                <a:gridCol w="6443960">
                  <a:extLst>
                    <a:ext uri="{9D8B030D-6E8A-4147-A177-3AD203B41FA5}">
                      <a16:colId xmlns:a16="http://schemas.microsoft.com/office/drawing/2014/main" val="1430362632"/>
                    </a:ext>
                  </a:extLst>
                </a:gridCol>
                <a:gridCol w="4071640">
                  <a:extLst>
                    <a:ext uri="{9D8B030D-6E8A-4147-A177-3AD203B41FA5}">
                      <a16:colId xmlns:a16="http://schemas.microsoft.com/office/drawing/2014/main" val="2661369481"/>
                    </a:ext>
                  </a:extLst>
                </a:gridCol>
              </a:tblGrid>
              <a:tr h="324742">
                <a:tc>
                  <a:txBody>
                    <a:bodyPr/>
                    <a:lstStyle/>
                    <a:p>
                      <a:pPr marL="0" marR="0" algn="ctr">
                        <a:lnSpc>
                          <a:spcPct val="115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Characteristic</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IN" sz="1500">
                          <a:effectLst/>
                          <a:latin typeface="Times New Roman" panose="02020603050405020304" pitchFamily="18" charset="0"/>
                          <a:cs typeface="Times New Roman" panose="02020603050405020304" pitchFamily="18" charset="0"/>
                        </a:rPr>
                        <a:t>Requirement</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71582772"/>
                  </a:ext>
                </a:extLst>
              </a:tr>
              <a:tr h="241214">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pH</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6.5-7.5</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45375855"/>
                  </a:ext>
                </a:extLst>
              </a:tr>
              <a:tr h="241214">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Moisture per cent by weight</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15.0-25.0</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44648375"/>
                  </a:ext>
                </a:extLst>
              </a:tr>
              <a:tr h="241214">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Bulk density (g/cm³)</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0.7-0.9</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3629099"/>
                  </a:ext>
                </a:extLst>
              </a:tr>
              <a:tr h="241214">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Conductivity (as dSm¹),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4.0</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14910434"/>
                  </a:ext>
                </a:extLst>
              </a:tr>
              <a:tr h="241214">
                <a:tc>
                  <a:txBody>
                    <a:bodyPr/>
                    <a:lstStyle/>
                    <a:p>
                      <a:pPr marL="0" marR="0" algn="just">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Total organic carbon, per cent by weight, Min</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18.0</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7290543"/>
                  </a:ext>
                </a:extLst>
              </a:tr>
              <a:tr h="241214">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Total Nitrogen (as N), per cent by weight, Min</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1.0</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76362822"/>
                  </a:ext>
                </a:extLst>
              </a:tr>
              <a:tr h="241214">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CIN ratio,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20:1</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10810710"/>
                  </a:ext>
                </a:extLst>
              </a:tr>
              <a:tr h="241214">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Total phosphorus(as P2O5), percent by mass of total dry mass, Min</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0.8</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67374248"/>
                  </a:ext>
                </a:extLst>
              </a:tr>
              <a:tr h="241214">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Total potassium (as K₂O), per cent by weight, Min</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0.8</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66818771"/>
                  </a:ext>
                </a:extLst>
              </a:tr>
              <a:tr h="241214">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Cadmium (as Cd), mg/kg on dry mass basis,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5.0</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97513937"/>
                  </a:ext>
                </a:extLst>
              </a:tr>
              <a:tr h="241214">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Copper (as Cu), mg/kg on dry mass basis,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300.00</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54572965"/>
                  </a:ext>
                </a:extLst>
              </a:tr>
              <a:tr h="241214">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Chromium (as Cr), mg/kg on dry mass basis,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50.00</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7565028"/>
                  </a:ext>
                </a:extLst>
              </a:tr>
              <a:tr h="241214">
                <a:tc>
                  <a:txBody>
                    <a:bodyPr/>
                    <a:lstStyle/>
                    <a:p>
                      <a:pPr marL="0" marR="0" algn="just">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Lead (as Pb), mg/kg on dry mass basis, Max</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100.00</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3198444"/>
                  </a:ext>
                </a:extLst>
              </a:tr>
              <a:tr h="241214">
                <a:tc>
                  <a:txBody>
                    <a:bodyPr/>
                    <a:lstStyle/>
                    <a:p>
                      <a:pPr marL="0" marR="0" algn="just">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Nickel (as Ni), mg/kg on dry weight basis, Max</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50.00</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8834038"/>
                  </a:ext>
                </a:extLst>
              </a:tr>
              <a:tr h="241214">
                <a:tc>
                  <a:txBody>
                    <a:bodyPr/>
                    <a:lstStyle/>
                    <a:p>
                      <a:pPr marL="0" marR="0" algn="just">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Mercury (as Hg), mg/kg on dry mass basis, Max</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0.15</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5360002"/>
                  </a:ext>
                </a:extLst>
              </a:tr>
              <a:tr h="241214">
                <a:tc>
                  <a:txBody>
                    <a:bodyPr/>
                    <a:lstStyle/>
                    <a:p>
                      <a:pPr marL="0" marR="0" algn="just">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Arsenic (as As2O3), mg/kg on dry mass basis, Max</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10.00</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31807039"/>
                  </a:ext>
                </a:extLst>
              </a:tr>
              <a:tr h="241214">
                <a:tc>
                  <a:txBody>
                    <a:bodyPr/>
                    <a:lstStyle/>
                    <a:p>
                      <a:pPr marL="0" marR="0" algn="just">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Pathogens</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Absent</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31854333"/>
                  </a:ext>
                </a:extLst>
              </a:tr>
            </a:tbl>
          </a:graphicData>
        </a:graphic>
      </p:graphicFrame>
    </p:spTree>
    <p:extLst>
      <p:ext uri="{BB962C8B-B14F-4D97-AF65-F5344CB8AC3E}">
        <p14:creationId xmlns:p14="http://schemas.microsoft.com/office/powerpoint/2010/main" val="319087119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08993"/>
            <a:ext cx="10515600" cy="1397876"/>
          </a:xfrm>
        </p:spPr>
        <p:txBody>
          <a:bodyPr>
            <a:normAutofit fontScale="90000"/>
          </a:bodyPr>
          <a:lstStyle/>
          <a:p>
            <a:pPr algn="ctr" fontAlgn="t"/>
            <a:r>
              <a:rPr lang="en-IN" sz="3600" b="1" dirty="0">
                <a:solidFill>
                  <a:schemeClr val="accent6">
                    <a:lumMod val="20000"/>
                    <a:lumOff val="80000"/>
                  </a:schemeClr>
                </a:solidFill>
                <a:latin typeface="Times New Roman" panose="02020603050405020304" pitchFamily="18" charset="0"/>
                <a:cs typeface="Times New Roman" panose="02020603050405020304" pitchFamily="18" charset="0"/>
              </a:rPr>
              <a:t>IS 18146 : </a:t>
            </a:r>
            <a:r>
              <a:rPr lang="en-IN"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t>2023 </a:t>
            </a:r>
            <a:r>
              <a:rPr lang="en-US"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t>Phosphate </a:t>
            </a:r>
            <a:r>
              <a:rPr lang="en-US" sz="3600" b="1" dirty="0">
                <a:solidFill>
                  <a:schemeClr val="accent6">
                    <a:lumMod val="20000"/>
                    <a:lumOff val="80000"/>
                  </a:schemeClr>
                </a:solidFill>
                <a:latin typeface="Times New Roman" panose="02020603050405020304" pitchFamily="18" charset="0"/>
                <a:cs typeface="Times New Roman" panose="02020603050405020304" pitchFamily="18" charset="0"/>
              </a:rPr>
              <a:t>Rich Organic Manure – Specification</a:t>
            </a:r>
            <a:r>
              <a:rPr lang="en-IN" dirty="0">
                <a:solidFill>
                  <a:schemeClr val="accent6">
                    <a:lumMod val="20000"/>
                    <a:lumOff val="80000"/>
                  </a:schemeClr>
                </a:solidFill>
              </a:rPr>
              <a:t/>
            </a:r>
            <a:br>
              <a:rPr lang="en-IN" dirty="0">
                <a:solidFill>
                  <a:schemeClr val="accent6">
                    <a:lumMod val="20000"/>
                    <a:lumOff val="80000"/>
                  </a:schemeClr>
                </a:solidFill>
              </a:rPr>
            </a:br>
            <a:endParaRPr lang="en-IN" dirty="0">
              <a:solidFill>
                <a:schemeClr val="accent6">
                  <a:lumMod val="20000"/>
                  <a:lumOff val="80000"/>
                </a:schemeClr>
              </a:solidFill>
            </a:endParaRPr>
          </a:p>
        </p:txBody>
      </p:sp>
      <p:sp>
        <p:nvSpPr>
          <p:cNvPr id="3" name="Content Placeholder 2"/>
          <p:cNvSpPr>
            <a:spLocks noGrp="1"/>
          </p:cNvSpPr>
          <p:nvPr>
            <p:ph idx="1"/>
          </p:nvPr>
        </p:nvSpPr>
        <p:spPr>
          <a:xfrm>
            <a:off x="838200" y="2848303"/>
            <a:ext cx="10515600" cy="3328660"/>
          </a:xfrm>
        </p:spPr>
        <p:txBody>
          <a:bodyPr>
            <a:normAutofit/>
          </a:bodyPr>
          <a:lstStyle/>
          <a:p>
            <a:r>
              <a:rPr lang="en-US" sz="2400" b="1" dirty="0" smtClean="0">
                <a:latin typeface="Times New Roman" panose="02020603050405020304" pitchFamily="18" charset="0"/>
                <a:cs typeface="Times New Roman" panose="02020603050405020304" pitchFamily="18" charset="0"/>
              </a:rPr>
              <a:t>Rich in Phosphorus</a:t>
            </a:r>
            <a:r>
              <a:rPr lang="en-US" sz="2400" dirty="0" smtClean="0">
                <a:latin typeface="Times New Roman" panose="02020603050405020304" pitchFamily="18" charset="0"/>
                <a:cs typeface="Times New Roman" panose="02020603050405020304" pitchFamily="18" charset="0"/>
              </a:rPr>
              <a:t>: PROM is a natural fertilizer that provides a high amount of phosphorus, essential for root development, flowering, and overall plant growth.</a:t>
            </a:r>
          </a:p>
          <a:p>
            <a:r>
              <a:rPr lang="en-US" sz="2400" b="1" dirty="0" smtClean="0">
                <a:latin typeface="Times New Roman" panose="02020603050405020304" pitchFamily="18" charset="0"/>
                <a:cs typeface="Times New Roman" panose="02020603050405020304" pitchFamily="18" charset="0"/>
              </a:rPr>
              <a:t>Improves Soil Fertility</a:t>
            </a:r>
            <a:r>
              <a:rPr lang="en-US" sz="2400" dirty="0" smtClean="0">
                <a:latin typeface="Times New Roman" panose="02020603050405020304" pitchFamily="18" charset="0"/>
                <a:cs typeface="Times New Roman" panose="02020603050405020304" pitchFamily="18" charset="0"/>
              </a:rPr>
              <a:t>: It enhances soil structure, increases microbial activity, and boosts nutrient availability, promoting long-term soil health and fertility.</a:t>
            </a:r>
          </a:p>
          <a:p>
            <a:r>
              <a:rPr lang="en-US" sz="2400" b="1" dirty="0" smtClean="0">
                <a:latin typeface="Times New Roman" panose="02020603050405020304" pitchFamily="18" charset="0"/>
                <a:cs typeface="Times New Roman" panose="02020603050405020304" pitchFamily="18" charset="0"/>
              </a:rPr>
              <a:t>Sustainable and Eco-Friendly</a:t>
            </a:r>
            <a:r>
              <a:rPr lang="en-US" sz="2400" dirty="0" smtClean="0">
                <a:latin typeface="Times New Roman" panose="02020603050405020304" pitchFamily="18" charset="0"/>
                <a:cs typeface="Times New Roman" panose="02020603050405020304" pitchFamily="18" charset="0"/>
              </a:rPr>
              <a:t>: Made from organic waste materials, PROM is an environmentally sustainable alternative to chemical fertilizers, reducing reliance on synthetic inputs and supporting organic farming practices.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51491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220" y="1488645"/>
            <a:ext cx="11140580" cy="5369355"/>
          </a:xfrm>
          <a:prstGeom prst="rect">
            <a:avLst/>
          </a:prstGeom>
        </p:spPr>
        <p:txBody>
          <a:bodyPr wrap="square">
            <a:spAutoFit/>
          </a:bodyPr>
          <a:lstStyle/>
          <a:p>
            <a:pPr algn="just"/>
            <a:endParaRPr lang="en-IN" sz="2000" dirty="0" smtClean="0">
              <a:effectLst/>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n-IN" sz="1900" b="1" dirty="0" smtClean="0">
                <a:effectLst/>
                <a:latin typeface="Times New Roman" panose="02020603050405020304" pitchFamily="18" charset="0"/>
                <a:ea typeface="Times New Roman" panose="02020603050405020304" pitchFamily="18" charset="0"/>
                <a:cs typeface="Times New Roman" panose="02020603050405020304" pitchFamily="18" charset="0"/>
              </a:rPr>
              <a:t>What are Chemical Fertilizers?</a:t>
            </a:r>
            <a:r>
              <a:rPr lang="en-IN" sz="19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19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US" sz="1900" dirty="0" smtClean="0">
                <a:latin typeface="Times New Roman" panose="02020603050405020304" pitchFamily="18" charset="0"/>
                <a:cs typeface="Times New Roman" panose="02020603050405020304" pitchFamily="18" charset="0"/>
              </a:rPr>
              <a:t>Chemical fertilizers are synthetic products used to supply essential nutrients to plants. The primary nutrients in chemical fertilizers are Nitrogen (N), Phosphorus (P), and Potassium (K), often referred to as NPK</a:t>
            </a:r>
            <a:r>
              <a:rPr lang="en-IN" sz="19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p>
          <a:p>
            <a:pPr marL="1143000" lvl="2" indent="-228600" algn="just">
              <a:lnSpc>
                <a:spcPct val="107000"/>
              </a:lnSpc>
              <a:spcAft>
                <a:spcPts val="800"/>
              </a:spcAft>
              <a:buSzPts val="1000"/>
              <a:buFont typeface="Wingdings" panose="05000000000000000000" pitchFamily="2" charset="2"/>
              <a:buChar char=""/>
              <a:tabLst>
                <a:tab pos="1371600" algn="l"/>
              </a:tabLst>
            </a:pPr>
            <a:r>
              <a:rPr lang="en-US" sz="1900" dirty="0" smtClean="0">
                <a:latin typeface="Times New Roman" panose="02020603050405020304" pitchFamily="18" charset="0"/>
                <a:cs typeface="Times New Roman" panose="02020603050405020304" pitchFamily="18" charset="0"/>
              </a:rPr>
              <a:t>When applied according to soil nutrient requirements, they enhance soil fertility and improve crop yields.</a:t>
            </a:r>
            <a:endParaRPr lang="en-IN" sz="19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n-IN" sz="1900" b="1" dirty="0" smtClean="0">
                <a:effectLst/>
                <a:latin typeface="Times New Roman" panose="02020603050405020304" pitchFamily="18" charset="0"/>
                <a:ea typeface="Times New Roman" panose="02020603050405020304" pitchFamily="18" charset="0"/>
                <a:cs typeface="Times New Roman" panose="02020603050405020304" pitchFamily="18" charset="0"/>
              </a:rPr>
              <a:t>Types of Chemical Fertilizers:</a:t>
            </a:r>
            <a:r>
              <a:rPr lang="en-IN" sz="19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19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1900" b="1" dirty="0" smtClean="0">
                <a:effectLst/>
                <a:latin typeface="Times New Roman" panose="02020603050405020304" pitchFamily="18" charset="0"/>
                <a:ea typeface="Times New Roman" panose="02020603050405020304" pitchFamily="18" charset="0"/>
                <a:cs typeface="Times New Roman" panose="02020603050405020304" pitchFamily="18" charset="0"/>
              </a:rPr>
              <a:t>Nitrogenous Fertilizers:</a:t>
            </a:r>
            <a:r>
              <a:rPr lang="en-IN" sz="1900" dirty="0" smtClean="0">
                <a:effectLst/>
                <a:latin typeface="Times New Roman" panose="02020603050405020304" pitchFamily="18" charset="0"/>
                <a:ea typeface="Times New Roman" panose="02020603050405020304" pitchFamily="18" charset="0"/>
                <a:cs typeface="Times New Roman" panose="02020603050405020304" pitchFamily="18" charset="0"/>
              </a:rPr>
              <a:t> Urea, Ammonium Nitrate, etc.</a:t>
            </a:r>
            <a:endParaRPr lang="en-IN" sz="19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1900"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Phosphatic</a:t>
            </a:r>
            <a:r>
              <a:rPr lang="en-IN" sz="1900" b="1" dirty="0" smtClean="0">
                <a:effectLst/>
                <a:latin typeface="Times New Roman" panose="02020603050405020304" pitchFamily="18" charset="0"/>
                <a:ea typeface="Times New Roman" panose="02020603050405020304" pitchFamily="18" charset="0"/>
                <a:cs typeface="Times New Roman" panose="02020603050405020304" pitchFamily="18" charset="0"/>
              </a:rPr>
              <a:t> Fertilizers:</a:t>
            </a:r>
            <a:r>
              <a:rPr lang="en-IN" sz="1900" dirty="0" smtClean="0">
                <a:effectLst/>
                <a:latin typeface="Times New Roman" panose="02020603050405020304" pitchFamily="18" charset="0"/>
                <a:ea typeface="Times New Roman" panose="02020603050405020304" pitchFamily="18" charset="0"/>
                <a:cs typeface="Times New Roman" panose="02020603050405020304" pitchFamily="18" charset="0"/>
              </a:rPr>
              <a:t> Single Superphosphate (SSP), Di-Ammonium Phosphate (DAP).</a:t>
            </a:r>
            <a:endParaRPr lang="en-IN" sz="19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1900"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Potassic</a:t>
            </a:r>
            <a:r>
              <a:rPr lang="en-IN" sz="1900" b="1" dirty="0" smtClean="0">
                <a:effectLst/>
                <a:latin typeface="Times New Roman" panose="02020603050405020304" pitchFamily="18" charset="0"/>
                <a:ea typeface="Times New Roman" panose="02020603050405020304" pitchFamily="18" charset="0"/>
                <a:cs typeface="Times New Roman" panose="02020603050405020304" pitchFamily="18" charset="0"/>
              </a:rPr>
              <a:t> Fertilizers:</a:t>
            </a:r>
            <a:r>
              <a:rPr lang="en-IN" sz="19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IN" sz="19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Muriate</a:t>
            </a:r>
            <a:r>
              <a:rPr lang="en-IN" sz="1900" dirty="0" smtClean="0">
                <a:effectLst/>
                <a:latin typeface="Times New Roman" panose="02020603050405020304" pitchFamily="18" charset="0"/>
                <a:ea typeface="Times New Roman" panose="02020603050405020304" pitchFamily="18" charset="0"/>
                <a:cs typeface="Times New Roman" panose="02020603050405020304" pitchFamily="18" charset="0"/>
              </a:rPr>
              <a:t> of Potash (MOP), etc.</a:t>
            </a:r>
            <a:endParaRPr lang="en-IN" sz="19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n-IN" sz="1900" b="1" dirty="0" smtClean="0">
                <a:effectLst/>
                <a:latin typeface="Times New Roman" panose="02020603050405020304" pitchFamily="18" charset="0"/>
                <a:ea typeface="Times New Roman" panose="02020603050405020304" pitchFamily="18" charset="0"/>
                <a:cs typeface="Times New Roman" panose="02020603050405020304" pitchFamily="18" charset="0"/>
              </a:rPr>
              <a:t>Benefits and Risks:</a:t>
            </a:r>
            <a:r>
              <a:rPr lang="en-IN" sz="19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19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1900" dirty="0" smtClean="0">
                <a:effectLst/>
                <a:latin typeface="Times New Roman" panose="02020603050405020304" pitchFamily="18" charset="0"/>
                <a:ea typeface="Times New Roman" panose="02020603050405020304" pitchFamily="18" charset="0"/>
                <a:cs typeface="Times New Roman" panose="02020603050405020304" pitchFamily="18" charset="0"/>
              </a:rPr>
              <a:t>Immediate availability of nutrients, increasing crop yield.</a:t>
            </a:r>
            <a:endParaRPr lang="en-IN" sz="19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1900" dirty="0" smtClean="0">
                <a:effectLst/>
                <a:latin typeface="Times New Roman" panose="02020603050405020304" pitchFamily="18" charset="0"/>
                <a:ea typeface="Times New Roman" panose="02020603050405020304" pitchFamily="18" charset="0"/>
                <a:cs typeface="Times New Roman" panose="02020603050405020304" pitchFamily="18" charset="0"/>
              </a:rPr>
              <a:t>Overuse can lead to soil degradation, nutrient imbalances, and environmental pollution.</a:t>
            </a:r>
            <a:endParaRPr lang="en-IN" sz="19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Title 2"/>
          <p:cNvSpPr>
            <a:spLocks noGrp="1"/>
          </p:cNvSpPr>
          <p:nvPr>
            <p:ph type="title"/>
          </p:nvPr>
        </p:nvSpPr>
        <p:spPr>
          <a:xfrm>
            <a:off x="838200" y="788368"/>
            <a:ext cx="10515600" cy="700277"/>
          </a:xfrm>
        </p:spPr>
        <p:txBody>
          <a:bodyPr>
            <a:normAutofit/>
          </a:bodyPr>
          <a:lstStyle/>
          <a:p>
            <a:pPr algn="ctr"/>
            <a:r>
              <a:rPr lang="en-IN" b="1" dirty="0" smtClean="0">
                <a:solidFill>
                  <a:schemeClr val="accent6">
                    <a:lumMod val="20000"/>
                    <a:lumOff val="80000"/>
                  </a:schemeClr>
                </a:solidFill>
                <a:latin typeface="Times New Roman" panose="02020603050405020304" pitchFamily="18" charset="0"/>
                <a:cs typeface="Times New Roman" panose="02020603050405020304" pitchFamily="18" charset="0"/>
              </a:rPr>
              <a:t>Chemical Fertilizers as SHM</a:t>
            </a:r>
            <a:endParaRPr lang="en-IN" b="1"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25139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16530"/>
          </a:xfrm>
        </p:spPr>
        <p:txBody>
          <a:bodyPr>
            <a:normAutofit/>
          </a:bodyPr>
          <a:lstStyle/>
          <a:p>
            <a:r>
              <a:rPr lang="en-IN" sz="3600" b="1" u="sng" dirty="0">
                <a:solidFill>
                  <a:schemeClr val="accent6">
                    <a:lumMod val="20000"/>
                    <a:lumOff val="80000"/>
                  </a:schemeClr>
                </a:solidFill>
                <a:latin typeface="Times New Roman" panose="02020603050405020304" pitchFamily="18" charset="0"/>
                <a:cs typeface="Times New Roman" panose="02020603050405020304" pitchFamily="18" charset="0"/>
              </a:rPr>
              <a:t>Requirements for Phosphate Rich Organic </a:t>
            </a:r>
            <a:r>
              <a:rPr lang="en-IN" sz="36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Manure as per </a:t>
            </a:r>
            <a:r>
              <a:rPr lang="en-IN" b="1" u="sng" dirty="0">
                <a:solidFill>
                  <a:schemeClr val="accent6">
                    <a:lumMod val="20000"/>
                    <a:lumOff val="80000"/>
                  </a:schemeClr>
                </a:solidFill>
                <a:latin typeface="Times New Roman" panose="02020603050405020304" pitchFamily="18" charset="0"/>
                <a:cs typeface="Times New Roman" panose="02020603050405020304" pitchFamily="18" charset="0"/>
              </a:rPr>
              <a:t>IS 18146 : 2023 </a:t>
            </a:r>
            <a:endParaRPr lang="en-US" sz="3600" u="sng"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20419566"/>
              </p:ext>
            </p:extLst>
          </p:nvPr>
        </p:nvGraphicFramePr>
        <p:xfrm>
          <a:off x="896923" y="1583741"/>
          <a:ext cx="10515600" cy="4962545"/>
        </p:xfrm>
        <a:graphic>
          <a:graphicData uri="http://schemas.openxmlformats.org/drawingml/2006/table">
            <a:tbl>
              <a:tblPr firstRow="1" firstCol="1" bandRow="1">
                <a:tableStyleId>{5C22544A-7EE6-4342-B048-85BDC9FD1C3A}</a:tableStyleId>
              </a:tblPr>
              <a:tblGrid>
                <a:gridCol w="6443960">
                  <a:extLst>
                    <a:ext uri="{9D8B030D-6E8A-4147-A177-3AD203B41FA5}">
                      <a16:colId xmlns:a16="http://schemas.microsoft.com/office/drawing/2014/main" val="1499929824"/>
                    </a:ext>
                  </a:extLst>
                </a:gridCol>
                <a:gridCol w="4071640">
                  <a:extLst>
                    <a:ext uri="{9D8B030D-6E8A-4147-A177-3AD203B41FA5}">
                      <a16:colId xmlns:a16="http://schemas.microsoft.com/office/drawing/2014/main" val="1250709203"/>
                    </a:ext>
                  </a:extLst>
                </a:gridCol>
              </a:tblGrid>
              <a:tr h="315107">
                <a:tc>
                  <a:txBody>
                    <a:bodyPr/>
                    <a:lstStyle/>
                    <a:p>
                      <a:pPr marL="0" marR="0" algn="ctr">
                        <a:lnSpc>
                          <a:spcPct val="115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Characteristic</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IN" sz="1500">
                          <a:effectLst/>
                          <a:latin typeface="Times New Roman" panose="02020603050405020304" pitchFamily="18" charset="0"/>
                          <a:cs typeface="Times New Roman" panose="02020603050405020304" pitchFamily="18" charset="0"/>
                        </a:rPr>
                        <a:t>Requirement</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64880079"/>
                  </a:ext>
                </a:extLst>
              </a:tr>
              <a:tr h="230757">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Bulk density, g/cm3,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1.70</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50479022"/>
                  </a:ext>
                </a:extLst>
              </a:tr>
              <a:tr h="230757">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Moisture, percent by mass,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25</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04792001"/>
                  </a:ext>
                </a:extLst>
              </a:tr>
              <a:tr h="230757">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pH</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6.5 - 7.5</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47449686"/>
                  </a:ext>
                </a:extLst>
              </a:tr>
              <a:tr h="230757">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Conductivity, dsm-1,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8.0</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11792849"/>
                  </a:ext>
                </a:extLst>
              </a:tr>
              <a:tr h="478097">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Total organic carbon, percent by mass of total</a:t>
                      </a:r>
                      <a:endParaRPr lang="en-US" sz="1500" dirty="0">
                        <a:effectLst/>
                        <a:latin typeface="Times New Roman" panose="02020603050405020304" pitchFamily="18" charset="0"/>
                        <a:cs typeface="Times New Roman" panose="02020603050405020304" pitchFamily="18" charset="0"/>
                      </a:endParaRPr>
                    </a:p>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dry mass, Min</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7.5</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85410598"/>
                  </a:ext>
                </a:extLst>
              </a:tr>
              <a:tr h="478097">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Total phosphorus (as P</a:t>
                      </a:r>
                      <a:r>
                        <a:rPr lang="en-IN" sz="1500" baseline="-25000" dirty="0">
                          <a:effectLst/>
                          <a:latin typeface="Times New Roman" panose="02020603050405020304" pitchFamily="18" charset="0"/>
                          <a:cs typeface="Times New Roman" panose="02020603050405020304" pitchFamily="18" charset="0"/>
                        </a:rPr>
                        <a:t>2</a:t>
                      </a:r>
                      <a:r>
                        <a:rPr lang="en-IN" sz="1500" dirty="0">
                          <a:effectLst/>
                          <a:latin typeface="Times New Roman" panose="02020603050405020304" pitchFamily="18" charset="0"/>
                          <a:cs typeface="Times New Roman" panose="02020603050405020304" pitchFamily="18" charset="0"/>
                        </a:rPr>
                        <a:t>O</a:t>
                      </a:r>
                      <a:r>
                        <a:rPr lang="en-IN" sz="1500" baseline="-25000" dirty="0">
                          <a:effectLst/>
                          <a:latin typeface="Times New Roman" panose="02020603050405020304" pitchFamily="18" charset="0"/>
                          <a:cs typeface="Times New Roman" panose="02020603050405020304" pitchFamily="18" charset="0"/>
                        </a:rPr>
                        <a:t>5</a:t>
                      </a:r>
                      <a:r>
                        <a:rPr lang="en-IN" sz="1500" dirty="0">
                          <a:effectLst/>
                          <a:latin typeface="Times New Roman" panose="02020603050405020304" pitchFamily="18" charset="0"/>
                          <a:cs typeface="Times New Roman" panose="02020603050405020304" pitchFamily="18" charset="0"/>
                        </a:rPr>
                        <a:t>), percent by mass of</a:t>
                      </a:r>
                      <a:endParaRPr lang="en-US" sz="1500" dirty="0">
                        <a:effectLst/>
                        <a:latin typeface="Times New Roman" panose="02020603050405020304" pitchFamily="18" charset="0"/>
                        <a:cs typeface="Times New Roman" panose="02020603050405020304" pitchFamily="18" charset="0"/>
                      </a:endParaRPr>
                    </a:p>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Total dry mass, Min</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10.5</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20737350"/>
                  </a:ext>
                </a:extLst>
              </a:tr>
              <a:tr h="443210">
                <a:tc>
                  <a:txBody>
                    <a:bodyPr/>
                    <a:lstStyle/>
                    <a:p>
                      <a:pPr marL="0" marR="0" algn="just">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Total citrate soluble phosphorus (as P</a:t>
                      </a:r>
                      <a:r>
                        <a:rPr lang="en-IN" sz="1500" baseline="-25000">
                          <a:effectLst/>
                          <a:latin typeface="Times New Roman" panose="02020603050405020304" pitchFamily="18" charset="0"/>
                          <a:cs typeface="Times New Roman" panose="02020603050405020304" pitchFamily="18" charset="0"/>
                        </a:rPr>
                        <a:t>2</a:t>
                      </a:r>
                      <a:r>
                        <a:rPr lang="en-IN" sz="1500">
                          <a:effectLst/>
                          <a:latin typeface="Times New Roman" panose="02020603050405020304" pitchFamily="18" charset="0"/>
                          <a:cs typeface="Times New Roman" panose="02020603050405020304" pitchFamily="18" charset="0"/>
                        </a:rPr>
                        <a:t>O</a:t>
                      </a:r>
                      <a:r>
                        <a:rPr lang="en-IN" sz="1500" baseline="-25000">
                          <a:effectLst/>
                          <a:latin typeface="Times New Roman" panose="02020603050405020304" pitchFamily="18" charset="0"/>
                          <a:cs typeface="Times New Roman" panose="02020603050405020304" pitchFamily="18" charset="0"/>
                        </a:rPr>
                        <a:t>5</a:t>
                      </a:r>
                      <a:r>
                        <a:rPr lang="en-IN" sz="1500">
                          <a:effectLst/>
                          <a:latin typeface="Times New Roman" panose="02020603050405020304" pitchFamily="18" charset="0"/>
                          <a:cs typeface="Times New Roman" panose="02020603050405020304" pitchFamily="18" charset="0"/>
                        </a:rPr>
                        <a:t>), percent by mass of total dry mass, Min</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3.5</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03244200"/>
                  </a:ext>
                </a:extLst>
              </a:tr>
              <a:tr h="230757">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C : N ratio,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20:1</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2098193"/>
                  </a:ext>
                </a:extLst>
              </a:tr>
              <a:tr h="230757">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Arsenic (as As</a:t>
                      </a:r>
                      <a:r>
                        <a:rPr lang="en-IN" sz="1500" baseline="-25000" dirty="0">
                          <a:effectLst/>
                          <a:latin typeface="Times New Roman" panose="02020603050405020304" pitchFamily="18" charset="0"/>
                          <a:cs typeface="Times New Roman" panose="02020603050405020304" pitchFamily="18" charset="0"/>
                        </a:rPr>
                        <a:t>2</a:t>
                      </a:r>
                      <a:r>
                        <a:rPr lang="en-IN" sz="1500" dirty="0">
                          <a:effectLst/>
                          <a:latin typeface="Times New Roman" panose="02020603050405020304" pitchFamily="18" charset="0"/>
                          <a:cs typeface="Times New Roman" panose="02020603050405020304" pitchFamily="18" charset="0"/>
                        </a:rPr>
                        <a:t>O</a:t>
                      </a:r>
                      <a:r>
                        <a:rPr lang="en-IN" sz="1500" baseline="-25000" dirty="0">
                          <a:effectLst/>
                          <a:latin typeface="Times New Roman" panose="02020603050405020304" pitchFamily="18" charset="0"/>
                          <a:cs typeface="Times New Roman" panose="02020603050405020304" pitchFamily="18" charset="0"/>
                        </a:rPr>
                        <a:t>3</a:t>
                      </a:r>
                      <a:r>
                        <a:rPr lang="en-IN" sz="1500" dirty="0">
                          <a:effectLst/>
                          <a:latin typeface="Times New Roman" panose="02020603050405020304" pitchFamily="18" charset="0"/>
                          <a:cs typeface="Times New Roman" panose="02020603050405020304" pitchFamily="18" charset="0"/>
                        </a:rPr>
                        <a:t>), mg/kg on dry mass basis,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10</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02393838"/>
                  </a:ext>
                </a:extLst>
              </a:tr>
              <a:tr h="230757">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Cadmium (as Cd), mg/kg on dry mass basis,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5</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04972454"/>
                  </a:ext>
                </a:extLst>
              </a:tr>
              <a:tr h="230757">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Chromium (as Cr), mg/kg on dry mass basis,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50</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80124973"/>
                  </a:ext>
                </a:extLst>
              </a:tr>
              <a:tr h="230757">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Copper (as Cu), mg/kg on dry mass basis,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300</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18521894"/>
                  </a:ext>
                </a:extLst>
              </a:tr>
              <a:tr h="230757">
                <a:tc>
                  <a:txBody>
                    <a:bodyPr/>
                    <a:lstStyle/>
                    <a:p>
                      <a:pPr marL="0" marR="0" algn="just">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Lead (as Pb), mg/kg on dry mass basis, Max</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100</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45015733"/>
                  </a:ext>
                </a:extLst>
              </a:tr>
              <a:tr h="230757">
                <a:tc>
                  <a:txBody>
                    <a:bodyPr/>
                    <a:lstStyle/>
                    <a:p>
                      <a:pPr marL="0" marR="0" algn="just">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Nickel (as Ni), mg/kg on dry weight basis, Max</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50</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67347112"/>
                  </a:ext>
                </a:extLst>
              </a:tr>
              <a:tr h="230757">
                <a:tc>
                  <a:txBody>
                    <a:bodyPr/>
                    <a:lstStyle/>
                    <a:p>
                      <a:pPr marL="0" marR="0" algn="just">
                        <a:lnSpc>
                          <a:spcPct val="107000"/>
                        </a:lnSpc>
                        <a:spcBef>
                          <a:spcPts val="0"/>
                        </a:spcBef>
                        <a:spcAft>
                          <a:spcPts val="0"/>
                        </a:spcAft>
                      </a:pPr>
                      <a:r>
                        <a:rPr lang="en-IN" sz="1500">
                          <a:effectLst/>
                          <a:latin typeface="Times New Roman" panose="02020603050405020304" pitchFamily="18" charset="0"/>
                          <a:cs typeface="Times New Roman" panose="02020603050405020304" pitchFamily="18" charset="0"/>
                        </a:rPr>
                        <a:t>Zinc (as Zn), mg/kg on dry mass basis, Max</a:t>
                      </a:r>
                      <a:endParaRPr lang="en-US"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1000</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43949508"/>
                  </a:ext>
                </a:extLst>
              </a:tr>
              <a:tr h="230757">
                <a:tc>
                  <a:txBody>
                    <a:bodyPr/>
                    <a:lstStyle/>
                    <a:p>
                      <a:pPr marL="0" marR="0" algn="just">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Mercury (as Hg), mg/kg on dry mass basis, Max</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500" dirty="0">
                          <a:effectLst/>
                          <a:latin typeface="Times New Roman" panose="02020603050405020304" pitchFamily="18" charset="0"/>
                          <a:cs typeface="Times New Roman" panose="02020603050405020304" pitchFamily="18" charset="0"/>
                        </a:rPr>
                        <a:t>0.15</a:t>
                      </a:r>
                      <a:endParaRPr lang="en-US"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73727758"/>
                  </a:ext>
                </a:extLst>
              </a:tr>
            </a:tbl>
          </a:graphicData>
        </a:graphic>
      </p:graphicFrame>
    </p:spTree>
    <p:extLst>
      <p:ext uri="{BB962C8B-B14F-4D97-AF65-F5344CB8AC3E}">
        <p14:creationId xmlns:p14="http://schemas.microsoft.com/office/powerpoint/2010/main" val="174235853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2152" y="2148537"/>
            <a:ext cx="10899228" cy="4221027"/>
          </a:xfrm>
          <a:prstGeom prst="rect">
            <a:avLst/>
          </a:prstGeom>
        </p:spPr>
        <p:txBody>
          <a:bodyPr wrap="square">
            <a:spAutoFit/>
          </a:bodyPr>
          <a:lstStyle/>
          <a:p>
            <a:endParaRPr lang="en-IN" dirty="0" smtClean="0">
              <a:effectLst/>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n-IN" sz="2200" b="1" dirty="0" smtClean="0">
                <a:effectLst/>
                <a:latin typeface="Times New Roman" panose="02020603050405020304" pitchFamily="18" charset="0"/>
                <a:ea typeface="Times New Roman" panose="02020603050405020304" pitchFamily="18" charset="0"/>
                <a:cs typeface="Times New Roman" panose="02020603050405020304" pitchFamily="18" charset="0"/>
              </a:rPr>
              <a:t>Why Integrate Fertilizers and Manures?</a:t>
            </a: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Balancing the benefits of chemical fertilizers for immediate nutrient needs with the long-term benefits of bio-fertilizers and organic manure.</a:t>
            </a:r>
            <a:endParaRPr lang="en-IN"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Supporting sustainable soil fertility without over-reliance on any single input.</a:t>
            </a:r>
            <a:endParaRPr lang="en-IN"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n-IN" sz="2200" b="1" dirty="0" smtClean="0">
                <a:effectLst/>
                <a:latin typeface="Times New Roman" panose="02020603050405020304" pitchFamily="18" charset="0"/>
                <a:ea typeface="Times New Roman" panose="02020603050405020304" pitchFamily="18" charset="0"/>
                <a:cs typeface="Times New Roman" panose="02020603050405020304" pitchFamily="18" charset="0"/>
              </a:rPr>
              <a:t>Best Practices for Integrated Soil Health Management:</a:t>
            </a: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Use soil testing to determine nutrient needs.</a:t>
            </a:r>
            <a:endParaRPr lang="en-IN"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Combine organic manure for soil structure with chemical fertilizers for immediate nutrient supply.</a:t>
            </a:r>
            <a:endParaRPr lang="en-IN"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gn="just">
              <a:lnSpc>
                <a:spcPct val="107000"/>
              </a:lnSpc>
              <a:spcAft>
                <a:spcPts val="800"/>
              </a:spcAft>
              <a:buSzPts val="1000"/>
              <a:buFont typeface="Wingdings" panose="05000000000000000000" pitchFamily="2" charset="2"/>
              <a:buChar char=""/>
              <a:tabLst>
                <a:tab pos="1371600" algn="l"/>
              </a:tabLst>
            </a:pPr>
            <a:r>
              <a:rPr lang="en-IN" sz="2200" dirty="0" smtClean="0">
                <a:effectLst/>
                <a:latin typeface="Times New Roman" panose="02020603050405020304" pitchFamily="18" charset="0"/>
                <a:ea typeface="Times New Roman" panose="02020603050405020304" pitchFamily="18" charset="0"/>
                <a:cs typeface="Times New Roman" panose="02020603050405020304" pitchFamily="18" charset="0"/>
              </a:rPr>
              <a:t>Use bio-fertilizers to enhance soil microbial activity and reduce chemical inputs.</a:t>
            </a:r>
            <a:endParaRPr lang="en-IN"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Title 2"/>
          <p:cNvSpPr>
            <a:spLocks noGrp="1"/>
          </p:cNvSpPr>
          <p:nvPr>
            <p:ph type="title"/>
          </p:nvPr>
        </p:nvSpPr>
        <p:spPr/>
        <p:txBody>
          <a:bodyPr>
            <a:normAutofit/>
          </a:bodyPr>
          <a:lstStyle/>
          <a:p>
            <a:pPr algn="ctr"/>
            <a:r>
              <a:rPr lang="en-IN"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t>Integrated </a:t>
            </a:r>
            <a:r>
              <a:rPr lang="en-IN" sz="3600" b="1" dirty="0">
                <a:solidFill>
                  <a:schemeClr val="accent6">
                    <a:lumMod val="20000"/>
                    <a:lumOff val="80000"/>
                  </a:schemeClr>
                </a:solidFill>
                <a:latin typeface="Times New Roman" panose="02020603050405020304" pitchFamily="18" charset="0"/>
                <a:cs typeface="Times New Roman" panose="02020603050405020304" pitchFamily="18" charset="0"/>
              </a:rPr>
              <a:t>Soil Health Management</a:t>
            </a:r>
            <a:endParaRPr lang="en-IN" sz="3600"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15528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817107" y="2585545"/>
            <a:ext cx="8825658" cy="930594"/>
          </a:xfrm>
        </p:spPr>
        <p:txBody>
          <a:bodyPr/>
          <a:lstStyle/>
          <a:p>
            <a:pPr algn="ctr"/>
            <a:r>
              <a:rPr lang="en-US" sz="6000" b="1" dirty="0" smtClean="0">
                <a:solidFill>
                  <a:schemeClr val="accent6">
                    <a:lumMod val="20000"/>
                    <a:lumOff val="80000"/>
                  </a:schemeClr>
                </a:solidFill>
                <a:latin typeface="Times New Roman" panose="02020603050405020304" pitchFamily="18" charset="0"/>
                <a:cs typeface="Times New Roman" panose="02020603050405020304" pitchFamily="18" charset="0"/>
              </a:rPr>
              <a:t>THANK YOU....</a:t>
            </a:r>
            <a:endParaRPr lang="en-US" sz="6000" b="1"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64342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717732"/>
            <a:ext cx="10515600" cy="843565"/>
          </a:xfrm>
        </p:spPr>
        <p:txBody>
          <a:bodyPr>
            <a:noAutofit/>
          </a:bodyPr>
          <a:lstStyle/>
          <a:p>
            <a:pPr algn="ctr"/>
            <a:r>
              <a:rPr lang="en-IN"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t>Indian Standards on Chemical Fertilizers</a:t>
            </a:r>
            <a:endParaRPr lang="en-IN" sz="3600" b="1" dirty="0">
              <a:solidFill>
                <a:schemeClr val="accent6">
                  <a:lumMod val="20000"/>
                  <a:lumOff val="80000"/>
                </a:schemeClr>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802196" y="1710197"/>
            <a:ext cx="10587606" cy="369332"/>
          </a:xfrm>
          <a:prstGeom prst="rect">
            <a:avLst/>
          </a:prstGeom>
          <a:noFill/>
        </p:spPr>
        <p:txBody>
          <a:bodyPr wrap="square" rtlCol="0">
            <a:spAutoFit/>
          </a:bodyPr>
          <a:lstStyle/>
          <a:p>
            <a:r>
              <a:rPr lang="en-IN" dirty="0" smtClean="0">
                <a:latin typeface="Times New Roman" panose="02020603050405020304" pitchFamily="18" charset="0"/>
                <a:cs typeface="Times New Roman" panose="02020603050405020304" pitchFamily="18" charset="0"/>
              </a:rPr>
              <a:t>Some important Indian Standards on chemical fertilizers are as under: </a:t>
            </a:r>
            <a:endParaRPr lang="en-IN"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87099233"/>
              </p:ext>
            </p:extLst>
          </p:nvPr>
        </p:nvGraphicFramePr>
        <p:xfrm>
          <a:off x="1558488" y="2228429"/>
          <a:ext cx="9075023" cy="4332297"/>
        </p:xfrm>
        <a:graphic>
          <a:graphicData uri="http://schemas.openxmlformats.org/drawingml/2006/table">
            <a:tbl>
              <a:tblPr firstRow="1" bandRow="1">
                <a:tableStyleId>{5C22544A-7EE6-4342-B048-85BDC9FD1C3A}</a:tableStyleId>
              </a:tblPr>
              <a:tblGrid>
                <a:gridCol w="2053439">
                  <a:extLst>
                    <a:ext uri="{9D8B030D-6E8A-4147-A177-3AD203B41FA5}">
                      <a16:colId xmlns:a16="http://schemas.microsoft.com/office/drawing/2014/main" val="3888580337"/>
                    </a:ext>
                  </a:extLst>
                </a:gridCol>
                <a:gridCol w="7021584">
                  <a:extLst>
                    <a:ext uri="{9D8B030D-6E8A-4147-A177-3AD203B41FA5}">
                      <a16:colId xmlns:a16="http://schemas.microsoft.com/office/drawing/2014/main" val="786032579"/>
                    </a:ext>
                  </a:extLst>
                </a:gridCol>
              </a:tblGrid>
              <a:tr h="421239">
                <a:tc>
                  <a:txBody>
                    <a:bodyPr/>
                    <a:lstStyle/>
                    <a:p>
                      <a:r>
                        <a:rPr lang="en-IN" i="1" dirty="0" smtClean="0">
                          <a:latin typeface="Times New Roman" panose="02020603050405020304" pitchFamily="18" charset="0"/>
                          <a:cs typeface="Times New Roman" panose="02020603050405020304" pitchFamily="18" charset="0"/>
                        </a:rPr>
                        <a:t>IS No.</a:t>
                      </a:r>
                      <a:endParaRPr lang="en-IN" i="1"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Title</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101224079"/>
                  </a:ext>
                </a:extLst>
              </a:tr>
              <a:tr h="651843">
                <a:tc>
                  <a:txBody>
                    <a:bodyPr/>
                    <a:lstStyle/>
                    <a:p>
                      <a:r>
                        <a:rPr lang="en-IN" dirty="0" smtClean="0">
                          <a:latin typeface="Times New Roman" panose="02020603050405020304" pitchFamily="18" charset="0"/>
                          <a:cs typeface="Times New Roman" panose="02020603050405020304" pitchFamily="18" charset="0"/>
                        </a:rPr>
                        <a:t>IS 5406 : 2024</a:t>
                      </a:r>
                      <a:endParaRPr lang="en-IN" dirty="0">
                        <a:latin typeface="Times New Roman" panose="02020603050405020304" pitchFamily="18" charset="0"/>
                        <a:cs typeface="Times New Roman" panose="02020603050405020304" pitchFamily="18" charset="0"/>
                      </a:endParaRPr>
                    </a:p>
                  </a:txBody>
                  <a:tcPr/>
                </a:tc>
                <a:tc>
                  <a:txBody>
                    <a:bodyPr/>
                    <a:lstStyle/>
                    <a:p>
                      <a:r>
                        <a:rPr lang="en-IN" dirty="0" smtClean="0">
                          <a:latin typeface="Times New Roman" panose="02020603050405020304" pitchFamily="18" charset="0"/>
                          <a:cs typeface="Times New Roman" panose="02020603050405020304" pitchFamily="18" charset="0"/>
                        </a:rPr>
                        <a:t>Urea, fertilizer grade –</a:t>
                      </a:r>
                      <a:r>
                        <a:rPr lang="en-IN" baseline="0" dirty="0" smtClean="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Specification </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43576968"/>
                  </a:ext>
                </a:extLst>
              </a:tr>
              <a:tr h="651843">
                <a:tc>
                  <a:txBody>
                    <a:bodyPr/>
                    <a:lstStyle/>
                    <a:p>
                      <a:r>
                        <a:rPr lang="en-IN" dirty="0" smtClean="0">
                          <a:latin typeface="Times New Roman" panose="02020603050405020304" pitchFamily="18" charset="0"/>
                          <a:cs typeface="Times New Roman" panose="02020603050405020304" pitchFamily="18" charset="0"/>
                        </a:rPr>
                        <a:t>IS 826 : 2018</a:t>
                      </a:r>
                      <a:endParaRPr lang="en-IN"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Ammonium sulphate, fertilizer grade – Specification</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937830477"/>
                  </a:ext>
                </a:extLst>
              </a:tr>
              <a:tr h="651843">
                <a:tc>
                  <a:txBody>
                    <a:bodyPr/>
                    <a:lstStyle/>
                    <a:p>
                      <a:r>
                        <a:rPr lang="en-IN" dirty="0" smtClean="0">
                          <a:latin typeface="Times New Roman" panose="02020603050405020304" pitchFamily="18" charset="0"/>
                          <a:cs typeface="Times New Roman" panose="02020603050405020304" pitchFamily="18" charset="0"/>
                        </a:rPr>
                        <a:t>IS 2779 : 2018</a:t>
                      </a:r>
                      <a:endParaRPr lang="en-IN"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Potassium chloride (Muriate of Potash), fertilizer grade - Specification</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1737035"/>
                  </a:ext>
                </a:extLst>
              </a:tr>
              <a:tr h="651843">
                <a:tc>
                  <a:txBody>
                    <a:bodyPr/>
                    <a:lstStyle/>
                    <a:p>
                      <a:r>
                        <a:rPr lang="en-IN" dirty="0" smtClean="0">
                          <a:latin typeface="Times New Roman" panose="02020603050405020304" pitchFamily="18" charset="0"/>
                          <a:cs typeface="Times New Roman" panose="02020603050405020304" pitchFamily="18" charset="0"/>
                        </a:rPr>
                        <a:t>IS 294 : 2018</a:t>
                      </a:r>
                      <a:endParaRPr lang="en-IN"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Single superphosphate – Specification</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04940517"/>
                  </a:ext>
                </a:extLst>
              </a:tr>
              <a:tr h="651843">
                <a:tc>
                  <a:txBody>
                    <a:bodyPr/>
                    <a:lstStyle/>
                    <a:p>
                      <a:r>
                        <a:rPr lang="en-IN" dirty="0" smtClean="0">
                          <a:latin typeface="Times New Roman" panose="02020603050405020304" pitchFamily="18" charset="0"/>
                          <a:cs typeface="Times New Roman" panose="02020603050405020304" pitchFamily="18" charset="0"/>
                        </a:rPr>
                        <a:t>IS 6448 : 2018</a:t>
                      </a:r>
                      <a:endParaRPr lang="en-IN"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Diammonium phosphate – Specification</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348530073"/>
                  </a:ext>
                </a:extLst>
              </a:tr>
              <a:tr h="651843">
                <a:tc>
                  <a:txBody>
                    <a:bodyPr/>
                    <a:lstStyle/>
                    <a:p>
                      <a:r>
                        <a:rPr lang="en-IN" dirty="0" smtClean="0">
                          <a:latin typeface="Times New Roman" panose="02020603050405020304" pitchFamily="18" charset="0"/>
                          <a:cs typeface="Times New Roman" panose="02020603050405020304" pitchFamily="18" charset="0"/>
                        </a:rPr>
                        <a:t>IS 1114 : 2024</a:t>
                      </a:r>
                      <a:endParaRPr lang="en-IN" dirty="0">
                        <a:latin typeface="Times New Roman" panose="02020603050405020304" pitchFamily="18" charset="0"/>
                        <a:cs typeface="Times New Roman" panose="02020603050405020304" pitchFamily="18" charset="0"/>
                      </a:endParaRPr>
                    </a:p>
                  </a:txBody>
                  <a:tcPr/>
                </a:tc>
                <a:tc>
                  <a:txBody>
                    <a:bodyPr/>
                    <a:lstStyle/>
                    <a:p>
                      <a:r>
                        <a:rPr lang="en-IN" dirty="0" smtClean="0">
                          <a:latin typeface="Times New Roman" panose="02020603050405020304" pitchFamily="18" charset="0"/>
                          <a:cs typeface="Times New Roman" panose="02020603050405020304" pitchFamily="18" charset="0"/>
                        </a:rPr>
                        <a:t>Ammonium Chloride, Fertilizer Grade – Specification </a:t>
                      </a:r>
                      <a:endParaRPr lang="en-IN"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476537996"/>
                  </a:ext>
                </a:extLst>
              </a:tr>
            </a:tbl>
          </a:graphicData>
        </a:graphic>
      </p:graphicFrame>
    </p:spTree>
    <p:extLst>
      <p:ext uri="{BB962C8B-B14F-4D97-AF65-F5344CB8AC3E}">
        <p14:creationId xmlns:p14="http://schemas.microsoft.com/office/powerpoint/2010/main" val="1624489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3123" y="435564"/>
            <a:ext cx="10380677" cy="2501462"/>
          </a:xfrm>
        </p:spPr>
        <p:txBody>
          <a:bodyPr>
            <a:noAutofit/>
          </a:bodyPr>
          <a:lstStyle/>
          <a:p>
            <a:pPr algn="ctr"/>
            <a:r>
              <a:rPr lang="en-IN"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t>IS 5406 : 2024 Urea, Fertilizer grade –</a:t>
            </a:r>
            <a:r>
              <a:rPr lang="en-IN" sz="3600" b="1" baseline="0" dirty="0" smtClean="0">
                <a:solidFill>
                  <a:schemeClr val="accent6">
                    <a:lumMod val="20000"/>
                    <a:lumOff val="80000"/>
                  </a:schemeClr>
                </a:solidFill>
                <a:latin typeface="Times New Roman" panose="02020603050405020304" pitchFamily="18" charset="0"/>
                <a:cs typeface="Times New Roman" panose="02020603050405020304" pitchFamily="18" charset="0"/>
              </a:rPr>
              <a:t> </a:t>
            </a:r>
            <a:r>
              <a:rPr lang="en-IN" sz="3600" b="1" dirty="0" smtClean="0">
                <a:solidFill>
                  <a:schemeClr val="accent6">
                    <a:lumMod val="20000"/>
                    <a:lumOff val="80000"/>
                  </a:schemeClr>
                </a:solidFill>
                <a:latin typeface="Times New Roman" panose="02020603050405020304" pitchFamily="18" charset="0"/>
                <a:cs typeface="Times New Roman" panose="02020603050405020304" pitchFamily="18" charset="0"/>
              </a:rPr>
              <a:t>Specification </a:t>
            </a:r>
            <a:r>
              <a:rPr lang="en-IN" sz="3600" dirty="0" smtClean="0">
                <a:latin typeface="Times New Roman" panose="02020603050405020304" pitchFamily="18" charset="0"/>
                <a:cs typeface="Times New Roman" panose="02020603050405020304" pitchFamily="18" charset="0"/>
              </a:rPr>
              <a:t/>
            </a:r>
            <a:br>
              <a:rPr lang="en-IN" sz="3600" dirty="0" smtClean="0">
                <a:latin typeface="Times New Roman" panose="02020603050405020304" pitchFamily="18" charset="0"/>
                <a:cs typeface="Times New Roman" panose="02020603050405020304" pitchFamily="18" charset="0"/>
              </a:rPr>
            </a:br>
            <a:r>
              <a:rPr lang="en-IN" sz="3600" dirty="0" smtClean="0">
                <a:latin typeface="Times New Roman" panose="02020603050405020304" pitchFamily="18" charset="0"/>
                <a:cs typeface="Times New Roman" panose="02020603050405020304" pitchFamily="18" charset="0"/>
              </a:rPr>
              <a:t/>
            </a:r>
            <a:br>
              <a:rPr lang="en-IN" sz="3600" dirty="0" smtClean="0">
                <a:latin typeface="Times New Roman" panose="02020603050405020304" pitchFamily="18" charset="0"/>
                <a:cs typeface="Times New Roman" panose="02020603050405020304" pitchFamily="18" charset="0"/>
              </a:rPr>
            </a:br>
            <a:endParaRPr lang="en-IN" sz="3600" dirty="0">
              <a:latin typeface="Times New Roman" panose="02020603050405020304" pitchFamily="18" charset="0"/>
              <a:cs typeface="Times New Roman" panose="02020603050405020304" pitchFamily="18" charset="0"/>
            </a:endParaRPr>
          </a:p>
        </p:txBody>
      </p:sp>
      <p:sp>
        <p:nvSpPr>
          <p:cNvPr id="6" name="Content Placeholder 5"/>
          <p:cNvSpPr>
            <a:spLocks noGrp="1"/>
          </p:cNvSpPr>
          <p:nvPr>
            <p:ph idx="1"/>
          </p:nvPr>
        </p:nvSpPr>
        <p:spPr>
          <a:xfrm>
            <a:off x="763398" y="2301766"/>
            <a:ext cx="10590402" cy="4403834"/>
          </a:xfrm>
        </p:spPr>
        <p:txBody>
          <a:bodyPr>
            <a:normAutofit lnSpcReduction="10000"/>
          </a:bodyPr>
          <a:lstStyle/>
          <a:p>
            <a:pPr algn="just"/>
            <a:r>
              <a:rPr lang="en-US" sz="2400" b="1" dirty="0" smtClean="0">
                <a:latin typeface="Times New Roman" panose="02020603050405020304" pitchFamily="18" charset="0"/>
                <a:cs typeface="Times New Roman" panose="02020603050405020304" pitchFamily="18" charset="0"/>
              </a:rPr>
              <a:t>High Nitrogen Content</a:t>
            </a:r>
            <a:r>
              <a:rPr lang="en-US" sz="2400" dirty="0" smtClean="0">
                <a:latin typeface="Times New Roman" panose="02020603050405020304" pitchFamily="18" charset="0"/>
                <a:cs typeface="Times New Roman" panose="02020603050405020304" pitchFamily="18" charset="0"/>
              </a:rPr>
              <a:t>: Urea is a nitrogen-rich fertilizer (46% nitrogen) that promotes healthy plant growth, especially for crops that require high nitrogen, such as rice and wheat. It supports photosynthesis, protein synthesis, and overall plant development.</a:t>
            </a:r>
          </a:p>
          <a:p>
            <a:pPr algn="just"/>
            <a:r>
              <a:rPr lang="en-US" sz="2400" b="1" dirty="0" smtClean="0">
                <a:latin typeface="Times New Roman" panose="02020603050405020304" pitchFamily="18" charset="0"/>
                <a:cs typeface="Times New Roman" panose="02020603050405020304" pitchFamily="18" charset="0"/>
              </a:rPr>
              <a:t>Effective Application Methods</a:t>
            </a:r>
            <a:r>
              <a:rPr lang="en-US" sz="2400" dirty="0" smtClean="0">
                <a:latin typeface="Times New Roman" panose="02020603050405020304" pitchFamily="18" charset="0"/>
                <a:cs typeface="Times New Roman" panose="02020603050405020304" pitchFamily="18" charset="0"/>
              </a:rPr>
              <a:t>: Urea can be applied through various methods like broadcasting, banding, and fertigation. Proper application, such as incorporating it into the soil, reduces nitrogen loss due to volatilization and enhances its effectiveness.</a:t>
            </a:r>
          </a:p>
          <a:p>
            <a:pPr algn="just"/>
            <a:r>
              <a:rPr lang="en-US" sz="2400" b="1" dirty="0" smtClean="0">
                <a:latin typeface="Times New Roman" panose="02020603050405020304" pitchFamily="18" charset="0"/>
                <a:cs typeface="Times New Roman" panose="02020603050405020304" pitchFamily="18" charset="0"/>
              </a:rPr>
              <a:t>Environmental Considerations</a:t>
            </a:r>
            <a:r>
              <a:rPr lang="en-US" sz="2400" dirty="0" smtClean="0">
                <a:latin typeface="Times New Roman" panose="02020603050405020304" pitchFamily="18" charset="0"/>
                <a:cs typeface="Times New Roman" panose="02020603050405020304" pitchFamily="18" charset="0"/>
              </a:rPr>
              <a:t>: While urea boosts crop yields, excessive or improper use can lead to issues like soil acidification, water pollution, and greenhouse gas emissions. Sustainable practices, such as soil testing and proper timing, are essential to minimize environmental impact.</a:t>
            </a:r>
            <a:endParaRPr lang="en-IN" sz="24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973123" y="1501629"/>
            <a:ext cx="1090569" cy="369332"/>
          </a:xfrm>
          <a:prstGeom prst="rect">
            <a:avLst/>
          </a:prstGeom>
          <a:noFill/>
        </p:spPr>
        <p:txBody>
          <a:bodyPr wrap="square" rtlCol="0">
            <a:spAutoFit/>
          </a:bodyPr>
          <a:lstStyle/>
          <a:p>
            <a:endParaRPr lang="en-IN" dirty="0"/>
          </a:p>
        </p:txBody>
      </p:sp>
    </p:spTree>
    <p:extLst>
      <p:ext uri="{BB962C8B-B14F-4D97-AF65-F5344CB8AC3E}">
        <p14:creationId xmlns:p14="http://schemas.microsoft.com/office/powerpoint/2010/main" val="569538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88276"/>
            <a:ext cx="10515600" cy="1099730"/>
          </a:xfrm>
        </p:spPr>
        <p:txBody>
          <a:bodyPr>
            <a:normAutofit fontScale="90000"/>
          </a:bodyPr>
          <a:lstStyle/>
          <a:p>
            <a:r>
              <a:rPr lang="en-US" sz="40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Requirements </a:t>
            </a:r>
            <a:r>
              <a:rPr lang="en-US" sz="4000" b="1" u="sng" dirty="0">
                <a:solidFill>
                  <a:schemeClr val="accent6">
                    <a:lumMod val="20000"/>
                    <a:lumOff val="80000"/>
                  </a:schemeClr>
                </a:solidFill>
                <a:latin typeface="Times New Roman" panose="02020603050405020304" pitchFamily="18" charset="0"/>
                <a:cs typeface="Times New Roman" panose="02020603050405020304" pitchFamily="18" charset="0"/>
              </a:rPr>
              <a:t>for </a:t>
            </a:r>
            <a:r>
              <a:rPr lang="en-US" sz="40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Urea</a:t>
            </a:r>
            <a:r>
              <a:rPr lang="en-US" sz="4000" b="1" u="sng" dirty="0">
                <a:solidFill>
                  <a:schemeClr val="accent6">
                    <a:lumMod val="20000"/>
                    <a:lumOff val="80000"/>
                  </a:schemeClr>
                </a:solidFill>
                <a:latin typeface="Times New Roman" panose="02020603050405020304" pitchFamily="18" charset="0"/>
                <a:cs typeface="Times New Roman" panose="02020603050405020304" pitchFamily="18" charset="0"/>
              </a:rPr>
              <a:t> </a:t>
            </a:r>
            <a:r>
              <a:rPr lang="en-US" sz="40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as per IS </a:t>
            </a:r>
            <a:r>
              <a:rPr lang="en-IN" b="1" u="sng" dirty="0">
                <a:solidFill>
                  <a:schemeClr val="accent6">
                    <a:lumMod val="20000"/>
                    <a:lumOff val="80000"/>
                  </a:schemeClr>
                </a:solidFill>
                <a:latin typeface="Times New Roman" panose="02020603050405020304" pitchFamily="18" charset="0"/>
                <a:cs typeface="Times New Roman" panose="02020603050405020304" pitchFamily="18" charset="0"/>
              </a:rPr>
              <a:t>5406 : 2024</a:t>
            </a:r>
            <a:r>
              <a:rPr lang="en-US" u="sng" dirty="0" smtClean="0">
                <a:solidFill>
                  <a:schemeClr val="accent6">
                    <a:lumMod val="20000"/>
                    <a:lumOff val="80000"/>
                  </a:schemeClr>
                </a:solidFill>
              </a:rPr>
              <a:t> </a:t>
            </a:r>
            <a:r>
              <a:rPr lang="en-US" dirty="0">
                <a:solidFill>
                  <a:schemeClr val="accent6">
                    <a:lumMod val="20000"/>
                    <a:lumOff val="80000"/>
                  </a:schemeClr>
                </a:solidFill>
              </a:rPr>
              <a:t/>
            </a:r>
            <a:br>
              <a:rPr lang="en-US" dirty="0">
                <a:solidFill>
                  <a:schemeClr val="accent6">
                    <a:lumMod val="20000"/>
                    <a:lumOff val="80000"/>
                  </a:schemeClr>
                </a:solidFill>
              </a:rPr>
            </a:br>
            <a:endParaRPr lang="en-US" dirty="0">
              <a:solidFill>
                <a:schemeClr val="accent6">
                  <a:lumMod val="20000"/>
                  <a:lumOff val="80000"/>
                </a:schemeClr>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997219705"/>
              </p:ext>
            </p:extLst>
          </p:nvPr>
        </p:nvGraphicFramePr>
        <p:xfrm>
          <a:off x="838200" y="1915551"/>
          <a:ext cx="10515600" cy="4176608"/>
        </p:xfrm>
        <a:graphic>
          <a:graphicData uri="http://schemas.openxmlformats.org/drawingml/2006/table">
            <a:tbl>
              <a:tblPr firstRow="1" firstCol="1" bandRow="1">
                <a:tableStyleId>{5C22544A-7EE6-4342-B048-85BDC9FD1C3A}</a:tableStyleId>
              </a:tblPr>
              <a:tblGrid>
                <a:gridCol w="3886566">
                  <a:extLst>
                    <a:ext uri="{9D8B030D-6E8A-4147-A177-3AD203B41FA5}">
                      <a16:colId xmlns:a16="http://schemas.microsoft.com/office/drawing/2014/main" val="872042227"/>
                    </a:ext>
                  </a:extLst>
                </a:gridCol>
                <a:gridCol w="3312414">
                  <a:extLst>
                    <a:ext uri="{9D8B030D-6E8A-4147-A177-3AD203B41FA5}">
                      <a16:colId xmlns:a16="http://schemas.microsoft.com/office/drawing/2014/main" val="2344161244"/>
                    </a:ext>
                  </a:extLst>
                </a:gridCol>
                <a:gridCol w="3316620">
                  <a:extLst>
                    <a:ext uri="{9D8B030D-6E8A-4147-A177-3AD203B41FA5}">
                      <a16:colId xmlns:a16="http://schemas.microsoft.com/office/drawing/2014/main" val="2215771083"/>
                    </a:ext>
                  </a:extLst>
                </a:gridCol>
              </a:tblGrid>
              <a:tr h="361147">
                <a:tc>
                  <a:txBody>
                    <a:bodyPr/>
                    <a:lstStyle/>
                    <a:p>
                      <a:pPr marL="0" marR="0" algn="ctr">
                        <a:lnSpc>
                          <a:spcPct val="115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Characteristic</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gn="ctr">
                        <a:lnSpc>
                          <a:spcPct val="115000"/>
                        </a:lnSpc>
                        <a:spcBef>
                          <a:spcPts val="0"/>
                        </a:spcBef>
                        <a:spcAft>
                          <a:spcPts val="0"/>
                        </a:spcAft>
                      </a:pPr>
                      <a:r>
                        <a:rPr lang="en-IN" sz="1800" dirty="0" smtClean="0">
                          <a:effectLst/>
                          <a:latin typeface="Times New Roman" panose="02020603050405020304" pitchFamily="18" charset="0"/>
                          <a:cs typeface="Times New Roman" panose="02020603050405020304" pitchFamily="18" charset="0"/>
                        </a:rPr>
                        <a:t>  </a:t>
                      </a:r>
                      <a:r>
                        <a:rPr lang="en-IN" sz="1800" dirty="0">
                          <a:effectLst/>
                          <a:latin typeface="Times New Roman" panose="02020603050405020304" pitchFamily="18" charset="0"/>
                          <a:cs typeface="Times New Roman" panose="02020603050405020304" pitchFamily="18" charset="0"/>
                        </a:rPr>
                        <a:t>Requirements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205903607"/>
                  </a:ext>
                </a:extLst>
              </a:tr>
              <a:tr h="1125024">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Urea (46 % N)/Urea</a:t>
                      </a:r>
                      <a:endParaRPr lang="en-US" sz="1800">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Super Granulated/Urea</a:t>
                      </a:r>
                      <a:endParaRPr lang="en-US" sz="1800">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(Granular)/Urea</a:t>
                      </a:r>
                      <a:endParaRPr lang="en-US" sz="1800">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Briquettes</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Neem Coated</a:t>
                      </a:r>
                      <a:endParaRPr lang="en-US" sz="1800">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Urea/Neem Coated</a:t>
                      </a:r>
                      <a:endParaRPr lang="en-US" sz="1800">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Urea (Granular)</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46284238"/>
                  </a:ext>
                </a:extLst>
              </a:tr>
              <a:tr h="843768">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Total nitrogen, percent</a:t>
                      </a:r>
                      <a:endParaRPr lang="en-US" sz="1800" dirty="0">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by mass, on dry basis,</a:t>
                      </a:r>
                      <a:endParaRPr lang="en-US" sz="1800" dirty="0">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Min</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46.0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46.0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97665487"/>
                  </a:ext>
                </a:extLst>
              </a:tr>
              <a:tr h="562512">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Moisture, percent by</a:t>
                      </a:r>
                      <a:endParaRPr lang="en-US" sz="1800" dirty="0">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mass, Max</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1.0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1.0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83023758"/>
                  </a:ext>
                </a:extLst>
              </a:tr>
              <a:tr h="562512">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Biuret, percent by</a:t>
                      </a:r>
                      <a:endParaRPr lang="en-US" sz="1800" dirty="0">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mass, Max</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1.5</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1.5</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20993202"/>
                  </a:ext>
                </a:extLst>
              </a:tr>
              <a:tr h="562512">
                <a:tc>
                  <a:txBody>
                    <a:bodyPr/>
                    <a:lstStyle/>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Oil content, percent by</a:t>
                      </a:r>
                      <a:endParaRPr lang="en-US" sz="1800">
                        <a:effectLst/>
                        <a:latin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mass, Min</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0.035</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57725427"/>
                  </a:ext>
                </a:extLst>
              </a:tr>
            </a:tbl>
          </a:graphicData>
        </a:graphic>
      </p:graphicFrame>
    </p:spTree>
    <p:extLst>
      <p:ext uri="{BB962C8B-B14F-4D97-AF65-F5344CB8AC3E}">
        <p14:creationId xmlns:p14="http://schemas.microsoft.com/office/powerpoint/2010/main" val="701919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08385"/>
            <a:ext cx="10515600" cy="935421"/>
          </a:xfrm>
        </p:spPr>
        <p:txBody>
          <a:bodyPr>
            <a:normAutofit fontScale="90000"/>
          </a:bodyPr>
          <a:lstStyle/>
          <a:p>
            <a:pPr algn="ctr"/>
            <a:r>
              <a:rPr lang="en-IN" sz="4000" b="1" dirty="0" smtClean="0">
                <a:solidFill>
                  <a:schemeClr val="accent6">
                    <a:lumMod val="20000"/>
                    <a:lumOff val="80000"/>
                  </a:schemeClr>
                </a:solidFill>
                <a:latin typeface="Times New Roman" panose="02020603050405020304" pitchFamily="18" charset="0"/>
                <a:cs typeface="Times New Roman" panose="02020603050405020304" pitchFamily="18" charset="0"/>
              </a:rPr>
              <a:t>IS 826 : 2018 </a:t>
            </a:r>
            <a:r>
              <a:rPr lang="en-US" sz="4000" b="1" dirty="0" smtClean="0">
                <a:solidFill>
                  <a:schemeClr val="accent6">
                    <a:lumMod val="20000"/>
                    <a:lumOff val="80000"/>
                  </a:schemeClr>
                </a:solidFill>
                <a:latin typeface="Times New Roman" panose="02020603050405020304" pitchFamily="18" charset="0"/>
                <a:cs typeface="Times New Roman" panose="02020603050405020304" pitchFamily="18" charset="0"/>
              </a:rPr>
              <a:t>Ammonium sulphate, fertilizer grade – Specification</a:t>
            </a:r>
            <a:r>
              <a:rPr lang="en-IN" sz="4000" b="1" dirty="0" smtClean="0">
                <a:latin typeface="Times New Roman" panose="02020603050405020304" pitchFamily="18" charset="0"/>
                <a:cs typeface="Times New Roman" panose="02020603050405020304" pitchFamily="18" charset="0"/>
              </a:rPr>
              <a:t/>
            </a:r>
            <a:br>
              <a:rPr lang="en-IN" sz="4000" b="1" dirty="0" smtClean="0">
                <a:latin typeface="Times New Roman" panose="02020603050405020304" pitchFamily="18" charset="0"/>
                <a:cs typeface="Times New Roman" panose="02020603050405020304" pitchFamily="18" charset="0"/>
              </a:rPr>
            </a:br>
            <a:r>
              <a:rPr lang="en-IN" dirty="0" smtClean="0"/>
              <a:t/>
            </a:r>
            <a:br>
              <a:rPr lang="en-IN" dirty="0" smtClean="0"/>
            </a:br>
            <a:endParaRPr lang="en-IN" dirty="0"/>
          </a:p>
        </p:txBody>
      </p:sp>
      <p:sp>
        <p:nvSpPr>
          <p:cNvPr id="3" name="Content Placeholder 2"/>
          <p:cNvSpPr>
            <a:spLocks noGrp="1"/>
          </p:cNvSpPr>
          <p:nvPr>
            <p:ph idx="1"/>
          </p:nvPr>
        </p:nvSpPr>
        <p:spPr>
          <a:xfrm>
            <a:off x="838200" y="2459421"/>
            <a:ext cx="10515600" cy="3717542"/>
          </a:xfrm>
        </p:spPr>
        <p:txBody>
          <a:bodyPr>
            <a:normAutofit/>
          </a:bodyPr>
          <a:lstStyle/>
          <a:p>
            <a:r>
              <a:rPr lang="en-US" sz="2400" b="1" dirty="0" smtClean="0">
                <a:latin typeface="Times New Roman" panose="02020603050405020304" pitchFamily="18" charset="0"/>
                <a:cs typeface="Times New Roman" panose="02020603050405020304" pitchFamily="18" charset="0"/>
              </a:rPr>
              <a:t>Rich in Nitrogen and Sulfur</a:t>
            </a:r>
            <a:r>
              <a:rPr lang="en-US" sz="2400" dirty="0" smtClean="0">
                <a:latin typeface="Times New Roman" panose="02020603050405020304" pitchFamily="18" charset="0"/>
                <a:cs typeface="Times New Roman" panose="02020603050405020304" pitchFamily="18" charset="0"/>
              </a:rPr>
              <a:t>: Ammonium sulfate provides both nitrogen (21%) and sulfur (24%), essential nutrients for plant growth, promoting strong vegetative growth and improving protein synthesis in plants.</a:t>
            </a:r>
          </a:p>
          <a:p>
            <a:r>
              <a:rPr lang="en-US" sz="2400" b="1" dirty="0" smtClean="0">
                <a:latin typeface="Times New Roman" panose="02020603050405020304" pitchFamily="18" charset="0"/>
                <a:cs typeface="Times New Roman" panose="02020603050405020304" pitchFamily="18" charset="0"/>
              </a:rPr>
              <a:t>Soil pH Adjustment</a:t>
            </a:r>
            <a:r>
              <a:rPr lang="en-US" sz="2400" dirty="0" smtClean="0">
                <a:latin typeface="Times New Roman" panose="02020603050405020304" pitchFamily="18" charset="0"/>
                <a:cs typeface="Times New Roman" panose="02020603050405020304" pitchFamily="18" charset="0"/>
              </a:rPr>
              <a:t>: Ammonium sulfate can help lower soil pH, making it suitable for crops that prefer slightly acidic soils, such as corn and wheat</a:t>
            </a:r>
          </a:p>
          <a:p>
            <a:r>
              <a:rPr lang="en-US" sz="2400" b="1" dirty="0" smtClean="0">
                <a:latin typeface="Times New Roman" panose="02020603050405020304" pitchFamily="18" charset="0"/>
                <a:cs typeface="Times New Roman" panose="02020603050405020304" pitchFamily="18" charset="0"/>
              </a:rPr>
              <a:t>Slow Release and Efficiency</a:t>
            </a:r>
            <a:r>
              <a:rPr lang="en-US" sz="2400" dirty="0" smtClean="0">
                <a:latin typeface="Times New Roman" panose="02020603050405020304" pitchFamily="18" charset="0"/>
                <a:cs typeface="Times New Roman" panose="02020603050405020304" pitchFamily="18" charset="0"/>
              </a:rPr>
              <a:t>: It provides a controlled release of nitrogen, reducing the risk of nutrient leaching and ensuring a steady supply of nutrients to plants, improving fertilizer efficiency.</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6048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41131"/>
            <a:ext cx="10515600" cy="1671145"/>
          </a:xfrm>
        </p:spPr>
        <p:txBody>
          <a:bodyPr>
            <a:normAutofit fontScale="90000"/>
          </a:bodyPr>
          <a:lstStyle/>
          <a:p>
            <a:pPr algn="ctr"/>
            <a:r>
              <a:rPr lang="en-IN" sz="3600" b="1" u="sng" dirty="0">
                <a:solidFill>
                  <a:schemeClr val="accent6">
                    <a:lumMod val="20000"/>
                    <a:lumOff val="80000"/>
                  </a:schemeClr>
                </a:solidFill>
                <a:latin typeface="Times New Roman" panose="02020603050405020304" pitchFamily="18" charset="0"/>
                <a:cs typeface="Times New Roman" panose="02020603050405020304" pitchFamily="18" charset="0"/>
              </a:rPr>
              <a:t>Requirements for Ammonium </a:t>
            </a:r>
            <a:r>
              <a:rPr lang="en-IN" sz="3600"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Sulphate</a:t>
            </a:r>
            <a:r>
              <a:rPr lang="en-IN" b="1" u="sng" dirty="0">
                <a:solidFill>
                  <a:schemeClr val="accent6">
                    <a:lumMod val="20000"/>
                    <a:lumOff val="80000"/>
                  </a:schemeClr>
                </a:solidFill>
                <a:latin typeface="Times New Roman" panose="02020603050405020304" pitchFamily="18" charset="0"/>
                <a:cs typeface="Times New Roman" panose="02020603050405020304" pitchFamily="18" charset="0"/>
              </a:rPr>
              <a:t> </a:t>
            </a:r>
            <a:r>
              <a:rPr lang="en-IN" b="1" u="sng" dirty="0" smtClean="0">
                <a:solidFill>
                  <a:schemeClr val="accent6">
                    <a:lumMod val="20000"/>
                    <a:lumOff val="80000"/>
                  </a:schemeClr>
                </a:solidFill>
                <a:latin typeface="Times New Roman" panose="02020603050405020304" pitchFamily="18" charset="0"/>
                <a:cs typeface="Times New Roman" panose="02020603050405020304" pitchFamily="18" charset="0"/>
              </a:rPr>
              <a:t>as per IS 826 : 2018</a:t>
            </a:r>
            <a:r>
              <a:rPr lang="en-US" u="sng" dirty="0">
                <a:solidFill>
                  <a:schemeClr val="accent6">
                    <a:lumMod val="20000"/>
                    <a:lumOff val="80000"/>
                  </a:schemeClr>
                </a:solidFill>
              </a:rPr>
              <a:t/>
            </a:r>
            <a:br>
              <a:rPr lang="en-US" u="sng" dirty="0">
                <a:solidFill>
                  <a:schemeClr val="accent6">
                    <a:lumMod val="20000"/>
                    <a:lumOff val="80000"/>
                  </a:schemeClr>
                </a:solidFill>
              </a:rPr>
            </a:br>
            <a:endParaRPr lang="en-US" u="sng" dirty="0">
              <a:solidFill>
                <a:schemeClr val="accent6">
                  <a:lumMod val="20000"/>
                  <a:lumOff val="8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29557914"/>
              </p:ext>
            </p:extLst>
          </p:nvPr>
        </p:nvGraphicFramePr>
        <p:xfrm>
          <a:off x="838200" y="2312276"/>
          <a:ext cx="10515600" cy="2517174"/>
        </p:xfrm>
        <a:graphic>
          <a:graphicData uri="http://schemas.openxmlformats.org/drawingml/2006/table">
            <a:tbl>
              <a:tblPr firstRow="1" firstCol="1" bandRow="1">
                <a:tableStyleId>{5C22544A-7EE6-4342-B048-85BDC9FD1C3A}</a:tableStyleId>
              </a:tblPr>
              <a:tblGrid>
                <a:gridCol w="6443960">
                  <a:extLst>
                    <a:ext uri="{9D8B030D-6E8A-4147-A177-3AD203B41FA5}">
                      <a16:colId xmlns:a16="http://schemas.microsoft.com/office/drawing/2014/main" val="116896008"/>
                    </a:ext>
                  </a:extLst>
                </a:gridCol>
                <a:gridCol w="4071640">
                  <a:extLst>
                    <a:ext uri="{9D8B030D-6E8A-4147-A177-3AD203B41FA5}">
                      <a16:colId xmlns:a16="http://schemas.microsoft.com/office/drawing/2014/main" val="3626482441"/>
                    </a:ext>
                  </a:extLst>
                </a:gridCol>
              </a:tblGrid>
              <a:tr h="441119">
                <a:tc>
                  <a:txBody>
                    <a:bodyPr/>
                    <a:lstStyle/>
                    <a:p>
                      <a:pPr marL="0" marR="0" algn="ctr">
                        <a:lnSpc>
                          <a:spcPct val="115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Characteristic</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IN" sz="1800">
                          <a:effectLst/>
                          <a:latin typeface="Times New Roman" panose="02020603050405020304" pitchFamily="18" charset="0"/>
                          <a:cs typeface="Times New Roman" panose="02020603050405020304" pitchFamily="18" charset="0"/>
                        </a:rPr>
                        <a:t>Requirement</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40683328"/>
                  </a:ext>
                </a:extLst>
              </a:tr>
              <a:tr h="415211">
                <a:tc>
                  <a:txBody>
                    <a:bodyPr/>
                    <a:lstStyle/>
                    <a:p>
                      <a:pPr marL="0" marR="0" algn="just">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Moisture, percent by mass, Max</a:t>
                      </a:r>
                      <a:r>
                        <a:rPr lang="en-IN" sz="1800" baseline="30000" dirty="0">
                          <a:effectLst/>
                          <a:latin typeface="Times New Roman" panose="02020603050405020304" pitchFamily="18" charset="0"/>
                          <a:cs typeface="Times New Roman" panose="02020603050405020304" pitchFamily="18" charset="0"/>
                        </a:rPr>
                        <a:t>1)</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1.0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8582258"/>
                  </a:ext>
                </a:extLst>
              </a:tr>
              <a:tr h="415211">
                <a:tc>
                  <a:txBody>
                    <a:bodyPr/>
                    <a:lstStyle/>
                    <a:p>
                      <a:pPr marL="0" marR="0" algn="just">
                        <a:lnSpc>
                          <a:spcPct val="107000"/>
                        </a:lnSpc>
                        <a:spcBef>
                          <a:spcPts val="0"/>
                        </a:spcBef>
                        <a:spcAft>
                          <a:spcPts val="0"/>
                        </a:spcAft>
                      </a:pPr>
                      <a:r>
                        <a:rPr lang="en-IN" sz="1800" dirty="0" err="1">
                          <a:effectLst/>
                          <a:latin typeface="Times New Roman" panose="02020603050405020304" pitchFamily="18" charset="0"/>
                          <a:cs typeface="Times New Roman" panose="02020603050405020304" pitchFamily="18" charset="0"/>
                        </a:rPr>
                        <a:t>Ammoniacal</a:t>
                      </a:r>
                      <a:r>
                        <a:rPr lang="en-IN" sz="1800" dirty="0">
                          <a:effectLst/>
                          <a:latin typeface="Times New Roman" panose="02020603050405020304" pitchFamily="18" charset="0"/>
                          <a:cs typeface="Times New Roman" panose="02020603050405020304" pitchFamily="18" charset="0"/>
                        </a:rPr>
                        <a:t> nitrogen, percent by weight, Min</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20.6</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04918122"/>
                  </a:ext>
                </a:extLst>
              </a:tr>
              <a:tr h="415211">
                <a:tc>
                  <a:txBody>
                    <a:bodyPr/>
                    <a:lstStyle/>
                    <a:p>
                      <a:pPr marL="0" marR="0" algn="just">
                        <a:lnSpc>
                          <a:spcPct val="107000"/>
                        </a:lnSpc>
                        <a:spcBef>
                          <a:spcPts val="0"/>
                        </a:spcBef>
                        <a:spcAft>
                          <a:spcPts val="0"/>
                        </a:spcAft>
                      </a:pPr>
                      <a:r>
                        <a:rPr lang="en-IN" sz="1800">
                          <a:effectLst/>
                          <a:latin typeface="Times New Roman" panose="02020603050405020304" pitchFamily="18" charset="0"/>
                          <a:cs typeface="Times New Roman" panose="02020603050405020304" pitchFamily="18" charset="0"/>
                        </a:rPr>
                        <a:t>Free acidity (as H</a:t>
                      </a:r>
                      <a:r>
                        <a:rPr lang="en-IN" sz="1800" baseline="-25000">
                          <a:effectLst/>
                          <a:latin typeface="Times New Roman" panose="02020603050405020304" pitchFamily="18" charset="0"/>
                          <a:cs typeface="Times New Roman" panose="02020603050405020304" pitchFamily="18" charset="0"/>
                        </a:rPr>
                        <a:t>2</a:t>
                      </a:r>
                      <a:r>
                        <a:rPr lang="en-IN" sz="1800">
                          <a:effectLst/>
                          <a:latin typeface="Times New Roman" panose="02020603050405020304" pitchFamily="18" charset="0"/>
                          <a:cs typeface="Times New Roman" panose="02020603050405020304" pitchFamily="18" charset="0"/>
                        </a:rPr>
                        <a:t>SO</a:t>
                      </a:r>
                      <a:r>
                        <a:rPr lang="en-IN" sz="1800" baseline="-25000">
                          <a:effectLst/>
                          <a:latin typeface="Times New Roman" panose="02020603050405020304" pitchFamily="18" charset="0"/>
                          <a:cs typeface="Times New Roman" panose="02020603050405020304" pitchFamily="18" charset="0"/>
                        </a:rPr>
                        <a:t>4</a:t>
                      </a:r>
                      <a:r>
                        <a:rPr lang="en-IN" sz="1800">
                          <a:effectLst/>
                          <a:latin typeface="Times New Roman" panose="02020603050405020304" pitchFamily="18" charset="0"/>
                          <a:cs typeface="Times New Roman" panose="02020603050405020304" pitchFamily="18" charset="0"/>
                        </a:rPr>
                        <a:t>), percent by weight, Max</a:t>
                      </a:r>
                      <a:r>
                        <a:rPr lang="en-IN" sz="1800" baseline="30000">
                          <a:effectLst/>
                          <a:latin typeface="Times New Roman" panose="02020603050405020304" pitchFamily="18" charset="0"/>
                          <a:cs typeface="Times New Roman" panose="02020603050405020304" pitchFamily="18" charset="0"/>
                        </a:rPr>
                        <a:t>2)</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0.025</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91777678"/>
                  </a:ext>
                </a:extLst>
              </a:tr>
              <a:tr h="415211">
                <a:tc>
                  <a:txBody>
                    <a:bodyPr/>
                    <a:lstStyle/>
                    <a:p>
                      <a:pPr marL="0" marR="0" algn="just">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Arsenic as (As</a:t>
                      </a:r>
                      <a:r>
                        <a:rPr lang="en-IN" sz="1800" baseline="-25000" dirty="0">
                          <a:effectLst/>
                          <a:latin typeface="Times New Roman" panose="02020603050405020304" pitchFamily="18" charset="0"/>
                          <a:cs typeface="Times New Roman" panose="02020603050405020304" pitchFamily="18" charset="0"/>
                        </a:rPr>
                        <a:t>2</a:t>
                      </a:r>
                      <a:r>
                        <a:rPr lang="en-IN" sz="1800" dirty="0">
                          <a:effectLst/>
                          <a:latin typeface="Times New Roman" panose="02020603050405020304" pitchFamily="18" charset="0"/>
                          <a:cs typeface="Times New Roman" panose="02020603050405020304" pitchFamily="18" charset="0"/>
                        </a:rPr>
                        <a:t>O</a:t>
                      </a:r>
                      <a:r>
                        <a:rPr lang="en-IN" sz="1800" baseline="-25000" dirty="0">
                          <a:effectLst/>
                          <a:latin typeface="Times New Roman" panose="02020603050405020304" pitchFamily="18" charset="0"/>
                          <a:cs typeface="Times New Roman" panose="02020603050405020304" pitchFamily="18" charset="0"/>
                        </a:rPr>
                        <a:t>3</a:t>
                      </a:r>
                      <a:r>
                        <a:rPr lang="en-IN" sz="1800" dirty="0">
                          <a:effectLst/>
                          <a:latin typeface="Times New Roman" panose="02020603050405020304" pitchFamily="18" charset="0"/>
                          <a:cs typeface="Times New Roman" panose="02020603050405020304" pitchFamily="18" charset="0"/>
                        </a:rPr>
                        <a:t>), percent by weight, Max</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0.01</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73282348"/>
                  </a:ext>
                </a:extLst>
              </a:tr>
              <a:tr h="415211">
                <a:tc>
                  <a:txBody>
                    <a:bodyPr/>
                    <a:lstStyle/>
                    <a:p>
                      <a:pPr marL="0" marR="0" algn="just">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Sulphur (as S), percent by weight, Min</a:t>
                      </a:r>
                      <a:r>
                        <a:rPr lang="en-IN" sz="1800" baseline="30000" dirty="0">
                          <a:effectLst/>
                          <a:latin typeface="Times New Roman" panose="02020603050405020304" pitchFamily="18" charset="0"/>
                          <a:cs typeface="Times New Roman" panose="02020603050405020304" pitchFamily="18" charset="0"/>
                        </a:rPr>
                        <a:t>3)</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IN" sz="1800" dirty="0">
                          <a:effectLst/>
                          <a:latin typeface="Times New Roman" panose="02020603050405020304" pitchFamily="18" charset="0"/>
                          <a:cs typeface="Times New Roman" panose="02020603050405020304" pitchFamily="18" charset="0"/>
                        </a:rPr>
                        <a:t>23.0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30412499"/>
                  </a:ext>
                </a:extLst>
              </a:tr>
            </a:tbl>
          </a:graphicData>
        </a:graphic>
      </p:graphicFrame>
      <p:sp>
        <p:nvSpPr>
          <p:cNvPr id="5" name="TextBox 4"/>
          <p:cNvSpPr txBox="1"/>
          <p:nvPr/>
        </p:nvSpPr>
        <p:spPr>
          <a:xfrm>
            <a:off x="838200" y="4795935"/>
            <a:ext cx="10515600" cy="1908215"/>
          </a:xfrm>
          <a:prstGeom prst="rect">
            <a:avLst/>
          </a:prstGeom>
          <a:noFill/>
        </p:spPr>
        <p:txBody>
          <a:bodyPr wrap="square" rtlCol="0">
            <a:spAutoFit/>
          </a:bodyPr>
          <a:lstStyle/>
          <a:p>
            <a:endParaRPr lang="en-IN" sz="2000" baseline="30000" dirty="0" smtClean="0">
              <a:latin typeface="Times New Roman" panose="02020603050405020304" pitchFamily="18" charset="0"/>
              <a:cs typeface="Times New Roman" panose="02020603050405020304" pitchFamily="18" charset="0"/>
            </a:endParaRPr>
          </a:p>
          <a:p>
            <a:endParaRPr lang="en-IN" sz="2000" baseline="30000" dirty="0">
              <a:latin typeface="Times New Roman" panose="02020603050405020304" pitchFamily="18" charset="0"/>
              <a:cs typeface="Times New Roman" panose="02020603050405020304" pitchFamily="18" charset="0"/>
            </a:endParaRPr>
          </a:p>
          <a:p>
            <a:endParaRPr lang="en-IN" sz="2000" baseline="30000" dirty="0" smtClean="0">
              <a:latin typeface="Times New Roman" panose="02020603050405020304" pitchFamily="18" charset="0"/>
              <a:cs typeface="Times New Roman" panose="02020603050405020304" pitchFamily="18" charset="0"/>
            </a:endParaRPr>
          </a:p>
          <a:p>
            <a:r>
              <a:rPr lang="en-IN" sz="2000" baseline="30000" dirty="0" smtClean="0">
                <a:latin typeface="Times New Roman" panose="02020603050405020304" pitchFamily="18" charset="0"/>
                <a:cs typeface="Times New Roman" panose="02020603050405020304" pitchFamily="18" charset="0"/>
              </a:rPr>
              <a:t>1</a:t>
            </a:r>
            <a:r>
              <a:rPr lang="en-IN" sz="2000" baseline="30000" dirty="0">
                <a:latin typeface="Times New Roman" panose="02020603050405020304" pitchFamily="18" charset="0"/>
                <a:cs typeface="Times New Roman" panose="02020603050405020304" pitchFamily="18" charset="0"/>
              </a:rPr>
              <a:t>)</a:t>
            </a:r>
            <a:r>
              <a:rPr lang="en-IN" sz="2000" dirty="0">
                <a:latin typeface="Times New Roman" panose="02020603050405020304" pitchFamily="18" charset="0"/>
                <a:cs typeface="Times New Roman" panose="02020603050405020304" pitchFamily="18" charset="0"/>
              </a:rPr>
              <a:t> A tolerance of 0.3 units of moisture content shall be permissible.</a:t>
            </a:r>
            <a:endParaRPr lang="en-US" sz="2000" dirty="0">
              <a:latin typeface="Times New Roman" panose="02020603050405020304" pitchFamily="18" charset="0"/>
              <a:cs typeface="Times New Roman" panose="02020603050405020304" pitchFamily="18" charset="0"/>
            </a:endParaRPr>
          </a:p>
          <a:p>
            <a:r>
              <a:rPr lang="en-IN" sz="2000" baseline="30000" dirty="0">
                <a:latin typeface="Times New Roman" panose="02020603050405020304" pitchFamily="18" charset="0"/>
                <a:cs typeface="Times New Roman" panose="02020603050405020304" pitchFamily="18" charset="0"/>
              </a:rPr>
              <a:t>2)</a:t>
            </a:r>
            <a:r>
              <a:rPr lang="en-IN" sz="2000" dirty="0">
                <a:latin typeface="Times New Roman" panose="02020603050405020304" pitchFamily="18" charset="0"/>
                <a:cs typeface="Times New Roman" panose="02020603050405020304" pitchFamily="18" charset="0"/>
              </a:rPr>
              <a:t> 0.04 for material obtained from by-product ammonia and by-product gypsum.</a:t>
            </a:r>
            <a:endParaRPr lang="en-US" sz="2000" dirty="0">
              <a:latin typeface="Times New Roman" panose="02020603050405020304" pitchFamily="18" charset="0"/>
              <a:cs typeface="Times New Roman" panose="02020603050405020304" pitchFamily="18" charset="0"/>
            </a:endParaRPr>
          </a:p>
          <a:p>
            <a:r>
              <a:rPr lang="en-IN" sz="2000" baseline="30000" dirty="0">
                <a:latin typeface="Times New Roman" panose="02020603050405020304" pitchFamily="18" charset="0"/>
                <a:cs typeface="Times New Roman" panose="02020603050405020304" pitchFamily="18" charset="0"/>
              </a:rPr>
              <a:t>3)</a:t>
            </a:r>
            <a:r>
              <a:rPr lang="en-IN" sz="2000" dirty="0">
                <a:latin typeface="Times New Roman" panose="02020603050405020304" pitchFamily="18" charset="0"/>
                <a:cs typeface="Times New Roman" panose="02020603050405020304" pitchFamily="18" charset="0"/>
              </a:rPr>
              <a:t> A tolerance of 0.2 units of nutrient shall be permissible.</a:t>
            </a:r>
            <a:endParaRPr lang="en-US" sz="20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92474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573</TotalTime>
  <Words>4305</Words>
  <Application>Microsoft Office PowerPoint</Application>
  <PresentationFormat>Widescreen</PresentationFormat>
  <Paragraphs>448</Paragraphs>
  <Slides>42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42</vt:i4>
      </vt:variant>
    </vt:vector>
  </HeadingPairs>
  <TitlesOfParts>
    <vt:vector size="50" baseType="lpstr">
      <vt:lpstr>Arial</vt:lpstr>
      <vt:lpstr>Calibri</vt:lpstr>
      <vt:lpstr>Century Gothic</vt:lpstr>
      <vt:lpstr>Courier New</vt:lpstr>
      <vt:lpstr>Times New Roman</vt:lpstr>
      <vt:lpstr>Wingdings</vt:lpstr>
      <vt:lpstr>Wingdings 3</vt:lpstr>
      <vt:lpstr>Ion Boardroom</vt:lpstr>
      <vt:lpstr>SOIL HEALTH MANAGEMENT — INDIAN STANDARDS ON FERTILIZERS AND SOIL QUALITY</vt:lpstr>
      <vt:lpstr>SOIL HEALTH MANAGEMENT </vt:lpstr>
      <vt:lpstr>Indian Standards and Their Role in SHM  </vt:lpstr>
      <vt:lpstr>Chemical Fertilizers as SHM</vt:lpstr>
      <vt:lpstr>Indian Standards on Chemical Fertilizers</vt:lpstr>
      <vt:lpstr>IS 5406 : 2024 Urea, Fertilizer grade – Specification   </vt:lpstr>
      <vt:lpstr>Requirements for Urea as per IS 5406 : 2024  </vt:lpstr>
      <vt:lpstr>IS 826 : 2018 Ammonium sulphate, fertilizer grade – Specification  </vt:lpstr>
      <vt:lpstr>Requirements for Ammonium Sulphate as per IS 826 : 2018 </vt:lpstr>
      <vt:lpstr>IS 2779 : 2018 Potassium chloride (Muriate of Potash), fertilizer grade - Specification   </vt:lpstr>
      <vt:lpstr>Requirements for Potassium Chloride (Muriate of Potash) as per IS 2779 : 2018  </vt:lpstr>
      <vt:lpstr>IS 294 : 2018 Single superphosphate – Specification   </vt:lpstr>
      <vt:lpstr>Requirement of Single Superphosphate as per IS 294 : 2018  </vt:lpstr>
      <vt:lpstr>PowerPoint Presentation</vt:lpstr>
      <vt:lpstr>IS 6448 : 2018 Diammonium phosphate – Specification</vt:lpstr>
      <vt:lpstr>Requirements for Diammonium Phosphate as per IS 6448 : 2018  </vt:lpstr>
      <vt:lpstr>IS 1114 : 2024 Ammonium Chloride, Fertilizer Grade – Specification</vt:lpstr>
      <vt:lpstr>Requirements for Ammonium Chloride as per IS 1114 : 2024 </vt:lpstr>
      <vt:lpstr>Bio-fertilizers as SHM</vt:lpstr>
      <vt:lpstr>Indian Standards on Bio-Fertilizers</vt:lpstr>
      <vt:lpstr>IS 17134 : 2020 Liquid Based Rhizobium Inoculants - Specification </vt:lpstr>
      <vt:lpstr>REQUIREMENTS as per IS 17134 : 2020 </vt:lpstr>
      <vt:lpstr>IS 17135 : 2019 Liquid Based Azotobacter spp. Inoculants - Specification </vt:lpstr>
      <vt:lpstr>REQUIREMENTS as per IS 17135 : 2019 </vt:lpstr>
      <vt:lpstr>Bacterial InocuIS 17137 : 2019 Liquid Based Phosphate Solubilizing lants ( PSBI ) - Specification </vt:lpstr>
      <vt:lpstr>REQUIREMENTS as per IS 17137 : 2019 </vt:lpstr>
      <vt:lpstr>IS 18363 : 2023 Zinc solubilizing bacterial inoculant (ZnSBI) - Specification </vt:lpstr>
      <vt:lpstr>REQUIREMENTS as per IS 18363 : 2023 </vt:lpstr>
      <vt:lpstr>PowerPoint Presentation</vt:lpstr>
      <vt:lpstr>IS 18121 : 2023 Liquid based phosphate solubilizing fungal inoculants Aspergillus Awamori – Specification</vt:lpstr>
      <vt:lpstr>REQUIREMENTS as per IS 18121 : 2023 </vt:lpstr>
      <vt:lpstr>PowerPoint Presentation</vt:lpstr>
      <vt:lpstr>PowerPoint Presentation</vt:lpstr>
      <vt:lpstr>Indian Standards on Organic Manure</vt:lpstr>
      <vt:lpstr>IS 16556 : 2016 Municipal solid waste compost, manure grade – Specification </vt:lpstr>
      <vt:lpstr>Requirements for Municipal Solid Waste Compost as per IS 16556 : 2016 </vt:lpstr>
      <vt:lpstr>IS 16702 : 2018 Vermicompost – Specification </vt:lpstr>
      <vt:lpstr>Requirement for Vermicompost as per IS 16702 : 2018</vt:lpstr>
      <vt:lpstr>IS 18146 : 2023 Phosphate Rich Organic Manure – Specification </vt:lpstr>
      <vt:lpstr>Requirements for Phosphate Rich Organic Manure as per IS 18146 : 2023 </vt:lpstr>
      <vt:lpstr>Integrated Soil Health Management</vt:lpstr>
      <vt:lpstr>THANK YOU....</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66</cp:revision>
  <dcterms:created xsi:type="dcterms:W3CDTF">2025-01-14T06:41:37Z</dcterms:created>
  <dcterms:modified xsi:type="dcterms:W3CDTF">2025-01-15T08:26:44Z</dcterms:modified>
</cp:coreProperties>
</file>