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Lst>
  <p:notesMasterIdLst>
    <p:notesMasterId r:id="rId34"/>
  </p:notesMasterIdLst>
  <p:sldIdLst>
    <p:sldId id="256" r:id="rId2"/>
    <p:sldId id="257" r:id="rId3"/>
    <p:sldId id="258" r:id="rId4"/>
    <p:sldId id="259" r:id="rId5"/>
    <p:sldId id="260" r:id="rId6"/>
    <p:sldId id="262" r:id="rId7"/>
    <p:sldId id="357" r:id="rId8"/>
    <p:sldId id="261" r:id="rId9"/>
    <p:sldId id="265" r:id="rId10"/>
    <p:sldId id="348" r:id="rId11"/>
    <p:sldId id="293" r:id="rId12"/>
    <p:sldId id="316" r:id="rId13"/>
    <p:sldId id="314" r:id="rId14"/>
    <p:sldId id="268" r:id="rId15"/>
    <p:sldId id="269" r:id="rId16"/>
    <p:sldId id="270" r:id="rId17"/>
    <p:sldId id="320" r:id="rId18"/>
    <p:sldId id="271" r:id="rId19"/>
    <p:sldId id="283" r:id="rId20"/>
    <p:sldId id="275" r:id="rId21"/>
    <p:sldId id="322" r:id="rId22"/>
    <p:sldId id="358" r:id="rId23"/>
    <p:sldId id="340" r:id="rId24"/>
    <p:sldId id="277" r:id="rId25"/>
    <p:sldId id="326" r:id="rId26"/>
    <p:sldId id="281" r:id="rId27"/>
    <p:sldId id="342" r:id="rId28"/>
    <p:sldId id="285" r:id="rId29"/>
    <p:sldId id="312" r:id="rId30"/>
    <p:sldId id="325" r:id="rId31"/>
    <p:sldId id="352" r:id="rId32"/>
    <p:sldId id="311"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BFAFA3-28AC-4036-A13F-94F1FF76DA40}">
  <a:tblStyle styleId="{D4BFAFA3-28AC-4036-A13F-94F1FF76DA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609864-5D9F-42F8-BDD3-E8C030C711E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CE6"/>
          </a:solidFill>
        </a:fill>
      </a:tcStyle>
    </a:wholeTbl>
    <a:band1H>
      <a:tcTxStyle/>
      <a:tcStyle>
        <a:tcBdr/>
        <a:fill>
          <a:solidFill>
            <a:srgbClr val="F5D8CA"/>
          </a:solidFill>
        </a:fill>
      </a:tcStyle>
    </a:band1H>
    <a:band2H>
      <a:tcTxStyle/>
      <a:tcStyle>
        <a:tcBdr/>
      </a:tcStyle>
    </a:band2H>
    <a:band1V>
      <a:tcTxStyle/>
      <a:tcStyle>
        <a:tcBdr/>
        <a:fill>
          <a:solidFill>
            <a:srgbClr val="F5D8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2" autoAdjust="0"/>
    <p:restoredTop sz="96341" autoAdjust="0"/>
  </p:normalViewPr>
  <p:slideViewPr>
    <p:cSldViewPr snapToGrid="0">
      <p:cViewPr varScale="1">
        <p:scale>
          <a:sx n="124" d="100"/>
          <a:sy n="124" d="100"/>
        </p:scale>
        <p:origin x="28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90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8642f1f6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78642f1f6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78642f1f60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78642f1f6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78642f1f6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78642f1f6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8642f1f60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642f1f60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278642f1f60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19</a:t>
            </a:fld>
            <a:endParaRPr/>
          </a:p>
        </p:txBody>
      </p:sp>
    </p:spTree>
    <p:extLst>
      <p:ext uri="{BB962C8B-B14F-4D97-AF65-F5344CB8AC3E}">
        <p14:creationId xmlns:p14="http://schemas.microsoft.com/office/powerpoint/2010/main" val="425733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318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cde79338d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ecde79338d_1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2ecde79338d_1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24</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cde79338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ecde79338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ecde79338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78642f1f6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78642f1f60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278642f1f60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27</a:t>
            </a:fld>
            <a:endParaRPr/>
          </a:p>
        </p:txBody>
      </p:sp>
    </p:spTree>
    <p:extLst>
      <p:ext uri="{BB962C8B-B14F-4D97-AF65-F5344CB8AC3E}">
        <p14:creationId xmlns:p14="http://schemas.microsoft.com/office/powerpoint/2010/main" val="1549109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ecde79338d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ecde79338d_1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2ecde79338d_1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ecde79338d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ecde79338d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2ecde79338d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32</a:t>
            </a:fld>
            <a:endParaRPr/>
          </a:p>
        </p:txBody>
      </p:sp>
    </p:spTree>
    <p:extLst>
      <p:ext uri="{BB962C8B-B14F-4D97-AF65-F5344CB8AC3E}">
        <p14:creationId xmlns:p14="http://schemas.microsoft.com/office/powerpoint/2010/main" val="205232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ecde79338d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ecde79338d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2ecde79338d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extLst>
      <p:ext uri="{BB962C8B-B14F-4D97-AF65-F5344CB8AC3E}">
        <p14:creationId xmlns:p14="http://schemas.microsoft.com/office/powerpoint/2010/main" val="2077897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9492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880113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506420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49278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205030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121779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5838758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0170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2847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0632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1312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7615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293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0788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1657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8636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5355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055349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ctrTitle"/>
          </p:nvPr>
        </p:nvSpPr>
        <p:spPr>
          <a:xfrm>
            <a:off x="603540" y="535601"/>
            <a:ext cx="10862997" cy="2701811"/>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121212"/>
              </a:buClr>
              <a:buSzPct val="100000"/>
              <a:buFont typeface="Arial"/>
              <a:buNone/>
            </a:pPr>
            <a:r>
              <a:rPr lang="en-GB"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t>Pumps </a:t>
            </a:r>
            <a:br>
              <a:rPr lang="en-GB"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br>
            <a:r>
              <a:rPr lang="en-GB" sz="36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t>and</a:t>
            </a:r>
            <a:r>
              <a:rPr lang="en-GB"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t> </a:t>
            </a:r>
            <a:br>
              <a:rPr lang="en-GB"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br>
            <a:r>
              <a:rPr lang="en-GB"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t>Indian standards</a:t>
            </a:r>
            <a:endParaRPr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endParaRPr>
          </a:p>
        </p:txBody>
      </p:sp>
      <p:sp>
        <p:nvSpPr>
          <p:cNvPr id="107" name="Google Shape;107;p13"/>
          <p:cNvSpPr/>
          <p:nvPr/>
        </p:nvSpPr>
        <p:spPr>
          <a:xfrm>
            <a:off x="5689600" y="5199044"/>
            <a:ext cx="65024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en-GB" sz="1600" b="1" i="0" u="none" strike="noStrike" cap="none">
                <a:solidFill>
                  <a:schemeClr val="dk1"/>
                </a:solidFill>
                <a:latin typeface="Times New Roman"/>
                <a:ea typeface="Times New Roman"/>
                <a:cs typeface="Times New Roman"/>
                <a:sym typeface="Times New Roman"/>
              </a:rPr>
            </a:br>
            <a:endParaRPr sz="1600" b="1">
              <a:solidFill>
                <a:schemeClr val="dk1"/>
              </a:solidFill>
              <a:latin typeface="Times New Roman"/>
              <a:ea typeface="Times New Roman"/>
              <a:cs typeface="Times New Roman"/>
              <a:sym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469" y="3911155"/>
            <a:ext cx="2006911" cy="1195294"/>
          </a:xfrm>
          <a:prstGeom prst="rect">
            <a:avLst/>
          </a:prstGeom>
        </p:spPr>
      </p:pic>
      <p:sp>
        <p:nvSpPr>
          <p:cNvPr id="5" name="Google Shape;106;p13">
            <a:extLst>
              <a:ext uri="{FF2B5EF4-FFF2-40B4-BE49-F238E27FC236}">
                <a16:creationId xmlns:a16="http://schemas.microsoft.com/office/drawing/2014/main" id="{64571EA4-2AFB-99D6-368E-16EDEAEA993B}"/>
              </a:ext>
            </a:extLst>
          </p:cNvPr>
          <p:cNvSpPr txBox="1">
            <a:spLocks/>
          </p:cNvSpPr>
          <p:nvPr/>
        </p:nvSpPr>
        <p:spPr>
          <a:xfrm>
            <a:off x="960080" y="4773561"/>
            <a:ext cx="10862997" cy="1102854"/>
          </a:xfrm>
          <a:prstGeom prst="rect">
            <a:avLst/>
          </a:prstGeom>
          <a:noFill/>
          <a:ln>
            <a:noFill/>
          </a:ln>
        </p:spPr>
        <p:txBody>
          <a:bodyPr spcFirstLastPara="1" vert="horz" wrap="square" lIns="91425" tIns="45700" rIns="91425" bIns="45700" rtlCol="0" anchor="b" anchorCtr="0">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nSpc>
                <a:spcPct val="85000"/>
              </a:lnSpc>
              <a:spcBef>
                <a:spcPts val="0"/>
              </a:spcBef>
              <a:buClr>
                <a:srgbClr val="121212"/>
              </a:buClr>
              <a:buSzPct val="100000"/>
              <a:buFont typeface="Arial"/>
              <a:buNone/>
            </a:pPr>
            <a:r>
              <a:rPr lang="en-GB" sz="44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sym typeface="Bell MT"/>
              </a:rPr>
              <a:t>BUREAU OF INDIAN standards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196D-6AD6-CB3B-2C6C-01CCE6105731}"/>
              </a:ext>
            </a:extLst>
          </p:cNvPr>
          <p:cNvSpPr>
            <a:spLocks noGrp="1"/>
          </p:cNvSpPr>
          <p:nvPr>
            <p:ph type="title"/>
          </p:nvPr>
        </p:nvSpPr>
        <p:spPr>
          <a:xfrm>
            <a:off x="913775" y="618518"/>
            <a:ext cx="10364451" cy="708478"/>
          </a:xfrm>
        </p:spPr>
        <p:txBody>
          <a:bodyPr>
            <a:normAutofit/>
          </a:bodyPr>
          <a:lstStyle/>
          <a:p>
            <a:r>
              <a:rPr lang="en-US" sz="3600" b="1" dirty="0">
                <a:solidFill>
                  <a:schemeClr val="accent4">
                    <a:lumMod val="75000"/>
                  </a:schemeClr>
                </a:solidFill>
                <a:latin typeface="Verdana" panose="020B0604030504040204" pitchFamily="34" charset="0"/>
                <a:ea typeface="Verdana" panose="020B0604030504040204" pitchFamily="34" charset="0"/>
                <a:cs typeface="Times New Roman"/>
                <a:sym typeface="Times New Roman"/>
              </a:rPr>
              <a:t>Why standards?</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C51BCC6A-99CF-CCD3-BC15-CBA4DEF84219}"/>
              </a:ext>
            </a:extLst>
          </p:cNvPr>
          <p:cNvSpPr>
            <a:spLocks noGrp="1"/>
          </p:cNvSpPr>
          <p:nvPr>
            <p:ph sz="quarter" idx="13"/>
          </p:nvPr>
        </p:nvSpPr>
        <p:spPr>
          <a:xfrm>
            <a:off x="913775" y="1775279"/>
            <a:ext cx="10363826" cy="4464203"/>
          </a:xfrm>
        </p:spPr>
        <p:txBody>
          <a:bodyPr>
            <a:normAutofit fontScale="92500" lnSpcReduction="10000"/>
          </a:bodyPr>
          <a:lstStyle/>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STRUCTURED TECHNICAL INFORMATION</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raw material specification</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BENCHMARKING PARAMETERS</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safety requirements</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REPEATABLE AND RE-PRODUCABLE TEST METHODS</a:t>
            </a:r>
          </a:p>
          <a:p>
            <a:pPr>
              <a:buFont typeface="Wingdings" pitchFamily="2" charset="2"/>
              <a:buChar char="ü"/>
            </a:pPr>
            <a:r>
              <a:rPr lang="en-US" sz="28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a:t>
            </a: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technical data</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ENABLES conformity assessment</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information for consumers</a:t>
            </a:r>
            <a:endParaRPr lang="en-US" sz="2600" dirty="0">
              <a:solidFill>
                <a:schemeClr val="tx2">
                  <a:lumMod val="75000"/>
                </a:schemeClr>
              </a:solidFill>
            </a:endParaRPr>
          </a:p>
        </p:txBody>
      </p:sp>
    </p:spTree>
    <p:extLst>
      <p:ext uri="{BB962C8B-B14F-4D97-AF65-F5344CB8AC3E}">
        <p14:creationId xmlns:p14="http://schemas.microsoft.com/office/powerpoint/2010/main" val="268850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0"/>
          <p:cNvSpPr txBox="1">
            <a:spLocks noGrp="1"/>
          </p:cNvSpPr>
          <p:nvPr>
            <p:ph type="title"/>
          </p:nvPr>
        </p:nvSpPr>
        <p:spPr>
          <a:xfrm>
            <a:off x="1884556" y="286600"/>
            <a:ext cx="9271193" cy="884654"/>
          </a:xfrm>
          <a:prstGeom prst="rect">
            <a:avLst/>
          </a:prstGeom>
        </p:spPr>
        <p:txBody>
          <a:bodyPr spcFirstLastPara="1" wrap="square" lIns="91425" tIns="45700" rIns="91425" bIns="45700" anchor="b" anchorCtr="0">
            <a:normAutofit fontScale="90000"/>
          </a:bodyPr>
          <a:lstStyle/>
          <a:p>
            <a:pPr marL="0" lvl="0" indent="0" rtl="0">
              <a:spcBef>
                <a:spcPts val="0"/>
              </a:spcBef>
              <a:spcAft>
                <a:spcPts val="0"/>
              </a:spcAft>
              <a:buNone/>
            </a:pPr>
            <a:r>
              <a:rPr lang="en-GB" sz="3100" b="1" dirty="0">
                <a:solidFill>
                  <a:schemeClr val="tx2">
                    <a:lumMod val="60000"/>
                    <a:lumOff val="40000"/>
                  </a:schemeClr>
                </a:solidFill>
              </a:rPr>
              <a:t>Important Indian Standards on Pumps USED FOR AGRICULTURAL PURPOSE </a:t>
            </a:r>
            <a:endParaRPr sz="3100" b="1" dirty="0">
              <a:solidFill>
                <a:schemeClr val="tx2">
                  <a:lumMod val="60000"/>
                  <a:lumOff val="40000"/>
                </a:schemeClr>
              </a:solidFill>
            </a:endParaRPr>
          </a:p>
        </p:txBody>
      </p:sp>
      <p:graphicFrame>
        <p:nvGraphicFramePr>
          <p:cNvPr id="380" name="Google Shape;380;p50"/>
          <p:cNvGraphicFramePr/>
          <p:nvPr>
            <p:extLst>
              <p:ext uri="{D42A27DB-BD31-4B8C-83A1-F6EECF244321}">
                <p14:modId xmlns:p14="http://schemas.microsoft.com/office/powerpoint/2010/main" val="3765625182"/>
              </p:ext>
            </p:extLst>
          </p:nvPr>
        </p:nvGraphicFramePr>
        <p:xfrm>
          <a:off x="300238" y="1572323"/>
          <a:ext cx="11477632" cy="3433151"/>
        </p:xfrm>
        <a:graphic>
          <a:graphicData uri="http://schemas.openxmlformats.org/drawingml/2006/table">
            <a:tbl>
              <a:tblPr>
                <a:noFill/>
                <a:tableStyleId>{D4BFAFA3-28AC-4036-A13F-94F1FF76DA40}</a:tableStyleId>
              </a:tblPr>
              <a:tblGrid>
                <a:gridCol w="922275">
                  <a:extLst>
                    <a:ext uri="{9D8B030D-6E8A-4147-A177-3AD203B41FA5}">
                      <a16:colId xmlns:a16="http://schemas.microsoft.com/office/drawing/2014/main" val="2114455395"/>
                    </a:ext>
                  </a:extLst>
                </a:gridCol>
                <a:gridCol w="2226365">
                  <a:extLst>
                    <a:ext uri="{9D8B030D-6E8A-4147-A177-3AD203B41FA5}">
                      <a16:colId xmlns:a16="http://schemas.microsoft.com/office/drawing/2014/main" val="20001"/>
                    </a:ext>
                  </a:extLst>
                </a:gridCol>
                <a:gridCol w="8328992">
                  <a:extLst>
                    <a:ext uri="{9D8B030D-6E8A-4147-A177-3AD203B41FA5}">
                      <a16:colId xmlns:a16="http://schemas.microsoft.com/office/drawing/2014/main" val="20002"/>
                    </a:ext>
                  </a:extLst>
                </a:gridCol>
              </a:tblGrid>
              <a:tr h="379141">
                <a:tc>
                  <a:txBody>
                    <a:bodyPr/>
                    <a:lstStyle/>
                    <a:p>
                      <a:pPr marL="0" lvl="0" indent="0" algn="ctr" rtl="0">
                        <a:spcBef>
                          <a:spcPts val="0"/>
                        </a:spcBef>
                        <a:spcAft>
                          <a:spcPts val="0"/>
                        </a:spcAft>
                        <a:buNone/>
                      </a:pPr>
                      <a:r>
                        <a:rPr lang="en-US" sz="1600" b="1" dirty="0" err="1">
                          <a:solidFill>
                            <a:srgbClr val="00B050"/>
                          </a:solidFill>
                          <a:latin typeface="+mn-lt"/>
                          <a:ea typeface="Times New Roman"/>
                          <a:cs typeface="Times New Roman"/>
                          <a:sym typeface="Times New Roman"/>
                        </a:rPr>
                        <a:t>Sl</a:t>
                      </a:r>
                      <a:r>
                        <a:rPr lang="en-US" sz="1600" b="1" dirty="0">
                          <a:solidFill>
                            <a:srgbClr val="00B050"/>
                          </a:solidFill>
                          <a:latin typeface="+mn-lt"/>
                          <a:ea typeface="Times New Roman"/>
                          <a:cs typeface="Times New Roman"/>
                          <a:sym typeface="Times New Roman"/>
                        </a:rPr>
                        <a:t> No.</a:t>
                      </a:r>
                      <a:endParaRPr sz="1600" b="1" dirty="0">
                        <a:solidFill>
                          <a:srgbClr val="00B050"/>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ctr" rtl="0">
                        <a:spcBef>
                          <a:spcPts val="0"/>
                        </a:spcBef>
                        <a:spcAft>
                          <a:spcPts val="0"/>
                        </a:spcAft>
                        <a:buNone/>
                      </a:pPr>
                      <a:r>
                        <a:rPr lang="en-GB" sz="1600" b="1" dirty="0">
                          <a:solidFill>
                            <a:srgbClr val="00B050"/>
                          </a:solidFill>
                          <a:latin typeface="+mn-lt"/>
                          <a:ea typeface="Times New Roman"/>
                          <a:cs typeface="Times New Roman"/>
                          <a:sym typeface="Times New Roman"/>
                        </a:rPr>
                        <a:t>IS No.</a:t>
                      </a:r>
                      <a:endParaRPr sz="1600" b="1" dirty="0">
                        <a:solidFill>
                          <a:srgbClr val="00B050"/>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ctr" rtl="0">
                        <a:spcBef>
                          <a:spcPts val="0"/>
                        </a:spcBef>
                        <a:spcAft>
                          <a:spcPts val="0"/>
                        </a:spcAft>
                        <a:buNone/>
                      </a:pPr>
                      <a:r>
                        <a:rPr lang="en-GB" sz="1600" b="1" dirty="0">
                          <a:solidFill>
                            <a:srgbClr val="00B050"/>
                          </a:solidFill>
                          <a:latin typeface="+mn-lt"/>
                          <a:ea typeface="Times New Roman"/>
                          <a:cs typeface="Times New Roman"/>
                          <a:sym typeface="Times New Roman"/>
                        </a:rPr>
                        <a:t>IS Title </a:t>
                      </a:r>
                      <a:endParaRPr sz="1600" b="1" dirty="0">
                        <a:solidFill>
                          <a:srgbClr val="00B050"/>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0"/>
                  </a:ext>
                </a:extLst>
              </a:tr>
              <a:tr h="401405">
                <a:tc>
                  <a:txBody>
                    <a:bodyPr/>
                    <a:lstStyle/>
                    <a:p>
                      <a:pPr marL="0" lvl="0" indent="0" algn="ctr" rtl="0">
                        <a:spcBef>
                          <a:spcPts val="0"/>
                        </a:spcBef>
                        <a:spcAft>
                          <a:spcPts val="0"/>
                        </a:spcAft>
                        <a:buFont typeface="+mj-lt"/>
                        <a:buNone/>
                      </a:pPr>
                      <a:r>
                        <a:rPr lang="en-IN" sz="1600" b="1" dirty="0">
                          <a:solidFill>
                            <a:schemeClr val="accent4">
                              <a:lumMod val="75000"/>
                            </a:schemeClr>
                          </a:solidFill>
                          <a:latin typeface="+mn-lt"/>
                          <a:ea typeface="Times New Roman"/>
                          <a:cs typeface="Times New Roman"/>
                          <a:sym typeface="Times New Roman"/>
                        </a:rPr>
                        <a:t>1.</a:t>
                      </a: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latin typeface="+mn-lt"/>
                          <a:ea typeface="Times New Roman"/>
                          <a:cs typeface="Times New Roman"/>
                          <a:sym typeface="Times New Roman"/>
                        </a:rPr>
                        <a:t>IS 8034 : 2018</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highlight>
                            <a:srgbClr val="FFFFFF"/>
                          </a:highlight>
                          <a:latin typeface="+mn-lt"/>
                          <a:ea typeface="Times New Roman"/>
                          <a:cs typeface="Times New Roman"/>
                          <a:sym typeface="Times New Roman"/>
                        </a:rPr>
                        <a:t>Submersible Pump Sets - Specification (Third Revision)</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2"/>
                  </a:ext>
                </a:extLst>
              </a:tr>
              <a:tr h="812021">
                <a:tc>
                  <a:txBody>
                    <a:bodyPr/>
                    <a:lstStyle/>
                    <a:p>
                      <a:pPr marL="0" lvl="0" indent="0" algn="ctr" rtl="0">
                        <a:spcBef>
                          <a:spcPts val="0"/>
                        </a:spcBef>
                        <a:spcAft>
                          <a:spcPts val="0"/>
                        </a:spcAft>
                        <a:buFont typeface="+mj-lt"/>
                        <a:buNone/>
                      </a:pPr>
                      <a:r>
                        <a:rPr lang="en-US" sz="1600" b="1" dirty="0">
                          <a:solidFill>
                            <a:schemeClr val="accent4">
                              <a:lumMod val="75000"/>
                            </a:schemeClr>
                          </a:solidFill>
                          <a:latin typeface="+mn-lt"/>
                          <a:ea typeface="Times New Roman"/>
                          <a:cs typeface="Times New Roman"/>
                          <a:sym typeface="Times New Roman"/>
                        </a:rPr>
                        <a:t>2.</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latin typeface="+mn-lt"/>
                          <a:ea typeface="Times New Roman"/>
                          <a:cs typeface="Times New Roman"/>
                          <a:sym typeface="Times New Roman"/>
                        </a:rPr>
                        <a:t>IS 6595 (Part 1) : 2018</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highlight>
                            <a:srgbClr val="FFFFFF"/>
                          </a:highlight>
                          <a:latin typeface="+mn-lt"/>
                          <a:ea typeface="Times New Roman"/>
                          <a:cs typeface="Times New Roman"/>
                          <a:sym typeface="Times New Roman"/>
                        </a:rPr>
                        <a:t>Horizontal Centrifugal Pumps for Clear, Cold Water - Specification: Part 1 Agricultural and Rural Water Supply Purposes (Fourth Revision)</a:t>
                      </a:r>
                      <a:endParaRPr lang="en-GB"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3"/>
                  </a:ext>
                </a:extLst>
              </a:tr>
              <a:tr h="630796">
                <a:tc>
                  <a:txBody>
                    <a:bodyPr/>
                    <a:lstStyle/>
                    <a:p>
                      <a:pPr marL="0" lvl="0" indent="0" algn="ctr" rtl="0">
                        <a:spcBef>
                          <a:spcPts val="0"/>
                        </a:spcBef>
                        <a:spcAft>
                          <a:spcPts val="0"/>
                        </a:spcAft>
                        <a:buFont typeface="+mj-lt"/>
                        <a:buNone/>
                      </a:pPr>
                      <a:r>
                        <a:rPr lang="en-US" sz="1600" b="1" dirty="0">
                          <a:solidFill>
                            <a:schemeClr val="accent4">
                              <a:lumMod val="75000"/>
                            </a:schemeClr>
                          </a:solidFill>
                          <a:latin typeface="+mn-lt"/>
                          <a:ea typeface="Times New Roman"/>
                          <a:cs typeface="Times New Roman"/>
                          <a:sym typeface="Times New Roman"/>
                        </a:rPr>
                        <a:t>3.</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latin typeface="+mn-lt"/>
                          <a:ea typeface="Times New Roman"/>
                          <a:cs typeface="Times New Roman"/>
                          <a:sym typeface="Times New Roman"/>
                        </a:rPr>
                        <a:t>IS 9079 : 2018</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highlight>
                            <a:srgbClr val="FFFFFF"/>
                          </a:highlight>
                          <a:latin typeface="+mn-lt"/>
                          <a:ea typeface="Times New Roman"/>
                          <a:cs typeface="Times New Roman"/>
                          <a:sym typeface="Times New Roman"/>
                        </a:rPr>
                        <a:t>Mono-set Pumps for Clear, Cold Water for Agricultural and Water Supply Purposes - Specification (Third Revision)</a:t>
                      </a:r>
                      <a:endParaRPr lang="en-GB"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4"/>
                  </a:ext>
                </a:extLst>
              </a:tr>
              <a:tr h="401405">
                <a:tc>
                  <a:txBody>
                    <a:bodyPr/>
                    <a:lstStyle/>
                    <a:p>
                      <a:pPr marL="0" lvl="0" indent="0" algn="ctr" rtl="0">
                        <a:spcBef>
                          <a:spcPts val="0"/>
                        </a:spcBef>
                        <a:spcAft>
                          <a:spcPts val="0"/>
                        </a:spcAft>
                        <a:buFont typeface="+mj-lt"/>
                        <a:buNone/>
                      </a:pPr>
                      <a:r>
                        <a:rPr lang="en-US" sz="1600" b="1" dirty="0">
                          <a:solidFill>
                            <a:schemeClr val="accent4">
                              <a:lumMod val="75000"/>
                            </a:schemeClr>
                          </a:solidFill>
                          <a:latin typeface="+mn-lt"/>
                          <a:ea typeface="Times New Roman"/>
                          <a:cs typeface="Times New Roman"/>
                          <a:sym typeface="Times New Roman"/>
                        </a:rPr>
                        <a:t>4.</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a:solidFill>
                            <a:schemeClr val="accent4">
                              <a:lumMod val="75000"/>
                            </a:schemeClr>
                          </a:solidFill>
                          <a:latin typeface="+mn-lt"/>
                          <a:ea typeface="Times New Roman"/>
                          <a:cs typeface="Times New Roman"/>
                          <a:sym typeface="Times New Roman"/>
                        </a:rPr>
                        <a:t>IS 14220 : 2018</a:t>
                      </a:r>
                      <a:endParaRPr sz="1600" b="1">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err="1">
                          <a:solidFill>
                            <a:schemeClr val="accent4">
                              <a:lumMod val="75000"/>
                            </a:schemeClr>
                          </a:solidFill>
                          <a:highlight>
                            <a:srgbClr val="FFFFFF"/>
                          </a:highlight>
                          <a:latin typeface="+mn-lt"/>
                          <a:ea typeface="Times New Roman"/>
                          <a:cs typeface="Times New Roman"/>
                          <a:sym typeface="Times New Roman"/>
                        </a:rPr>
                        <a:t>Openwell</a:t>
                      </a:r>
                      <a:r>
                        <a:rPr lang="en-GB" sz="1600" b="1" dirty="0">
                          <a:solidFill>
                            <a:schemeClr val="accent4">
                              <a:lumMod val="75000"/>
                            </a:schemeClr>
                          </a:solidFill>
                          <a:highlight>
                            <a:srgbClr val="FFFFFF"/>
                          </a:highlight>
                          <a:latin typeface="+mn-lt"/>
                          <a:ea typeface="Times New Roman"/>
                          <a:cs typeface="Times New Roman"/>
                          <a:sym typeface="Times New Roman"/>
                        </a:rPr>
                        <a:t> Submersible </a:t>
                      </a:r>
                      <a:r>
                        <a:rPr lang="en-GB" sz="1600" b="1" dirty="0" err="1">
                          <a:solidFill>
                            <a:schemeClr val="accent4">
                              <a:lumMod val="75000"/>
                            </a:schemeClr>
                          </a:solidFill>
                          <a:highlight>
                            <a:srgbClr val="FFFFFF"/>
                          </a:highlight>
                          <a:latin typeface="+mn-lt"/>
                          <a:ea typeface="Times New Roman"/>
                          <a:cs typeface="Times New Roman"/>
                          <a:sym typeface="Times New Roman"/>
                        </a:rPr>
                        <a:t>Pumpsets</a:t>
                      </a:r>
                      <a:r>
                        <a:rPr lang="en-GB" sz="1600" b="1" dirty="0">
                          <a:solidFill>
                            <a:schemeClr val="accent4">
                              <a:lumMod val="75000"/>
                            </a:schemeClr>
                          </a:solidFill>
                          <a:highlight>
                            <a:srgbClr val="FFFFFF"/>
                          </a:highlight>
                          <a:latin typeface="+mn-lt"/>
                          <a:ea typeface="Times New Roman"/>
                          <a:cs typeface="Times New Roman"/>
                          <a:sym typeface="Times New Roman"/>
                        </a:rPr>
                        <a:t> - Specification (First Revision)</a:t>
                      </a:r>
                      <a:endParaRPr lang="en-GB"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6"/>
                  </a:ext>
                </a:extLst>
              </a:tr>
              <a:tr h="630796">
                <a:tc>
                  <a:txBody>
                    <a:bodyPr/>
                    <a:lstStyle/>
                    <a:p>
                      <a:pPr marL="0" lvl="0" indent="0" algn="ctr" rtl="0">
                        <a:spcBef>
                          <a:spcPts val="0"/>
                        </a:spcBef>
                        <a:spcAft>
                          <a:spcPts val="0"/>
                        </a:spcAft>
                        <a:buFont typeface="+mj-lt"/>
                        <a:buNone/>
                      </a:pPr>
                      <a:r>
                        <a:rPr lang="en-US" sz="1600" b="1" dirty="0">
                          <a:solidFill>
                            <a:schemeClr val="accent4">
                              <a:lumMod val="75000"/>
                            </a:schemeClr>
                          </a:solidFill>
                          <a:latin typeface="+mn-lt"/>
                          <a:ea typeface="Times New Roman"/>
                          <a:cs typeface="Times New Roman"/>
                          <a:sym typeface="Times New Roman"/>
                        </a:rPr>
                        <a:t>5.</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Clr>
                          <a:schemeClr val="dk1"/>
                        </a:buClr>
                        <a:buSzPts val="1100"/>
                        <a:buFont typeface="Arial"/>
                        <a:buNone/>
                      </a:pPr>
                      <a:r>
                        <a:rPr lang="en-GB" sz="1600" b="1" dirty="0">
                          <a:solidFill>
                            <a:schemeClr val="accent4">
                              <a:lumMod val="75000"/>
                            </a:schemeClr>
                          </a:solidFill>
                          <a:latin typeface="+mn-lt"/>
                          <a:ea typeface="Times New Roman"/>
                          <a:cs typeface="Times New Roman"/>
                          <a:sym typeface="Times New Roman"/>
                        </a:rPr>
                        <a:t>IS 17018 (Part 1) : 2022</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highlight>
                            <a:srgbClr val="FFFFFF"/>
                          </a:highlight>
                          <a:latin typeface="+mn-lt"/>
                          <a:ea typeface="Times New Roman"/>
                          <a:cs typeface="Times New Roman"/>
                          <a:sym typeface="Times New Roman"/>
                        </a:rPr>
                        <a:t>Solar Photovoltaic Water Pumping Systems Part 1 Centrifugal Pumps Specification</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7"/>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364891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743445" y="1339678"/>
            <a:ext cx="10364451" cy="3423424"/>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sz="4000" b="1" dirty="0">
                <a:solidFill>
                  <a:schemeClr val="accent4">
                    <a:lumMod val="75000"/>
                  </a:schemeClr>
                </a:solidFill>
                <a:latin typeface="Verdana" panose="020B0604030504040204" pitchFamily="34" charset="0"/>
                <a:ea typeface="Verdana" panose="020B0604030504040204" pitchFamily="34" charset="0"/>
                <a:cs typeface="Times New Roman"/>
                <a:sym typeface="Times New Roman"/>
              </a:rPr>
              <a:t>Do you know?</a:t>
            </a:r>
            <a:br>
              <a:rPr lang="en-GB" sz="4000" b="1" dirty="0">
                <a:solidFill>
                  <a:schemeClr val="accent4">
                    <a:lumMod val="75000"/>
                  </a:schemeClr>
                </a:solidFill>
                <a:latin typeface="Verdana" panose="020B0604030504040204" pitchFamily="34" charset="0"/>
                <a:ea typeface="Verdana" panose="020B0604030504040204" pitchFamily="34" charset="0"/>
                <a:cs typeface="Times New Roman"/>
                <a:sym typeface="Times New Roman"/>
              </a:rPr>
            </a:br>
            <a:br>
              <a:rPr lang="en-GB" sz="4000" b="1" dirty="0">
                <a:solidFill>
                  <a:schemeClr val="accent4">
                    <a:lumMod val="75000"/>
                  </a:schemeClr>
                </a:solidFill>
                <a:latin typeface="Verdana" panose="020B0604030504040204" pitchFamily="34" charset="0"/>
                <a:ea typeface="Verdana" panose="020B0604030504040204" pitchFamily="34" charset="0"/>
                <a:cs typeface="Times New Roman"/>
                <a:sym typeface="Times New Roman"/>
              </a:rPr>
            </a:br>
            <a:r>
              <a:rPr lang="en-GB" sz="4000" b="1" dirty="0">
                <a:solidFill>
                  <a:srgbClr val="0070C0"/>
                </a:solidFill>
                <a:latin typeface="Verdana" panose="020B0604030504040204" pitchFamily="34" charset="0"/>
                <a:ea typeface="Verdana" panose="020B0604030504040204" pitchFamily="34" charset="0"/>
                <a:cs typeface="Times New Roman"/>
                <a:sym typeface="Times New Roman"/>
              </a:rPr>
              <a:t>What is covered in</a:t>
            </a:r>
            <a:br>
              <a:rPr lang="en-GB" sz="4000" b="1" dirty="0">
                <a:solidFill>
                  <a:srgbClr val="0070C0"/>
                </a:solidFill>
                <a:latin typeface="Verdana" panose="020B0604030504040204" pitchFamily="34" charset="0"/>
                <a:ea typeface="Verdana" panose="020B0604030504040204" pitchFamily="34" charset="0"/>
                <a:cs typeface="Times New Roman"/>
                <a:sym typeface="Times New Roman"/>
              </a:rPr>
            </a:br>
            <a:br>
              <a:rPr lang="en-GB" sz="4000" b="1" dirty="0">
                <a:solidFill>
                  <a:srgbClr val="0070C0"/>
                </a:solidFill>
                <a:latin typeface="Verdana" panose="020B0604030504040204" pitchFamily="34" charset="0"/>
                <a:ea typeface="Verdana" panose="020B0604030504040204" pitchFamily="34" charset="0"/>
                <a:cs typeface="Times New Roman"/>
                <a:sym typeface="Times New Roman"/>
              </a:rPr>
            </a:br>
            <a:r>
              <a:rPr lang="en-GB" sz="4000" b="1" dirty="0">
                <a:solidFill>
                  <a:srgbClr val="0070C0"/>
                </a:solidFill>
                <a:latin typeface="Verdana" panose="020B0604030504040204" pitchFamily="34" charset="0"/>
                <a:ea typeface="Verdana" panose="020B0604030504040204" pitchFamily="34" charset="0"/>
                <a:cs typeface="Times New Roman"/>
                <a:sym typeface="Times New Roman"/>
              </a:rPr>
              <a:t>product standard?</a:t>
            </a:r>
            <a:endParaRPr sz="4000" dirty="0">
              <a:solidFill>
                <a:srgbClr val="0070C0"/>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77" y="239993"/>
            <a:ext cx="1672683" cy="996231"/>
          </a:xfrm>
          <a:prstGeom prst="rect">
            <a:avLst/>
          </a:prstGeom>
        </p:spPr>
      </p:pic>
    </p:spTree>
    <p:extLst>
      <p:ext uri="{BB962C8B-B14F-4D97-AF65-F5344CB8AC3E}">
        <p14:creationId xmlns:p14="http://schemas.microsoft.com/office/powerpoint/2010/main" val="698815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CD18-76A9-F59F-BC54-4809F67C4B3D}"/>
              </a:ext>
            </a:extLst>
          </p:cNvPr>
          <p:cNvSpPr>
            <a:spLocks noGrp="1"/>
          </p:cNvSpPr>
          <p:nvPr>
            <p:ph type="title"/>
          </p:nvPr>
        </p:nvSpPr>
        <p:spPr>
          <a:xfrm>
            <a:off x="1282891" y="337026"/>
            <a:ext cx="10364451" cy="899198"/>
          </a:xfrm>
        </p:spPr>
        <p:txBody>
          <a:bodyPr>
            <a:normAutofit/>
          </a:bodyPr>
          <a:lstStyle/>
          <a:p>
            <a:r>
              <a:rPr lang="en-US" sz="3200" b="1" dirty="0">
                <a:solidFill>
                  <a:schemeClr val="bg2">
                    <a:lumMod val="50000"/>
                  </a:schemeClr>
                </a:solidFill>
              </a:rPr>
              <a:t>Contents of a product standard</a:t>
            </a:r>
          </a:p>
        </p:txBody>
      </p:sp>
      <p:sp>
        <p:nvSpPr>
          <p:cNvPr id="4" name="TextBox 3">
            <a:extLst>
              <a:ext uri="{FF2B5EF4-FFF2-40B4-BE49-F238E27FC236}">
                <a16:creationId xmlns:a16="http://schemas.microsoft.com/office/drawing/2014/main" id="{4BC9C52D-8EDC-8F38-E4D8-A1D5D5651EAA}"/>
              </a:ext>
            </a:extLst>
          </p:cNvPr>
          <p:cNvSpPr txBox="1"/>
          <p:nvPr/>
        </p:nvSpPr>
        <p:spPr>
          <a:xfrm>
            <a:off x="3248024" y="1333257"/>
            <a:ext cx="5713096" cy="5350183"/>
          </a:xfrm>
          <a:prstGeom prst="rect">
            <a:avLst/>
          </a:prstGeom>
          <a:noFill/>
        </p:spPr>
        <p:txBody>
          <a:bodyPr wrap="square" rtlCol="0">
            <a:spAutoFit/>
          </a:bodyPr>
          <a:lstStyle/>
          <a:p>
            <a:pPr fontAlgn="base">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 </a:t>
            </a:r>
            <a:r>
              <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rPr>
              <a:t>SCOPE OF STANDARD</a:t>
            </a:r>
          </a:p>
          <a:p>
            <a:pPr fontAlgn="base">
              <a:buFont typeface="Arial" panose="020B0604020202020204" pitchFamily="34" charset="0"/>
              <a:buChar char="•"/>
            </a:pPr>
            <a:endPar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endParaRPr>
          </a:p>
          <a:p>
            <a:pPr fontAlgn="base">
              <a:buFont typeface="Arial" panose="020B0604020202020204" pitchFamily="34" charset="0"/>
              <a:buChar char="•"/>
            </a:pPr>
            <a:r>
              <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rPr>
              <a:t> REFERENCES</a:t>
            </a:r>
          </a:p>
          <a:p>
            <a:pPr fontAlgn="base">
              <a:buFont typeface="Arial" panose="020B0604020202020204" pitchFamily="34" charset="0"/>
              <a:buChar char="•"/>
            </a:pPr>
            <a:endPar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endParaRPr>
          </a:p>
          <a:p>
            <a:pPr fontAlgn="base">
              <a:buFont typeface="Arial" panose="020B0604020202020204" pitchFamily="34" charset="0"/>
              <a:buChar char="•"/>
            </a:pPr>
            <a:r>
              <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rPr>
              <a:t> TERMINOLOGY</a:t>
            </a:r>
            <a:endParaRPr lang="en-IN" sz="2000" b="1" dirty="0">
              <a:solidFill>
                <a:srgbClr val="E48312"/>
              </a:solidFill>
              <a:latin typeface="Verdana" panose="020B0604030504040204" pitchFamily="34" charset="0"/>
              <a:ea typeface="Verdana" panose="020B0604030504040204" pitchFamily="34" charset="0"/>
              <a:cs typeface="Verdana" panose="020B0604030504040204" pitchFamily="34" charset="0"/>
            </a:endParaRPr>
          </a:p>
          <a:p>
            <a:pPr fontAlgn="base">
              <a:spcBef>
                <a:spcPts val="1400"/>
              </a:spcBef>
              <a:buFont typeface="Arial" panose="020B0604020202020204" pitchFamily="34" charset="0"/>
              <a:buChar char="•"/>
            </a:pPr>
            <a:r>
              <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rPr>
              <a:t> CLASSIFICATION</a:t>
            </a:r>
          </a:p>
          <a:p>
            <a:pPr fontAlgn="base">
              <a:spcBef>
                <a:spcPts val="1400"/>
              </a:spcBef>
              <a:buFont typeface="Arial" panose="020B0604020202020204" pitchFamily="34" charset="0"/>
              <a:buChar char="•"/>
            </a:pPr>
            <a:r>
              <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rPr>
              <a:t> DESIGN FEATURES</a:t>
            </a:r>
            <a:endParaRPr lang="en-IN" sz="2000" b="1" dirty="0">
              <a:solidFill>
                <a:srgbClr val="E48312"/>
              </a:solidFill>
              <a:latin typeface="Verdana" panose="020B0604030504040204" pitchFamily="34" charset="0"/>
              <a:ea typeface="Verdana" panose="020B0604030504040204" pitchFamily="34" charset="0"/>
              <a:cs typeface="Verdana" panose="020B0604030504040204" pitchFamily="34" charset="0"/>
            </a:endParaRPr>
          </a:p>
          <a:p>
            <a:pPr rtl="0" fontAlgn="base">
              <a:spcBef>
                <a:spcPts val="1400"/>
              </a:spcBef>
              <a:spcAft>
                <a:spcPts val="0"/>
              </a:spcAft>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 GENERAL REQUIREMENTS</a:t>
            </a:r>
          </a:p>
          <a:p>
            <a:pPr fontAlgn="base">
              <a:spcBef>
                <a:spcPts val="1400"/>
              </a:spcBef>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 SAFETY REQUIREMENTS</a:t>
            </a:r>
          </a:p>
          <a:p>
            <a:pPr fontAlgn="base">
              <a:spcBef>
                <a:spcPts val="1400"/>
              </a:spcBef>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 TOLERANCES ON SPECIFIED VALUES</a:t>
            </a:r>
          </a:p>
          <a:p>
            <a:pPr rtl="0" fontAlgn="base">
              <a:spcBef>
                <a:spcPts val="1400"/>
              </a:spcBef>
              <a:spcAft>
                <a:spcPts val="0"/>
              </a:spcAft>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 TEST METHODS</a:t>
            </a:r>
          </a:p>
          <a:p>
            <a:pPr marL="227013" indent="-227013" rtl="0" fontAlgn="base">
              <a:spcBef>
                <a:spcPts val="1400"/>
              </a:spcBef>
              <a:spcAft>
                <a:spcPts val="0"/>
              </a:spcAft>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INFORMATION FOR CONSUMERS </a:t>
            </a:r>
            <a:endParaRPr lang="en-IN"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US" sz="2000" b="1" dirty="0"/>
          </a:p>
        </p:txBody>
      </p:sp>
      <p:pic>
        <p:nvPicPr>
          <p:cNvPr id="5" name="Picture 4">
            <a:extLst>
              <a:ext uri="{FF2B5EF4-FFF2-40B4-BE49-F238E27FC236}">
                <a16:creationId xmlns:a16="http://schemas.microsoft.com/office/drawing/2014/main" id="{B95B189E-FDCC-9A2F-AE1C-0423151C4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77" y="239993"/>
            <a:ext cx="1672683" cy="996231"/>
          </a:xfrm>
          <a:prstGeom prst="rect">
            <a:avLst/>
          </a:prstGeom>
        </p:spPr>
      </p:pic>
    </p:spTree>
    <p:extLst>
      <p:ext uri="{BB962C8B-B14F-4D97-AF65-F5344CB8AC3E}">
        <p14:creationId xmlns:p14="http://schemas.microsoft.com/office/powerpoint/2010/main" val="175744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1528846" y="263842"/>
            <a:ext cx="10364451" cy="996231"/>
          </a:xfrm>
          <a:prstGeom prst="rect">
            <a:avLst/>
          </a:prstGeom>
          <a:noFill/>
          <a:ln>
            <a:noFill/>
          </a:ln>
        </p:spPr>
        <p:txBody>
          <a:bodyPr spcFirstLastPara="1" wrap="square" lIns="91425" tIns="45700" rIns="91425" bIns="45700" anchor="b" anchorCtr="0">
            <a:noAutofit/>
          </a:bodyPr>
          <a:lstStyle/>
          <a:p>
            <a:pPr>
              <a:lnSpc>
                <a:spcPct val="85000"/>
              </a:lnSpc>
              <a:spcBef>
                <a:spcPts val="0"/>
              </a:spcBef>
              <a:buClr>
                <a:srgbClr val="3F3F3F"/>
              </a:buClr>
              <a:buSzPts val="1800"/>
            </a:pPr>
            <a:r>
              <a:rPr lang="en-GB" b="1" dirty="0">
                <a:solidFill>
                  <a:schemeClr val="bg2">
                    <a:lumMod val="50000"/>
                  </a:schemeClr>
                </a:solidFill>
                <a:ea typeface="Times New Roman"/>
                <a:cs typeface="Times New Roman"/>
                <a:sym typeface="Times New Roman"/>
              </a:rPr>
              <a:t>Components of Centrifugal Pump </a:t>
            </a:r>
            <a:r>
              <a:rPr lang="en-GB" sz="2900" b="1" dirty="0">
                <a:solidFill>
                  <a:srgbClr val="00B050"/>
                </a:solidFill>
                <a:latin typeface="+mn-lt"/>
                <a:ea typeface="Calibri"/>
                <a:cs typeface="Times New Roman"/>
              </a:rPr>
              <a:t>(table 1 of IS 5120)</a:t>
            </a:r>
            <a:endParaRPr sz="2900" b="1" dirty="0">
              <a:solidFill>
                <a:srgbClr val="00B050"/>
              </a:solidFill>
              <a:latin typeface="+mn-lt"/>
              <a:ea typeface="Calibri"/>
              <a:cs typeface="Times New Roman"/>
            </a:endParaRPr>
          </a:p>
        </p:txBody>
      </p:sp>
      <p:sp>
        <p:nvSpPr>
          <p:cNvPr id="195" name="Google Shape;195;p25"/>
          <p:cNvSpPr txBox="1">
            <a:spLocks noGrp="1"/>
          </p:cNvSpPr>
          <p:nvPr>
            <p:ph sz="quarter" idx="13"/>
          </p:nvPr>
        </p:nvSpPr>
        <p:spPr>
          <a:xfrm>
            <a:off x="980389" y="1336665"/>
            <a:ext cx="10275215" cy="5235596"/>
          </a:xfrm>
          <a:prstGeom prst="rect">
            <a:avLst/>
          </a:prstGeom>
          <a:noFill/>
          <a:ln>
            <a:noFill/>
          </a:ln>
        </p:spPr>
        <p:txBody>
          <a:bodyPr spcFirstLastPara="1" wrap="square" lIns="0" tIns="45700" rIns="0" bIns="45700" anchor="t" anchorCtr="0">
            <a:normAutofit fontScale="85000" lnSpcReduction="20000"/>
          </a:bodyPr>
          <a:lstStyle/>
          <a:p>
            <a:pPr marL="91440" lvl="0" indent="0" algn="l" rtl="0">
              <a:lnSpc>
                <a:spcPct val="90000"/>
              </a:lnSpc>
              <a:spcBef>
                <a:spcPts val="0"/>
              </a:spcBef>
              <a:spcAft>
                <a:spcPts val="0"/>
              </a:spcAft>
              <a:buSzPts val="2000"/>
              <a:buNone/>
            </a:pPr>
            <a:endParaRPr dirty="0"/>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Impeller		</a:t>
            </a:r>
            <a:r>
              <a:rPr lang="en-GB" dirty="0">
                <a:ea typeface="Times New Roman"/>
                <a:cs typeface="Times New Roman"/>
                <a:sym typeface="Times New Roman"/>
              </a:rPr>
              <a:t>: Rotating part that imparts kinetic energy to the  fluid</a:t>
            </a:r>
          </a:p>
          <a:p>
            <a:pPr marL="0" lvl="0" indent="0" algn="l" rtl="0">
              <a:lnSpc>
                <a:spcPct val="90000"/>
              </a:lnSpc>
              <a:spcBef>
                <a:spcPts val="1400"/>
              </a:spcBef>
              <a:spcAft>
                <a:spcPts val="0"/>
              </a:spcAft>
              <a:buSzPts val="1000"/>
              <a:buNone/>
            </a:pPr>
            <a:endParaRPr dirty="0">
              <a:ea typeface="Calibri"/>
              <a:cs typeface="Calibri"/>
              <a:sym typeface="Calibri"/>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Casing		</a:t>
            </a:r>
            <a:r>
              <a:rPr lang="en-GB" dirty="0">
                <a:ea typeface="Times New Roman"/>
                <a:cs typeface="Times New Roman"/>
                <a:sym typeface="Times New Roman"/>
              </a:rPr>
              <a:t>: Encloses the impeller and directs fluid flow</a:t>
            </a:r>
          </a:p>
          <a:p>
            <a:pPr marL="0" lvl="0" indent="0" algn="l" rtl="0">
              <a:lnSpc>
                <a:spcPct val="90000"/>
              </a:lnSpc>
              <a:spcBef>
                <a:spcPts val="1400"/>
              </a:spcBef>
              <a:spcAft>
                <a:spcPts val="0"/>
              </a:spcAft>
              <a:buSzPts val="1000"/>
              <a:buNone/>
            </a:pPr>
            <a:endParaRPr lang="en-GB" dirty="0">
              <a:ea typeface="Times New Roman"/>
              <a:cs typeface="Times New Roman"/>
              <a:sym typeface="Times New Roman"/>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Pump shaft</a:t>
            </a:r>
            <a:r>
              <a:rPr lang="en-GB" dirty="0">
                <a:ea typeface="Times New Roman"/>
                <a:cs typeface="Times New Roman"/>
                <a:sym typeface="Times New Roman"/>
              </a:rPr>
              <a:t>		: Transmit power from the motor to the impeller</a:t>
            </a:r>
          </a:p>
          <a:p>
            <a:pPr marL="0" lvl="0" indent="0" algn="l" rtl="0">
              <a:lnSpc>
                <a:spcPct val="90000"/>
              </a:lnSpc>
              <a:spcBef>
                <a:spcPts val="1400"/>
              </a:spcBef>
              <a:spcAft>
                <a:spcPts val="0"/>
              </a:spcAft>
              <a:buSzPts val="1000"/>
              <a:buNone/>
            </a:pPr>
            <a:endParaRPr dirty="0">
              <a:ea typeface="Calibri"/>
              <a:cs typeface="Calibri"/>
              <a:sym typeface="Calibri"/>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Suction nozzle	</a:t>
            </a:r>
            <a:r>
              <a:rPr lang="en-GB" dirty="0">
                <a:ea typeface="Times New Roman"/>
                <a:cs typeface="Times New Roman"/>
                <a:sym typeface="Times New Roman"/>
              </a:rPr>
              <a:t>: Inlet pipe that brings fluid into the pump</a:t>
            </a:r>
          </a:p>
          <a:p>
            <a:pPr marL="0" lvl="0" indent="0" algn="l" rtl="0">
              <a:lnSpc>
                <a:spcPct val="90000"/>
              </a:lnSpc>
              <a:spcBef>
                <a:spcPts val="1400"/>
              </a:spcBef>
              <a:spcAft>
                <a:spcPts val="0"/>
              </a:spcAft>
              <a:buSzPts val="1000"/>
              <a:buNone/>
            </a:pPr>
            <a:endParaRPr dirty="0">
              <a:ea typeface="Calibri"/>
              <a:cs typeface="Calibri"/>
              <a:sym typeface="Calibri"/>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Discharge nozzle	</a:t>
            </a:r>
            <a:r>
              <a:rPr lang="en-GB" dirty="0">
                <a:ea typeface="Times New Roman"/>
                <a:cs typeface="Times New Roman"/>
                <a:sym typeface="Times New Roman"/>
              </a:rPr>
              <a:t>: Outlet pipe that discharges fluid from the pump</a:t>
            </a:r>
          </a:p>
          <a:p>
            <a:pPr marL="0" lvl="0" indent="0" algn="l" rtl="0">
              <a:lnSpc>
                <a:spcPct val="90000"/>
              </a:lnSpc>
              <a:spcBef>
                <a:spcPts val="1400"/>
              </a:spcBef>
              <a:spcAft>
                <a:spcPts val="0"/>
              </a:spcAft>
              <a:buSzPts val="1000"/>
              <a:buNone/>
            </a:pPr>
            <a:endParaRPr lang="en-GB" dirty="0">
              <a:ea typeface="Calibri"/>
              <a:cs typeface="Times New Roman"/>
              <a:sym typeface="Times New Roman"/>
            </a:endParaRPr>
          </a:p>
          <a:p>
            <a:pPr marL="0" lvl="0" indent="0" algn="l" rtl="0">
              <a:lnSpc>
                <a:spcPct val="90000"/>
              </a:lnSpc>
              <a:spcBef>
                <a:spcPts val="1400"/>
              </a:spcBef>
              <a:spcAft>
                <a:spcPts val="0"/>
              </a:spcAft>
              <a:buSzPts val="1000"/>
              <a:buNone/>
            </a:pPr>
            <a:r>
              <a:rPr lang="en-GB" sz="2200" b="1" dirty="0">
                <a:solidFill>
                  <a:srgbClr val="C00000"/>
                </a:solidFill>
                <a:ea typeface="Calibri"/>
                <a:cs typeface="Times New Roman"/>
                <a:sym typeface="Times New Roman"/>
              </a:rPr>
              <a:t>WHAT MATERIALS SHOULD BE USED FOR MANUFACTURING THEM?</a:t>
            </a:r>
          </a:p>
          <a:p>
            <a:pPr marL="0" lvl="0" indent="0" algn="l" rtl="0">
              <a:lnSpc>
                <a:spcPct val="90000"/>
              </a:lnSpc>
              <a:spcBef>
                <a:spcPts val="1400"/>
              </a:spcBef>
              <a:spcAft>
                <a:spcPts val="0"/>
              </a:spcAft>
              <a:buSzPts val="1000"/>
              <a:buNone/>
            </a:pPr>
            <a:endParaRPr lang="en-GB" sz="100" b="1" dirty="0">
              <a:solidFill>
                <a:srgbClr val="00B050"/>
              </a:solidFill>
              <a:ea typeface="Calibri"/>
              <a:cs typeface="Times New Roman"/>
              <a:sym typeface="Times New Roman"/>
            </a:endParaRPr>
          </a:p>
          <a:p>
            <a:pPr marL="0" lvl="0" indent="0" algn="ctr" rtl="0">
              <a:lnSpc>
                <a:spcPct val="90000"/>
              </a:lnSpc>
              <a:spcBef>
                <a:spcPts val="1400"/>
              </a:spcBef>
              <a:spcAft>
                <a:spcPts val="0"/>
              </a:spcAft>
              <a:buSzPts val="1000"/>
              <a:buNone/>
            </a:pPr>
            <a:r>
              <a:rPr lang="en-GB" sz="3400" b="1" dirty="0">
                <a:solidFill>
                  <a:srgbClr val="00B050"/>
                </a:solidFill>
                <a:ea typeface="Calibri"/>
                <a:cs typeface="Times New Roman"/>
                <a:sym typeface="Times New Roman"/>
              </a:rPr>
              <a:t>STANDARD PROVIDES THE SOLUTION</a:t>
            </a:r>
            <a:endParaRPr sz="3400" b="1" dirty="0">
              <a:solidFill>
                <a:srgbClr val="00B050"/>
              </a:solidFill>
              <a:ea typeface="Calibri"/>
              <a:cs typeface="Calibri"/>
              <a:sym typeface="Calibri"/>
            </a:endParaRPr>
          </a:p>
          <a:p>
            <a:pPr marL="91440" lvl="0" indent="0" algn="l" rtl="0">
              <a:lnSpc>
                <a:spcPct val="90000"/>
              </a:lnSpc>
              <a:spcBef>
                <a:spcPts val="1400"/>
              </a:spcBef>
              <a:spcAft>
                <a:spcPts val="0"/>
              </a:spcAft>
              <a:buSzPts val="2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p:nvPr/>
        </p:nvSpPr>
        <p:spPr>
          <a:xfrm>
            <a:off x="103300" y="0"/>
            <a:ext cx="483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3" name="Picture 2">
            <a:extLst>
              <a:ext uri="{FF2B5EF4-FFF2-40B4-BE49-F238E27FC236}">
                <a16:creationId xmlns:a16="http://schemas.microsoft.com/office/drawing/2014/main" id="{11AB1A60-2EC5-947A-F3CB-D71C4ED143FA}"/>
              </a:ext>
            </a:extLst>
          </p:cNvPr>
          <p:cNvPicPr>
            <a:picLocks noChangeAspect="1"/>
          </p:cNvPicPr>
          <p:nvPr/>
        </p:nvPicPr>
        <p:blipFill>
          <a:blip r:embed="rId4"/>
          <a:stretch>
            <a:fillRect/>
          </a:stretch>
        </p:blipFill>
        <p:spPr>
          <a:xfrm>
            <a:off x="2190946" y="1352540"/>
            <a:ext cx="8187798" cy="5219721"/>
          </a:xfrm>
          <a:prstGeom prst="rect">
            <a:avLst/>
          </a:prstGeom>
        </p:spPr>
      </p:pic>
      <p:sp>
        <p:nvSpPr>
          <p:cNvPr id="5" name="Google Shape;194;p25">
            <a:extLst>
              <a:ext uri="{FF2B5EF4-FFF2-40B4-BE49-F238E27FC236}">
                <a16:creationId xmlns:a16="http://schemas.microsoft.com/office/drawing/2014/main" id="{86CE50A6-B66C-4DD7-E61E-FD8E7E27F7A5}"/>
              </a:ext>
            </a:extLst>
          </p:cNvPr>
          <p:cNvSpPr txBox="1">
            <a:spLocks noGrp="1"/>
          </p:cNvSpPr>
          <p:nvPr>
            <p:ph type="title"/>
          </p:nvPr>
        </p:nvSpPr>
        <p:spPr>
          <a:xfrm>
            <a:off x="1549394" y="284390"/>
            <a:ext cx="10364451" cy="996231"/>
          </a:xfrm>
          <a:prstGeom prst="rect">
            <a:avLst/>
          </a:prstGeom>
          <a:noFill/>
          <a:ln>
            <a:noFill/>
          </a:ln>
        </p:spPr>
        <p:txBody>
          <a:bodyPr spcFirstLastPara="1" wrap="square" lIns="91425" tIns="45700" rIns="91425" bIns="45700" anchor="b" anchorCtr="0">
            <a:noAutofit/>
          </a:bodyPr>
          <a:lstStyle/>
          <a:p>
            <a:pPr>
              <a:lnSpc>
                <a:spcPct val="85000"/>
              </a:lnSpc>
              <a:spcBef>
                <a:spcPts val="0"/>
              </a:spcBef>
              <a:buClr>
                <a:srgbClr val="3F3F3F"/>
              </a:buClr>
              <a:buSzPts val="1800"/>
            </a:pPr>
            <a:r>
              <a:rPr lang="en-GB" b="1" dirty="0">
                <a:solidFill>
                  <a:schemeClr val="bg2">
                    <a:lumMod val="50000"/>
                  </a:schemeClr>
                </a:solidFill>
                <a:ea typeface="Times New Roman"/>
                <a:cs typeface="Times New Roman"/>
                <a:sym typeface="Times New Roman"/>
              </a:rPr>
              <a:t>Components of Centrifugal Pump</a:t>
            </a:r>
            <a:br>
              <a:rPr lang="en-GB" b="1" dirty="0">
                <a:solidFill>
                  <a:schemeClr val="bg2">
                    <a:lumMod val="50000"/>
                  </a:schemeClr>
                </a:solidFill>
                <a:ea typeface="Times New Roman"/>
                <a:cs typeface="Times New Roman"/>
                <a:sym typeface="Times New Roman"/>
              </a:rPr>
            </a:br>
            <a:r>
              <a:rPr lang="en-GB" sz="2900" b="1" dirty="0">
                <a:solidFill>
                  <a:srgbClr val="00B050"/>
                </a:solidFill>
                <a:latin typeface="+mn-lt"/>
                <a:ea typeface="Calibri"/>
                <a:cs typeface="Times New Roman"/>
              </a:rPr>
              <a:t>(table 1 of IS 5120)</a:t>
            </a:r>
            <a:endParaRPr sz="2900" b="1" dirty="0">
              <a:solidFill>
                <a:srgbClr val="00B050"/>
              </a:solidFill>
              <a:latin typeface="+mn-lt"/>
              <a:ea typeface="Calibri"/>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aphicFrame>
        <p:nvGraphicFramePr>
          <p:cNvPr id="210" name="Google Shape;210;p27"/>
          <p:cNvGraphicFramePr/>
          <p:nvPr>
            <p:extLst>
              <p:ext uri="{D42A27DB-BD31-4B8C-83A1-F6EECF244321}">
                <p14:modId xmlns:p14="http://schemas.microsoft.com/office/powerpoint/2010/main" val="2796113256"/>
              </p:ext>
            </p:extLst>
          </p:nvPr>
        </p:nvGraphicFramePr>
        <p:xfrm>
          <a:off x="591014" y="1332412"/>
          <a:ext cx="11122015" cy="5065504"/>
        </p:xfrm>
        <a:graphic>
          <a:graphicData uri="http://schemas.openxmlformats.org/drawingml/2006/table">
            <a:tbl>
              <a:tblPr>
                <a:noFill/>
                <a:tableStyleId>{D4BFAFA3-28AC-4036-A13F-94F1FF76DA40}</a:tableStyleId>
              </a:tblPr>
              <a:tblGrid>
                <a:gridCol w="647011">
                  <a:extLst>
                    <a:ext uri="{9D8B030D-6E8A-4147-A177-3AD203B41FA5}">
                      <a16:colId xmlns:a16="http://schemas.microsoft.com/office/drawing/2014/main" val="20000"/>
                    </a:ext>
                  </a:extLst>
                </a:gridCol>
                <a:gridCol w="2279792">
                  <a:extLst>
                    <a:ext uri="{9D8B030D-6E8A-4147-A177-3AD203B41FA5}">
                      <a16:colId xmlns:a16="http://schemas.microsoft.com/office/drawing/2014/main" val="20001"/>
                    </a:ext>
                  </a:extLst>
                </a:gridCol>
                <a:gridCol w="8195212">
                  <a:extLst>
                    <a:ext uri="{9D8B030D-6E8A-4147-A177-3AD203B41FA5}">
                      <a16:colId xmlns:a16="http://schemas.microsoft.com/office/drawing/2014/main" val="20002"/>
                    </a:ext>
                  </a:extLst>
                </a:gridCol>
              </a:tblGrid>
              <a:tr h="618308">
                <a:tc>
                  <a:txBody>
                    <a:bodyPr/>
                    <a:lstStyle/>
                    <a:p>
                      <a:pPr marL="0" lvl="0" indent="0" algn="ctr" rtl="0">
                        <a:spcBef>
                          <a:spcPts val="0"/>
                        </a:spcBef>
                        <a:spcAft>
                          <a:spcPts val="0"/>
                        </a:spcAft>
                        <a:buClr>
                          <a:schemeClr val="dk1"/>
                        </a:buClr>
                        <a:buSzPts val="1100"/>
                        <a:buFont typeface="Arial"/>
                        <a:buNone/>
                      </a:pPr>
                      <a:r>
                        <a:rPr lang="en-GB" sz="1400" b="1" dirty="0" err="1">
                          <a:latin typeface="Verdana" panose="020B0604030504040204" pitchFamily="34" charset="0"/>
                          <a:ea typeface="Verdana" panose="020B0604030504040204" pitchFamily="34" charset="0"/>
                          <a:cs typeface="Times New Roman"/>
                          <a:sym typeface="Times New Roman"/>
                        </a:rPr>
                        <a:t>Sl</a:t>
                      </a:r>
                      <a:endParaRPr sz="1400" b="1" dirty="0">
                        <a:latin typeface="Verdana" panose="020B0604030504040204" pitchFamily="34" charset="0"/>
                        <a:ea typeface="Verdana" panose="020B0604030504040204" pitchFamily="34" charset="0"/>
                        <a:cs typeface="Times New Roman"/>
                        <a:sym typeface="Times New Roman"/>
                      </a:endParaRPr>
                    </a:p>
                    <a:p>
                      <a:pPr marL="0" lvl="0" indent="0" algn="ctr" rtl="0">
                        <a:spcBef>
                          <a:spcPts val="0"/>
                        </a:spcBef>
                        <a:spcAft>
                          <a:spcPts val="0"/>
                        </a:spcAft>
                        <a:buNone/>
                      </a:pPr>
                      <a:r>
                        <a:rPr lang="en-GB" sz="1400" b="1" dirty="0">
                          <a:latin typeface="Verdana" panose="020B0604030504040204" pitchFamily="34" charset="0"/>
                          <a:ea typeface="Verdana" panose="020B0604030504040204" pitchFamily="34" charset="0"/>
                          <a:cs typeface="Times New Roman"/>
                          <a:sym typeface="Times New Roman"/>
                        </a:rPr>
                        <a:t>No.</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ctr" rtl="0">
                        <a:spcBef>
                          <a:spcPts val="0"/>
                        </a:spcBef>
                        <a:spcAft>
                          <a:spcPts val="0"/>
                        </a:spcAft>
                        <a:buNone/>
                      </a:pPr>
                      <a:r>
                        <a:rPr lang="en-GB" sz="1400" b="1" dirty="0">
                          <a:latin typeface="Verdana" panose="020B0604030504040204" pitchFamily="34" charset="0"/>
                          <a:ea typeface="Verdana" panose="020B0604030504040204" pitchFamily="34" charset="0"/>
                        </a:rPr>
                        <a:t>Component</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ctr" rtl="0">
                        <a:spcBef>
                          <a:spcPts val="0"/>
                        </a:spcBef>
                        <a:spcAft>
                          <a:spcPts val="0"/>
                        </a:spcAft>
                        <a:buNone/>
                      </a:pPr>
                      <a:r>
                        <a:rPr lang="en-GB" sz="1400" b="1" dirty="0">
                          <a:latin typeface="Verdana" panose="020B0604030504040204" pitchFamily="34" charset="0"/>
                          <a:ea typeface="Verdana" panose="020B0604030504040204" pitchFamily="34" charset="0"/>
                        </a:rPr>
                        <a:t>Material of Construction</a:t>
                      </a:r>
                    </a:p>
                    <a:p>
                      <a:pPr marL="0" lvl="0" indent="0" algn="ctr" rtl="0">
                        <a:spcBef>
                          <a:spcPts val="0"/>
                        </a:spcBef>
                        <a:spcAft>
                          <a:spcPts val="0"/>
                        </a:spcAft>
                        <a:buNone/>
                      </a:pPr>
                      <a:r>
                        <a:rPr lang="en-GB" sz="1400" b="1" dirty="0">
                          <a:latin typeface="Verdana" panose="020B0604030504040204" pitchFamily="34" charset="0"/>
                          <a:ea typeface="Verdana" panose="020B0604030504040204" pitchFamily="34" charset="0"/>
                        </a:rPr>
                        <a:t>(Parts Made of Casted/Moulded/ Sheet Metal Fabricated Process)</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0"/>
                  </a:ext>
                </a:extLst>
              </a:tr>
              <a:tr h="639889">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1.</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Shaft Sleeve</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 Bronze grade LTB 2, 3, 4 or 5 of IS 318 or 12 percent chromium steel grade X 04 Cr 12, X 12 Cr 12 and X 20 Cr 13, X04Cr19Ni-9/10 conforming to </a:t>
                      </a:r>
                      <a:r>
                        <a:rPr lang="en-GB" sz="1400" b="1" dirty="0">
                          <a:latin typeface="Verdana" panose="020B0604030504040204" pitchFamily="34" charset="0"/>
                          <a:ea typeface="Verdana" panose="020B0604030504040204" pitchFamily="34" charset="0"/>
                        </a:rPr>
                        <a:t>IS 6911 or IS 6603</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1"/>
                  </a:ext>
                </a:extLst>
              </a:tr>
              <a:tr h="639889">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2.</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Clr>
                          <a:schemeClr val="dk1"/>
                        </a:buClr>
                        <a:buSzPts val="1100"/>
                        <a:buFont typeface="Arial"/>
                        <a:buNone/>
                      </a:pPr>
                      <a:r>
                        <a:rPr lang="en-GB" sz="1400" dirty="0">
                          <a:latin typeface="Verdana" panose="020B0604030504040204" pitchFamily="34" charset="0"/>
                          <a:ea typeface="Verdana" panose="020B0604030504040204" pitchFamily="34" charset="0"/>
                        </a:rPr>
                        <a:t>Casing Wear Ring (if</a:t>
                      </a:r>
                      <a:endParaRPr sz="1400" dirty="0">
                        <a:latin typeface="Verdana" panose="020B0604030504040204" pitchFamily="34" charset="0"/>
                        <a:ea typeface="Verdana" panose="020B0604030504040204" pitchFamily="34" charset="0"/>
                      </a:endParaRPr>
                    </a:p>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provided)</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Bronze grade LTB 2, 3, 4 or 5 of IS 318 or nitrile rubber or NBR or plastic/</a:t>
                      </a:r>
                      <a:r>
                        <a:rPr lang="en-GB" sz="1400" dirty="0" err="1">
                          <a:latin typeface="Verdana" panose="020B0604030504040204" pitchFamily="34" charset="0"/>
                          <a:ea typeface="Verdana" panose="020B0604030504040204" pitchFamily="34" charset="0"/>
                        </a:rPr>
                        <a:t>technopolymer</a:t>
                      </a:r>
                      <a:r>
                        <a:rPr lang="en-GB" sz="1400" dirty="0">
                          <a:latin typeface="Verdana" panose="020B0604030504040204" pitchFamily="34" charset="0"/>
                          <a:ea typeface="Verdana" panose="020B0604030504040204" pitchFamily="34" charset="0"/>
                        </a:rPr>
                        <a:t> or X04Cr19Ni-9/10 of </a:t>
                      </a:r>
                      <a:r>
                        <a:rPr lang="en-GB" sz="1400" b="1" dirty="0">
                          <a:latin typeface="Verdana" panose="020B0604030504040204" pitchFamily="34" charset="0"/>
                          <a:ea typeface="Verdana" panose="020B0604030504040204" pitchFamily="34" charset="0"/>
                        </a:rPr>
                        <a:t>IS 6911</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2"/>
                  </a:ext>
                </a:extLst>
              </a:tr>
              <a:tr h="415917">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3.</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a:latin typeface="Verdana" panose="020B0604030504040204" pitchFamily="34" charset="0"/>
                          <a:ea typeface="Verdana" panose="020B0604030504040204" pitchFamily="34" charset="0"/>
                        </a:rPr>
                        <a:t>Bush</a:t>
                      </a:r>
                      <a:endParaRPr sz="140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Bronze grade LTB 2, 3 or 4 of </a:t>
                      </a:r>
                      <a:r>
                        <a:rPr lang="en-GB" sz="1400" b="1" dirty="0">
                          <a:latin typeface="Verdana" panose="020B0604030504040204" pitchFamily="34" charset="0"/>
                          <a:ea typeface="Verdana" panose="020B0604030504040204" pitchFamily="34" charset="0"/>
                        </a:rPr>
                        <a:t>IS 318 </a:t>
                      </a:r>
                      <a:r>
                        <a:rPr lang="en-GB" sz="1400" dirty="0">
                          <a:latin typeface="Verdana" panose="020B0604030504040204" pitchFamily="34" charset="0"/>
                          <a:ea typeface="Verdana" panose="020B0604030504040204" pitchFamily="34" charset="0"/>
                        </a:rPr>
                        <a:t>or nitrile/</a:t>
                      </a:r>
                      <a:r>
                        <a:rPr lang="en-GB" sz="1400" dirty="0" err="1">
                          <a:latin typeface="Verdana" panose="020B0604030504040204" pitchFamily="34" charset="0"/>
                          <a:ea typeface="Verdana" panose="020B0604030504040204" pitchFamily="34" charset="0"/>
                        </a:rPr>
                        <a:t>cutless</a:t>
                      </a:r>
                      <a:r>
                        <a:rPr lang="en-GB" sz="1400" dirty="0">
                          <a:latin typeface="Verdana" panose="020B0604030504040204" pitchFamily="34" charset="0"/>
                          <a:ea typeface="Verdana" panose="020B0604030504040204" pitchFamily="34" charset="0"/>
                        </a:rPr>
                        <a:t> rubber or NBR</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3"/>
                  </a:ext>
                </a:extLst>
              </a:tr>
              <a:tr h="639889">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4.</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Discharge Casing/ Non Return Valve Housing</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Cast iron grade FG 200 of IS 210 or plastic/</a:t>
                      </a:r>
                      <a:r>
                        <a:rPr lang="en-GB" sz="1400" dirty="0" err="1">
                          <a:latin typeface="Verdana" panose="020B0604030504040204" pitchFamily="34" charset="0"/>
                          <a:ea typeface="Verdana" panose="020B0604030504040204" pitchFamily="34" charset="0"/>
                        </a:rPr>
                        <a:t>technopolymer</a:t>
                      </a:r>
                      <a:r>
                        <a:rPr lang="en-GB" sz="1400" dirty="0">
                          <a:latin typeface="Verdana" panose="020B0604030504040204" pitchFamily="34" charset="0"/>
                          <a:ea typeface="Verdana" panose="020B0604030504040204" pitchFamily="34" charset="0"/>
                        </a:rPr>
                        <a:t> or X04Cr19Ni-9/10 of</a:t>
                      </a:r>
                    </a:p>
                    <a:p>
                      <a:pPr marL="0" lvl="0" indent="0" algn="l" rtl="0">
                        <a:spcBef>
                          <a:spcPts val="0"/>
                        </a:spcBef>
                        <a:spcAft>
                          <a:spcPts val="0"/>
                        </a:spcAft>
                        <a:buNone/>
                      </a:pPr>
                      <a:r>
                        <a:rPr lang="en-GB" sz="1400" b="1" dirty="0">
                          <a:latin typeface="Verdana" panose="020B0604030504040204" pitchFamily="34" charset="0"/>
                          <a:ea typeface="Verdana" panose="020B0604030504040204" pitchFamily="34" charset="0"/>
                        </a:rPr>
                        <a:t>IS</a:t>
                      </a:r>
                      <a:r>
                        <a:rPr lang="en-GB" sz="1400" b="1" baseline="0" dirty="0">
                          <a:latin typeface="Verdana" panose="020B0604030504040204" pitchFamily="34" charset="0"/>
                          <a:ea typeface="Verdana" panose="020B0604030504040204" pitchFamily="34" charset="0"/>
                        </a:rPr>
                        <a:t> </a:t>
                      </a:r>
                      <a:r>
                        <a:rPr lang="en-GB" sz="1400" b="1" dirty="0">
                          <a:latin typeface="Verdana" panose="020B0604030504040204" pitchFamily="34" charset="0"/>
                          <a:ea typeface="Verdana" panose="020B0604030504040204" pitchFamily="34" charset="0"/>
                        </a:rPr>
                        <a:t>6911</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4"/>
                  </a:ext>
                </a:extLst>
              </a:tr>
              <a:tr h="639889">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5.</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a:latin typeface="Verdana" panose="020B0604030504040204" pitchFamily="34" charset="0"/>
                          <a:ea typeface="Verdana" panose="020B0604030504040204" pitchFamily="34" charset="0"/>
                        </a:rPr>
                        <a:t>Impeller</a:t>
                      </a:r>
                      <a:endParaRPr sz="140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Bronze grade LTB 2 of </a:t>
                      </a:r>
                      <a:r>
                        <a:rPr lang="en-GB" sz="1400" b="1" dirty="0">
                          <a:latin typeface="Verdana" panose="020B0604030504040204" pitchFamily="34" charset="0"/>
                          <a:ea typeface="Verdana" panose="020B0604030504040204" pitchFamily="34" charset="0"/>
                        </a:rPr>
                        <a:t>IS 318 </a:t>
                      </a:r>
                      <a:r>
                        <a:rPr lang="en-GB" sz="1400" dirty="0">
                          <a:latin typeface="Verdana" panose="020B0604030504040204" pitchFamily="34" charset="0"/>
                          <a:ea typeface="Verdana" panose="020B0604030504040204" pitchFamily="34" charset="0"/>
                        </a:rPr>
                        <a:t>or stainless steel grade X 12 Cr 12 or X04Cr19Ni-9/10 of </a:t>
                      </a:r>
                      <a:r>
                        <a:rPr lang="en-GB" sz="1400" b="1" dirty="0">
                          <a:latin typeface="Verdana" panose="020B0604030504040204" pitchFamily="34" charset="0"/>
                          <a:ea typeface="Verdana" panose="020B0604030504040204" pitchFamily="34" charset="0"/>
                        </a:rPr>
                        <a:t>IS 6911 or IS 6603 </a:t>
                      </a:r>
                      <a:r>
                        <a:rPr lang="en-GB" sz="1400" dirty="0">
                          <a:latin typeface="Verdana" panose="020B0604030504040204" pitchFamily="34" charset="0"/>
                          <a:ea typeface="Verdana" panose="020B0604030504040204" pitchFamily="34" charset="0"/>
                        </a:rPr>
                        <a:t>or plastic/</a:t>
                      </a:r>
                      <a:r>
                        <a:rPr lang="en-GB" sz="1400" dirty="0" err="1">
                          <a:latin typeface="Verdana" panose="020B0604030504040204" pitchFamily="34" charset="0"/>
                          <a:ea typeface="Verdana" panose="020B0604030504040204" pitchFamily="34" charset="0"/>
                        </a:rPr>
                        <a:t>technopolymer</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5"/>
                  </a:ext>
                </a:extLst>
              </a:tr>
              <a:tr h="639889">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6.</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Pump Bowl/Diffuser</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Cast iron grade FG 200 of IS 210 or plastic/</a:t>
                      </a:r>
                      <a:r>
                        <a:rPr lang="en-GB" sz="1400" dirty="0" err="1">
                          <a:latin typeface="Verdana" panose="020B0604030504040204" pitchFamily="34" charset="0"/>
                          <a:ea typeface="Verdana" panose="020B0604030504040204" pitchFamily="34" charset="0"/>
                        </a:rPr>
                        <a:t>technopolymer</a:t>
                      </a:r>
                      <a:r>
                        <a:rPr lang="en-GB" sz="1400" dirty="0">
                          <a:latin typeface="Verdana" panose="020B0604030504040204" pitchFamily="34" charset="0"/>
                          <a:ea typeface="Verdana" panose="020B0604030504040204" pitchFamily="34" charset="0"/>
                        </a:rPr>
                        <a:t> or X04Cr19Ni-9/10 of</a:t>
                      </a:r>
                    </a:p>
                    <a:p>
                      <a:pPr marL="0" lvl="0" indent="0" algn="l" rtl="0">
                        <a:spcBef>
                          <a:spcPts val="0"/>
                        </a:spcBef>
                        <a:spcAft>
                          <a:spcPts val="0"/>
                        </a:spcAft>
                        <a:buNone/>
                      </a:pPr>
                      <a:r>
                        <a:rPr lang="en-GB" sz="1400" b="1" dirty="0">
                          <a:latin typeface="Verdana" panose="020B0604030504040204" pitchFamily="34" charset="0"/>
                          <a:ea typeface="Verdana" panose="020B0604030504040204" pitchFamily="34" charset="0"/>
                        </a:rPr>
                        <a:t>IS 6911</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6"/>
                  </a:ext>
                </a:extLst>
              </a:tr>
              <a:tr h="415917">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7.</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Pump Shaft</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Stainless steel grade X 04 Cr 12, X 12 Cr 12 or X 20 Cr 13 or X15Cr16Ni2 of </a:t>
                      </a:r>
                      <a:r>
                        <a:rPr lang="en-GB" sz="1400" b="1" dirty="0">
                          <a:latin typeface="Verdana" panose="020B0604030504040204" pitchFamily="34" charset="0"/>
                          <a:ea typeface="Verdana" panose="020B0604030504040204" pitchFamily="34" charset="0"/>
                        </a:rPr>
                        <a:t>IS 6603</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7"/>
                  </a:ext>
                </a:extLst>
              </a:tr>
              <a:tr h="415917">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8.</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Suction Casing</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 Cast iron grade FG 200/FG 260 of </a:t>
                      </a:r>
                      <a:r>
                        <a:rPr lang="en-GB" sz="1400" b="1" dirty="0">
                          <a:latin typeface="Verdana" panose="020B0604030504040204" pitchFamily="34" charset="0"/>
                          <a:ea typeface="Verdana" panose="020B0604030504040204" pitchFamily="34" charset="0"/>
                        </a:rPr>
                        <a:t>IS 210 </a:t>
                      </a:r>
                      <a:r>
                        <a:rPr lang="en-GB" sz="1400" dirty="0">
                          <a:latin typeface="Verdana" panose="020B0604030504040204" pitchFamily="34" charset="0"/>
                          <a:ea typeface="Verdana" panose="020B0604030504040204" pitchFamily="34" charset="0"/>
                        </a:rPr>
                        <a:t>or X04Cr19Ni-9/10</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8"/>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2028" cy="704003"/>
          </a:xfrm>
          <a:prstGeom prst="rect">
            <a:avLst/>
          </a:prstGeom>
        </p:spPr>
      </p:pic>
      <p:sp>
        <p:nvSpPr>
          <p:cNvPr id="4" name="Google Shape;194;p25">
            <a:extLst>
              <a:ext uri="{FF2B5EF4-FFF2-40B4-BE49-F238E27FC236}">
                <a16:creationId xmlns:a16="http://schemas.microsoft.com/office/drawing/2014/main" id="{3FDC8A2F-E95B-0FED-E4C1-807D835CB2A4}"/>
              </a:ext>
            </a:extLst>
          </p:cNvPr>
          <p:cNvSpPr txBox="1">
            <a:spLocks noGrp="1"/>
          </p:cNvSpPr>
          <p:nvPr>
            <p:ph type="title"/>
          </p:nvPr>
        </p:nvSpPr>
        <p:spPr>
          <a:xfrm>
            <a:off x="1487749" y="170602"/>
            <a:ext cx="10364451" cy="1066801"/>
          </a:xfrm>
          <a:prstGeom prst="rect">
            <a:avLst/>
          </a:prstGeom>
          <a:noFill/>
          <a:ln>
            <a:noFill/>
          </a:ln>
        </p:spPr>
        <p:txBody>
          <a:bodyPr spcFirstLastPara="1" wrap="square" lIns="91425" tIns="45700" rIns="91425" bIns="45700" anchor="b" anchorCtr="0">
            <a:noAutofit/>
          </a:bodyPr>
          <a:lstStyle/>
          <a:p>
            <a:pPr>
              <a:lnSpc>
                <a:spcPct val="85000"/>
              </a:lnSpc>
              <a:spcBef>
                <a:spcPts val="0"/>
              </a:spcBef>
              <a:buClr>
                <a:srgbClr val="3F3F3F"/>
              </a:buClr>
              <a:buSzPts val="1800"/>
            </a:pPr>
            <a:r>
              <a:rPr lang="en-GB" b="1" dirty="0">
                <a:solidFill>
                  <a:schemeClr val="bg2">
                    <a:lumMod val="50000"/>
                  </a:schemeClr>
                </a:solidFill>
                <a:ea typeface="Times New Roman"/>
                <a:cs typeface="Times New Roman"/>
                <a:sym typeface="Times New Roman"/>
              </a:rPr>
              <a:t>Components of Centrifugal Pump</a:t>
            </a:r>
            <a:br>
              <a:rPr lang="en-GB" b="1" dirty="0">
                <a:solidFill>
                  <a:schemeClr val="bg2">
                    <a:lumMod val="50000"/>
                  </a:schemeClr>
                </a:solidFill>
                <a:ea typeface="Times New Roman"/>
                <a:cs typeface="Times New Roman"/>
                <a:sym typeface="Times New Roman"/>
              </a:rPr>
            </a:br>
            <a:r>
              <a:rPr lang="en-GB" sz="3200" b="1" dirty="0">
                <a:solidFill>
                  <a:srgbClr val="00B050"/>
                </a:solidFill>
              </a:rPr>
              <a:t>(6.2 of IS 8034)</a:t>
            </a:r>
            <a:endParaRPr sz="3200" b="1" dirty="0">
              <a:solidFill>
                <a:srgbClr val="00B05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C2CE-0304-2D6F-4A0F-AFC2C057DFE2}"/>
              </a:ext>
            </a:extLst>
          </p:cNvPr>
          <p:cNvSpPr>
            <a:spLocks noGrp="1"/>
          </p:cNvSpPr>
          <p:nvPr>
            <p:ph type="title"/>
          </p:nvPr>
        </p:nvSpPr>
        <p:spPr>
          <a:xfrm>
            <a:off x="913774" y="1461154"/>
            <a:ext cx="10364451" cy="4828135"/>
          </a:xfrm>
        </p:spPr>
        <p:txBody>
          <a:bodyPr>
            <a:normAutofit fontScale="90000"/>
          </a:bodyPr>
          <a:lstStyle/>
          <a:p>
            <a:r>
              <a:rPr lang="en-US" sz="4900" b="1" dirty="0">
                <a:solidFill>
                  <a:schemeClr val="accent4">
                    <a:lumMod val="75000"/>
                  </a:schemeClr>
                </a:solidFill>
              </a:rPr>
              <a:t>Do you know?</a:t>
            </a:r>
            <a:br>
              <a:rPr lang="en-US" b="1" dirty="0">
                <a:solidFill>
                  <a:schemeClr val="accent4">
                    <a:lumMod val="75000"/>
                  </a:schemeClr>
                </a:solidFill>
              </a:rPr>
            </a:br>
            <a:br>
              <a:rPr lang="en-US" b="1" dirty="0"/>
            </a:br>
            <a:br>
              <a:rPr lang="en-US" b="1" dirty="0"/>
            </a:br>
            <a:r>
              <a:rPr lang="en-US" b="1" dirty="0">
                <a:solidFill>
                  <a:schemeClr val="tx2">
                    <a:lumMod val="60000"/>
                    <a:lumOff val="40000"/>
                  </a:schemeClr>
                </a:solidFill>
              </a:rPr>
              <a:t>What are parameters used for benchmarking of</a:t>
            </a:r>
            <a:br>
              <a:rPr lang="en-US" b="1" dirty="0">
                <a:solidFill>
                  <a:schemeClr val="tx2">
                    <a:lumMod val="60000"/>
                    <a:lumOff val="40000"/>
                  </a:schemeClr>
                </a:solidFill>
              </a:rPr>
            </a:br>
            <a:br>
              <a:rPr lang="en-US" b="1" dirty="0">
                <a:solidFill>
                  <a:schemeClr val="tx2">
                    <a:lumMod val="60000"/>
                    <a:lumOff val="40000"/>
                  </a:schemeClr>
                </a:solidFill>
              </a:rPr>
            </a:br>
            <a:r>
              <a:rPr lang="en-US" b="1" dirty="0">
                <a:solidFill>
                  <a:srgbClr val="7030A0"/>
                </a:solidFill>
              </a:rPr>
              <a:t>submersible pumps (</a:t>
            </a:r>
            <a:r>
              <a:rPr lang="en-GB" sz="3600" b="1" dirty="0">
                <a:solidFill>
                  <a:srgbClr val="7030A0"/>
                </a:solidFill>
                <a:latin typeface="+mn-lt"/>
                <a:ea typeface="Times New Roman"/>
                <a:cs typeface="Times New Roman"/>
                <a:sym typeface="Times New Roman"/>
              </a:rPr>
              <a:t>IS 8034</a:t>
            </a:r>
            <a:r>
              <a:rPr lang="en-US" b="1" dirty="0">
                <a:solidFill>
                  <a:srgbClr val="7030A0"/>
                </a:solidFill>
              </a:rPr>
              <a:t>)?</a:t>
            </a:r>
            <a:br>
              <a:rPr lang="en-US" b="1" dirty="0">
                <a:solidFill>
                  <a:srgbClr val="7030A0"/>
                </a:solidFill>
              </a:rPr>
            </a:br>
            <a:br>
              <a:rPr lang="en-US" b="1" dirty="0"/>
            </a:br>
            <a:br>
              <a:rPr lang="en-US" b="1" dirty="0"/>
            </a:br>
            <a:endParaRPr lang="en-US" b="1" dirty="0"/>
          </a:p>
        </p:txBody>
      </p:sp>
      <p:pic>
        <p:nvPicPr>
          <p:cNvPr id="3" name="Picture 2">
            <a:extLst>
              <a:ext uri="{FF2B5EF4-FFF2-40B4-BE49-F238E27FC236}">
                <a16:creationId xmlns:a16="http://schemas.microsoft.com/office/drawing/2014/main" id="{D9863CFF-0DA6-2AF8-FDBE-D18BAF4E2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89" y="329938"/>
            <a:ext cx="1899323" cy="1131216"/>
          </a:xfrm>
          <a:prstGeom prst="rect">
            <a:avLst/>
          </a:prstGeom>
        </p:spPr>
      </p:pic>
    </p:spTree>
    <p:extLst>
      <p:ext uri="{BB962C8B-B14F-4D97-AF65-F5344CB8AC3E}">
        <p14:creationId xmlns:p14="http://schemas.microsoft.com/office/powerpoint/2010/main" val="362385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1256119" y="165671"/>
            <a:ext cx="9900187" cy="1043015"/>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tx2">
                    <a:lumMod val="60000"/>
                    <a:lumOff val="40000"/>
                  </a:schemeClr>
                </a:solidFill>
                <a:ea typeface="Times New Roman"/>
                <a:cs typeface="Times New Roman"/>
                <a:sym typeface="Times New Roman"/>
              </a:rPr>
              <a:t>Requirements of Pumps</a:t>
            </a:r>
            <a:endParaRPr dirty="0">
              <a:solidFill>
                <a:schemeClr val="tx2">
                  <a:lumMod val="60000"/>
                  <a:lumOff val="40000"/>
                </a:schemeClr>
              </a:solidFill>
            </a:endParaRPr>
          </a:p>
        </p:txBody>
      </p:sp>
      <p:sp>
        <p:nvSpPr>
          <p:cNvPr id="216" name="Google Shape;216;p28"/>
          <p:cNvSpPr txBox="1">
            <a:spLocks noGrp="1"/>
          </p:cNvSpPr>
          <p:nvPr>
            <p:ph sz="quarter" idx="13"/>
          </p:nvPr>
        </p:nvSpPr>
        <p:spPr>
          <a:xfrm>
            <a:off x="1950094" y="1444575"/>
            <a:ext cx="8439232" cy="4755927"/>
          </a:xfrm>
          <a:prstGeom prst="rect">
            <a:avLst/>
          </a:prstGeom>
          <a:noFill/>
          <a:ln>
            <a:noFill/>
          </a:ln>
        </p:spPr>
        <p:txBody>
          <a:bodyPr spcFirstLastPara="1" wrap="square" lIns="0" tIns="45700" rIns="0" bIns="45700" anchor="t" anchorCtr="0">
            <a:normAutofit fontScale="92500" lnSpcReduction="20000"/>
          </a:bodyPr>
          <a:lstStyle/>
          <a:p>
            <a:pPr marL="91440" lvl="0" indent="0" algn="l" rtl="0">
              <a:lnSpc>
                <a:spcPct val="90000"/>
              </a:lnSpc>
              <a:spcBef>
                <a:spcPts val="0"/>
              </a:spcBef>
              <a:spcAft>
                <a:spcPts val="0"/>
              </a:spcAft>
              <a:buSzPts val="2000"/>
              <a:buNone/>
            </a:pPr>
            <a:endParaRPr dirty="0"/>
          </a:p>
          <a:p>
            <a:pPr marL="0" lvl="0" indent="0" algn="l" rtl="0">
              <a:lnSpc>
                <a:spcPct val="90000"/>
              </a:lnSpc>
              <a:spcBef>
                <a:spcPts val="1400"/>
              </a:spcBef>
              <a:spcAft>
                <a:spcPts val="0"/>
              </a:spcAft>
              <a:buSzPts val="1000"/>
              <a:buNone/>
            </a:pPr>
            <a:r>
              <a:rPr lang="en-US" b="1" dirty="0">
                <a:solidFill>
                  <a:srgbClr val="7030A0"/>
                </a:solidFill>
                <a:ea typeface="Times New Roman"/>
                <a:cs typeface="Times New Roman"/>
                <a:sym typeface="Times New Roman"/>
              </a:rPr>
              <a:t>General Requirements:</a:t>
            </a:r>
          </a:p>
          <a:p>
            <a:pPr marL="0" lvl="0" indent="0" algn="l" rtl="0">
              <a:lnSpc>
                <a:spcPct val="90000"/>
              </a:lnSpc>
              <a:spcBef>
                <a:spcPts val="1400"/>
              </a:spcBef>
              <a:spcAft>
                <a:spcPts val="0"/>
              </a:spcAft>
              <a:buSzPts val="1000"/>
              <a:buNone/>
            </a:pPr>
            <a:endParaRPr lang="en-US" sz="200" b="1" dirty="0">
              <a:solidFill>
                <a:srgbClr val="7030A0"/>
              </a:solidFill>
              <a:ea typeface="Times New Roman"/>
              <a:cs typeface="Times New Roman"/>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Material of construction 	</a:t>
            </a:r>
            <a:r>
              <a:rPr lang="en-GB" sz="2100" b="1" dirty="0">
                <a:solidFill>
                  <a:srgbClr val="0070C0"/>
                </a:solidFill>
              </a:rPr>
              <a:t>(6.2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Design features &amp; sizes 	</a:t>
            </a:r>
            <a:r>
              <a:rPr lang="en-GB" sz="2100" b="1" dirty="0">
                <a:solidFill>
                  <a:srgbClr val="0070C0"/>
                </a:solidFill>
              </a:rPr>
              <a:t>(   7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Balancing 			</a:t>
            </a:r>
            <a:r>
              <a:rPr lang="en-GB" sz="2100" b="1" dirty="0">
                <a:solidFill>
                  <a:srgbClr val="0070C0"/>
                </a:solidFill>
              </a:rPr>
              <a:t>(8.5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Direction of rotation 	</a:t>
            </a:r>
            <a:r>
              <a:rPr lang="en-GB" sz="2100" b="1" dirty="0">
                <a:solidFill>
                  <a:srgbClr val="0070C0"/>
                </a:solidFill>
              </a:rPr>
              <a:t>(8.7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Locked rotor test 		</a:t>
            </a:r>
            <a:r>
              <a:rPr lang="en-GB" sz="2100" b="1" dirty="0">
                <a:solidFill>
                  <a:srgbClr val="0070C0"/>
                </a:solidFill>
              </a:rPr>
              <a:t>(9.9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Marking 				</a:t>
            </a:r>
            <a:r>
              <a:rPr lang="en-GB" b="1" dirty="0">
                <a:solidFill>
                  <a:srgbClr val="0070C0"/>
                </a:solidFill>
              </a:rPr>
              <a:t>(14 of is 8034)</a:t>
            </a:r>
            <a:endParaRPr lang="en-US" b="1" dirty="0">
              <a:solidFill>
                <a:schemeClr val="accent4">
                  <a:lumMod val="50000"/>
                </a:schemeClr>
              </a:solidFill>
              <a:ea typeface="Calibri"/>
              <a:cs typeface="Times New Roman"/>
              <a:sym typeface="Times New Roman"/>
            </a:endParaRPr>
          </a:p>
          <a:p>
            <a:pPr marL="0" lvl="0" indent="0" algn="l" rtl="0">
              <a:lnSpc>
                <a:spcPct val="90000"/>
              </a:lnSpc>
              <a:spcBef>
                <a:spcPts val="1400"/>
              </a:spcBef>
              <a:spcAft>
                <a:spcPts val="0"/>
              </a:spcAft>
              <a:buSzPts val="1000"/>
              <a:buNone/>
            </a:pPr>
            <a:r>
              <a:rPr lang="en-US" b="1" dirty="0">
                <a:solidFill>
                  <a:srgbClr val="7030A0"/>
                </a:solidFill>
                <a:ea typeface="Calibri"/>
                <a:cs typeface="Times New Roman"/>
                <a:sym typeface="Times New Roman"/>
              </a:rPr>
              <a:t>Performance requirements:</a:t>
            </a:r>
          </a:p>
          <a:p>
            <a:pPr marL="0" lvl="0" indent="0" algn="l" rtl="0">
              <a:lnSpc>
                <a:spcPct val="90000"/>
              </a:lnSpc>
              <a:spcBef>
                <a:spcPts val="1400"/>
              </a:spcBef>
              <a:spcAft>
                <a:spcPts val="0"/>
              </a:spcAft>
              <a:buSzPts val="1000"/>
              <a:buNone/>
            </a:pPr>
            <a:endParaRPr lang="en-US" sz="900" b="1" dirty="0">
              <a:solidFill>
                <a:schemeClr val="accent4">
                  <a:lumMod val="50000"/>
                </a:schemeClr>
              </a:solidFill>
              <a:ea typeface="Calibri"/>
              <a:cs typeface="Times New Roman"/>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Pump efficiency 		</a:t>
            </a:r>
            <a:r>
              <a:rPr lang="en-GB" sz="2100" b="1" dirty="0">
                <a:solidFill>
                  <a:srgbClr val="0070C0"/>
                </a:solidFill>
              </a:rPr>
              <a:t>(11.4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Overall efficiency 		</a:t>
            </a:r>
            <a:r>
              <a:rPr lang="en-GB" sz="2100" b="1" dirty="0">
                <a:solidFill>
                  <a:srgbClr val="0070C0"/>
                </a:solidFill>
              </a:rPr>
              <a:t>(11.5 of IS 8034)</a:t>
            </a:r>
            <a:endParaRPr sz="2100" b="1" dirty="0">
              <a:solidFill>
                <a:srgbClr val="0070C0"/>
              </a:solidFill>
              <a:sym typeface="Calibri"/>
            </a:endParaRPr>
          </a:p>
          <a:p>
            <a:pPr marL="91440" lvl="0" indent="0" algn="l" rtl="0">
              <a:lnSpc>
                <a:spcPct val="90000"/>
              </a:lnSpc>
              <a:spcBef>
                <a:spcPts val="1400"/>
              </a:spcBef>
              <a:spcAft>
                <a:spcPts val="0"/>
              </a:spcAft>
              <a:buSzPts val="2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1172224" y="351818"/>
            <a:ext cx="10364451" cy="991342"/>
          </a:xfrm>
          <a:prstGeom prst="rect">
            <a:avLst/>
          </a:prstGeom>
        </p:spPr>
        <p:txBody>
          <a:bodyPr spcFirstLastPara="1" wrap="square" lIns="91425" tIns="45700" rIns="91425" bIns="45700" anchor="b" anchorCtr="0">
            <a:normAutofit fontScale="90000"/>
          </a:bodyPr>
          <a:lstStyle/>
          <a:p>
            <a:pPr marL="0" lvl="0" indent="0" rtl="0">
              <a:spcBef>
                <a:spcPts val="0"/>
              </a:spcBef>
              <a:spcAft>
                <a:spcPts val="0"/>
              </a:spcAft>
              <a:buNone/>
            </a:pPr>
            <a:r>
              <a:rPr lang="en-GB" sz="3400" b="1" dirty="0">
                <a:solidFill>
                  <a:schemeClr val="tx2">
                    <a:lumMod val="60000"/>
                    <a:lumOff val="40000"/>
                  </a:schemeClr>
                </a:solidFill>
              </a:rPr>
              <a:t>Electrical Performance &amp; safety requirements</a:t>
            </a:r>
            <a:endParaRPr sz="3400" b="1" dirty="0">
              <a:solidFill>
                <a:schemeClr val="tx2">
                  <a:lumMod val="60000"/>
                  <a:lumOff val="40000"/>
                </a:schemeClr>
              </a:solidFill>
            </a:endParaRPr>
          </a:p>
        </p:txBody>
      </p:sp>
      <p:sp>
        <p:nvSpPr>
          <p:cNvPr id="314" name="Google Shape;314;p40"/>
          <p:cNvSpPr txBox="1">
            <a:spLocks noGrp="1"/>
          </p:cNvSpPr>
          <p:nvPr>
            <p:ph sz="quarter" idx="13"/>
          </p:nvPr>
        </p:nvSpPr>
        <p:spPr>
          <a:xfrm>
            <a:off x="1066799" y="2111665"/>
            <a:ext cx="10575303" cy="3898610"/>
          </a:xfrm>
          <a:prstGeom prst="rect">
            <a:avLst/>
          </a:prstGeom>
        </p:spPr>
        <p:txBody>
          <a:bodyPr spcFirstLastPara="1" wrap="square" lIns="0" tIns="45700" rIns="0" bIns="45700" anchor="t" anchorCtr="0">
            <a:noAutofit/>
          </a:bodyPr>
          <a:lstStyle/>
          <a:p>
            <a:pPr>
              <a:spcBef>
                <a:spcPts val="1200"/>
              </a:spcBef>
            </a:pPr>
            <a:r>
              <a:rPr lang="en-GB" b="1" dirty="0">
                <a:solidFill>
                  <a:schemeClr val="accent4">
                    <a:lumMod val="75000"/>
                  </a:schemeClr>
                </a:solidFill>
              </a:rPr>
              <a:t>Insulation Resistance Test 		</a:t>
            </a:r>
            <a:r>
              <a:rPr lang="en-GB" sz="1900" b="1" dirty="0">
                <a:solidFill>
                  <a:srgbClr val="0070C0"/>
                </a:solidFill>
              </a:rPr>
              <a:t>(9.2 of IS 8034)</a:t>
            </a:r>
            <a:endParaRPr sz="1900" b="1" dirty="0">
              <a:solidFill>
                <a:srgbClr val="0070C0"/>
              </a:solidFill>
            </a:endParaRPr>
          </a:p>
          <a:p>
            <a:pPr>
              <a:spcBef>
                <a:spcPts val="1200"/>
              </a:spcBef>
            </a:pPr>
            <a:r>
              <a:rPr lang="en-GB" b="1" dirty="0">
                <a:solidFill>
                  <a:schemeClr val="accent4">
                    <a:lumMod val="75000"/>
                  </a:schemeClr>
                </a:solidFill>
              </a:rPr>
              <a:t>High Voltage Test 				</a:t>
            </a:r>
            <a:r>
              <a:rPr lang="en-GB" sz="1900" b="1" dirty="0">
                <a:solidFill>
                  <a:srgbClr val="0070C0"/>
                </a:solidFill>
              </a:rPr>
              <a:t>(9.3 of IS 8034)</a:t>
            </a:r>
            <a:endParaRPr sz="1900" b="1" dirty="0">
              <a:solidFill>
                <a:srgbClr val="0070C0"/>
              </a:solidFill>
            </a:endParaRPr>
          </a:p>
          <a:p>
            <a:pPr>
              <a:spcBef>
                <a:spcPts val="1200"/>
              </a:spcBef>
            </a:pPr>
            <a:r>
              <a:rPr lang="en-GB" b="1" dirty="0">
                <a:solidFill>
                  <a:schemeClr val="accent4">
                    <a:lumMod val="75000"/>
                  </a:schemeClr>
                </a:solidFill>
              </a:rPr>
              <a:t>Leakage Current Test 			</a:t>
            </a:r>
            <a:r>
              <a:rPr lang="en-GB" sz="1900" b="1" dirty="0">
                <a:solidFill>
                  <a:srgbClr val="0070C0"/>
                </a:solidFill>
              </a:rPr>
              <a:t>(9.4 of IS 8034)</a:t>
            </a:r>
            <a:endParaRPr sz="1900" b="1" dirty="0">
              <a:solidFill>
                <a:srgbClr val="0070C0"/>
              </a:solidFill>
            </a:endParaRPr>
          </a:p>
          <a:p>
            <a:pPr>
              <a:spcBef>
                <a:spcPts val="1200"/>
              </a:spcBef>
            </a:pPr>
            <a:r>
              <a:rPr lang="en-GB" b="1" dirty="0">
                <a:solidFill>
                  <a:schemeClr val="accent4">
                    <a:lumMod val="75000"/>
                  </a:schemeClr>
                </a:solidFill>
              </a:rPr>
              <a:t>Temperature Rise Test 			</a:t>
            </a:r>
            <a:r>
              <a:rPr lang="en-GB" sz="1900" b="1" dirty="0">
                <a:solidFill>
                  <a:srgbClr val="0070C0"/>
                </a:solidFill>
              </a:rPr>
              <a:t>(9.5 &amp; 9.6 of IS 8034)</a:t>
            </a:r>
            <a:endParaRPr sz="1900" b="1" dirty="0">
              <a:solidFill>
                <a:srgbClr val="0070C0"/>
              </a:solidFill>
            </a:endParaRPr>
          </a:p>
          <a:p>
            <a:pPr>
              <a:spcBef>
                <a:spcPts val="1200"/>
              </a:spcBef>
            </a:pPr>
            <a:r>
              <a:rPr lang="en-GB" b="1" dirty="0">
                <a:solidFill>
                  <a:schemeClr val="accent4">
                    <a:lumMod val="75000"/>
                  </a:schemeClr>
                </a:solidFill>
              </a:rPr>
              <a:t>Breakaway (Starting) Torque Test 	</a:t>
            </a:r>
            <a:r>
              <a:rPr lang="en-GB" sz="1900" b="1" dirty="0">
                <a:solidFill>
                  <a:srgbClr val="0070C0"/>
                </a:solidFill>
              </a:rPr>
              <a:t>(9.7 of IS 8034)</a:t>
            </a:r>
            <a:endParaRPr sz="1900" b="1" dirty="0">
              <a:solidFill>
                <a:srgbClr val="0070C0"/>
              </a:solidFill>
            </a:endParaRPr>
          </a:p>
          <a:p>
            <a:pPr>
              <a:spcBef>
                <a:spcPts val="1200"/>
              </a:spcBef>
              <a:spcAft>
                <a:spcPts val="200"/>
              </a:spcAft>
            </a:pPr>
            <a:r>
              <a:rPr lang="en-US" b="1" dirty="0">
                <a:solidFill>
                  <a:schemeClr val="accent4">
                    <a:lumMod val="75000"/>
                  </a:schemeClr>
                </a:solidFill>
              </a:rPr>
              <a:t>Speed 						</a:t>
            </a:r>
            <a:r>
              <a:rPr lang="en-US" sz="1900" b="1" dirty="0">
                <a:solidFill>
                  <a:srgbClr val="0070C0"/>
                </a:solidFill>
              </a:rPr>
              <a:t>(9.8 of IS 8034)</a:t>
            </a:r>
          </a:p>
          <a:p>
            <a:pPr>
              <a:spcBef>
                <a:spcPts val="1200"/>
              </a:spcBef>
              <a:spcAft>
                <a:spcPts val="200"/>
              </a:spcAft>
            </a:pPr>
            <a:r>
              <a:rPr lang="en-GB" b="1" dirty="0">
                <a:solidFill>
                  <a:schemeClr val="accent4">
                    <a:lumMod val="75000"/>
                  </a:schemeClr>
                </a:solidFill>
              </a:rPr>
              <a:t>No load running of motor 		</a:t>
            </a:r>
            <a:r>
              <a:rPr lang="en-GB" sz="1900" b="1" dirty="0">
                <a:solidFill>
                  <a:srgbClr val="0070C0"/>
                </a:solidFill>
              </a:rPr>
              <a:t>(9.9 of IS 8034)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123020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13775" y="618518"/>
            <a:ext cx="10364451" cy="1223162"/>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bg2">
                    <a:lumMod val="50000"/>
                  </a:schemeClr>
                </a:solidFill>
                <a:latin typeface="Verdana" panose="020B0604030504040204" pitchFamily="34" charset="0"/>
                <a:ea typeface="Verdana" panose="020B0604030504040204" pitchFamily="34" charset="0"/>
                <a:cs typeface="Times New Roman"/>
                <a:sym typeface="Times New Roman"/>
              </a:rPr>
              <a:t>What is a Pump?</a:t>
            </a:r>
            <a:endParaRPr dirty="0">
              <a:solidFill>
                <a:schemeClr val="bg2">
                  <a:lumMod val="50000"/>
                </a:schemeClr>
              </a:solidFill>
              <a:latin typeface="Verdana" panose="020B0604030504040204" pitchFamily="34" charset="0"/>
              <a:ea typeface="Verdana" panose="020B0604030504040204" pitchFamily="34" charset="0"/>
            </a:endParaRPr>
          </a:p>
        </p:txBody>
      </p:sp>
      <p:sp>
        <p:nvSpPr>
          <p:cNvPr id="113" name="Google Shape;113;p14"/>
          <p:cNvSpPr txBox="1">
            <a:spLocks noGrp="1"/>
          </p:cNvSpPr>
          <p:nvPr>
            <p:ph sz="quarter" idx="13"/>
          </p:nvPr>
        </p:nvSpPr>
        <p:spPr>
          <a:xfrm>
            <a:off x="913774" y="1841680"/>
            <a:ext cx="10363826" cy="3949519"/>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1800"/>
              <a:buNone/>
            </a:pPr>
            <a:endParaRPr sz="1800" dirty="0">
              <a:latin typeface="Times New Roman"/>
              <a:ea typeface="Times New Roman"/>
              <a:cs typeface="Times New Roman"/>
              <a:sym typeface="Times New Roman"/>
            </a:endParaRPr>
          </a:p>
          <a:p>
            <a:pPr marL="0" lvl="0" indent="0" algn="l" rtl="0">
              <a:lnSpc>
                <a:spcPct val="90000"/>
              </a:lnSpc>
              <a:spcBef>
                <a:spcPts val="1400"/>
              </a:spcBef>
              <a:spcAft>
                <a:spcPts val="0"/>
              </a:spcAft>
              <a:buNone/>
            </a:pPr>
            <a:endParaRPr sz="1800" dirty="0">
              <a:latin typeface="Times New Roman"/>
              <a:ea typeface="Times New Roman"/>
              <a:cs typeface="Times New Roman"/>
              <a:sym typeface="Times New Roman"/>
            </a:endParaRPr>
          </a:p>
          <a:p>
            <a:pPr marL="91440" lvl="0" indent="-114300" algn="just" rtl="0">
              <a:spcBef>
                <a:spcPts val="1400"/>
              </a:spcBef>
              <a:spcAft>
                <a:spcPts val="0"/>
              </a:spcAft>
              <a:buSzPts val="1800"/>
              <a:buChar char=" "/>
            </a:pPr>
            <a:r>
              <a:rPr lang="en-GB" b="1" dirty="0">
                <a:latin typeface="Verdana" panose="020B0604030504040204" pitchFamily="34" charset="0"/>
                <a:ea typeface="Verdana" panose="020B0604030504040204" pitchFamily="34" charset="0"/>
                <a:cs typeface="Calibri" panose="020F0502020204030204" pitchFamily="34" charset="0"/>
                <a:sym typeface="Times New Roman"/>
              </a:rPr>
              <a:t>A pump is a device that moves fluids (liquids or gases) by mechanical action. </a:t>
            </a:r>
            <a:r>
              <a:rPr lang="en-US" b="1" dirty="0">
                <a:latin typeface="Verdana" panose="020B0604030504040204" pitchFamily="34" charset="0"/>
                <a:ea typeface="Verdana" panose="020B0604030504040204" pitchFamily="34" charset="0"/>
                <a:cs typeface="Calibri" panose="020F0502020204030204" pitchFamily="34" charset="0"/>
              </a:rPr>
              <a:t>Pumps operate by creating a pressure difference across the fluid, which causes the fluid to flow from regions of higher pressure to lower pressure.</a:t>
            </a:r>
            <a:endParaRPr b="1" dirty="0">
              <a:latin typeface="Verdana" panose="020B0604030504040204" pitchFamily="34" charset="0"/>
              <a:ea typeface="Verdana" panose="020B0604030504040204" pitchFamily="34" charset="0"/>
              <a:cs typeface="Calibri" panose="020F0502020204030204" pitchFamily="34" charset="0"/>
            </a:endParaRPr>
          </a:p>
          <a:p>
            <a:pPr marL="91440" lvl="0" indent="0" algn="l" rtl="0">
              <a:spcBef>
                <a:spcPts val="1400"/>
              </a:spcBef>
              <a:spcAft>
                <a:spcPts val="0"/>
              </a:spcAft>
              <a:buClr>
                <a:schemeClr val="dk1"/>
              </a:buClr>
              <a:buSzPts val="2000"/>
              <a:buFont typeface="Arial"/>
              <a:buNone/>
            </a:pPr>
            <a:endParaRPr dirty="0"/>
          </a:p>
          <a:p>
            <a:pPr marL="91440" lvl="0" indent="-114300" algn="l" rtl="0">
              <a:spcBef>
                <a:spcPts val="1400"/>
              </a:spcBef>
              <a:spcAft>
                <a:spcPts val="0"/>
              </a:spcAft>
              <a:buSzPts val="1800"/>
              <a:buChar char=" "/>
            </a:pPr>
            <a:endParaRPr sz="1800" dirty="0">
              <a:latin typeface="Times New Roman"/>
              <a:ea typeface="Times New Roman"/>
              <a:cs typeface="Times New Roman"/>
              <a:sym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1193396" y="696393"/>
            <a:ext cx="10273674" cy="740815"/>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tx2">
                    <a:lumMod val="60000"/>
                    <a:lumOff val="40000"/>
                  </a:schemeClr>
                </a:solidFill>
                <a:ea typeface="Times New Roman"/>
                <a:cs typeface="Times New Roman"/>
                <a:sym typeface="Times New Roman"/>
              </a:rPr>
              <a:t>Factors Affecting Performance</a:t>
            </a:r>
            <a:r>
              <a:rPr lang="en-GB" dirty="0">
                <a:solidFill>
                  <a:schemeClr val="tx2">
                    <a:lumMod val="60000"/>
                    <a:lumOff val="40000"/>
                  </a:schemeClr>
                </a:solidFill>
              </a:rPr>
              <a:t> </a:t>
            </a:r>
            <a:endParaRPr dirty="0">
              <a:solidFill>
                <a:schemeClr val="tx2">
                  <a:lumMod val="60000"/>
                  <a:lumOff val="40000"/>
                </a:schemeClr>
              </a:solidFill>
            </a:endParaRPr>
          </a:p>
        </p:txBody>
      </p:sp>
      <p:sp>
        <p:nvSpPr>
          <p:cNvPr id="252" name="Google Shape;252;p32"/>
          <p:cNvSpPr txBox="1">
            <a:spLocks noGrp="1"/>
          </p:cNvSpPr>
          <p:nvPr>
            <p:ph sz="quarter" idx="13"/>
          </p:nvPr>
        </p:nvSpPr>
        <p:spPr>
          <a:xfrm>
            <a:off x="913774" y="1803042"/>
            <a:ext cx="10363826" cy="3988157"/>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dirty="0">
              <a:latin typeface="Verdana" panose="020B0604030504040204" pitchFamily="34" charset="0"/>
              <a:ea typeface="Verdana" panose="020B0604030504040204" pitchFamily="34" charset="0"/>
            </a:endParaRPr>
          </a:p>
          <a:p>
            <a:pPr marL="0" lvl="0" indent="0" algn="l" rtl="0">
              <a:lnSpc>
                <a:spcPct val="90000"/>
              </a:lnSpc>
              <a:spcBef>
                <a:spcPts val="1400"/>
              </a:spcBef>
              <a:spcAft>
                <a:spcPts val="0"/>
              </a:spcAft>
              <a:buSzPts val="1000"/>
              <a:buNone/>
            </a:pPr>
            <a:r>
              <a:rPr lang="en-GB" b="1" dirty="0">
                <a:latin typeface="Verdana" panose="020B0604030504040204" pitchFamily="34" charset="0"/>
                <a:ea typeface="Verdana" panose="020B0604030504040204" pitchFamily="34" charset="0"/>
                <a:cs typeface="Times New Roman"/>
                <a:sym typeface="Times New Roman"/>
              </a:rPr>
              <a:t>Impeller Design		</a:t>
            </a:r>
            <a:r>
              <a:rPr lang="en-GB" dirty="0">
                <a:latin typeface="Verdana" panose="020B0604030504040204" pitchFamily="34" charset="0"/>
                <a:ea typeface="Verdana" panose="020B0604030504040204" pitchFamily="34" charset="0"/>
                <a:cs typeface="Times New Roman"/>
                <a:sym typeface="Times New Roman"/>
              </a:rPr>
              <a:t>: Shape, size, and number of blades</a:t>
            </a:r>
          </a:p>
          <a:p>
            <a:pPr marL="0" lvl="0" indent="0" algn="l" rtl="0">
              <a:lnSpc>
                <a:spcPct val="90000"/>
              </a:lnSpc>
              <a:spcBef>
                <a:spcPts val="1400"/>
              </a:spcBef>
              <a:spcAft>
                <a:spcPts val="0"/>
              </a:spcAft>
              <a:buSzPts val="1000"/>
              <a:buNone/>
            </a:pPr>
            <a:endParaRPr dirty="0">
              <a:latin typeface="Verdana" panose="020B0604030504040204" pitchFamily="34" charset="0"/>
              <a:ea typeface="Verdana" panose="020B0604030504040204" pitchFamily="34" charset="0"/>
              <a:cs typeface="Calibri"/>
              <a:sym typeface="Calibri"/>
            </a:endParaRPr>
          </a:p>
          <a:p>
            <a:pPr marL="0" lvl="0" indent="0" algn="l" rtl="0">
              <a:lnSpc>
                <a:spcPct val="90000"/>
              </a:lnSpc>
              <a:spcBef>
                <a:spcPts val="1400"/>
              </a:spcBef>
              <a:spcAft>
                <a:spcPts val="0"/>
              </a:spcAft>
              <a:buSzPts val="1000"/>
              <a:buNone/>
            </a:pPr>
            <a:r>
              <a:rPr lang="en-GB" b="1" dirty="0">
                <a:latin typeface="Verdana" panose="020B0604030504040204" pitchFamily="34" charset="0"/>
                <a:ea typeface="Verdana" panose="020B0604030504040204" pitchFamily="34" charset="0"/>
                <a:cs typeface="Times New Roman"/>
                <a:sym typeface="Times New Roman"/>
              </a:rPr>
              <a:t>Pump Speed		</a:t>
            </a:r>
            <a:r>
              <a:rPr lang="en-GB" dirty="0">
                <a:latin typeface="Verdana" panose="020B0604030504040204" pitchFamily="34" charset="0"/>
                <a:ea typeface="Verdana" panose="020B0604030504040204" pitchFamily="34" charset="0"/>
                <a:cs typeface="Times New Roman"/>
                <a:sym typeface="Times New Roman"/>
              </a:rPr>
              <a:t>: Rotational speed of the impeller</a:t>
            </a:r>
          </a:p>
          <a:p>
            <a:pPr marL="0" lvl="0" indent="0" algn="l" rtl="0">
              <a:lnSpc>
                <a:spcPct val="90000"/>
              </a:lnSpc>
              <a:spcBef>
                <a:spcPts val="1400"/>
              </a:spcBef>
              <a:spcAft>
                <a:spcPts val="0"/>
              </a:spcAft>
              <a:buSzPts val="1000"/>
              <a:buNone/>
            </a:pPr>
            <a:endParaRPr dirty="0">
              <a:latin typeface="Verdana" panose="020B0604030504040204" pitchFamily="34" charset="0"/>
              <a:ea typeface="Verdana" panose="020B0604030504040204" pitchFamily="34" charset="0"/>
              <a:cs typeface="Calibri"/>
              <a:sym typeface="Calibri"/>
            </a:endParaRPr>
          </a:p>
          <a:p>
            <a:pPr marL="0" lvl="0" indent="0" algn="l" rtl="0">
              <a:lnSpc>
                <a:spcPct val="90000"/>
              </a:lnSpc>
              <a:spcBef>
                <a:spcPts val="1400"/>
              </a:spcBef>
              <a:spcAft>
                <a:spcPts val="0"/>
              </a:spcAft>
              <a:buSzPts val="1000"/>
              <a:buNone/>
            </a:pPr>
            <a:r>
              <a:rPr lang="en-GB" b="1" dirty="0">
                <a:latin typeface="Verdana" panose="020B0604030504040204" pitchFamily="34" charset="0"/>
                <a:ea typeface="Verdana" panose="020B0604030504040204" pitchFamily="34" charset="0"/>
                <a:cs typeface="Times New Roman"/>
                <a:sym typeface="Times New Roman"/>
              </a:rPr>
              <a:t>Fluid Properties	</a:t>
            </a:r>
            <a:r>
              <a:rPr lang="en-GB" dirty="0">
                <a:latin typeface="Verdana" panose="020B0604030504040204" pitchFamily="34" charset="0"/>
                <a:ea typeface="Verdana" panose="020B0604030504040204" pitchFamily="34" charset="0"/>
                <a:cs typeface="Times New Roman"/>
                <a:sym typeface="Times New Roman"/>
              </a:rPr>
              <a:t>: Viscosity, density, and temperature</a:t>
            </a:r>
          </a:p>
          <a:p>
            <a:pPr marL="0" lvl="0" indent="0" algn="l" rtl="0">
              <a:lnSpc>
                <a:spcPct val="90000"/>
              </a:lnSpc>
              <a:spcBef>
                <a:spcPts val="1400"/>
              </a:spcBef>
              <a:spcAft>
                <a:spcPts val="0"/>
              </a:spcAft>
              <a:buSzPts val="1000"/>
              <a:buNone/>
            </a:pPr>
            <a:endParaRPr dirty="0">
              <a:latin typeface="Verdana" panose="020B0604030504040204" pitchFamily="34" charset="0"/>
              <a:ea typeface="Verdana" panose="020B0604030504040204" pitchFamily="34" charset="0"/>
              <a:cs typeface="Calibri"/>
              <a:sym typeface="Calibri"/>
            </a:endParaRPr>
          </a:p>
          <a:p>
            <a:pPr marL="0" lvl="0" indent="0" algn="l" rtl="0">
              <a:lnSpc>
                <a:spcPct val="90000"/>
              </a:lnSpc>
              <a:spcBef>
                <a:spcPts val="1400"/>
              </a:spcBef>
              <a:spcAft>
                <a:spcPts val="0"/>
              </a:spcAft>
              <a:buSzPts val="1000"/>
              <a:buNone/>
            </a:pPr>
            <a:r>
              <a:rPr lang="en-GB" b="1" dirty="0">
                <a:latin typeface="Verdana" panose="020B0604030504040204" pitchFamily="34" charset="0"/>
                <a:ea typeface="Verdana" panose="020B0604030504040204" pitchFamily="34" charset="0"/>
                <a:cs typeface="Times New Roman"/>
                <a:sym typeface="Times New Roman"/>
              </a:rPr>
              <a:t>System Configuration</a:t>
            </a:r>
            <a:r>
              <a:rPr lang="en-GB" dirty="0">
                <a:latin typeface="Verdana" panose="020B0604030504040204" pitchFamily="34" charset="0"/>
                <a:ea typeface="Verdana" panose="020B0604030504040204" pitchFamily="34" charset="0"/>
                <a:cs typeface="Times New Roman"/>
                <a:sym typeface="Times New Roman"/>
              </a:rPr>
              <a:t>: Pipe length, diameter, and fittings</a:t>
            </a:r>
            <a:endParaRPr dirty="0">
              <a:latin typeface="Verdana" panose="020B0604030504040204" pitchFamily="34" charset="0"/>
              <a:ea typeface="Verdana" panose="020B0604030504040204" pitchFamily="34" charset="0"/>
              <a:cs typeface="Calibri"/>
              <a:sym typeface="Calibri"/>
            </a:endParaRPr>
          </a:p>
          <a:p>
            <a:pPr marL="91440" lvl="0" indent="0" algn="l" rtl="0">
              <a:lnSpc>
                <a:spcPct val="90000"/>
              </a:lnSpc>
              <a:spcBef>
                <a:spcPts val="1400"/>
              </a:spcBef>
              <a:spcAft>
                <a:spcPts val="0"/>
              </a:spcAft>
              <a:buSzPts val="2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C2CE-0304-2D6F-4A0F-AFC2C057DFE2}"/>
              </a:ext>
            </a:extLst>
          </p:cNvPr>
          <p:cNvSpPr>
            <a:spLocks noGrp="1"/>
          </p:cNvSpPr>
          <p:nvPr>
            <p:ph type="title"/>
          </p:nvPr>
        </p:nvSpPr>
        <p:spPr>
          <a:xfrm>
            <a:off x="913774" y="1923211"/>
            <a:ext cx="10364451" cy="4366078"/>
          </a:xfrm>
        </p:spPr>
        <p:txBody>
          <a:bodyPr>
            <a:normAutofit/>
          </a:bodyPr>
          <a:lstStyle/>
          <a:p>
            <a:r>
              <a:rPr lang="en-US" sz="4000" b="1" dirty="0">
                <a:solidFill>
                  <a:schemeClr val="accent5">
                    <a:lumMod val="75000"/>
                  </a:schemeClr>
                </a:solidFill>
              </a:rPr>
              <a:t>Do you know? </a:t>
            </a:r>
            <a:br>
              <a:rPr lang="en-US" b="1" dirty="0"/>
            </a:br>
            <a:br>
              <a:rPr lang="en-US" b="1" dirty="0"/>
            </a:br>
            <a:br>
              <a:rPr lang="en-US" b="1" dirty="0"/>
            </a:br>
            <a:r>
              <a:rPr lang="en-US" b="1" dirty="0">
                <a:solidFill>
                  <a:schemeClr val="tx2">
                    <a:lumMod val="60000"/>
                    <a:lumOff val="40000"/>
                  </a:schemeClr>
                </a:solidFill>
              </a:rPr>
              <a:t>What are the test methods?</a:t>
            </a:r>
            <a:br>
              <a:rPr lang="en-US" b="1" dirty="0">
                <a:solidFill>
                  <a:schemeClr val="tx2">
                    <a:lumMod val="60000"/>
                    <a:lumOff val="40000"/>
                  </a:schemeClr>
                </a:solidFill>
              </a:rPr>
            </a:br>
            <a:br>
              <a:rPr lang="en-US" b="1" dirty="0"/>
            </a:br>
            <a:br>
              <a:rPr lang="en-US" b="1" dirty="0"/>
            </a:br>
            <a:endParaRPr lang="en-US" b="1" dirty="0"/>
          </a:p>
        </p:txBody>
      </p:sp>
      <p:pic>
        <p:nvPicPr>
          <p:cNvPr id="3" name="Picture 2">
            <a:extLst>
              <a:ext uri="{FF2B5EF4-FFF2-40B4-BE49-F238E27FC236}">
                <a16:creationId xmlns:a16="http://schemas.microsoft.com/office/drawing/2014/main" id="{8EA44F54-8851-5C93-1154-F38EEE7BA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7" y="213838"/>
            <a:ext cx="2173398" cy="1294451"/>
          </a:xfrm>
          <a:prstGeom prst="rect">
            <a:avLst/>
          </a:prstGeom>
        </p:spPr>
      </p:pic>
    </p:spTree>
    <p:extLst>
      <p:ext uri="{BB962C8B-B14F-4D97-AF65-F5344CB8AC3E}">
        <p14:creationId xmlns:p14="http://schemas.microsoft.com/office/powerpoint/2010/main" val="988544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C2CE-0304-2D6F-4A0F-AFC2C057DFE2}"/>
              </a:ext>
            </a:extLst>
          </p:cNvPr>
          <p:cNvSpPr>
            <a:spLocks noGrp="1"/>
          </p:cNvSpPr>
          <p:nvPr>
            <p:ph type="title"/>
          </p:nvPr>
        </p:nvSpPr>
        <p:spPr>
          <a:xfrm>
            <a:off x="2777409" y="2491922"/>
            <a:ext cx="8369563" cy="4366078"/>
          </a:xfrm>
        </p:spPr>
        <p:txBody>
          <a:bodyPr>
            <a:noAutofit/>
          </a:bodyPr>
          <a:lstStyle/>
          <a:p>
            <a:pPr lvl="0" algn="l"/>
            <a:r>
              <a:rPr lang="en-US" sz="2800" b="1" dirty="0">
                <a:solidFill>
                  <a:srgbClr val="C00000"/>
                </a:solidFill>
              </a:rPr>
              <a:t>√ </a:t>
            </a:r>
            <a:r>
              <a:rPr lang="en-US" sz="2800" b="1" dirty="0">
                <a:solidFill>
                  <a:srgbClr val="0070C0"/>
                </a:solidFill>
              </a:rPr>
              <a:t>Minimize human error</a:t>
            </a:r>
            <a:br>
              <a:rPr lang="en-US" sz="2800" b="1" dirty="0">
                <a:solidFill>
                  <a:srgbClr val="0070C0"/>
                </a:solidFill>
              </a:rPr>
            </a:br>
            <a:br>
              <a:rPr lang="en-IN" sz="2800" dirty="0">
                <a:solidFill>
                  <a:srgbClr val="0070C0"/>
                </a:solidFill>
              </a:rPr>
            </a:br>
            <a:r>
              <a:rPr lang="en-US" sz="2800" b="1" dirty="0">
                <a:solidFill>
                  <a:srgbClr val="C00000"/>
                </a:solidFill>
              </a:rPr>
              <a:t>√ </a:t>
            </a:r>
            <a:r>
              <a:rPr lang="en-US" sz="2800" b="1" dirty="0">
                <a:solidFill>
                  <a:srgbClr val="0070C0"/>
                </a:solidFill>
              </a:rPr>
              <a:t>Standard Testing Environment</a:t>
            </a:r>
            <a:br>
              <a:rPr lang="en-US" sz="2800" b="1" dirty="0">
                <a:solidFill>
                  <a:srgbClr val="0070C0"/>
                </a:solidFill>
              </a:rPr>
            </a:br>
            <a:br>
              <a:rPr lang="en-IN" sz="2800" dirty="0">
                <a:solidFill>
                  <a:srgbClr val="0070C0"/>
                </a:solidFill>
              </a:rPr>
            </a:br>
            <a:r>
              <a:rPr lang="en-US" sz="2800" b="1" dirty="0">
                <a:solidFill>
                  <a:srgbClr val="C00000"/>
                </a:solidFill>
              </a:rPr>
              <a:t>√ </a:t>
            </a:r>
            <a:r>
              <a:rPr lang="en-IN" sz="2800" b="1" dirty="0">
                <a:solidFill>
                  <a:srgbClr val="0070C0"/>
                </a:solidFill>
              </a:rPr>
              <a:t>Standard Test Equipment</a:t>
            </a:r>
            <a:br>
              <a:rPr lang="en-IN" sz="2800" b="1" dirty="0">
                <a:solidFill>
                  <a:srgbClr val="0070C0"/>
                </a:solidFill>
              </a:rPr>
            </a:br>
            <a:br>
              <a:rPr lang="en-IN" sz="2800" b="1" dirty="0">
                <a:solidFill>
                  <a:srgbClr val="0070C0"/>
                </a:solidFill>
              </a:rPr>
            </a:br>
            <a:r>
              <a:rPr lang="en-US" sz="2800" b="1" dirty="0">
                <a:solidFill>
                  <a:srgbClr val="C00000"/>
                </a:solidFill>
              </a:rPr>
              <a:t>√ </a:t>
            </a:r>
            <a:r>
              <a:rPr lang="en-US" sz="2800" b="1" dirty="0">
                <a:solidFill>
                  <a:srgbClr val="0070C0"/>
                </a:solidFill>
              </a:rPr>
              <a:t>Repeatable</a:t>
            </a:r>
            <a:br>
              <a:rPr lang="en-US" sz="2800" b="1" dirty="0">
                <a:solidFill>
                  <a:srgbClr val="0070C0"/>
                </a:solidFill>
              </a:rPr>
            </a:br>
            <a:br>
              <a:rPr lang="en-IN" sz="2800" dirty="0">
                <a:solidFill>
                  <a:srgbClr val="0070C0"/>
                </a:solidFill>
              </a:rPr>
            </a:br>
            <a:r>
              <a:rPr lang="en-US" sz="2800" b="1" dirty="0">
                <a:solidFill>
                  <a:srgbClr val="C00000"/>
                </a:solidFill>
              </a:rPr>
              <a:t>√ </a:t>
            </a:r>
            <a:r>
              <a:rPr lang="en-US" sz="2800" b="1" dirty="0">
                <a:solidFill>
                  <a:srgbClr val="0070C0"/>
                </a:solidFill>
              </a:rPr>
              <a:t>Reproducible</a:t>
            </a:r>
            <a:br>
              <a:rPr lang="en-US" sz="2800" b="1" dirty="0">
                <a:solidFill>
                  <a:srgbClr val="0070C0"/>
                </a:solidFill>
              </a:rPr>
            </a:br>
            <a:br>
              <a:rPr lang="en-IN" sz="2800" dirty="0">
                <a:solidFill>
                  <a:srgbClr val="0070C0"/>
                </a:solidFill>
              </a:rPr>
            </a:br>
            <a:r>
              <a:rPr lang="en-US" sz="2800" b="1" dirty="0">
                <a:solidFill>
                  <a:srgbClr val="C00000"/>
                </a:solidFill>
              </a:rPr>
              <a:t>√ </a:t>
            </a:r>
            <a:r>
              <a:rPr lang="en-US" sz="2800" b="1" dirty="0">
                <a:solidFill>
                  <a:srgbClr val="0070C0"/>
                </a:solidFill>
              </a:rPr>
              <a:t>Reliable Test Results</a:t>
            </a:r>
            <a:br>
              <a:rPr lang="en-IN" dirty="0"/>
            </a:br>
            <a:br>
              <a:rPr lang="en-US" sz="2000" b="1" dirty="0">
                <a:solidFill>
                  <a:schemeClr val="tx2">
                    <a:lumMod val="60000"/>
                    <a:lumOff val="40000"/>
                  </a:schemeClr>
                </a:solidFill>
              </a:rPr>
            </a:br>
            <a:br>
              <a:rPr lang="en-US" sz="2000" b="1" dirty="0"/>
            </a:br>
            <a:br>
              <a:rPr lang="en-US" sz="2000" b="1" dirty="0"/>
            </a:br>
            <a:endParaRPr lang="en-US" sz="2000" b="1" dirty="0"/>
          </a:p>
        </p:txBody>
      </p:sp>
      <p:pic>
        <p:nvPicPr>
          <p:cNvPr id="3" name="Picture 2">
            <a:extLst>
              <a:ext uri="{FF2B5EF4-FFF2-40B4-BE49-F238E27FC236}">
                <a16:creationId xmlns:a16="http://schemas.microsoft.com/office/drawing/2014/main" id="{8EA44F54-8851-5C93-1154-F38EEE7BA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7" y="213838"/>
            <a:ext cx="2173398" cy="1294451"/>
          </a:xfrm>
          <a:prstGeom prst="rect">
            <a:avLst/>
          </a:prstGeom>
        </p:spPr>
      </p:pic>
      <p:sp>
        <p:nvSpPr>
          <p:cNvPr id="4" name="Title 1">
            <a:extLst>
              <a:ext uri="{FF2B5EF4-FFF2-40B4-BE49-F238E27FC236}">
                <a16:creationId xmlns:a16="http://schemas.microsoft.com/office/drawing/2014/main" id="{DE67C2CE-0304-2D6F-4A0F-AFC2C057DFE2}"/>
              </a:ext>
            </a:extLst>
          </p:cNvPr>
          <p:cNvSpPr txBox="1">
            <a:spLocks/>
          </p:cNvSpPr>
          <p:nvPr/>
        </p:nvSpPr>
        <p:spPr>
          <a:xfrm>
            <a:off x="1303516" y="388009"/>
            <a:ext cx="10364451" cy="170937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buClrTx/>
              <a:buFontTx/>
            </a:pPr>
            <a:r>
              <a:rPr lang="en-US" sz="4000" b="1" dirty="0">
                <a:solidFill>
                  <a:schemeClr val="accent5">
                    <a:lumMod val="75000"/>
                  </a:schemeClr>
                </a:solidFill>
              </a:rPr>
              <a:t>BENEFITS OF</a:t>
            </a:r>
          </a:p>
          <a:p>
            <a:pPr>
              <a:buClrTx/>
              <a:buFontTx/>
            </a:pPr>
            <a:r>
              <a:rPr lang="en-US" sz="4000" b="1" dirty="0">
                <a:solidFill>
                  <a:schemeClr val="accent5">
                    <a:lumMod val="75000"/>
                  </a:schemeClr>
                </a:solidFill>
              </a:rPr>
              <a:t>STANTARD TEST METHODS</a:t>
            </a:r>
            <a:br>
              <a:rPr lang="en-US" b="1" dirty="0"/>
            </a:br>
            <a:endParaRPr lang="en-US" b="1" dirty="0"/>
          </a:p>
        </p:txBody>
      </p:sp>
    </p:spTree>
    <p:extLst>
      <p:ext uri="{BB962C8B-B14F-4D97-AF65-F5344CB8AC3E}">
        <p14:creationId xmlns:p14="http://schemas.microsoft.com/office/powerpoint/2010/main" val="3368620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1252806" y="546702"/>
            <a:ext cx="9900187" cy="649426"/>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tx2">
                    <a:lumMod val="60000"/>
                    <a:lumOff val="40000"/>
                  </a:schemeClr>
                </a:solidFill>
                <a:ea typeface="Times New Roman"/>
                <a:cs typeface="Times New Roman"/>
                <a:sym typeface="Times New Roman"/>
              </a:rPr>
              <a:t>Test methods for Pumps</a:t>
            </a:r>
            <a:endParaRPr dirty="0">
              <a:solidFill>
                <a:schemeClr val="tx2">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graphicFrame>
        <p:nvGraphicFramePr>
          <p:cNvPr id="6" name="Table 5">
            <a:extLst>
              <a:ext uri="{FF2B5EF4-FFF2-40B4-BE49-F238E27FC236}">
                <a16:creationId xmlns:a16="http://schemas.microsoft.com/office/drawing/2014/main" id="{260D081F-D871-0DCA-BF60-9421E6A1C693}"/>
              </a:ext>
            </a:extLst>
          </p:cNvPr>
          <p:cNvGraphicFramePr>
            <a:graphicFrameLocks noGrp="1"/>
          </p:cNvGraphicFramePr>
          <p:nvPr>
            <p:extLst>
              <p:ext uri="{D42A27DB-BD31-4B8C-83A1-F6EECF244321}">
                <p14:modId xmlns:p14="http://schemas.microsoft.com/office/powerpoint/2010/main" val="2633047454"/>
              </p:ext>
            </p:extLst>
          </p:nvPr>
        </p:nvGraphicFramePr>
        <p:xfrm>
          <a:off x="404604" y="1683624"/>
          <a:ext cx="11439939" cy="2931160"/>
        </p:xfrm>
        <a:graphic>
          <a:graphicData uri="http://schemas.openxmlformats.org/drawingml/2006/table">
            <a:tbl>
              <a:tblPr firstRow="1" bandRow="1">
                <a:tableStyleId>{D4BFAFA3-28AC-4036-A13F-94F1FF76DA40}</a:tableStyleId>
              </a:tblPr>
              <a:tblGrid>
                <a:gridCol w="2048333">
                  <a:extLst>
                    <a:ext uri="{9D8B030D-6E8A-4147-A177-3AD203B41FA5}">
                      <a16:colId xmlns:a16="http://schemas.microsoft.com/office/drawing/2014/main" val="4155581645"/>
                    </a:ext>
                  </a:extLst>
                </a:gridCol>
                <a:gridCol w="9391606">
                  <a:extLst>
                    <a:ext uri="{9D8B030D-6E8A-4147-A177-3AD203B41FA5}">
                      <a16:colId xmlns:a16="http://schemas.microsoft.com/office/drawing/2014/main" val="2559240887"/>
                    </a:ext>
                  </a:extLst>
                </a:gridCol>
              </a:tblGrid>
              <a:tr h="370840">
                <a:tc>
                  <a:txBody>
                    <a:bodyPr/>
                    <a:lstStyle/>
                    <a:p>
                      <a:pPr algn="ct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IS NO.</a:t>
                      </a:r>
                    </a:p>
                  </a:txBody>
                  <a:tcPr/>
                </a:tc>
                <a:tc>
                  <a:txBody>
                    <a:bodyPr/>
                    <a:lstStyle/>
                    <a:p>
                      <a:pPr algn="ct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IS TITLE</a:t>
                      </a:r>
                    </a:p>
                  </a:txBody>
                  <a:tcPr/>
                </a:tc>
                <a:extLst>
                  <a:ext uri="{0D108BD9-81ED-4DB2-BD59-A6C34878D82A}">
                    <a16:rowId xmlns:a16="http://schemas.microsoft.com/office/drawing/2014/main" val="4062794072"/>
                  </a:ext>
                </a:extLst>
              </a:tr>
              <a:tr h="370840">
                <a:tc>
                  <a:txBody>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IS 11346: 2002</a:t>
                      </a:r>
                    </a:p>
                  </a:txBody>
                  <a:tcPr/>
                </a:tc>
                <a:tc>
                  <a:txBody>
                    <a:bodyPr/>
                    <a:lstStyle/>
                    <a:p>
                      <a:pPr algn="just"/>
                      <a:r>
                        <a:rPr lang="en-IN" dirty="0">
                          <a:latin typeface="Verdana" panose="020B0604030504040204" pitchFamily="34" charset="0"/>
                          <a:ea typeface="Verdana" panose="020B0604030504040204" pitchFamily="34" charset="0"/>
                          <a:cs typeface="Verdana" panose="020B0604030504040204" pitchFamily="34" charset="0"/>
                        </a:rPr>
                        <a:t>TESTS FOR AGRICULTURAL AND WATER SUPPLY PUMPS - CODE OF ACCEPTANCE (FIRST REVISION)</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291120251"/>
                  </a:ext>
                </a:extLst>
              </a:tr>
              <a:tr h="370840">
                <a:tc>
                  <a:txBody>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IS 17429: 2020</a:t>
                      </a:r>
                    </a:p>
                  </a:txBody>
                  <a:tcPr/>
                </a:tc>
                <a:tc>
                  <a:txBody>
                    <a:bodyPr/>
                    <a:lstStyle/>
                    <a:p>
                      <a:pPr algn="just"/>
                      <a:r>
                        <a:rPr lang="en-IN" dirty="0">
                          <a:latin typeface="Verdana" panose="020B0604030504040204" pitchFamily="34" charset="0"/>
                          <a:ea typeface="Verdana" panose="020B0604030504040204" pitchFamily="34" charset="0"/>
                          <a:cs typeface="Verdana" panose="020B0604030504040204" pitchFamily="34" charset="0"/>
                        </a:rPr>
                        <a:t>SOLAR PHOTOVOLTAIC WATER PUMPING SYSTEMS - TESTING PROCEDURE - GUIDELINES </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4063897669"/>
                  </a:ext>
                </a:extLst>
              </a:tr>
              <a:tr h="370840">
                <a:tc>
                  <a:txBody>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IS 9137: 2019</a:t>
                      </a:r>
                    </a:p>
                  </a:txBody>
                  <a:tcPr/>
                </a:tc>
                <a:tc>
                  <a:txBody>
                    <a:bodyPr/>
                    <a:lstStyle/>
                    <a:p>
                      <a:pPr algn="just"/>
                      <a:r>
                        <a:rPr lang="en-IN" dirty="0">
                          <a:latin typeface="Verdana" panose="020B0604030504040204" pitchFamily="34" charset="0"/>
                          <a:ea typeface="Verdana" panose="020B0604030504040204" pitchFamily="34" charset="0"/>
                          <a:cs typeface="Verdana" panose="020B0604030504040204" pitchFamily="34" charset="0"/>
                        </a:rPr>
                        <a:t>CODE FOR HYDRAULIC PERFORMANCE ACCEPTANCE TESTS FOR CENTRIFUGAL, MIXED AND AXIAL FLOW PUMPS - CLASS C (FIRST REVISION) </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254022922"/>
                  </a:ext>
                </a:extLst>
              </a:tr>
              <a:tr h="370840">
                <a:tc>
                  <a:txBody>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IS 10981: 1983</a:t>
                      </a:r>
                    </a:p>
                  </a:txBody>
                  <a:tcPr/>
                </a:tc>
                <a:tc>
                  <a:txBody>
                    <a:bodyPr/>
                    <a:lstStyle/>
                    <a:p>
                      <a:pPr algn="just"/>
                      <a:r>
                        <a:rPr lang="en-IN" dirty="0">
                          <a:latin typeface="Verdana" panose="020B0604030504040204" pitchFamily="34" charset="0"/>
                          <a:ea typeface="Verdana" panose="020B0604030504040204" pitchFamily="34" charset="0"/>
                          <a:cs typeface="Verdana" panose="020B0604030504040204" pitchFamily="34" charset="0"/>
                        </a:rPr>
                        <a:t>CODE OF ACCEPTANCE TEST FOR CENTRIFUGAL, MIXED FLOW AND AXIAL PUMPS - CLASS B</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156551308"/>
                  </a:ext>
                </a:extLst>
              </a:tr>
            </a:tbl>
          </a:graphicData>
        </a:graphic>
      </p:graphicFrame>
      <p:graphicFrame>
        <p:nvGraphicFramePr>
          <p:cNvPr id="5" name="Table 4">
            <a:extLst>
              <a:ext uri="{FF2B5EF4-FFF2-40B4-BE49-F238E27FC236}">
                <a16:creationId xmlns:a16="http://schemas.microsoft.com/office/drawing/2014/main" id="{260D081F-D871-0DCA-BF60-9421E6A1C693}"/>
              </a:ext>
            </a:extLst>
          </p:cNvPr>
          <p:cNvGraphicFramePr>
            <a:graphicFrameLocks noGrp="1"/>
          </p:cNvGraphicFramePr>
          <p:nvPr>
            <p:extLst>
              <p:ext uri="{D42A27DB-BD31-4B8C-83A1-F6EECF244321}">
                <p14:modId xmlns:p14="http://schemas.microsoft.com/office/powerpoint/2010/main" val="592876965"/>
              </p:ext>
            </p:extLst>
          </p:nvPr>
        </p:nvGraphicFramePr>
        <p:xfrm>
          <a:off x="404604" y="5016336"/>
          <a:ext cx="11439939" cy="1010920"/>
        </p:xfrm>
        <a:graphic>
          <a:graphicData uri="http://schemas.openxmlformats.org/drawingml/2006/table">
            <a:tbl>
              <a:tblPr firstRow="1" bandRow="1">
                <a:tableStyleId>{D4BFAFA3-28AC-4036-A13F-94F1FF76DA40}</a:tableStyleId>
              </a:tblPr>
              <a:tblGrid>
                <a:gridCol w="2048333">
                  <a:extLst>
                    <a:ext uri="{9D8B030D-6E8A-4147-A177-3AD203B41FA5}">
                      <a16:colId xmlns:a16="http://schemas.microsoft.com/office/drawing/2014/main" val="4155581645"/>
                    </a:ext>
                  </a:extLst>
                </a:gridCol>
                <a:gridCol w="9391606">
                  <a:extLst>
                    <a:ext uri="{9D8B030D-6E8A-4147-A177-3AD203B41FA5}">
                      <a16:colId xmlns:a16="http://schemas.microsoft.com/office/drawing/2014/main" val="2559240887"/>
                    </a:ext>
                  </a:extLst>
                </a:gridCol>
              </a:tblGrid>
              <a:tr h="370840">
                <a:tc>
                  <a:txBody>
                    <a:bodyPr/>
                    <a:lstStyle/>
                    <a:p>
                      <a:pPr algn="ct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IS NO.</a:t>
                      </a:r>
                    </a:p>
                  </a:txBody>
                  <a:tcPr/>
                </a:tc>
                <a:tc>
                  <a:txBody>
                    <a:bodyPr/>
                    <a:lstStyle/>
                    <a:p>
                      <a:pPr algn="ct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IS TITLE</a:t>
                      </a:r>
                    </a:p>
                  </a:txBody>
                  <a:tcPr/>
                </a:tc>
                <a:extLst>
                  <a:ext uri="{0D108BD9-81ED-4DB2-BD59-A6C34878D82A}">
                    <a16:rowId xmlns:a16="http://schemas.microsoft.com/office/drawing/2014/main" val="4062794072"/>
                  </a:ext>
                </a:extLst>
              </a:tr>
              <a:tr h="370840">
                <a:tc>
                  <a:txBody>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IS 14536: 2018</a:t>
                      </a:r>
                    </a:p>
                  </a:txBody>
                  <a:tcPr/>
                </a:tc>
                <a:tc>
                  <a:txBody>
                    <a:bodyPr/>
                    <a:lstStyle/>
                    <a:p>
                      <a:pPr algn="just"/>
                      <a:r>
                        <a:rPr lang="en-IN" dirty="0"/>
                        <a:t>SELECTION, INSTALLATION, OPERATION AND MAINTENANCE OF SUBMERSIBLE PUMPSET - CODE OF PRACTICE (FIRST REVISION)</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291120251"/>
                  </a:ext>
                </a:extLst>
              </a:tr>
            </a:tbl>
          </a:graphicData>
        </a:graphic>
      </p:graphicFrame>
    </p:spTree>
    <p:extLst>
      <p:ext uri="{BB962C8B-B14F-4D97-AF65-F5344CB8AC3E}">
        <p14:creationId xmlns:p14="http://schemas.microsoft.com/office/powerpoint/2010/main" val="4026436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xfrm>
            <a:off x="2215166" y="618517"/>
            <a:ext cx="9063060" cy="393589"/>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GB" sz="2600" b="1" dirty="0">
                <a:solidFill>
                  <a:schemeClr val="tx2">
                    <a:lumMod val="60000"/>
                    <a:lumOff val="40000"/>
                  </a:schemeClr>
                </a:solidFill>
              </a:rPr>
              <a:t>Test for Hydraulic Performance of Pump</a:t>
            </a:r>
            <a:endParaRPr dirty="0">
              <a:solidFill>
                <a:schemeClr val="tx2">
                  <a:lumMod val="60000"/>
                  <a:lumOff val="40000"/>
                </a:schemeClr>
              </a:solidFill>
            </a:endParaRPr>
          </a:p>
        </p:txBody>
      </p:sp>
      <p:sp>
        <p:nvSpPr>
          <p:cNvPr id="266" name="Google Shape;266;p34"/>
          <p:cNvSpPr txBox="1">
            <a:spLocks noGrp="1"/>
          </p:cNvSpPr>
          <p:nvPr>
            <p:ph sz="quarter" idx="13"/>
          </p:nvPr>
        </p:nvSpPr>
        <p:spPr>
          <a:xfrm>
            <a:off x="913774" y="1159099"/>
            <a:ext cx="10363826" cy="5318973"/>
          </a:xfrm>
          <a:prstGeom prst="rect">
            <a:avLst/>
          </a:prstGeom>
        </p:spPr>
        <p:txBody>
          <a:bodyPr spcFirstLastPara="1" wrap="square" lIns="0" tIns="45700" rIns="0" bIns="45700" anchor="t" anchorCtr="0">
            <a:normAutofit fontScale="40000" lnSpcReduction="20000"/>
          </a:bodyPr>
          <a:lstStyle/>
          <a:p>
            <a:pPr marL="457200" indent="-300037" algn="just">
              <a:spcBef>
                <a:spcPts val="1200"/>
              </a:spcBef>
              <a:buClr>
                <a:schemeClr val="dk1"/>
              </a:buClr>
              <a:buSzPct val="90000"/>
              <a:buFont typeface="Arial" panose="020B0604020202020204" pitchFamily="34" charset="0"/>
              <a:buChar char="●"/>
            </a:pPr>
            <a:r>
              <a:rPr lang="en-GB" sz="4000" b="1" dirty="0">
                <a:latin typeface="Verdana" panose="020B0604030504040204" pitchFamily="34" charset="0"/>
                <a:ea typeface="Verdana" panose="020B0604030504040204" pitchFamily="34" charset="0"/>
              </a:rPr>
              <a:t>Flow Measurement: </a:t>
            </a:r>
            <a:r>
              <a:rPr lang="en-GB" sz="4000" b="1" dirty="0">
                <a:solidFill>
                  <a:srgbClr val="00B050"/>
                </a:solidFill>
                <a:latin typeface="Verdana" panose="020B0604030504040204" pitchFamily="34" charset="0"/>
                <a:ea typeface="Verdana" panose="020B0604030504040204" pitchFamily="34" charset="0"/>
              </a:rPr>
              <a:t>(see 3.1.1 of IS 11346)</a:t>
            </a:r>
            <a:endParaRPr sz="4000" b="1" dirty="0">
              <a:solidFill>
                <a:srgbClr val="00B050"/>
              </a:solidFill>
              <a:latin typeface="Verdana" panose="020B0604030504040204" pitchFamily="34" charset="0"/>
              <a:ea typeface="Verdana" panose="020B0604030504040204" pitchFamily="34" charset="0"/>
            </a:endParaRPr>
          </a:p>
          <a:p>
            <a:pPr marL="450000" lvl="0" indent="0" algn="just" rtl="0">
              <a:spcBef>
                <a:spcPts val="1200"/>
              </a:spcBef>
              <a:spcAft>
                <a:spcPts val="0"/>
              </a:spcAft>
              <a:buNone/>
            </a:pPr>
            <a:r>
              <a:rPr lang="en-GB" sz="4000" dirty="0">
                <a:solidFill>
                  <a:schemeClr val="dk1"/>
                </a:solidFill>
                <a:latin typeface="Verdana" panose="020B0604030504040204" pitchFamily="34" charset="0"/>
                <a:ea typeface="Verdana" panose="020B0604030504040204" pitchFamily="34" charset="0"/>
                <a:cs typeface="Times New Roman"/>
                <a:sym typeface="Times New Roman"/>
              </a:rPr>
              <a:t>Volumetric Tank Method</a:t>
            </a:r>
            <a:endParaRPr sz="4000" dirty="0">
              <a:solidFill>
                <a:schemeClr val="dk1"/>
              </a:solidFill>
              <a:latin typeface="Verdana" panose="020B0604030504040204" pitchFamily="34" charset="0"/>
              <a:ea typeface="Verdana" panose="020B0604030504040204" pitchFamily="34" charset="0"/>
              <a:cs typeface="Times New Roman"/>
              <a:sym typeface="Times New Roman"/>
            </a:endParaRPr>
          </a:p>
          <a:p>
            <a:pPr marL="450000" lvl="0" indent="0" algn="just" rtl="0">
              <a:spcBef>
                <a:spcPts val="1200"/>
              </a:spcBef>
              <a:spcAft>
                <a:spcPts val="0"/>
              </a:spcAft>
              <a:buNone/>
            </a:pPr>
            <a:r>
              <a:rPr lang="en-GB" sz="4000" dirty="0">
                <a:solidFill>
                  <a:schemeClr val="dk1"/>
                </a:solidFill>
                <a:latin typeface="Verdana" panose="020B0604030504040204" pitchFamily="34" charset="0"/>
                <a:ea typeface="Verdana" panose="020B0604030504040204" pitchFamily="34" charset="0"/>
                <a:cs typeface="Times New Roman"/>
                <a:sym typeface="Times New Roman"/>
              </a:rPr>
              <a:t>Vee-Notch Method </a:t>
            </a:r>
            <a:endParaRPr sz="4000" dirty="0">
              <a:solidFill>
                <a:schemeClr val="dk1"/>
              </a:solidFill>
              <a:latin typeface="Verdana" panose="020B0604030504040204" pitchFamily="34" charset="0"/>
              <a:ea typeface="Verdana" panose="020B0604030504040204" pitchFamily="34" charset="0"/>
              <a:cs typeface="Times New Roman"/>
              <a:sym typeface="Times New Roman"/>
            </a:endParaRPr>
          </a:p>
          <a:p>
            <a:pPr marL="450000" lvl="0" indent="0" algn="just" rtl="0">
              <a:spcBef>
                <a:spcPts val="1200"/>
              </a:spcBef>
              <a:spcAft>
                <a:spcPts val="0"/>
              </a:spcAft>
              <a:buNone/>
            </a:pPr>
            <a:r>
              <a:rPr lang="en-GB" sz="4000" dirty="0">
                <a:solidFill>
                  <a:schemeClr val="dk1"/>
                </a:solidFill>
                <a:latin typeface="Verdana" panose="020B0604030504040204" pitchFamily="34" charset="0"/>
                <a:ea typeface="Verdana" panose="020B0604030504040204" pitchFamily="34" charset="0"/>
                <a:cs typeface="Times New Roman"/>
                <a:sym typeface="Times New Roman"/>
              </a:rPr>
              <a:t>Orifice Plate Method</a:t>
            </a:r>
            <a:endParaRPr sz="4000" dirty="0">
              <a:solidFill>
                <a:schemeClr val="dk1"/>
              </a:solidFill>
              <a:latin typeface="Verdana" panose="020B0604030504040204" pitchFamily="34" charset="0"/>
              <a:ea typeface="Verdana" panose="020B0604030504040204" pitchFamily="34" charset="0"/>
              <a:cs typeface="Times New Roman"/>
              <a:sym typeface="Times New Roman"/>
            </a:endParaRPr>
          </a:p>
          <a:p>
            <a:pPr marL="450000" lvl="0" indent="0" algn="just" rtl="0">
              <a:spcBef>
                <a:spcPts val="1200"/>
              </a:spcBef>
              <a:spcAft>
                <a:spcPts val="0"/>
              </a:spcAft>
              <a:buNone/>
            </a:pPr>
            <a:r>
              <a:rPr lang="en-GB" sz="4000" dirty="0">
                <a:solidFill>
                  <a:schemeClr val="dk1"/>
                </a:solidFill>
                <a:latin typeface="Verdana" panose="020B0604030504040204" pitchFamily="34" charset="0"/>
                <a:ea typeface="Verdana" panose="020B0604030504040204" pitchFamily="34" charset="0"/>
                <a:cs typeface="Times New Roman"/>
                <a:sym typeface="Times New Roman"/>
              </a:rPr>
              <a:t>Flow Meters</a:t>
            </a:r>
            <a:endParaRPr sz="4000" dirty="0">
              <a:solidFill>
                <a:schemeClr val="dk1"/>
              </a:solidFill>
              <a:latin typeface="Verdana" panose="020B0604030504040204" pitchFamily="34" charset="0"/>
              <a:ea typeface="Verdana" panose="020B0604030504040204" pitchFamily="34" charset="0"/>
              <a:cs typeface="Times New Roman"/>
              <a:sym typeface="Times New Roman"/>
            </a:endParaRPr>
          </a:p>
          <a:p>
            <a:pPr marL="457200" lvl="0" indent="-300037" algn="just" rtl="0">
              <a:spcBef>
                <a:spcPts val="1200"/>
              </a:spcBef>
              <a:spcAft>
                <a:spcPts val="0"/>
              </a:spcAft>
              <a:buClr>
                <a:srgbClr val="121212"/>
              </a:buClr>
              <a:buSzPct val="90000"/>
              <a:buChar char="●"/>
            </a:pPr>
            <a:r>
              <a:rPr lang="en-GB" sz="4000" b="1" dirty="0">
                <a:latin typeface="Verdana" panose="020B0604030504040204" pitchFamily="34" charset="0"/>
                <a:ea typeface="Verdana" panose="020B0604030504040204" pitchFamily="34" charset="0"/>
              </a:rPr>
              <a:t>Measurement of Total Head </a:t>
            </a:r>
            <a:r>
              <a:rPr lang="en-GB" sz="4000" b="1" dirty="0">
                <a:solidFill>
                  <a:srgbClr val="00B050"/>
                </a:solidFill>
                <a:latin typeface="Verdana" panose="020B0604030504040204" pitchFamily="34" charset="0"/>
                <a:ea typeface="Verdana" panose="020B0604030504040204" pitchFamily="34" charset="0"/>
              </a:rPr>
              <a:t>(see 3.1.2 of IS 11346)</a:t>
            </a:r>
            <a:endParaRPr sz="4000" b="1" dirty="0">
              <a:solidFill>
                <a:srgbClr val="00B050"/>
              </a:solidFill>
              <a:latin typeface="Verdana" panose="020B0604030504040204" pitchFamily="34" charset="0"/>
              <a:ea typeface="Verdana" panose="020B0604030504040204" pitchFamily="34" charset="0"/>
            </a:endParaRPr>
          </a:p>
          <a:p>
            <a:pPr marL="0" lvl="0" indent="457200" algn="just" rtl="0">
              <a:spcBef>
                <a:spcPts val="1200"/>
              </a:spcBef>
              <a:spcAft>
                <a:spcPts val="0"/>
              </a:spcAft>
              <a:buNone/>
            </a:pPr>
            <a:r>
              <a:rPr lang="en-GB" sz="4000" dirty="0">
                <a:latin typeface="Verdana" panose="020B0604030504040204" pitchFamily="34" charset="0"/>
                <a:ea typeface="Verdana" panose="020B0604030504040204" pitchFamily="34" charset="0"/>
              </a:rPr>
              <a:t>Delivery Head Measurement by Mercury Manometer or Pressure Gauge</a:t>
            </a:r>
            <a:endParaRPr sz="4000" dirty="0">
              <a:latin typeface="Verdana" panose="020B0604030504040204" pitchFamily="34" charset="0"/>
              <a:ea typeface="Verdana" panose="020B0604030504040204" pitchFamily="34" charset="0"/>
            </a:endParaRPr>
          </a:p>
          <a:p>
            <a:pPr marL="0" lvl="0" indent="457200" algn="just" rtl="0">
              <a:spcBef>
                <a:spcPts val="1200"/>
              </a:spcBef>
              <a:spcAft>
                <a:spcPts val="0"/>
              </a:spcAft>
              <a:buNone/>
            </a:pPr>
            <a:r>
              <a:rPr lang="en-GB" sz="4000" dirty="0">
                <a:latin typeface="Verdana" panose="020B0604030504040204" pitchFamily="34" charset="0"/>
                <a:ea typeface="Verdana" panose="020B0604030504040204" pitchFamily="34" charset="0"/>
              </a:rPr>
              <a:t>Suction Head Measurement by Vacuum Gauge or Mercury Manometer</a:t>
            </a:r>
            <a:endParaRPr sz="4000" dirty="0">
              <a:latin typeface="Verdana" panose="020B0604030504040204" pitchFamily="34" charset="0"/>
              <a:ea typeface="Verdana" panose="020B0604030504040204" pitchFamily="34" charset="0"/>
            </a:endParaRPr>
          </a:p>
          <a:p>
            <a:pPr marL="0" lvl="0" indent="457200" algn="just" rtl="0">
              <a:spcBef>
                <a:spcPts val="1200"/>
              </a:spcBef>
              <a:spcAft>
                <a:spcPts val="0"/>
              </a:spcAft>
              <a:buNone/>
            </a:pPr>
            <a:r>
              <a:rPr lang="en-GB" sz="4000" dirty="0">
                <a:latin typeface="Verdana" panose="020B0604030504040204" pitchFamily="34" charset="0"/>
                <a:ea typeface="Verdana" panose="020B0604030504040204" pitchFamily="34" charset="0"/>
              </a:rPr>
              <a:t>Head measurement by pressure transducers</a:t>
            </a:r>
            <a:endParaRPr sz="4000" dirty="0">
              <a:latin typeface="Verdana" panose="020B0604030504040204" pitchFamily="34" charset="0"/>
              <a:ea typeface="Verdana" panose="020B0604030504040204" pitchFamily="34" charset="0"/>
            </a:endParaRPr>
          </a:p>
          <a:p>
            <a:pPr marL="457200" lvl="0" indent="-300037" algn="just" rtl="0">
              <a:spcBef>
                <a:spcPts val="1200"/>
              </a:spcBef>
              <a:spcAft>
                <a:spcPts val="0"/>
              </a:spcAft>
              <a:buClr>
                <a:srgbClr val="121212"/>
              </a:buClr>
              <a:buSzPct val="90000"/>
              <a:buChar char="●"/>
            </a:pPr>
            <a:r>
              <a:rPr lang="en-GB" sz="4000" b="1" dirty="0">
                <a:latin typeface="Verdana" panose="020B0604030504040204" pitchFamily="34" charset="0"/>
                <a:ea typeface="Verdana" panose="020B0604030504040204" pitchFamily="34" charset="0"/>
              </a:rPr>
              <a:t>Power Measurement </a:t>
            </a:r>
            <a:r>
              <a:rPr lang="en-GB" sz="4000" b="1" dirty="0">
                <a:solidFill>
                  <a:srgbClr val="00B050"/>
                </a:solidFill>
                <a:latin typeface="Verdana" panose="020B0604030504040204" pitchFamily="34" charset="0"/>
                <a:ea typeface="Verdana" panose="020B0604030504040204" pitchFamily="34" charset="0"/>
              </a:rPr>
              <a:t>(see 3.1.3 of IS 11346)</a:t>
            </a:r>
            <a:endParaRPr sz="4000" b="1" dirty="0">
              <a:solidFill>
                <a:srgbClr val="00B050"/>
              </a:solidFill>
              <a:latin typeface="Verdana" panose="020B0604030504040204" pitchFamily="34" charset="0"/>
              <a:ea typeface="Verdana" panose="020B0604030504040204" pitchFamily="34" charset="0"/>
            </a:endParaRPr>
          </a:p>
          <a:p>
            <a:pPr marL="457200" lvl="0" indent="0" algn="just" rtl="0">
              <a:spcBef>
                <a:spcPts val="1200"/>
              </a:spcBef>
              <a:spcAft>
                <a:spcPts val="0"/>
              </a:spcAft>
              <a:buNone/>
            </a:pPr>
            <a:endParaRPr sz="4000" b="1" dirty="0">
              <a:latin typeface="Verdana" panose="020B0604030504040204" pitchFamily="34" charset="0"/>
              <a:ea typeface="Verdana" panose="020B0604030504040204" pitchFamily="34" charset="0"/>
            </a:endParaRPr>
          </a:p>
          <a:p>
            <a:pPr marL="457200" lvl="0" indent="-300037" algn="just" rtl="0">
              <a:spcBef>
                <a:spcPts val="1200"/>
              </a:spcBef>
              <a:spcAft>
                <a:spcPts val="0"/>
              </a:spcAft>
              <a:buClr>
                <a:srgbClr val="121212"/>
              </a:buClr>
              <a:buSzPct val="90000"/>
              <a:buChar char="●"/>
            </a:pPr>
            <a:r>
              <a:rPr lang="en-GB" sz="4000" b="1" dirty="0">
                <a:latin typeface="Verdana" panose="020B0604030504040204" pitchFamily="34" charset="0"/>
                <a:ea typeface="Verdana" panose="020B0604030504040204" pitchFamily="34" charset="0"/>
              </a:rPr>
              <a:t>Speed </a:t>
            </a:r>
            <a:r>
              <a:rPr lang="en-GB" sz="4000" b="1" dirty="0">
                <a:solidFill>
                  <a:srgbClr val="00B050"/>
                </a:solidFill>
                <a:latin typeface="Verdana" panose="020B0604030504040204" pitchFamily="34" charset="0"/>
                <a:ea typeface="Verdana" panose="020B0604030504040204" pitchFamily="34" charset="0"/>
              </a:rPr>
              <a:t>(see 3.2.4 of IS 11346)</a:t>
            </a:r>
            <a:endParaRPr sz="4000" b="1" dirty="0">
              <a:solidFill>
                <a:srgbClr val="00B050"/>
              </a:solidFill>
              <a:latin typeface="Verdana" panose="020B0604030504040204" pitchFamily="34" charset="0"/>
              <a:ea typeface="Verdana" panose="020B0604030504040204" pitchFamily="34" charset="0"/>
            </a:endParaRPr>
          </a:p>
          <a:p>
            <a:pPr marL="0" lvl="0" indent="457200" algn="just" rtl="0">
              <a:spcBef>
                <a:spcPts val="1200"/>
              </a:spcBef>
              <a:spcAft>
                <a:spcPts val="0"/>
              </a:spcAft>
              <a:buNone/>
            </a:pPr>
            <a:endParaRPr dirty="0">
              <a:latin typeface="Verdana" panose="020B0604030504040204" pitchFamily="34" charset="0"/>
              <a:ea typeface="Verdana" panose="020B0604030504040204" pitchFamily="34" charset="0"/>
            </a:endParaRPr>
          </a:p>
          <a:p>
            <a:pPr marL="0" lvl="0" indent="0" algn="just" rtl="0">
              <a:spcBef>
                <a:spcPts val="1200"/>
              </a:spcBef>
              <a:spcAft>
                <a:spcPts val="200"/>
              </a:spcAft>
              <a:buNone/>
            </a:pPr>
            <a:endParaRPr dirty="0">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0674-1DAB-8D6A-18D6-2A76132B155B}"/>
              </a:ext>
            </a:extLst>
          </p:cNvPr>
          <p:cNvSpPr>
            <a:spLocks noGrp="1"/>
          </p:cNvSpPr>
          <p:nvPr>
            <p:ph type="title"/>
          </p:nvPr>
        </p:nvSpPr>
        <p:spPr/>
        <p:txBody>
          <a:bodyPr/>
          <a:lstStyle/>
          <a:p>
            <a:r>
              <a:rPr lang="en-US" b="1" dirty="0">
                <a:solidFill>
                  <a:srgbClr val="0070C0"/>
                </a:solidFill>
              </a:rPr>
              <a:t>Routine and type tests</a:t>
            </a:r>
          </a:p>
        </p:txBody>
      </p:sp>
      <p:sp>
        <p:nvSpPr>
          <p:cNvPr id="3" name="Content Placeholder 2">
            <a:extLst>
              <a:ext uri="{FF2B5EF4-FFF2-40B4-BE49-F238E27FC236}">
                <a16:creationId xmlns:a16="http://schemas.microsoft.com/office/drawing/2014/main" id="{3AFFB7BC-3E5E-1F18-6E12-7A6A03C38179}"/>
              </a:ext>
            </a:extLst>
          </p:cNvPr>
          <p:cNvSpPr>
            <a:spLocks noGrp="1"/>
          </p:cNvSpPr>
          <p:nvPr>
            <p:ph sz="quarter" idx="13"/>
          </p:nvPr>
        </p:nvSpPr>
        <p:spPr>
          <a:xfrm>
            <a:off x="913149" y="2578966"/>
            <a:ext cx="10363826" cy="2372176"/>
          </a:xfrm>
        </p:spPr>
        <p:txBody>
          <a:bodyPr>
            <a:normAutofit lnSpcReduction="10000"/>
          </a:bodyPr>
          <a:lstStyle/>
          <a:p>
            <a:pPr marL="0" indent="0" algn="just">
              <a:buNone/>
            </a:pPr>
            <a:r>
              <a:rPr lang="en-US" dirty="0"/>
              <a:t>Routine tests are to be carried out on every unit of pump sets manufactured (repeatable tests)</a:t>
            </a:r>
          </a:p>
          <a:p>
            <a:pPr marL="0" indent="0" algn="just">
              <a:buNone/>
            </a:pPr>
            <a:endParaRPr lang="en-US" dirty="0"/>
          </a:p>
          <a:p>
            <a:pPr marL="0" indent="0" algn="just">
              <a:buNone/>
            </a:pPr>
            <a:r>
              <a:rPr lang="en-US" dirty="0"/>
              <a:t>Type tests required not to be carried out on every unit of pump sets (sampling basis). Testing carried out only when there is change in design</a:t>
            </a:r>
          </a:p>
        </p:txBody>
      </p:sp>
    </p:spTree>
    <p:extLst>
      <p:ext uri="{BB962C8B-B14F-4D97-AF65-F5344CB8AC3E}">
        <p14:creationId xmlns:p14="http://schemas.microsoft.com/office/powerpoint/2010/main" val="2703763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38"/>
          <p:cNvPicPr preferRelativeResize="0"/>
          <p:nvPr/>
        </p:nvPicPr>
        <p:blipFill>
          <a:blip r:embed="rId3">
            <a:alphaModFix/>
          </a:blip>
          <a:stretch>
            <a:fillRect/>
          </a:stretch>
        </p:blipFill>
        <p:spPr>
          <a:xfrm>
            <a:off x="1672684" y="1414571"/>
            <a:ext cx="9416026" cy="5295373"/>
          </a:xfrm>
          <a:prstGeom prst="rect">
            <a:avLst/>
          </a:prstGeom>
          <a:noFill/>
          <a:ln>
            <a:noFill/>
          </a:ln>
        </p:spPr>
      </p:pic>
      <p:sp>
        <p:nvSpPr>
          <p:cNvPr id="299" name="Google Shape;299;p38"/>
          <p:cNvSpPr txBox="1"/>
          <p:nvPr/>
        </p:nvSpPr>
        <p:spPr>
          <a:xfrm>
            <a:off x="0" y="192018"/>
            <a:ext cx="121920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b="1" dirty="0">
                <a:solidFill>
                  <a:srgbClr val="0070C0"/>
                </a:solidFill>
                <a:latin typeface="+mj-lt"/>
              </a:rPr>
              <a:t>TYPICAL TEST SETUP FOR </a:t>
            </a:r>
          </a:p>
          <a:p>
            <a:pPr marL="0" lvl="0" indent="0" algn="ctr" rtl="0">
              <a:spcBef>
                <a:spcPts val="0"/>
              </a:spcBef>
              <a:spcAft>
                <a:spcPts val="0"/>
              </a:spcAft>
              <a:buNone/>
            </a:pPr>
            <a:r>
              <a:rPr lang="en-GB" sz="2800" b="1" dirty="0">
                <a:solidFill>
                  <a:srgbClr val="0070C0"/>
                </a:solidFill>
                <a:latin typeface="+mj-lt"/>
              </a:rPr>
              <a:t>NON-SELF-PRIMING PUMPS</a:t>
            </a:r>
            <a:endParaRPr sz="2800" b="1" dirty="0">
              <a:solidFill>
                <a:srgbClr val="0070C0"/>
              </a:solidFill>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3"/>
          <p:cNvSpPr txBox="1">
            <a:spLocks noGrp="1"/>
          </p:cNvSpPr>
          <p:nvPr>
            <p:ph type="title"/>
          </p:nvPr>
        </p:nvSpPr>
        <p:spPr>
          <a:xfrm>
            <a:off x="913775" y="618517"/>
            <a:ext cx="10364451" cy="849675"/>
          </a:xfrm>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GB" b="1" dirty="0">
                <a:solidFill>
                  <a:srgbClr val="0070C0"/>
                </a:solidFill>
              </a:rPr>
              <a:t>Markings on Pump </a:t>
            </a:r>
            <a:r>
              <a:rPr lang="en-GB" b="1" dirty="0">
                <a:solidFill>
                  <a:srgbClr val="00B050"/>
                </a:solidFill>
              </a:rPr>
              <a:t>(14 of is 8034)</a:t>
            </a:r>
            <a:endParaRPr b="1" dirty="0">
              <a:solidFill>
                <a:srgbClr val="00B050"/>
              </a:solidFill>
            </a:endParaRPr>
          </a:p>
        </p:txBody>
      </p:sp>
      <p:sp>
        <p:nvSpPr>
          <p:cNvPr id="335" name="Google Shape;335;p43"/>
          <p:cNvSpPr txBox="1">
            <a:spLocks noGrp="1"/>
          </p:cNvSpPr>
          <p:nvPr>
            <p:ph sz="quarter" idx="13"/>
          </p:nvPr>
        </p:nvSpPr>
        <p:spPr>
          <a:xfrm>
            <a:off x="1097275" y="1845725"/>
            <a:ext cx="10058400" cy="4208400"/>
          </a:xfrm>
          <a:prstGeom prst="rect">
            <a:avLst/>
          </a:prstGeom>
        </p:spPr>
        <p:txBody>
          <a:bodyPr spcFirstLastPara="1" wrap="square" lIns="0" tIns="45700" rIns="0" bIns="45700" anchor="t" anchorCtr="0">
            <a:normAutofit fontScale="25000" lnSpcReduction="20000"/>
          </a:bodyPr>
          <a:lstStyle/>
          <a:p>
            <a:pPr marL="0" lvl="0" indent="0" algn="l" rtl="0">
              <a:lnSpc>
                <a:spcPct val="100000"/>
              </a:lnSpc>
              <a:spcBef>
                <a:spcPts val="1200"/>
              </a:spcBef>
              <a:spcAft>
                <a:spcPts val="0"/>
              </a:spcAft>
              <a:buSzPts val="234"/>
              <a:buNone/>
            </a:pPr>
            <a:r>
              <a:rPr lang="en-GB" sz="7200" dirty="0"/>
              <a:t>A name plate of corrosion-resistant material is affixed on the </a:t>
            </a:r>
            <a:r>
              <a:rPr lang="en-GB" sz="7200" dirty="0" err="1"/>
              <a:t>pumpset</a:t>
            </a:r>
            <a:r>
              <a:rPr lang="en-GB" sz="7200" dirty="0"/>
              <a:t> with the following details: </a:t>
            </a:r>
            <a:endParaRPr sz="7200" dirty="0"/>
          </a:p>
          <a:p>
            <a:pPr marL="0" lvl="0" indent="0" algn="l" rtl="0">
              <a:lnSpc>
                <a:spcPct val="100000"/>
              </a:lnSpc>
              <a:spcBef>
                <a:spcPts val="1200"/>
              </a:spcBef>
              <a:spcAft>
                <a:spcPts val="0"/>
              </a:spcAft>
              <a:buSzPts val="234"/>
              <a:buNone/>
            </a:pPr>
            <a:r>
              <a:rPr lang="en-GB" sz="7200" dirty="0">
                <a:solidFill>
                  <a:schemeClr val="accent4">
                    <a:lumMod val="75000"/>
                  </a:schemeClr>
                </a:solidFill>
              </a:rPr>
              <a:t>a) Manufacturer’s name or trade-mark, if any;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b) Model;</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c) Serial No.;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d) Number of stages;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e) Bore size, Min;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f) Head, at nominal duty point;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g) Discharge, at nominal duty point;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h) Overall efficiency;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j) Motor rating (kW);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k) Rated speed (rpm); </a:t>
            </a:r>
            <a:endParaRPr sz="7200" dirty="0">
              <a:solidFill>
                <a:schemeClr val="accent4">
                  <a:lumMod val="75000"/>
                </a:schemeClr>
              </a:solidFill>
            </a:endParaRPr>
          </a:p>
          <a:p>
            <a:pPr marL="0" lvl="0" indent="0" algn="l" rtl="0">
              <a:lnSpc>
                <a:spcPct val="100000"/>
              </a:lnSpc>
              <a:spcBef>
                <a:spcPts val="1200"/>
              </a:spcBef>
              <a:spcAft>
                <a:spcPts val="200"/>
              </a:spcAft>
              <a:buSzPts val="234"/>
              <a:buNone/>
            </a:pPr>
            <a:endParaRPr sz="6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321" t="3269" r="6094" b="4286"/>
          <a:stretch/>
        </p:blipFill>
        <p:spPr>
          <a:xfrm rot="16200000">
            <a:off x="7013312" y="2275381"/>
            <a:ext cx="3447972" cy="4864580"/>
          </a:xfrm>
          <a:prstGeom prst="rect">
            <a:avLst/>
          </a:prstGeom>
        </p:spPr>
      </p:pic>
    </p:spTree>
    <p:extLst>
      <p:ext uri="{BB962C8B-B14F-4D97-AF65-F5344CB8AC3E}">
        <p14:creationId xmlns:p14="http://schemas.microsoft.com/office/powerpoint/2010/main" val="129612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GB" b="1" dirty="0">
                <a:solidFill>
                  <a:srgbClr val="0070C0"/>
                </a:solidFill>
              </a:rPr>
              <a:t>Solar Photovoltaic (SPV) Water Pumping System</a:t>
            </a:r>
            <a:endParaRPr b="1" dirty="0">
              <a:solidFill>
                <a:srgbClr val="0070C0"/>
              </a:solidFill>
            </a:endParaRPr>
          </a:p>
        </p:txBody>
      </p:sp>
      <p:sp>
        <p:nvSpPr>
          <p:cNvPr id="328" name="Google Shape;328;p42"/>
          <p:cNvSpPr txBox="1">
            <a:spLocks noGrp="1"/>
          </p:cNvSpPr>
          <p:nvPr>
            <p:ph sz="quarter" idx="13"/>
          </p:nvPr>
        </p:nvSpPr>
        <p:spPr>
          <a:xfrm>
            <a:off x="516835" y="2367092"/>
            <a:ext cx="5822120" cy="4095353"/>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GB" sz="1600" dirty="0"/>
              <a:t>Constructional Features [4 of is 17018 (part 1)]</a:t>
            </a:r>
            <a:endParaRPr sz="1600" dirty="0"/>
          </a:p>
          <a:p>
            <a:pPr marL="0" lvl="0" indent="0" algn="l" rtl="0">
              <a:spcBef>
                <a:spcPts val="1200"/>
              </a:spcBef>
              <a:spcAft>
                <a:spcPts val="0"/>
              </a:spcAft>
              <a:buNone/>
            </a:pPr>
            <a:r>
              <a:rPr lang="en-GB" sz="1600" dirty="0"/>
              <a:t>	Motor </a:t>
            </a:r>
            <a:r>
              <a:rPr lang="en-GB" sz="1600" dirty="0" err="1"/>
              <a:t>Pumpset</a:t>
            </a:r>
            <a:endParaRPr sz="1600" dirty="0"/>
          </a:p>
          <a:p>
            <a:pPr marL="0" lvl="0" indent="0" algn="l" rtl="0">
              <a:spcBef>
                <a:spcPts val="1200"/>
              </a:spcBef>
              <a:spcAft>
                <a:spcPts val="0"/>
              </a:spcAft>
              <a:buNone/>
            </a:pPr>
            <a:r>
              <a:rPr lang="en-GB" sz="1600" dirty="0"/>
              <a:t>	SPV Pump Controller</a:t>
            </a:r>
            <a:endParaRPr sz="1600" dirty="0"/>
          </a:p>
          <a:p>
            <a:pPr marL="0" lvl="0" indent="0" algn="l" rtl="0">
              <a:spcBef>
                <a:spcPts val="1200"/>
              </a:spcBef>
              <a:spcAft>
                <a:spcPts val="0"/>
              </a:spcAft>
              <a:buNone/>
            </a:pPr>
            <a:r>
              <a:rPr lang="en-GB" sz="1600" dirty="0"/>
              <a:t>	Module Mounting Structures (MMS) and 	Tracking System</a:t>
            </a:r>
          </a:p>
          <a:p>
            <a:pPr marL="0" lvl="0" indent="0" algn="l" rtl="0">
              <a:spcBef>
                <a:spcPts val="1200"/>
              </a:spcBef>
              <a:spcAft>
                <a:spcPts val="0"/>
              </a:spcAft>
              <a:buNone/>
            </a:pPr>
            <a:endParaRPr lang="en-GB" sz="1600" dirty="0"/>
          </a:p>
          <a:p>
            <a:pPr marL="0" indent="0" rtl="0">
              <a:spcBef>
                <a:spcPts val="1200"/>
              </a:spcBef>
              <a:spcAft>
                <a:spcPts val="200"/>
              </a:spcAft>
              <a:buNone/>
            </a:pPr>
            <a:r>
              <a:rPr lang="en-IN" sz="16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Testing of SPV Pumps using PV array simulator (IS 17429)</a:t>
            </a:r>
            <a:endParaRPr lang="en-IN" sz="1600" dirty="0">
              <a:effectLst/>
              <a:latin typeface="Verdana" panose="020B0604030504040204" pitchFamily="34" charset="0"/>
              <a:ea typeface="Verdana" panose="020B0604030504040204" pitchFamily="34" charset="0"/>
              <a:cs typeface="Verdana" panose="020B0604030504040204" pitchFamily="34" charset="0"/>
            </a:endParaRPr>
          </a:p>
          <a:p>
            <a:pPr marL="0" indent="0" rtl="0">
              <a:spcBef>
                <a:spcPts val="1200"/>
              </a:spcBef>
              <a:spcAft>
                <a:spcPts val="200"/>
              </a:spcAft>
              <a:buNone/>
            </a:pPr>
            <a:r>
              <a:rPr lang="en-IN" sz="16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	Hot and Cold day solar irradiance 	profiles</a:t>
            </a:r>
            <a:endParaRPr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3" name="Picture 2">
            <a:extLst>
              <a:ext uri="{FF2B5EF4-FFF2-40B4-BE49-F238E27FC236}">
                <a16:creationId xmlns:a16="http://schemas.microsoft.com/office/drawing/2014/main" id="{CA39557B-9CF8-2049-1CE6-8FA828A360C7}"/>
              </a:ext>
            </a:extLst>
          </p:cNvPr>
          <p:cNvPicPr>
            <a:picLocks noChangeAspect="1"/>
          </p:cNvPicPr>
          <p:nvPr/>
        </p:nvPicPr>
        <p:blipFill>
          <a:blip r:embed="rId4"/>
          <a:stretch>
            <a:fillRect/>
          </a:stretch>
        </p:blipFill>
        <p:spPr>
          <a:xfrm>
            <a:off x="6338955" y="2731528"/>
            <a:ext cx="5080000" cy="326176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0EAE-9AC0-BF41-05D1-2DF64A94FC46}"/>
              </a:ext>
            </a:extLst>
          </p:cNvPr>
          <p:cNvSpPr>
            <a:spLocks noGrp="1"/>
          </p:cNvSpPr>
          <p:nvPr>
            <p:ph type="title"/>
          </p:nvPr>
        </p:nvSpPr>
        <p:spPr/>
        <p:txBody>
          <a:bodyPr/>
          <a:lstStyle/>
          <a:p>
            <a:r>
              <a:rPr lang="en-IN" b="1" i="0" u="none" strike="noStrike" dirty="0">
                <a:solidFill>
                  <a:srgbClr val="0070C0"/>
                </a:solidFill>
                <a:effectLst/>
              </a:rPr>
              <a:t>Typical Solar Radiation Hot and Cold Profile (5.2 of is 17429)</a:t>
            </a:r>
            <a:br>
              <a:rPr lang="en-IN" dirty="0">
                <a:solidFill>
                  <a:srgbClr val="0070C0"/>
                </a:solidFill>
                <a:effectLst/>
              </a:rPr>
            </a:br>
            <a:endParaRPr lang="en-US" dirty="0">
              <a:solidFill>
                <a:srgbClr val="0070C0"/>
              </a:solidFill>
            </a:endParaRPr>
          </a:p>
        </p:txBody>
      </p:sp>
      <p:pic>
        <p:nvPicPr>
          <p:cNvPr id="1026" name="Picture 2">
            <a:extLst>
              <a:ext uri="{FF2B5EF4-FFF2-40B4-BE49-F238E27FC236}">
                <a16:creationId xmlns:a16="http://schemas.microsoft.com/office/drawing/2014/main" id="{AACB6C35-A567-135F-498A-942C1D90B8F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85370" y="2117035"/>
            <a:ext cx="9421260" cy="343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5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1097275" y="286599"/>
            <a:ext cx="10058400" cy="731400"/>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bg2">
                    <a:lumMod val="50000"/>
                  </a:schemeClr>
                </a:solidFill>
                <a:ea typeface="Times New Roman"/>
                <a:cs typeface="Times New Roman"/>
                <a:sym typeface="Times New Roman"/>
              </a:rPr>
              <a:t>Classification of Pumps</a:t>
            </a:r>
            <a:endParaRPr sz="7200" dirty="0">
              <a:solidFill>
                <a:schemeClr val="bg2">
                  <a:lumMod val="50000"/>
                </a:schemeClr>
              </a:solidFill>
            </a:endParaRPr>
          </a:p>
        </p:txBody>
      </p:sp>
      <p:pic>
        <p:nvPicPr>
          <p:cNvPr id="119" name="Google Shape;119;p15"/>
          <p:cNvPicPr preferRelativeResize="0"/>
          <p:nvPr/>
        </p:nvPicPr>
        <p:blipFill>
          <a:blip r:embed="rId3">
            <a:extLst>
              <a:ext uri="{28A0092B-C50C-407E-A947-70E740481C1C}">
                <a14:useLocalDpi xmlns:a14="http://schemas.microsoft.com/office/drawing/2010/main" val="0"/>
              </a:ext>
            </a:extLst>
          </a:blip>
          <a:stretch>
            <a:fillRect/>
          </a:stretch>
        </p:blipFill>
        <p:spPr>
          <a:xfrm>
            <a:off x="553792" y="1148576"/>
            <a:ext cx="11165983" cy="5561317"/>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933" y="87056"/>
            <a:ext cx="1672683" cy="99623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4AA8-6300-4B9A-76AC-44614E0CB876}"/>
              </a:ext>
            </a:extLst>
          </p:cNvPr>
          <p:cNvSpPr>
            <a:spLocks noGrp="1"/>
          </p:cNvSpPr>
          <p:nvPr>
            <p:ph type="title"/>
          </p:nvPr>
        </p:nvSpPr>
        <p:spPr>
          <a:xfrm>
            <a:off x="913775" y="618517"/>
            <a:ext cx="10364451" cy="908625"/>
          </a:xfrm>
        </p:spPr>
        <p:txBody>
          <a:bodyPr/>
          <a:lstStyle/>
          <a:p>
            <a:r>
              <a:rPr lang="en-GB" sz="3600" b="1" dirty="0">
                <a:solidFill>
                  <a:srgbClr val="0070C0"/>
                </a:solidFill>
                <a:latin typeface="Verdana" panose="020B0604030504040204" pitchFamily="34" charset="0"/>
                <a:ea typeface="Verdana" panose="020B0604030504040204" pitchFamily="34" charset="0"/>
              </a:rPr>
              <a:t>Conformity assessment</a:t>
            </a:r>
            <a:endParaRPr lang="en-US" dirty="0">
              <a:solidFill>
                <a:srgbClr val="0070C0"/>
              </a:solidFill>
            </a:endParaRPr>
          </a:p>
        </p:txBody>
      </p:sp>
      <p:sp>
        <p:nvSpPr>
          <p:cNvPr id="3" name="Content Placeholder 2">
            <a:extLst>
              <a:ext uri="{FF2B5EF4-FFF2-40B4-BE49-F238E27FC236}">
                <a16:creationId xmlns:a16="http://schemas.microsoft.com/office/drawing/2014/main" id="{4072754B-3453-5652-EF94-6A9A7E122A85}"/>
              </a:ext>
            </a:extLst>
          </p:cNvPr>
          <p:cNvSpPr>
            <a:spLocks noGrp="1"/>
          </p:cNvSpPr>
          <p:nvPr>
            <p:ph sz="quarter" idx="13"/>
          </p:nvPr>
        </p:nvSpPr>
        <p:spPr>
          <a:xfrm>
            <a:off x="1083457" y="1642262"/>
            <a:ext cx="10363826" cy="2100179"/>
          </a:xfrm>
        </p:spPr>
        <p:txBody>
          <a:bodyPr>
            <a:normAutofit fontScale="77500" lnSpcReduction="20000"/>
          </a:bodyPr>
          <a:lstStyle/>
          <a:p>
            <a:pPr marL="0" lvl="0" indent="0" algn="just" rtl="0">
              <a:spcBef>
                <a:spcPts val="0"/>
              </a:spcBef>
              <a:spcAft>
                <a:spcPts val="0"/>
              </a:spcAft>
              <a:buNone/>
            </a:pPr>
            <a:r>
              <a:rPr lang="en-IN" sz="2600" dirty="0">
                <a:solidFill>
                  <a:schemeClr val="dk1"/>
                </a:solidFill>
                <a:latin typeface="Verdana" panose="020B0604030504040204" pitchFamily="34" charset="0"/>
                <a:ea typeface="Verdana" panose="020B0604030504040204" pitchFamily="34" charset="0"/>
              </a:rPr>
              <a:t>Standards enables third party certification (bis product certification)</a:t>
            </a:r>
          </a:p>
          <a:p>
            <a:pPr marL="0" lvl="0" indent="0" algn="just" rtl="0">
              <a:spcBef>
                <a:spcPts val="0"/>
              </a:spcBef>
              <a:spcAft>
                <a:spcPts val="0"/>
              </a:spcAft>
              <a:buNone/>
            </a:pPr>
            <a:endParaRPr lang="en-IN" sz="2600" dirty="0">
              <a:solidFill>
                <a:schemeClr val="dk1"/>
              </a:solidFill>
              <a:latin typeface="Verdana" panose="020B0604030504040204" pitchFamily="34" charset="0"/>
              <a:ea typeface="Verdana" panose="020B0604030504040204" pitchFamily="34" charset="0"/>
            </a:endParaRPr>
          </a:p>
          <a:p>
            <a:pPr marL="0" lvl="0" indent="0" algn="just" rtl="0">
              <a:spcBef>
                <a:spcPts val="0"/>
              </a:spcBef>
              <a:spcAft>
                <a:spcPts val="0"/>
              </a:spcAft>
              <a:buNone/>
            </a:pPr>
            <a:r>
              <a:rPr lang="en-IN" sz="2600" dirty="0">
                <a:solidFill>
                  <a:schemeClr val="dk1"/>
                </a:solidFill>
                <a:latin typeface="Verdana" panose="020B0604030504040204" pitchFamily="34" charset="0"/>
                <a:ea typeface="Verdana" panose="020B0604030504040204" pitchFamily="34" charset="0"/>
              </a:rPr>
              <a:t>The submersible pump sets may also be marked with BIS Standard Mark, if obtained from the Bureau of Indian Standards. </a:t>
            </a:r>
          </a:p>
          <a:p>
            <a:pPr marL="0" lvl="0" indent="0" algn="just" rtl="0">
              <a:spcBef>
                <a:spcPts val="0"/>
              </a:spcBef>
              <a:spcAft>
                <a:spcPts val="0"/>
              </a:spcAft>
              <a:buNone/>
            </a:pPr>
            <a:endParaRPr lang="en-IN" sz="1600" dirty="0">
              <a:solidFill>
                <a:schemeClr val="dk1"/>
              </a:solidFill>
            </a:endParaRPr>
          </a:p>
        </p:txBody>
      </p:sp>
      <p:pic>
        <p:nvPicPr>
          <p:cNvPr id="4" name="Google Shape;349;p45">
            <a:extLst>
              <a:ext uri="{FF2B5EF4-FFF2-40B4-BE49-F238E27FC236}">
                <a16:creationId xmlns:a16="http://schemas.microsoft.com/office/drawing/2014/main" id="{B7BB9835-3B73-417F-7C07-494F1EE9AD10}"/>
              </a:ext>
            </a:extLst>
          </p:cNvPr>
          <p:cNvPicPr preferRelativeResize="0"/>
          <p:nvPr/>
        </p:nvPicPr>
        <p:blipFill rotWithShape="1">
          <a:blip r:embed="rId2">
            <a:alphaModFix/>
          </a:blip>
          <a:srcRect l="17268" t="17508" r="15873" b="16031"/>
          <a:stretch/>
        </p:blipFill>
        <p:spPr>
          <a:xfrm>
            <a:off x="4561591" y="3529167"/>
            <a:ext cx="2639505" cy="2545237"/>
          </a:xfrm>
          <a:prstGeom prst="rect">
            <a:avLst/>
          </a:prstGeom>
          <a:noFill/>
          <a:ln>
            <a:noFill/>
          </a:ln>
        </p:spPr>
      </p:pic>
    </p:spTree>
    <p:extLst>
      <p:ext uri="{BB962C8B-B14F-4D97-AF65-F5344CB8AC3E}">
        <p14:creationId xmlns:p14="http://schemas.microsoft.com/office/powerpoint/2010/main" val="3942477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4034-EB95-FD83-6408-12E7AA53D1C2}"/>
              </a:ext>
            </a:extLst>
          </p:cNvPr>
          <p:cNvSpPr>
            <a:spLocks noGrp="1"/>
          </p:cNvSpPr>
          <p:nvPr>
            <p:ph type="title"/>
          </p:nvPr>
        </p:nvSpPr>
        <p:spPr>
          <a:xfrm>
            <a:off x="1355563" y="513991"/>
            <a:ext cx="10364451" cy="644250"/>
          </a:xfrm>
        </p:spPr>
        <p:txBody>
          <a:bodyPr/>
          <a:lstStyle/>
          <a:p>
            <a:r>
              <a:rPr lang="en-US" b="1" dirty="0">
                <a:solidFill>
                  <a:srgbClr val="0070C0"/>
                </a:solidFill>
              </a:rPr>
              <a:t>CONCLUSION</a:t>
            </a:r>
            <a:endParaRPr lang="en-US" dirty="0">
              <a:solidFill>
                <a:srgbClr val="0070C0"/>
              </a:solidFill>
            </a:endParaRPr>
          </a:p>
        </p:txBody>
      </p:sp>
      <p:sp>
        <p:nvSpPr>
          <p:cNvPr id="3" name="Content Placeholder 2">
            <a:extLst>
              <a:ext uri="{FF2B5EF4-FFF2-40B4-BE49-F238E27FC236}">
                <a16:creationId xmlns:a16="http://schemas.microsoft.com/office/drawing/2014/main" id="{AF592934-D976-D95B-554D-2E3DC0C0C452}"/>
              </a:ext>
            </a:extLst>
          </p:cNvPr>
          <p:cNvSpPr>
            <a:spLocks noGrp="1"/>
          </p:cNvSpPr>
          <p:nvPr>
            <p:ph sz="quarter" idx="13"/>
          </p:nvPr>
        </p:nvSpPr>
        <p:spPr>
          <a:xfrm>
            <a:off x="913148" y="1680754"/>
            <a:ext cx="10947925" cy="4319451"/>
          </a:xfrm>
        </p:spPr>
        <p:txBody>
          <a:bodyPr>
            <a:normAutofit/>
          </a:bodyPr>
          <a:lstStyle/>
          <a:p>
            <a:pPr marL="0" indent="0">
              <a:buNone/>
            </a:pPr>
            <a:r>
              <a:rPr lang="en-US" sz="2400" b="1" dirty="0">
                <a:solidFill>
                  <a:schemeClr val="accent4">
                    <a:lumMod val="75000"/>
                  </a:schemeClr>
                </a:solidFill>
              </a:rPr>
              <a:t>Solutions by standards:</a:t>
            </a:r>
          </a:p>
          <a:p>
            <a:r>
              <a:rPr lang="en-US" dirty="0">
                <a:solidFill>
                  <a:schemeClr val="accent4">
                    <a:lumMod val="75000"/>
                  </a:schemeClr>
                </a:solidFill>
              </a:rPr>
              <a:t>consumer		: information required for purchasing a pump</a:t>
            </a:r>
          </a:p>
          <a:p>
            <a:r>
              <a:rPr lang="en-US" dirty="0">
                <a:solidFill>
                  <a:schemeClr val="accent4">
                    <a:lumMod val="75000"/>
                  </a:schemeClr>
                </a:solidFill>
              </a:rPr>
              <a:t>Manufacturer	: quality assurance and competitive advantage</a:t>
            </a:r>
          </a:p>
          <a:p>
            <a:r>
              <a:rPr lang="en-US" dirty="0">
                <a:solidFill>
                  <a:schemeClr val="accent4">
                    <a:lumMod val="75000"/>
                  </a:schemeClr>
                </a:solidFill>
              </a:rPr>
              <a:t>Govt. Depts.	: no need to have separate technical specifications</a:t>
            </a:r>
          </a:p>
          <a:p>
            <a:r>
              <a:rPr lang="en-US" dirty="0">
                <a:solidFill>
                  <a:schemeClr val="accent4">
                    <a:lumMod val="75000"/>
                  </a:schemeClr>
                </a:solidFill>
              </a:rPr>
              <a:t>entrepreneur	: no reinventing of wheel, use existing standards 			  as building blocks</a:t>
            </a:r>
          </a:p>
          <a:p>
            <a:r>
              <a:rPr lang="en-US" dirty="0">
                <a:solidFill>
                  <a:schemeClr val="accent4">
                    <a:lumMod val="75000"/>
                  </a:schemeClr>
                </a:solidFill>
              </a:rPr>
              <a:t>professionals	: availability of standard testing procedures</a:t>
            </a:r>
          </a:p>
          <a:p>
            <a:r>
              <a:rPr lang="en-US" dirty="0">
                <a:solidFill>
                  <a:schemeClr val="accent4">
                    <a:lumMod val="75000"/>
                  </a:schemeClr>
                </a:solidFill>
              </a:rPr>
              <a:t>Environment	: improved power efficiency and safety</a:t>
            </a:r>
          </a:p>
          <a:p>
            <a:r>
              <a:rPr lang="en-US" dirty="0">
                <a:solidFill>
                  <a:schemeClr val="accent4">
                    <a:lumMod val="75000"/>
                  </a:schemeClr>
                </a:solidFill>
              </a:rPr>
              <a:t>Society		: quality culture</a:t>
            </a:r>
          </a:p>
        </p:txBody>
      </p:sp>
      <p:pic>
        <p:nvPicPr>
          <p:cNvPr id="4" name="Picture 3">
            <a:extLst>
              <a:ext uri="{FF2B5EF4-FFF2-40B4-BE49-F238E27FC236}">
                <a16:creationId xmlns:a16="http://schemas.microsoft.com/office/drawing/2014/main" id="{258EAF35-52FC-BD36-8FD9-0684BC376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352803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7" name="Google Shape;530;p67" descr="Smiling Face with No Fill"/>
          <p:cNvPicPr preferRelativeResize="0"/>
          <p:nvPr/>
        </p:nvPicPr>
        <p:blipFill rotWithShape="1">
          <a:blip r:embed="rId4">
            <a:alphaModFix/>
          </a:blip>
          <a:srcRect/>
          <a:stretch/>
        </p:blipFill>
        <p:spPr>
          <a:xfrm>
            <a:off x="1672683" y="1972833"/>
            <a:ext cx="2752242" cy="2519151"/>
          </a:xfrm>
          <a:prstGeom prst="rect">
            <a:avLst/>
          </a:prstGeom>
          <a:noFill/>
          <a:ln>
            <a:noFill/>
          </a:ln>
        </p:spPr>
      </p:pic>
      <p:sp>
        <p:nvSpPr>
          <p:cNvPr id="3" name="Rectangle 2"/>
          <p:cNvSpPr/>
          <p:nvPr/>
        </p:nvSpPr>
        <p:spPr>
          <a:xfrm>
            <a:off x="4958114" y="2717551"/>
            <a:ext cx="6416130" cy="1200329"/>
          </a:xfrm>
          <a:prstGeom prst="rect">
            <a:avLst/>
          </a:prstGeom>
        </p:spPr>
        <p:txBody>
          <a:bodyPr wrap="square">
            <a:spAutoFit/>
          </a:bodyPr>
          <a:lstStyle/>
          <a:p>
            <a:r>
              <a:rPr lang="en-GB" sz="7200" b="1" i="1" dirty="0">
                <a:solidFill>
                  <a:srgbClr val="262626"/>
                </a:solidFill>
                <a:latin typeface="+mn-lt"/>
              </a:rPr>
              <a:t>Thank You !</a:t>
            </a:r>
            <a:endParaRPr lang="en-US" sz="7200" b="1" i="1" dirty="0">
              <a:latin typeface="+mn-lt"/>
            </a:endParaRPr>
          </a:p>
        </p:txBody>
      </p:sp>
    </p:spTree>
    <p:extLst>
      <p:ext uri="{BB962C8B-B14F-4D97-AF65-F5344CB8AC3E}">
        <p14:creationId xmlns:p14="http://schemas.microsoft.com/office/powerpoint/2010/main" val="215494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1097275" y="286602"/>
            <a:ext cx="10058400" cy="614100"/>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sz="3200" b="1" dirty="0">
                <a:solidFill>
                  <a:schemeClr val="bg2">
                    <a:lumMod val="50000"/>
                  </a:schemeClr>
                </a:solidFill>
                <a:ea typeface="Times New Roman"/>
                <a:cs typeface="Times New Roman"/>
                <a:sym typeface="Times New Roman"/>
              </a:rPr>
              <a:t>Positive Displacement Pumps</a:t>
            </a:r>
            <a:endParaRPr sz="3200" dirty="0">
              <a:solidFill>
                <a:schemeClr val="bg2">
                  <a:lumMod val="50000"/>
                </a:schemeClr>
              </a:solidFill>
            </a:endParaRPr>
          </a:p>
        </p:txBody>
      </p:sp>
      <p:sp>
        <p:nvSpPr>
          <p:cNvPr id="125" name="Google Shape;125;p16"/>
          <p:cNvSpPr txBox="1">
            <a:spLocks noGrp="1"/>
          </p:cNvSpPr>
          <p:nvPr>
            <p:ph sz="quarter" idx="13"/>
          </p:nvPr>
        </p:nvSpPr>
        <p:spPr>
          <a:xfrm>
            <a:off x="208074" y="900702"/>
            <a:ext cx="11698175" cy="3214221"/>
          </a:xfrm>
          <a:prstGeom prst="rect">
            <a:avLst/>
          </a:prstGeom>
          <a:noFill/>
          <a:ln>
            <a:noFill/>
          </a:ln>
        </p:spPr>
        <p:txBody>
          <a:bodyPr spcFirstLastPara="1" wrap="square" lIns="0" tIns="45700" rIns="0" bIns="45700" anchor="t" anchorCtr="0">
            <a:normAutofit fontScale="47500" lnSpcReduction="20000"/>
          </a:bodyPr>
          <a:lstStyle/>
          <a:p>
            <a:pPr marL="342900" lvl="0" indent="-279400" algn="l" rtl="0">
              <a:lnSpc>
                <a:spcPct val="90000"/>
              </a:lnSpc>
              <a:spcBef>
                <a:spcPts val="0"/>
              </a:spcBef>
              <a:spcAft>
                <a:spcPts val="0"/>
              </a:spcAft>
              <a:buSzPct val="83333"/>
              <a:buFont typeface="Noto Sans Symbols"/>
              <a:buNone/>
            </a:pPr>
            <a:endParaRPr sz="1200" b="1" dirty="0">
              <a:latin typeface="Times New Roman"/>
              <a:ea typeface="Times New Roman"/>
              <a:cs typeface="Times New Roman"/>
              <a:sym typeface="Times New Roman"/>
            </a:endParaRPr>
          </a:p>
          <a:p>
            <a:pPr marL="414146" lvl="0" indent="-457200" algn="l" rtl="0">
              <a:lnSpc>
                <a:spcPct val="90000"/>
              </a:lnSpc>
              <a:spcBef>
                <a:spcPts val="1400"/>
              </a:spcBef>
              <a:spcAft>
                <a:spcPts val="0"/>
              </a:spcAft>
              <a:buSzPct val="132809"/>
              <a:buFont typeface="Wingdings" panose="05000000000000000000" pitchFamily="2" charset="2"/>
              <a:buChar char="Ø"/>
            </a:pPr>
            <a:r>
              <a:rPr lang="en-GB" sz="3400" b="1" dirty="0">
                <a:ea typeface="Times New Roman"/>
                <a:cs typeface="Times New Roman"/>
                <a:sym typeface="Times New Roman"/>
              </a:rPr>
              <a:t>Working Principle</a:t>
            </a:r>
            <a:r>
              <a:rPr lang="en-GB" sz="3400" dirty="0">
                <a:ea typeface="Times New Roman"/>
                <a:cs typeface="Times New Roman"/>
                <a:sym typeface="Times New Roman"/>
              </a:rPr>
              <a:t>: Traps a fixed amount of fluid and displaces it to create flow.</a:t>
            </a:r>
            <a:endParaRPr sz="3400" dirty="0">
              <a:ea typeface="Times New Roman"/>
              <a:cs typeface="Times New Roman"/>
              <a:sym typeface="Times New Roman"/>
            </a:endParaRPr>
          </a:p>
          <a:p>
            <a:pPr marL="414146" lvl="0" indent="-457200" algn="l" rtl="0">
              <a:lnSpc>
                <a:spcPct val="90000"/>
              </a:lnSpc>
              <a:spcBef>
                <a:spcPts val="1400"/>
              </a:spcBef>
              <a:spcAft>
                <a:spcPts val="0"/>
              </a:spcAft>
              <a:buSzPct val="132809"/>
              <a:buFont typeface="Wingdings" panose="05000000000000000000" pitchFamily="2" charset="2"/>
              <a:buChar char="Ø"/>
            </a:pPr>
            <a:r>
              <a:rPr lang="en-GB" sz="3400" b="1" dirty="0">
                <a:ea typeface="Times New Roman"/>
                <a:cs typeface="Times New Roman"/>
                <a:sym typeface="Times New Roman"/>
              </a:rPr>
              <a:t>Types</a:t>
            </a:r>
            <a:r>
              <a:rPr lang="en-GB" sz="3400" dirty="0">
                <a:ea typeface="Times New Roman"/>
                <a:cs typeface="Times New Roman"/>
                <a:sym typeface="Times New Roman"/>
              </a:rPr>
              <a:t>:</a:t>
            </a:r>
            <a:endParaRPr sz="3400" dirty="0">
              <a:ea typeface="Times New Roman"/>
              <a:cs typeface="Times New Roman"/>
              <a:sym typeface="Times New Roman"/>
            </a:endParaRPr>
          </a:p>
          <a:p>
            <a:pPr marL="909734" lvl="1" indent="-457200" algn="l" rtl="0">
              <a:lnSpc>
                <a:spcPct val="170000"/>
              </a:lnSpc>
              <a:spcBef>
                <a:spcPts val="400"/>
              </a:spcBef>
              <a:spcAft>
                <a:spcPts val="0"/>
              </a:spcAft>
              <a:buSzPct val="84962"/>
              <a:buFont typeface="Wingdings" panose="05000000000000000000" pitchFamily="2" charset="2"/>
              <a:buChar char="v"/>
            </a:pPr>
            <a:r>
              <a:rPr lang="en-GB" sz="3400" b="1" dirty="0">
                <a:ea typeface="Times New Roman"/>
                <a:cs typeface="Times New Roman"/>
                <a:sym typeface="Times New Roman"/>
              </a:rPr>
              <a:t>Reciprocating Pumps</a:t>
            </a:r>
            <a:r>
              <a:rPr lang="en-GB" sz="3400" dirty="0">
                <a:ea typeface="Times New Roman"/>
                <a:cs typeface="Times New Roman"/>
                <a:sym typeface="Times New Roman"/>
              </a:rPr>
              <a:t>: Use a piston or diaphragm (e.g., Piston pumps, plunger pumps, diaphragm pumps)</a:t>
            </a:r>
            <a:endParaRPr sz="3400" dirty="0">
              <a:ea typeface="Times New Roman"/>
              <a:cs typeface="Times New Roman"/>
              <a:sym typeface="Times New Roman"/>
            </a:endParaRPr>
          </a:p>
          <a:p>
            <a:pPr marL="0" lvl="0" indent="0" algn="l" rtl="0">
              <a:lnSpc>
                <a:spcPct val="90000"/>
              </a:lnSpc>
              <a:spcBef>
                <a:spcPts val="1600"/>
              </a:spcBef>
              <a:spcAft>
                <a:spcPts val="0"/>
              </a:spcAft>
              <a:buSzPct val="37594"/>
              <a:buNone/>
            </a:pPr>
            <a:r>
              <a:rPr lang="en-GB" sz="3400" b="1" dirty="0">
                <a:ea typeface="Times New Roman"/>
                <a:cs typeface="Times New Roman"/>
                <a:sym typeface="Times New Roman"/>
              </a:rPr>
              <a:t>	</a:t>
            </a:r>
            <a:r>
              <a:rPr lang="en-US" sz="3400" b="1" cap="none" dirty="0">
                <a:ea typeface="Times New Roman"/>
                <a:cs typeface="Times New Roman"/>
                <a:sym typeface="Times New Roman"/>
              </a:rPr>
              <a:t>APPLICATIONS</a:t>
            </a:r>
            <a:r>
              <a:rPr lang="en-US" sz="3400" cap="none" dirty="0">
                <a:ea typeface="Times New Roman"/>
                <a:cs typeface="Times New Roman"/>
                <a:sym typeface="Times New Roman"/>
              </a:rPr>
              <a:t>: HIGH-PRESSURE APPLICATIONS, HYDRAULIC SYSTEMS.</a:t>
            </a:r>
          </a:p>
          <a:p>
            <a:pPr marL="977900" lvl="1" indent="-457200" algn="l" rtl="0">
              <a:lnSpc>
                <a:spcPct val="90000"/>
              </a:lnSpc>
              <a:spcBef>
                <a:spcPts val="400"/>
              </a:spcBef>
              <a:spcAft>
                <a:spcPts val="0"/>
              </a:spcAft>
              <a:buSzPct val="37594"/>
              <a:buFont typeface="Wingdings" panose="05000000000000000000" pitchFamily="2" charset="2"/>
              <a:buChar char="v"/>
            </a:pPr>
            <a:endParaRPr sz="3400" dirty="0">
              <a:ea typeface="Times New Roman"/>
              <a:cs typeface="Times New Roman"/>
              <a:sym typeface="Times New Roman"/>
            </a:endParaRPr>
          </a:p>
          <a:p>
            <a:pPr marL="909734" lvl="1" indent="-457200" algn="l" rtl="0">
              <a:lnSpc>
                <a:spcPct val="90000"/>
              </a:lnSpc>
              <a:spcBef>
                <a:spcPts val="600"/>
              </a:spcBef>
              <a:spcAft>
                <a:spcPts val="0"/>
              </a:spcAft>
              <a:buSzPct val="84962"/>
              <a:buFont typeface="Wingdings" panose="05000000000000000000" pitchFamily="2" charset="2"/>
              <a:buChar char="v"/>
            </a:pPr>
            <a:r>
              <a:rPr lang="en-GB" sz="3400" b="1" dirty="0">
                <a:ea typeface="Times New Roman"/>
                <a:cs typeface="Times New Roman"/>
                <a:sym typeface="Times New Roman"/>
              </a:rPr>
              <a:t>Rotary Pumps</a:t>
            </a:r>
            <a:r>
              <a:rPr lang="en-GB" sz="3400" dirty="0">
                <a:ea typeface="Times New Roman"/>
                <a:cs typeface="Times New Roman"/>
                <a:sym typeface="Times New Roman"/>
              </a:rPr>
              <a:t>: Use gears, screws, or vanes (e.g., Gear pumps, screw pumps, vane pumps)</a:t>
            </a:r>
            <a:endParaRPr sz="3400" dirty="0">
              <a:ea typeface="Times New Roman"/>
              <a:cs typeface="Times New Roman"/>
              <a:sym typeface="Times New Roman"/>
            </a:endParaRPr>
          </a:p>
          <a:p>
            <a:pPr marL="0" lvl="0" indent="0" algn="l" rtl="0">
              <a:lnSpc>
                <a:spcPct val="90000"/>
              </a:lnSpc>
              <a:spcBef>
                <a:spcPts val="1600"/>
              </a:spcBef>
              <a:spcAft>
                <a:spcPts val="0"/>
              </a:spcAft>
              <a:buSzPct val="37594"/>
              <a:buNone/>
            </a:pPr>
            <a:r>
              <a:rPr lang="en-GB" sz="3400" b="1" dirty="0">
                <a:ea typeface="Times New Roman"/>
                <a:cs typeface="Times New Roman"/>
                <a:sym typeface="Times New Roman"/>
              </a:rPr>
              <a:t>	</a:t>
            </a:r>
            <a:r>
              <a:rPr lang="en-GB" sz="3400" b="1" cap="none" dirty="0">
                <a:ea typeface="Times New Roman"/>
                <a:cs typeface="Times New Roman"/>
                <a:sym typeface="Times New Roman"/>
              </a:rPr>
              <a:t>APPLICATIONS</a:t>
            </a:r>
            <a:r>
              <a:rPr lang="en-GB" sz="3400" cap="none" dirty="0">
                <a:ea typeface="Times New Roman"/>
                <a:cs typeface="Times New Roman"/>
                <a:sym typeface="Times New Roman"/>
              </a:rPr>
              <a:t>: LUBRICATION SYSTEMS, FUEL TRANSFER, CHEMICAL PROCESSING.</a:t>
            </a:r>
          </a:p>
          <a:p>
            <a:pPr marL="742950" lvl="1" indent="-222250" algn="l" rtl="0">
              <a:lnSpc>
                <a:spcPct val="90000"/>
              </a:lnSpc>
              <a:spcBef>
                <a:spcPts val="400"/>
              </a:spcBef>
              <a:spcAft>
                <a:spcPts val="0"/>
              </a:spcAft>
              <a:buSzPct val="83333"/>
              <a:buFont typeface="Courier New"/>
              <a:buNone/>
            </a:pPr>
            <a:endParaRPr sz="1200" dirty="0">
              <a:latin typeface="Calibri"/>
              <a:ea typeface="Calibri"/>
              <a:cs typeface="Calibri"/>
              <a:sym typeface="Calibri"/>
            </a:endParaRPr>
          </a:p>
          <a:p>
            <a:pPr marL="91440" lvl="0" indent="0" algn="l" rtl="0">
              <a:lnSpc>
                <a:spcPct val="90000"/>
              </a:lnSpc>
              <a:spcBef>
                <a:spcPts val="1600"/>
              </a:spcBef>
              <a:spcAft>
                <a:spcPts val="0"/>
              </a:spcAft>
              <a:buSzPct val="100000"/>
              <a:buNone/>
            </a:pPr>
            <a:endParaRPr dirty="0"/>
          </a:p>
        </p:txBody>
      </p:sp>
      <p:pic>
        <p:nvPicPr>
          <p:cNvPr id="126" name="Google Shape;126;p16"/>
          <p:cNvPicPr preferRelativeResize="0"/>
          <p:nvPr/>
        </p:nvPicPr>
        <p:blipFill>
          <a:blip r:embed="rId3">
            <a:alphaModFix/>
          </a:blip>
          <a:stretch>
            <a:fillRect/>
          </a:stretch>
        </p:blipFill>
        <p:spPr>
          <a:xfrm>
            <a:off x="1197118" y="4114923"/>
            <a:ext cx="4127354" cy="2743075"/>
          </a:xfrm>
          <a:prstGeom prst="rect">
            <a:avLst/>
          </a:prstGeom>
          <a:noFill/>
          <a:ln>
            <a:noFill/>
          </a:ln>
        </p:spPr>
      </p:pic>
      <p:pic>
        <p:nvPicPr>
          <p:cNvPr id="127" name="Google Shape;127;p16"/>
          <p:cNvPicPr preferRelativeResize="0"/>
          <p:nvPr/>
        </p:nvPicPr>
        <p:blipFill>
          <a:blip r:embed="rId4">
            <a:alphaModFix/>
          </a:blip>
          <a:stretch>
            <a:fillRect/>
          </a:stretch>
        </p:blipFill>
        <p:spPr>
          <a:xfrm>
            <a:off x="6882345" y="4114924"/>
            <a:ext cx="4408777" cy="2743075"/>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913775" y="437882"/>
            <a:ext cx="10364451" cy="632635"/>
          </a:xfrm>
          <a:prstGeom prst="rect">
            <a:avLst/>
          </a:prstGeom>
          <a:noFill/>
          <a:ln>
            <a:noFill/>
          </a:ln>
        </p:spPr>
        <p:txBody>
          <a:bodyPr spcFirstLastPara="1" wrap="square" lIns="91425" tIns="45700" rIns="91425" bIns="45700" anchor="b" anchorCtr="0">
            <a:no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bg2">
                    <a:lumMod val="50000"/>
                  </a:schemeClr>
                </a:solidFill>
                <a:ea typeface="Times New Roman"/>
                <a:cs typeface="Times New Roman"/>
                <a:sym typeface="Times New Roman"/>
              </a:rPr>
              <a:t>Dynamic Pumps</a:t>
            </a:r>
            <a:endParaRPr sz="6000" dirty="0">
              <a:solidFill>
                <a:schemeClr val="bg2">
                  <a:lumMod val="50000"/>
                </a:schemeClr>
              </a:solidFill>
            </a:endParaRPr>
          </a:p>
        </p:txBody>
      </p:sp>
      <p:sp>
        <p:nvSpPr>
          <p:cNvPr id="133" name="Google Shape;133;p17"/>
          <p:cNvSpPr txBox="1">
            <a:spLocks noGrp="1"/>
          </p:cNvSpPr>
          <p:nvPr>
            <p:ph sz="quarter" idx="13"/>
          </p:nvPr>
        </p:nvSpPr>
        <p:spPr>
          <a:xfrm>
            <a:off x="385482" y="2420471"/>
            <a:ext cx="7207625" cy="4057602"/>
          </a:xfrm>
          <a:prstGeom prst="rect">
            <a:avLst/>
          </a:prstGeom>
          <a:noFill/>
          <a:ln>
            <a:noFill/>
          </a:ln>
        </p:spPr>
        <p:txBody>
          <a:bodyPr spcFirstLastPara="1" wrap="square" lIns="0" tIns="45700" rIns="0" bIns="45700" anchor="t" anchorCtr="0">
            <a:normAutofit/>
          </a:bodyPr>
          <a:lstStyle/>
          <a:p>
            <a:pPr marL="742950" lvl="1" indent="-285750" algn="l" rtl="0">
              <a:lnSpc>
                <a:spcPct val="90000"/>
              </a:lnSpc>
              <a:spcBef>
                <a:spcPts val="400"/>
              </a:spcBef>
              <a:spcAft>
                <a:spcPts val="0"/>
              </a:spcAft>
              <a:buSzPts val="1000"/>
              <a:buFont typeface="Courier New"/>
              <a:buChar char="o"/>
            </a:pPr>
            <a:r>
              <a:rPr lang="en-GB" sz="2000" b="1" dirty="0">
                <a:ea typeface="Times New Roman"/>
                <a:cs typeface="Times New Roman"/>
                <a:sym typeface="Times New Roman"/>
              </a:rPr>
              <a:t>Centrifugal Pumps</a:t>
            </a:r>
            <a:endParaRPr sz="2000" dirty="0"/>
          </a:p>
          <a:p>
            <a:pPr marL="0" lvl="0" indent="0" algn="just" rtl="0">
              <a:lnSpc>
                <a:spcPct val="90000"/>
              </a:lnSpc>
              <a:spcBef>
                <a:spcPts val="1600"/>
              </a:spcBef>
              <a:spcAft>
                <a:spcPts val="0"/>
              </a:spcAft>
              <a:buSzPts val="1000"/>
              <a:buNone/>
            </a:pPr>
            <a:r>
              <a:rPr lang="en-GB" sz="1600" b="1" dirty="0">
                <a:ea typeface="Times New Roman"/>
                <a:cs typeface="Times New Roman"/>
                <a:sym typeface="Times New Roman"/>
              </a:rPr>
              <a:t>Working Principle</a:t>
            </a:r>
            <a:r>
              <a:rPr lang="en-GB" sz="1600" dirty="0">
                <a:ea typeface="Times New Roman"/>
                <a:cs typeface="Times New Roman"/>
                <a:sym typeface="Times New Roman"/>
              </a:rPr>
              <a:t>: Converts rotational kinetic energy to hydrodynamic energy, uses a rotating impeller to increase the velocity of a fluid.</a:t>
            </a:r>
            <a:r>
              <a:rPr lang="en-GB" sz="1600" dirty="0"/>
              <a:t> </a:t>
            </a:r>
            <a:endParaRPr sz="1600" dirty="0">
              <a:ea typeface="Times New Roman"/>
              <a:cs typeface="Times New Roman"/>
              <a:sym typeface="Times New Roman"/>
            </a:endParaRPr>
          </a:p>
          <a:p>
            <a:pPr marL="0" lvl="0" indent="0" algn="l" rtl="0">
              <a:lnSpc>
                <a:spcPct val="90000"/>
              </a:lnSpc>
              <a:spcBef>
                <a:spcPts val="1400"/>
              </a:spcBef>
              <a:spcAft>
                <a:spcPts val="0"/>
              </a:spcAft>
              <a:buSzPts val="1000"/>
              <a:buNone/>
            </a:pPr>
            <a:r>
              <a:rPr lang="en-US" sz="1600" b="1" cap="none" dirty="0">
                <a:ea typeface="Times New Roman"/>
                <a:cs typeface="Times New Roman"/>
                <a:sym typeface="Times New Roman"/>
              </a:rPr>
              <a:t>APPLICATIONS</a:t>
            </a:r>
            <a:r>
              <a:rPr lang="en-US" sz="1600" cap="none" dirty="0">
                <a:ea typeface="Times New Roman"/>
                <a:cs typeface="Times New Roman"/>
                <a:sym typeface="Times New Roman"/>
              </a:rPr>
              <a:t>: WATER SUPPLY, SEWAGE TREATMENT, CHEMICAL </a:t>
            </a:r>
          </a:p>
          <a:p>
            <a:pPr marL="0" lvl="0" indent="0" algn="l" rtl="0">
              <a:lnSpc>
                <a:spcPct val="90000"/>
              </a:lnSpc>
              <a:spcBef>
                <a:spcPts val="1600"/>
              </a:spcBef>
              <a:spcAft>
                <a:spcPts val="0"/>
              </a:spcAft>
              <a:buSzPts val="1000"/>
              <a:buNone/>
            </a:pPr>
            <a:r>
              <a:rPr lang="en-US" sz="1600" cap="none" dirty="0">
                <a:ea typeface="Times New Roman"/>
                <a:cs typeface="Times New Roman"/>
                <a:sym typeface="Times New Roman"/>
              </a:rPr>
              <a:t>INDUSTRIES.</a:t>
            </a:r>
          </a:p>
          <a:p>
            <a:pPr marL="742950" lvl="1" indent="-222250" algn="l" rtl="0">
              <a:lnSpc>
                <a:spcPct val="90000"/>
              </a:lnSpc>
              <a:spcBef>
                <a:spcPts val="400"/>
              </a:spcBef>
              <a:spcAft>
                <a:spcPts val="0"/>
              </a:spcAft>
              <a:buSzPts val="1000"/>
              <a:buFont typeface="Courier New"/>
              <a:buNone/>
            </a:pPr>
            <a:endParaRPr sz="1600" dirty="0">
              <a:ea typeface="Times New Roman"/>
              <a:cs typeface="Times New Roman"/>
              <a:sym typeface="Times New Roman"/>
            </a:endParaRPr>
          </a:p>
          <a:p>
            <a:pPr marL="742950" lvl="1" indent="-285750" algn="l" rtl="0">
              <a:lnSpc>
                <a:spcPct val="90000"/>
              </a:lnSpc>
              <a:spcBef>
                <a:spcPts val="600"/>
              </a:spcBef>
              <a:spcAft>
                <a:spcPts val="0"/>
              </a:spcAft>
              <a:buSzPts val="1000"/>
              <a:buFont typeface="Courier New"/>
              <a:buChar char="o"/>
            </a:pPr>
            <a:r>
              <a:rPr lang="en-GB" sz="2000" b="1" dirty="0">
                <a:ea typeface="Times New Roman"/>
                <a:cs typeface="Times New Roman"/>
                <a:sym typeface="Times New Roman"/>
              </a:rPr>
              <a:t>Axial Flow Pumps</a:t>
            </a:r>
            <a:endParaRPr sz="2000" dirty="0"/>
          </a:p>
          <a:p>
            <a:pPr marL="0" lvl="0" indent="0" algn="just" rtl="0">
              <a:lnSpc>
                <a:spcPct val="90000"/>
              </a:lnSpc>
              <a:spcBef>
                <a:spcPts val="1600"/>
              </a:spcBef>
              <a:spcAft>
                <a:spcPts val="0"/>
              </a:spcAft>
              <a:buSzPts val="1000"/>
              <a:buNone/>
            </a:pPr>
            <a:r>
              <a:rPr lang="en-GB" sz="1600" b="1" dirty="0">
                <a:ea typeface="Times New Roman"/>
                <a:cs typeface="Times New Roman"/>
                <a:sym typeface="Times New Roman"/>
              </a:rPr>
              <a:t>Working Principle</a:t>
            </a:r>
            <a:r>
              <a:rPr lang="en-GB" sz="1600" dirty="0">
                <a:ea typeface="Times New Roman"/>
                <a:cs typeface="Times New Roman"/>
                <a:sym typeface="Times New Roman"/>
              </a:rPr>
              <a:t>: Fluid flows parallel to the pump shaft.</a:t>
            </a:r>
            <a:endParaRPr sz="1600" dirty="0">
              <a:ea typeface="Times New Roman"/>
              <a:cs typeface="Times New Roman"/>
              <a:sym typeface="Times New Roman"/>
            </a:endParaRPr>
          </a:p>
          <a:p>
            <a:pPr marL="0" lvl="0" indent="0" algn="just" rtl="0">
              <a:lnSpc>
                <a:spcPct val="90000"/>
              </a:lnSpc>
              <a:spcBef>
                <a:spcPts val="1400"/>
              </a:spcBef>
              <a:spcAft>
                <a:spcPts val="0"/>
              </a:spcAft>
              <a:buSzPts val="1000"/>
              <a:buNone/>
            </a:pPr>
            <a:r>
              <a:rPr lang="en-US" sz="1600" b="1" cap="none" dirty="0">
                <a:ea typeface="Times New Roman"/>
                <a:cs typeface="Times New Roman"/>
                <a:sym typeface="Times New Roman"/>
              </a:rPr>
              <a:t>APPLICATIONS</a:t>
            </a:r>
            <a:r>
              <a:rPr lang="en-US" sz="1600" cap="none" dirty="0">
                <a:ea typeface="Times New Roman"/>
                <a:cs typeface="Times New Roman"/>
                <a:sym typeface="Times New Roman"/>
              </a:rPr>
              <a:t>: HIGH FLOW, LOW HEAD APPLICATIONS, IRRIGATION, FLOOD CONTROL.</a:t>
            </a:r>
            <a:endParaRPr sz="1600" dirty="0">
              <a:ea typeface="Calibri"/>
              <a:cs typeface="Calibri"/>
              <a:sym typeface="Calibri"/>
            </a:endParaRPr>
          </a:p>
          <a:p>
            <a:pPr marL="91440" lvl="0" indent="0" algn="l" rtl="0">
              <a:lnSpc>
                <a:spcPct val="90000"/>
              </a:lnSpc>
              <a:spcBef>
                <a:spcPts val="1600"/>
              </a:spcBef>
              <a:spcAft>
                <a:spcPts val="0"/>
              </a:spcAft>
              <a:buSzPts val="2000"/>
              <a:buNone/>
            </a:pPr>
            <a:endParaRPr sz="1600" dirty="0"/>
          </a:p>
        </p:txBody>
      </p:sp>
      <p:pic>
        <p:nvPicPr>
          <p:cNvPr id="134" name="Google Shape;134;p17"/>
          <p:cNvPicPr preferRelativeResize="0"/>
          <p:nvPr/>
        </p:nvPicPr>
        <p:blipFill>
          <a:blip r:embed="rId3">
            <a:alphaModFix/>
          </a:blip>
          <a:stretch>
            <a:fillRect/>
          </a:stretch>
        </p:blipFill>
        <p:spPr>
          <a:xfrm>
            <a:off x="8319247" y="2420471"/>
            <a:ext cx="3155576" cy="3491399"/>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
        <p:nvSpPr>
          <p:cNvPr id="2" name="TextBox 1">
            <a:extLst>
              <a:ext uri="{FF2B5EF4-FFF2-40B4-BE49-F238E27FC236}">
                <a16:creationId xmlns:a16="http://schemas.microsoft.com/office/drawing/2014/main" id="{74CCBE40-99CC-7C78-3543-E75FC386B284}"/>
              </a:ext>
            </a:extLst>
          </p:cNvPr>
          <p:cNvSpPr txBox="1"/>
          <p:nvPr/>
        </p:nvSpPr>
        <p:spPr>
          <a:xfrm>
            <a:off x="681319" y="1259894"/>
            <a:ext cx="10515600" cy="757130"/>
          </a:xfrm>
          <a:prstGeom prst="rect">
            <a:avLst/>
          </a:prstGeom>
          <a:noFill/>
        </p:spPr>
        <p:txBody>
          <a:bodyPr wrap="square" rtlCol="0">
            <a:spAutoFit/>
          </a:bodyPr>
          <a:lstStyle/>
          <a:p>
            <a:pPr marL="342900" lvl="0" indent="-342900" algn="just" rtl="0">
              <a:lnSpc>
                <a:spcPct val="90000"/>
              </a:lnSpc>
              <a:spcBef>
                <a:spcPts val="0"/>
              </a:spcBef>
              <a:spcAft>
                <a:spcPts val="0"/>
              </a:spcAft>
              <a:buSzPts val="1000"/>
              <a:buFont typeface="Noto Sans Symbols"/>
              <a:buChar char="∙"/>
            </a:pPr>
            <a:r>
              <a:rPr lang="en-US" sz="2400" b="1" dirty="0">
                <a:ea typeface="Times New Roman"/>
                <a:cs typeface="Times New Roman"/>
                <a:sym typeface="Times New Roman"/>
              </a:rPr>
              <a:t>Working Principle</a:t>
            </a:r>
            <a:r>
              <a:rPr lang="en-US" sz="2400" dirty="0">
                <a:ea typeface="Times New Roman"/>
                <a:cs typeface="Times New Roman"/>
                <a:sym typeface="Times New Roman"/>
              </a:rPr>
              <a:t>: Adds energy to the fluid primarily through the dynamic action of the rotating impeller.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1012387" y="43691"/>
            <a:ext cx="10364451" cy="1109922"/>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4800"/>
              <a:buFont typeface="Calibri"/>
              <a:buNone/>
            </a:pPr>
            <a:r>
              <a:rPr lang="en-GB" b="1" dirty="0">
                <a:solidFill>
                  <a:schemeClr val="bg2">
                    <a:lumMod val="50000"/>
                  </a:schemeClr>
                </a:solidFill>
              </a:rPr>
              <a:t>Centrifugal Pumps</a:t>
            </a:r>
            <a:endParaRPr b="1" dirty="0">
              <a:solidFill>
                <a:schemeClr val="bg2">
                  <a:lumMod val="50000"/>
                </a:schemeClr>
              </a:solidFill>
            </a:endParaRPr>
          </a:p>
        </p:txBody>
      </p:sp>
      <p:sp>
        <p:nvSpPr>
          <p:cNvPr id="151" name="Google Shape;151;p19"/>
          <p:cNvSpPr txBox="1"/>
          <p:nvPr/>
        </p:nvSpPr>
        <p:spPr>
          <a:xfrm>
            <a:off x="1779334" y="5578879"/>
            <a:ext cx="30372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chemeClr val="accent1"/>
                </a:solidFill>
                <a:latin typeface="Calibri"/>
                <a:ea typeface="Calibri"/>
                <a:cs typeface="Calibri"/>
                <a:sym typeface="Calibri"/>
              </a:rPr>
              <a:t>Monoblock Pumps</a:t>
            </a:r>
          </a:p>
          <a:p>
            <a:pPr marL="0" marR="0" lvl="0" indent="0" algn="ctr" rtl="0">
              <a:spcBef>
                <a:spcPts val="0"/>
              </a:spcBef>
              <a:spcAft>
                <a:spcPts val="0"/>
              </a:spcAft>
              <a:buNone/>
            </a:pPr>
            <a:r>
              <a:rPr lang="en-GB" sz="2800" b="1" dirty="0">
                <a:solidFill>
                  <a:srgbClr val="00B050"/>
                </a:solidFill>
                <a:latin typeface="Calibri"/>
                <a:ea typeface="Calibri"/>
                <a:cs typeface="Calibri"/>
                <a:sym typeface="Calibri"/>
              </a:rPr>
              <a:t>(IS 9079)</a:t>
            </a:r>
            <a:endParaRPr sz="2800" b="1" dirty="0">
              <a:solidFill>
                <a:srgbClr val="00B050"/>
              </a:solidFill>
              <a:latin typeface="Calibri"/>
              <a:ea typeface="Calibri"/>
              <a:cs typeface="Calibri"/>
              <a:sym typeface="Calibri"/>
            </a:endParaRPr>
          </a:p>
        </p:txBody>
      </p:sp>
      <p:sp>
        <p:nvSpPr>
          <p:cNvPr id="152" name="Google Shape;152;p19"/>
          <p:cNvSpPr txBox="1"/>
          <p:nvPr/>
        </p:nvSpPr>
        <p:spPr>
          <a:xfrm>
            <a:off x="7455606" y="5672548"/>
            <a:ext cx="36427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chemeClr val="accent1"/>
                </a:solidFill>
                <a:latin typeface="Calibri"/>
                <a:ea typeface="Calibri"/>
                <a:cs typeface="Calibri"/>
                <a:sym typeface="Calibri"/>
              </a:rPr>
              <a:t>Submersible Pumps</a:t>
            </a:r>
          </a:p>
          <a:p>
            <a:pPr marL="0" marR="0" lvl="0" indent="0" algn="ctr" rtl="0">
              <a:spcBef>
                <a:spcPts val="0"/>
              </a:spcBef>
              <a:spcAft>
                <a:spcPts val="0"/>
              </a:spcAft>
              <a:buNone/>
            </a:pPr>
            <a:r>
              <a:rPr lang="en-GB" sz="2800" b="1" dirty="0">
                <a:solidFill>
                  <a:srgbClr val="00B050"/>
                </a:solidFill>
                <a:latin typeface="Calibri"/>
                <a:ea typeface="Calibri"/>
                <a:cs typeface="Calibri"/>
                <a:sym typeface="Calibri"/>
              </a:rPr>
              <a:t>(IS 8034)</a:t>
            </a:r>
            <a:endParaRPr sz="2800" b="1" dirty="0">
              <a:solidFill>
                <a:srgbClr val="00B050"/>
              </a:solidFill>
              <a:latin typeface="Calibri"/>
              <a:ea typeface="Calibri"/>
              <a:cs typeface="Calibri"/>
              <a:sym typeface="Calibri"/>
            </a:endParaRPr>
          </a:p>
        </p:txBody>
      </p:sp>
      <p:pic>
        <p:nvPicPr>
          <p:cNvPr id="154" name="Google Shape;154;p19"/>
          <p:cNvPicPr preferRelativeResize="0"/>
          <p:nvPr/>
        </p:nvPicPr>
        <p:blipFill rotWithShape="1">
          <a:blip r:embed="rId3">
            <a:alphaModFix/>
          </a:blip>
          <a:srcRect/>
          <a:stretch/>
        </p:blipFill>
        <p:spPr>
          <a:xfrm>
            <a:off x="1506070" y="2123035"/>
            <a:ext cx="3942939" cy="334090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3" name="Picture 2">
            <a:extLst>
              <a:ext uri="{FF2B5EF4-FFF2-40B4-BE49-F238E27FC236}">
                <a16:creationId xmlns:a16="http://schemas.microsoft.com/office/drawing/2014/main" id="{52AEFEA8-221E-D9A3-3CE6-53463D17A902}"/>
              </a:ext>
            </a:extLst>
          </p:cNvPr>
          <p:cNvPicPr>
            <a:picLocks noChangeAspect="1"/>
          </p:cNvPicPr>
          <p:nvPr/>
        </p:nvPicPr>
        <p:blipFill rotWithShape="1">
          <a:blip r:embed="rId5"/>
          <a:srcRect t="-1" b="1739"/>
          <a:stretch/>
        </p:blipFill>
        <p:spPr>
          <a:xfrm>
            <a:off x="7049737" y="1846728"/>
            <a:ext cx="4132299" cy="38258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23AB-F3A5-309E-3F2B-480BDB257C28}"/>
              </a:ext>
            </a:extLst>
          </p:cNvPr>
          <p:cNvSpPr>
            <a:spLocks noGrp="1"/>
          </p:cNvSpPr>
          <p:nvPr>
            <p:ph type="title"/>
          </p:nvPr>
        </p:nvSpPr>
        <p:spPr>
          <a:xfrm>
            <a:off x="913149" y="333910"/>
            <a:ext cx="10364451" cy="717123"/>
          </a:xfrm>
        </p:spPr>
        <p:txBody>
          <a:bodyPr/>
          <a:lstStyle/>
          <a:p>
            <a:r>
              <a:rPr lang="en-US" b="1" dirty="0">
                <a:solidFill>
                  <a:schemeClr val="bg2">
                    <a:lumMod val="50000"/>
                  </a:schemeClr>
                </a:solidFill>
              </a:rPr>
              <a:t>Terminology </a:t>
            </a:r>
            <a:r>
              <a:rPr lang="en-US" b="1" dirty="0">
                <a:solidFill>
                  <a:schemeClr val="accent4">
                    <a:lumMod val="75000"/>
                  </a:schemeClr>
                </a:solidFill>
                <a:latin typeface="Verdana" panose="020B0604030504040204" pitchFamily="34" charset="0"/>
                <a:ea typeface="Verdana" panose="020B0604030504040204" pitchFamily="34" charset="0"/>
                <a:cs typeface="Times New Roman"/>
              </a:rPr>
              <a:t>(3 of IS 5120)</a:t>
            </a:r>
          </a:p>
        </p:txBody>
      </p:sp>
      <p:sp>
        <p:nvSpPr>
          <p:cNvPr id="3" name="Content Placeholder 2">
            <a:extLst>
              <a:ext uri="{FF2B5EF4-FFF2-40B4-BE49-F238E27FC236}">
                <a16:creationId xmlns:a16="http://schemas.microsoft.com/office/drawing/2014/main" id="{9D4A508B-66DC-3125-6062-72EEBD98AC1B}"/>
              </a:ext>
            </a:extLst>
          </p:cNvPr>
          <p:cNvSpPr>
            <a:spLocks noGrp="1"/>
          </p:cNvSpPr>
          <p:nvPr>
            <p:ph sz="quarter" idx="13"/>
          </p:nvPr>
        </p:nvSpPr>
        <p:spPr>
          <a:xfrm>
            <a:off x="913774" y="1245326"/>
            <a:ext cx="10363826" cy="5442857"/>
          </a:xfrm>
        </p:spPr>
        <p:txBody>
          <a:bodyPr>
            <a:noAutofit/>
          </a:bodyPr>
          <a:lstStyle/>
          <a:p>
            <a:pPr marL="91440" indent="-127000" algn="just">
              <a:lnSpc>
                <a:spcPct val="130000"/>
              </a:lnSpc>
              <a:spcBef>
                <a:spcPts val="0"/>
              </a:spcBef>
              <a:buSzPts val="2000"/>
              <a:buFont typeface="Noto Sans Symbols"/>
              <a:buChar char="▪"/>
            </a:pPr>
            <a:r>
              <a:rPr lang="en-US" sz="1400" b="1" dirty="0">
                <a:solidFill>
                  <a:schemeClr val="accent4">
                    <a:lumMod val="75000"/>
                  </a:schemeClr>
                </a:solidFill>
                <a:ea typeface="Verdana" panose="020B0604030504040204" pitchFamily="34" charset="0"/>
                <a:cs typeface="Times New Roman"/>
              </a:rPr>
              <a:t>Total suction head: </a:t>
            </a:r>
            <a:r>
              <a:rPr lang="en-US" sz="1400" dirty="0"/>
              <a:t>This is equal to the static suction head minus the friction and entrance losses in suction pipe line</a:t>
            </a:r>
          </a:p>
          <a:p>
            <a:pPr marL="91440" indent="-127000" algn="just">
              <a:lnSpc>
                <a:spcPct val="130000"/>
              </a:lnSpc>
              <a:spcBef>
                <a:spcPts val="0"/>
              </a:spcBef>
              <a:buSzPts val="2000"/>
              <a:buFont typeface="Noto Sans Symbols"/>
              <a:buChar char="▪"/>
            </a:pPr>
            <a:endParaRPr lang="en-US" sz="1400" dirty="0"/>
          </a:p>
          <a:p>
            <a:pPr marL="91440" indent="-127000" algn="just">
              <a:lnSpc>
                <a:spcPct val="130000"/>
              </a:lnSpc>
              <a:spcBef>
                <a:spcPts val="0"/>
              </a:spcBef>
              <a:buSzPts val="2000"/>
              <a:buFont typeface="Noto Sans Symbols"/>
              <a:buChar char="▪"/>
            </a:pPr>
            <a:r>
              <a:rPr lang="en-US" sz="1400" b="1" dirty="0">
                <a:solidFill>
                  <a:schemeClr val="accent4">
                    <a:lumMod val="75000"/>
                  </a:schemeClr>
                </a:solidFill>
                <a:ea typeface="Verdana" panose="020B0604030504040204" pitchFamily="34" charset="0"/>
                <a:cs typeface="Times New Roman"/>
              </a:rPr>
              <a:t>Total delivery head: </a:t>
            </a:r>
            <a:r>
              <a:rPr lang="en-US" sz="1400" dirty="0"/>
              <a:t>This is the sum total of the static delivery head and the friction and exit losses in the delivery pipe line</a:t>
            </a:r>
          </a:p>
          <a:p>
            <a:pPr marL="91440" indent="-127000" algn="just">
              <a:lnSpc>
                <a:spcPct val="130000"/>
              </a:lnSpc>
              <a:spcBef>
                <a:spcPts val="0"/>
              </a:spcBef>
              <a:buSzPts val="2000"/>
              <a:buFont typeface="Noto Sans Symbols"/>
              <a:buChar char="▪"/>
            </a:pPr>
            <a:endParaRPr lang="en-US" sz="1400" dirty="0"/>
          </a:p>
          <a:p>
            <a:pPr marL="91440" indent="-127000" algn="just">
              <a:lnSpc>
                <a:spcPct val="130000"/>
              </a:lnSpc>
              <a:spcBef>
                <a:spcPts val="0"/>
              </a:spcBef>
              <a:buSzPts val="2000"/>
              <a:buFont typeface="Noto Sans Symbols"/>
              <a:buChar char="▪"/>
            </a:pPr>
            <a:r>
              <a:rPr lang="en-US" sz="1400" b="1" dirty="0">
                <a:solidFill>
                  <a:schemeClr val="accent4">
                    <a:lumMod val="75000"/>
                  </a:schemeClr>
                </a:solidFill>
                <a:ea typeface="Verdana" panose="020B0604030504040204" pitchFamily="34" charset="0"/>
                <a:cs typeface="Times New Roman"/>
              </a:rPr>
              <a:t>Total head: </a:t>
            </a:r>
            <a:r>
              <a:rPr lang="en-US" sz="1400" dirty="0"/>
              <a:t>This is the measure of the energy increase per unit mass of liquid imparted to it by the pump and is, therefore, the algebraic difference of the total delivery head and the total suction head</a:t>
            </a:r>
          </a:p>
          <a:p>
            <a:pPr marL="91440" indent="-127000" algn="just">
              <a:lnSpc>
                <a:spcPct val="130000"/>
              </a:lnSpc>
              <a:spcBef>
                <a:spcPts val="0"/>
              </a:spcBef>
              <a:buSzPts val="2000"/>
              <a:buFont typeface="Noto Sans Symbols"/>
              <a:buChar char="▪"/>
            </a:pPr>
            <a:endParaRPr lang="en-US" sz="1400" dirty="0"/>
          </a:p>
          <a:p>
            <a:pPr marL="91440" indent="-127000" algn="just">
              <a:lnSpc>
                <a:spcPct val="130000"/>
              </a:lnSpc>
              <a:spcBef>
                <a:spcPts val="0"/>
              </a:spcBef>
              <a:buSzPts val="2000"/>
              <a:buFont typeface="Noto Sans Symbols"/>
              <a:buChar char="▪"/>
            </a:pPr>
            <a:r>
              <a:rPr lang="en-US" sz="1400" b="1" dirty="0">
                <a:solidFill>
                  <a:schemeClr val="accent4">
                    <a:lumMod val="75000"/>
                  </a:schemeClr>
                </a:solidFill>
                <a:ea typeface="Verdana" panose="020B0604030504040204" pitchFamily="34" charset="0"/>
                <a:cs typeface="Times New Roman"/>
              </a:rPr>
              <a:t>Net positive suction head (NPSH): </a:t>
            </a:r>
            <a:r>
              <a:rPr lang="en-US" sz="1400" dirty="0"/>
              <a:t>This is the total suction head of liquid in </a:t>
            </a:r>
            <a:r>
              <a:rPr lang="en-US" sz="1400" dirty="0" err="1"/>
              <a:t>metres</a:t>
            </a:r>
            <a:r>
              <a:rPr lang="en-US" sz="1400" dirty="0"/>
              <a:t>, absolute, determined at the pump suction nozzle and corrected to pump datum less the </a:t>
            </a:r>
            <a:r>
              <a:rPr lang="en-US" sz="1400" dirty="0" err="1"/>
              <a:t>vapour</a:t>
            </a:r>
            <a:r>
              <a:rPr lang="en-US" sz="1400" dirty="0"/>
              <a:t> pressure head of the liquid at pumping temperature, at the suction nozzle in </a:t>
            </a:r>
            <a:r>
              <a:rPr lang="en-US" sz="1400" dirty="0" err="1"/>
              <a:t>metres</a:t>
            </a:r>
            <a:r>
              <a:rPr lang="en-US" sz="1400" dirty="0"/>
              <a:t> absolute</a:t>
            </a:r>
          </a:p>
          <a:p>
            <a:pPr marL="91440" indent="-127000" algn="just">
              <a:lnSpc>
                <a:spcPct val="130000"/>
              </a:lnSpc>
              <a:spcBef>
                <a:spcPts val="0"/>
              </a:spcBef>
              <a:buSzPts val="2000"/>
              <a:buFont typeface="Noto Sans Symbols"/>
              <a:buChar char="▪"/>
            </a:pPr>
            <a:endParaRPr lang="en-US" sz="1400" dirty="0"/>
          </a:p>
          <a:p>
            <a:pPr marL="91440" indent="-127000" algn="just">
              <a:lnSpc>
                <a:spcPct val="130000"/>
              </a:lnSpc>
              <a:spcBef>
                <a:spcPts val="0"/>
              </a:spcBef>
              <a:buSzPts val="2000"/>
              <a:buFont typeface="Noto Sans Symbols"/>
              <a:buChar char="▪"/>
            </a:pPr>
            <a:r>
              <a:rPr lang="en-US" sz="1400" b="1" dirty="0">
                <a:solidFill>
                  <a:schemeClr val="accent4">
                    <a:lumMod val="75000"/>
                  </a:schemeClr>
                </a:solidFill>
                <a:ea typeface="Verdana" panose="020B0604030504040204" pitchFamily="34" charset="0"/>
                <a:cs typeface="Times New Roman"/>
              </a:rPr>
              <a:t>Specific Speed: </a:t>
            </a:r>
            <a:r>
              <a:rPr lang="en-US" sz="1400" dirty="0"/>
              <a:t>it is a term used for classifying pumps on the basis of their performance and dimensional proportions regardless of their actual size or t h e speed at which they operate</a:t>
            </a:r>
          </a:p>
        </p:txBody>
      </p:sp>
      <p:pic>
        <p:nvPicPr>
          <p:cNvPr id="4" name="Picture 3">
            <a:extLst>
              <a:ext uri="{FF2B5EF4-FFF2-40B4-BE49-F238E27FC236}">
                <a16:creationId xmlns:a16="http://schemas.microsoft.com/office/drawing/2014/main" id="{E89E977E-9594-315E-D12C-5BCAAD2E3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72683" cy="996231"/>
          </a:xfrm>
          <a:prstGeom prst="rect">
            <a:avLst/>
          </a:prstGeom>
        </p:spPr>
      </p:pic>
    </p:spTree>
    <p:extLst>
      <p:ext uri="{BB962C8B-B14F-4D97-AF65-F5344CB8AC3E}">
        <p14:creationId xmlns:p14="http://schemas.microsoft.com/office/powerpoint/2010/main" val="219689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913774" y="332016"/>
            <a:ext cx="10364451" cy="819990"/>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4800"/>
              <a:buFont typeface="Calibri"/>
              <a:buNone/>
            </a:pPr>
            <a:r>
              <a:rPr lang="en-GB" b="1" dirty="0">
                <a:solidFill>
                  <a:schemeClr val="bg2">
                    <a:lumMod val="50000"/>
                  </a:schemeClr>
                </a:solidFill>
              </a:rPr>
              <a:t>Impeller Classification</a:t>
            </a:r>
            <a:endParaRPr b="1" dirty="0">
              <a:solidFill>
                <a:schemeClr val="bg2">
                  <a:lumMod val="50000"/>
                </a:schemeClr>
              </a:solidFill>
            </a:endParaRPr>
          </a:p>
        </p:txBody>
      </p:sp>
      <p:sp>
        <p:nvSpPr>
          <p:cNvPr id="140" name="Google Shape;140;p18"/>
          <p:cNvSpPr txBox="1">
            <a:spLocks noGrp="1"/>
          </p:cNvSpPr>
          <p:nvPr>
            <p:ph sz="quarter" idx="13"/>
          </p:nvPr>
        </p:nvSpPr>
        <p:spPr>
          <a:xfrm>
            <a:off x="1885914" y="1627058"/>
            <a:ext cx="4210085" cy="4576745"/>
          </a:xfrm>
          <a:prstGeom prst="rect">
            <a:avLst/>
          </a:prstGeom>
          <a:noFill/>
          <a:ln>
            <a:noFill/>
          </a:ln>
        </p:spPr>
        <p:txBody>
          <a:bodyPr spcFirstLastPara="1" wrap="square" lIns="0" tIns="45700" rIns="0" bIns="45700" anchor="t" anchorCtr="0">
            <a:normAutofit fontScale="92500" lnSpcReduction="10000"/>
          </a:bodyPr>
          <a:lstStyle/>
          <a:p>
            <a:pPr marL="91440" lvl="0" indent="-127000" algn="just" rtl="0">
              <a:lnSpc>
                <a:spcPct val="150000"/>
              </a:lnSpc>
              <a:spcBef>
                <a:spcPts val="1400"/>
              </a:spcBef>
              <a:spcAft>
                <a:spcPts val="0"/>
              </a:spcAft>
              <a:buSzPts val="2000"/>
              <a:buFont typeface="Noto Sans Symbols"/>
              <a:buChar char="▪"/>
            </a:pPr>
            <a:r>
              <a:rPr lang="en-GB" sz="1800" dirty="0"/>
              <a:t>A rotating element producing head (</a:t>
            </a:r>
            <a:r>
              <a:rPr lang="en-GB" sz="1800" b="1" dirty="0">
                <a:solidFill>
                  <a:srgbClr val="00B050"/>
                </a:solidFill>
              </a:rPr>
              <a:t>table 1 of IS 5120</a:t>
            </a:r>
            <a:r>
              <a:rPr lang="en-GB" sz="1800" dirty="0"/>
              <a:t>)</a:t>
            </a:r>
          </a:p>
          <a:p>
            <a:pPr marL="91440" lvl="0" indent="-127000" algn="just" rtl="0">
              <a:lnSpc>
                <a:spcPct val="150000"/>
              </a:lnSpc>
              <a:spcBef>
                <a:spcPts val="1400"/>
              </a:spcBef>
              <a:spcAft>
                <a:spcPts val="0"/>
              </a:spcAft>
              <a:buSzPts val="2000"/>
              <a:buFont typeface="Noto Sans Symbols"/>
              <a:buChar char="▪"/>
            </a:pPr>
            <a:endParaRPr lang="en-GB" sz="1800" dirty="0"/>
          </a:p>
          <a:p>
            <a:pPr marL="91440" lvl="0" indent="-127000" algn="just" rtl="0">
              <a:lnSpc>
                <a:spcPct val="150000"/>
              </a:lnSpc>
              <a:spcBef>
                <a:spcPts val="1400"/>
              </a:spcBef>
              <a:spcAft>
                <a:spcPts val="0"/>
              </a:spcAft>
              <a:buSzPts val="2000"/>
              <a:buFont typeface="Noto Sans Symbols"/>
              <a:buChar char="▪"/>
            </a:pPr>
            <a:r>
              <a:rPr lang="en-GB" sz="1800" dirty="0"/>
              <a:t>Impellers can be either </a:t>
            </a:r>
            <a:r>
              <a:rPr lang="en-GB" sz="1800" b="1" i="1" dirty="0">
                <a:solidFill>
                  <a:schemeClr val="accent1"/>
                </a:solidFill>
              </a:rPr>
              <a:t>single suction </a:t>
            </a:r>
            <a:r>
              <a:rPr lang="en-GB" sz="1800" dirty="0"/>
              <a:t>or </a:t>
            </a:r>
            <a:r>
              <a:rPr lang="en-GB" sz="1800" b="1" i="1" dirty="0">
                <a:solidFill>
                  <a:schemeClr val="accent1"/>
                </a:solidFill>
              </a:rPr>
              <a:t>double-suction</a:t>
            </a:r>
          </a:p>
          <a:p>
            <a:pPr marL="91440" lvl="0" indent="-127000" algn="just" rtl="0">
              <a:lnSpc>
                <a:spcPct val="150000"/>
              </a:lnSpc>
              <a:spcBef>
                <a:spcPts val="1400"/>
              </a:spcBef>
              <a:spcAft>
                <a:spcPts val="0"/>
              </a:spcAft>
              <a:buSzPts val="2000"/>
              <a:buFont typeface="Noto Sans Symbols"/>
              <a:buChar char="▪"/>
            </a:pPr>
            <a:endParaRPr lang="en-GB" sz="1800" b="1" i="1" dirty="0">
              <a:solidFill>
                <a:schemeClr val="accent1"/>
              </a:solidFill>
            </a:endParaRPr>
          </a:p>
          <a:p>
            <a:pPr marL="91440" lvl="0" indent="-127000" algn="just" rtl="0">
              <a:lnSpc>
                <a:spcPct val="150000"/>
              </a:lnSpc>
              <a:spcBef>
                <a:spcPts val="1400"/>
              </a:spcBef>
              <a:spcAft>
                <a:spcPts val="0"/>
              </a:spcAft>
              <a:buSzPts val="2000"/>
              <a:buFont typeface="Noto Sans Symbols"/>
              <a:buChar char="▪"/>
            </a:pPr>
            <a:endParaRPr lang="en-US" sz="1800" dirty="0"/>
          </a:p>
          <a:p>
            <a:pPr marL="91440" lvl="0" indent="-127000" algn="l" rtl="0">
              <a:lnSpc>
                <a:spcPct val="150000"/>
              </a:lnSpc>
              <a:spcBef>
                <a:spcPts val="1400"/>
              </a:spcBef>
              <a:spcAft>
                <a:spcPts val="0"/>
              </a:spcAft>
              <a:buSzPts val="2000"/>
              <a:buFont typeface="Noto Sans Symbols"/>
              <a:buChar char="▪"/>
            </a:pPr>
            <a:r>
              <a:rPr lang="en-GB" sz="1800" dirty="0"/>
              <a:t>Impellers can be </a:t>
            </a:r>
            <a:r>
              <a:rPr lang="en-GB" sz="1800" b="1" i="1" dirty="0">
                <a:solidFill>
                  <a:schemeClr val="accent1"/>
                </a:solidFill>
              </a:rPr>
              <a:t>open</a:t>
            </a:r>
            <a:r>
              <a:rPr lang="en-GB" sz="1800" dirty="0"/>
              <a:t>, </a:t>
            </a:r>
            <a:r>
              <a:rPr lang="en-GB" sz="1800" b="1" i="1" dirty="0">
                <a:solidFill>
                  <a:schemeClr val="accent1"/>
                </a:solidFill>
              </a:rPr>
              <a:t>semi-open</a:t>
            </a:r>
            <a:r>
              <a:rPr lang="en-GB" sz="1800" dirty="0"/>
              <a:t>, or </a:t>
            </a:r>
            <a:r>
              <a:rPr lang="en-GB" sz="1800" b="1" i="1" dirty="0">
                <a:solidFill>
                  <a:schemeClr val="accent1"/>
                </a:solidFill>
              </a:rPr>
              <a:t>enclosed</a:t>
            </a:r>
            <a:endParaRPr sz="1800" dirty="0"/>
          </a:p>
          <a:p>
            <a:pPr marL="0" lvl="0" indent="0" algn="l" rtl="0">
              <a:lnSpc>
                <a:spcPct val="150000"/>
              </a:lnSpc>
              <a:spcBef>
                <a:spcPts val="1400"/>
              </a:spcBef>
              <a:spcAft>
                <a:spcPts val="0"/>
              </a:spcAft>
              <a:buSzPts val="2000"/>
              <a:buNone/>
            </a:pPr>
            <a:endParaRPr b="1" dirty="0"/>
          </a:p>
        </p:txBody>
      </p:sp>
      <p:sp>
        <p:nvSpPr>
          <p:cNvPr id="141" name="Google Shape;141;p18"/>
          <p:cNvSpPr txBox="1"/>
          <p:nvPr/>
        </p:nvSpPr>
        <p:spPr>
          <a:xfrm>
            <a:off x="7040046" y="4084475"/>
            <a:ext cx="303711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b="1" dirty="0">
                <a:solidFill>
                  <a:srgbClr val="3F3F3F"/>
                </a:solidFill>
                <a:latin typeface="+mn-lt"/>
                <a:ea typeface="Calibri"/>
                <a:cs typeface="Calibri"/>
                <a:sym typeface="Calibri"/>
              </a:rPr>
              <a:t>Single Suction &amp; Double Suction Impellers</a:t>
            </a:r>
            <a:endParaRPr b="1" dirty="0">
              <a:solidFill>
                <a:srgbClr val="3F3F3F"/>
              </a:solidFill>
              <a:latin typeface="+mn-lt"/>
              <a:ea typeface="Calibri"/>
              <a:cs typeface="Calibri"/>
              <a:sym typeface="Calibri"/>
            </a:endParaRPr>
          </a:p>
        </p:txBody>
      </p:sp>
      <p:pic>
        <p:nvPicPr>
          <p:cNvPr id="142" name="Google Shape;142;p18"/>
          <p:cNvPicPr preferRelativeResize="0"/>
          <p:nvPr/>
        </p:nvPicPr>
        <p:blipFill rotWithShape="1">
          <a:blip r:embed="rId3">
            <a:alphaModFix/>
          </a:blip>
          <a:srcRect/>
          <a:stretch/>
        </p:blipFill>
        <p:spPr>
          <a:xfrm>
            <a:off x="7040046" y="1427000"/>
            <a:ext cx="3194322" cy="2657475"/>
          </a:xfrm>
          <a:prstGeom prst="rect">
            <a:avLst/>
          </a:prstGeom>
          <a:noFill/>
          <a:ln>
            <a:noFill/>
          </a:ln>
        </p:spPr>
      </p:pic>
      <p:pic>
        <p:nvPicPr>
          <p:cNvPr id="143" name="Google Shape;143;p18"/>
          <p:cNvPicPr preferRelativeResize="0"/>
          <p:nvPr/>
        </p:nvPicPr>
        <p:blipFill rotWithShape="1">
          <a:blip r:embed="rId4">
            <a:alphaModFix/>
          </a:blip>
          <a:srcRect/>
          <a:stretch/>
        </p:blipFill>
        <p:spPr>
          <a:xfrm>
            <a:off x="7040046" y="4807713"/>
            <a:ext cx="3194322" cy="1161354"/>
          </a:xfrm>
          <a:prstGeom prst="rect">
            <a:avLst/>
          </a:prstGeom>
          <a:noFill/>
          <a:ln>
            <a:noFill/>
          </a:ln>
        </p:spPr>
      </p:pic>
      <p:sp>
        <p:nvSpPr>
          <p:cNvPr id="144" name="Google Shape;144;p18"/>
          <p:cNvSpPr txBox="1"/>
          <p:nvPr/>
        </p:nvSpPr>
        <p:spPr>
          <a:xfrm>
            <a:off x="7197254" y="5911435"/>
            <a:ext cx="303711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rgbClr val="3F3F3F"/>
                </a:solidFill>
                <a:latin typeface="Calibri"/>
                <a:ea typeface="Calibri"/>
                <a:cs typeface="Calibri"/>
                <a:sym typeface="Calibri"/>
              </a:rPr>
              <a:t>Open, Semi-Open and Closed Impellers</a:t>
            </a:r>
            <a:endParaRPr sz="1600" b="1" dirty="0">
              <a:solidFill>
                <a:srgbClr val="3F3F3F"/>
              </a:solidFill>
              <a:latin typeface="Calibri"/>
              <a:ea typeface="Calibri"/>
              <a:cs typeface="Calibri"/>
              <a:sym typeface="Calibri"/>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913775" y="618517"/>
            <a:ext cx="10364451" cy="898049"/>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4800"/>
              <a:buFont typeface="Calibri"/>
              <a:buNone/>
            </a:pPr>
            <a:r>
              <a:rPr lang="en-GB" b="1" dirty="0">
                <a:solidFill>
                  <a:schemeClr val="bg2">
                    <a:lumMod val="50000"/>
                  </a:schemeClr>
                </a:solidFill>
              </a:rPr>
              <a:t>Diffuser</a:t>
            </a:r>
            <a:endParaRPr b="1" dirty="0">
              <a:solidFill>
                <a:schemeClr val="bg2">
                  <a:lumMod val="50000"/>
                </a:schemeClr>
              </a:solidFill>
            </a:endParaRPr>
          </a:p>
        </p:txBody>
      </p:sp>
      <p:sp>
        <p:nvSpPr>
          <p:cNvPr id="173" name="Google Shape;173;p22"/>
          <p:cNvSpPr txBox="1">
            <a:spLocks noGrp="1"/>
          </p:cNvSpPr>
          <p:nvPr>
            <p:ph sz="quarter" idx="13"/>
          </p:nvPr>
        </p:nvSpPr>
        <p:spPr>
          <a:xfrm>
            <a:off x="1097280" y="1845733"/>
            <a:ext cx="6334461" cy="4452035"/>
          </a:xfrm>
          <a:prstGeom prst="rect">
            <a:avLst/>
          </a:prstGeom>
          <a:noFill/>
          <a:ln>
            <a:noFill/>
          </a:ln>
        </p:spPr>
        <p:txBody>
          <a:bodyPr spcFirstLastPara="1" wrap="square" lIns="0" tIns="45700" rIns="0" bIns="45700" anchor="t" anchorCtr="0">
            <a:normAutofit fontScale="70000" lnSpcReduction="20000"/>
          </a:bodyPr>
          <a:lstStyle/>
          <a:p>
            <a:pPr marL="91440" lvl="0" indent="-127000" algn="just" rtl="0">
              <a:lnSpc>
                <a:spcPct val="150000"/>
              </a:lnSpc>
              <a:spcBef>
                <a:spcPts val="1400"/>
              </a:spcBef>
              <a:spcAft>
                <a:spcPts val="0"/>
              </a:spcAft>
              <a:buSzPts val="2000"/>
              <a:buFont typeface="Noto Sans Symbols"/>
              <a:buChar char="▪"/>
            </a:pPr>
            <a:r>
              <a:rPr lang="en-GB" dirty="0"/>
              <a:t>Some centrifugal pumps contain </a:t>
            </a:r>
            <a:r>
              <a:rPr lang="en-GB" b="1" i="1" u="sng" dirty="0">
                <a:solidFill>
                  <a:schemeClr val="accent1"/>
                </a:solidFill>
              </a:rPr>
              <a:t>diffusers </a:t>
            </a:r>
            <a:r>
              <a:rPr lang="en-GB" dirty="0"/>
              <a:t>to increase the efficiency of the centrifugal pump by </a:t>
            </a:r>
            <a:r>
              <a:rPr lang="en-GB" b="1" i="1" dirty="0"/>
              <a:t>allowing a more gradual expansion and less turbulent area for the liquid to reduce in velocity</a:t>
            </a:r>
            <a:r>
              <a:rPr lang="en-GB" dirty="0"/>
              <a:t>. </a:t>
            </a:r>
            <a:r>
              <a:rPr lang="en-GB" sz="2000" b="1" dirty="0">
                <a:solidFill>
                  <a:srgbClr val="00B050"/>
                </a:solidFill>
              </a:rPr>
              <a:t>(table 1 of IS 5120)</a:t>
            </a:r>
          </a:p>
          <a:p>
            <a:pPr marL="91440" lvl="0" indent="-127000" algn="just" rtl="0">
              <a:lnSpc>
                <a:spcPct val="150000"/>
              </a:lnSpc>
              <a:spcBef>
                <a:spcPts val="1400"/>
              </a:spcBef>
              <a:spcAft>
                <a:spcPts val="0"/>
              </a:spcAft>
              <a:buSzPts val="2000"/>
              <a:buFont typeface="Noto Sans Symbols"/>
              <a:buChar char="▪"/>
            </a:pPr>
            <a:endParaRPr lang="en-GB" sz="2000" b="1" dirty="0">
              <a:solidFill>
                <a:schemeClr val="tx2">
                  <a:lumMod val="60000"/>
                  <a:lumOff val="40000"/>
                </a:schemeClr>
              </a:solidFill>
            </a:endParaRPr>
          </a:p>
          <a:p>
            <a:pPr marL="91440" lvl="0" indent="-127000" algn="just" rtl="0">
              <a:lnSpc>
                <a:spcPct val="150000"/>
              </a:lnSpc>
              <a:spcBef>
                <a:spcPts val="0"/>
              </a:spcBef>
              <a:spcAft>
                <a:spcPts val="0"/>
              </a:spcAft>
              <a:buSzPts val="2000"/>
              <a:buFont typeface="Noto Sans Symbols"/>
              <a:buChar char="▪"/>
            </a:pPr>
            <a:r>
              <a:rPr lang="en-GB" dirty="0"/>
              <a:t>The diffuser vanes are designed in a manner that the liquid exiting the impeller will encounter an ever increasing flow area as it passes through the diffuser.</a:t>
            </a:r>
          </a:p>
          <a:p>
            <a:pPr marL="91440" lvl="0" indent="-127000" algn="just" rtl="0">
              <a:lnSpc>
                <a:spcPct val="150000"/>
              </a:lnSpc>
              <a:spcBef>
                <a:spcPts val="0"/>
              </a:spcBef>
              <a:spcAft>
                <a:spcPts val="0"/>
              </a:spcAft>
              <a:buSzPts val="2000"/>
              <a:buFont typeface="Noto Sans Symbols"/>
              <a:buChar char="▪"/>
            </a:pPr>
            <a:endParaRPr lang="en-GB" dirty="0"/>
          </a:p>
          <a:p>
            <a:pPr marL="91440" lvl="0" indent="-127000" algn="just" rtl="0">
              <a:lnSpc>
                <a:spcPct val="150000"/>
              </a:lnSpc>
              <a:spcBef>
                <a:spcPts val="0"/>
              </a:spcBef>
              <a:spcAft>
                <a:spcPts val="0"/>
              </a:spcAft>
              <a:buSzPts val="2000"/>
              <a:buFont typeface="Noto Sans Symbols"/>
              <a:buChar char="▪"/>
            </a:pPr>
            <a:r>
              <a:rPr lang="en-GB" dirty="0"/>
              <a:t>This increase in flow area causes a reduction in flow velocity, converting kinetic energy into flow pressure</a:t>
            </a:r>
            <a:endParaRPr b="1" dirty="0"/>
          </a:p>
        </p:txBody>
      </p:sp>
      <p:pic>
        <p:nvPicPr>
          <p:cNvPr id="174" name="Google Shape;174;p22"/>
          <p:cNvPicPr preferRelativeResize="0"/>
          <p:nvPr/>
        </p:nvPicPr>
        <p:blipFill rotWithShape="1">
          <a:blip r:embed="rId3">
            <a:alphaModFix/>
          </a:blip>
          <a:srcRect/>
          <a:stretch/>
        </p:blipFill>
        <p:spPr>
          <a:xfrm>
            <a:off x="7682753" y="1845733"/>
            <a:ext cx="4039453" cy="3704217"/>
          </a:xfrm>
          <a:prstGeom prst="rect">
            <a:avLst/>
          </a:prstGeom>
          <a:noFill/>
          <a:ln>
            <a:noFill/>
          </a:ln>
        </p:spPr>
      </p:pic>
      <p:sp>
        <p:nvSpPr>
          <p:cNvPr id="175" name="Google Shape;175;p22"/>
          <p:cNvSpPr txBox="1"/>
          <p:nvPr/>
        </p:nvSpPr>
        <p:spPr>
          <a:xfrm>
            <a:off x="8486805" y="5694451"/>
            <a:ext cx="24313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rgbClr val="3F3F3F"/>
                </a:solidFill>
                <a:latin typeface="Verdana" panose="020B0604030504040204" pitchFamily="34" charset="0"/>
                <a:ea typeface="Verdana" panose="020B0604030504040204" pitchFamily="34" charset="0"/>
                <a:cs typeface="Calibri"/>
                <a:sym typeface="Calibri"/>
              </a:rPr>
              <a:t>Diffuser</a:t>
            </a:r>
            <a:endParaRPr sz="1800" b="1" dirty="0">
              <a:solidFill>
                <a:srgbClr val="3F3F3F"/>
              </a:solidFill>
              <a:latin typeface="Verdana" panose="020B0604030504040204" pitchFamily="34" charset="0"/>
              <a:ea typeface="Verdana" panose="020B0604030504040204" pitchFamily="34" charset="0"/>
              <a:cs typeface="Calibri"/>
              <a:sym typeface="Calibri"/>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theme/theme1.xml><?xml version="1.0" encoding="utf-8"?>
<a:theme xmlns:a="http://schemas.openxmlformats.org/drawingml/2006/main" name="Dropl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Verdana"/>
        <a:ea typeface=""/>
        <a:cs typeface=""/>
      </a:majorFont>
      <a:minorFont>
        <a:latin typeface="Verdan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1904</TotalTime>
  <Words>1968</Words>
  <Application>Microsoft Macintosh PowerPoint</Application>
  <PresentationFormat>Widescreen</PresentationFormat>
  <Paragraphs>265</Paragraphs>
  <Slides>32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Times New Roman</vt:lpstr>
      <vt:lpstr>Noto Sans Symbols</vt:lpstr>
      <vt:lpstr>Calibri</vt:lpstr>
      <vt:lpstr>Wingdings</vt:lpstr>
      <vt:lpstr>Verdana</vt:lpstr>
      <vt:lpstr>Courier New</vt:lpstr>
      <vt:lpstr>Droplet</vt:lpstr>
      <vt:lpstr>Pumps  and  Indian standards</vt:lpstr>
      <vt:lpstr>What is a Pump?</vt:lpstr>
      <vt:lpstr>Classification of Pumps</vt:lpstr>
      <vt:lpstr>Positive Displacement Pumps</vt:lpstr>
      <vt:lpstr>Dynamic Pumps</vt:lpstr>
      <vt:lpstr>Centrifugal Pumps</vt:lpstr>
      <vt:lpstr>Terminology (3 of IS 5120)</vt:lpstr>
      <vt:lpstr>Impeller Classification</vt:lpstr>
      <vt:lpstr>Diffuser</vt:lpstr>
      <vt:lpstr>Why standards?</vt:lpstr>
      <vt:lpstr>Important Indian Standards on Pumps USED FOR AGRICULTURAL PURPOSE </vt:lpstr>
      <vt:lpstr>Do you know?  What is covered in  product standard?</vt:lpstr>
      <vt:lpstr>Contents of a product standard</vt:lpstr>
      <vt:lpstr>Components of Centrifugal Pump (table 1 of IS 5120)</vt:lpstr>
      <vt:lpstr>Components of Centrifugal Pump (table 1 of IS 5120)</vt:lpstr>
      <vt:lpstr>Components of Centrifugal Pump (6.2 of IS 8034)</vt:lpstr>
      <vt:lpstr>Do you know?   What are parameters used for benchmarking of  submersible pumps (IS 8034)?   </vt:lpstr>
      <vt:lpstr>Requirements of Pumps</vt:lpstr>
      <vt:lpstr>Electrical Performance &amp; safety requirements</vt:lpstr>
      <vt:lpstr>Factors Affecting Performance </vt:lpstr>
      <vt:lpstr>Do you know?    What are the test methods?   </vt:lpstr>
      <vt:lpstr>√ Minimize human error  √ Standard Testing Environment  √ Standard Test Equipment  √ Repeatable  √ Reproducible  √ Reliable Test Results    </vt:lpstr>
      <vt:lpstr>Test methods for Pumps</vt:lpstr>
      <vt:lpstr>Test for Hydraulic Performance of Pump</vt:lpstr>
      <vt:lpstr>Routine and type tests</vt:lpstr>
      <vt:lpstr>PowerPoint Presentation</vt:lpstr>
      <vt:lpstr>Markings on Pump (14 of is 8034)</vt:lpstr>
      <vt:lpstr>Solar Photovoltaic (SPV) Water Pumping System</vt:lpstr>
      <vt:lpstr>Typical Solar Radiation Hot and Cold Profile (5.2 of is 17429) </vt:lpstr>
      <vt:lpstr>Conformity assessment</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Standardization in the  Field of Pumps  By  Bureau of Indian Standards</dc:title>
  <dc:creator>DELL</dc:creator>
  <cp:lastModifiedBy>Microsoft Office User</cp:lastModifiedBy>
  <cp:revision>112</cp:revision>
  <dcterms:modified xsi:type="dcterms:W3CDTF">2025-01-12T16:52:45Z</dcterms:modified>
</cp:coreProperties>
</file>