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7" r:id="rId7"/>
    <p:sldId id="261" r:id="rId8"/>
    <p:sldId id="269" r:id="rId9"/>
    <p:sldId id="263" r:id="rId10"/>
    <p:sldId id="264" r:id="rId11"/>
    <p:sldId id="262" r:id="rId12"/>
    <p:sldId id="265" r:id="rId13"/>
    <p:sldId id="26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873" autoAdjust="0"/>
  </p:normalViewPr>
  <p:slideViewPr>
    <p:cSldViewPr snapToGrid="0">
      <p:cViewPr varScale="1">
        <p:scale>
          <a:sx n="60" d="100"/>
          <a:sy n="60" d="100"/>
        </p:scale>
        <p:origin x="11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9328F-F9EC-4CCC-A67F-E4D1281B1522}" type="datetimeFigureOut">
              <a:rPr lang="en-IN" smtClean="0"/>
              <a:t>21-01-2025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A72BF-FC25-4ED9-AE7F-51917D4BCB55}" type="slidenum">
              <a:rPr lang="en-IN" smtClean="0"/>
              <a:t>‹#›</a:t>
            </a:fld>
            <a:endParaRPr lang="en-IN"/>
          </a:p>
        </p:txBody>
      </p:sp>
    </p:spTree>
    <p:extLst>
      <p:ext uri="{BB962C8B-B14F-4D97-AF65-F5344CB8AC3E}">
        <p14:creationId xmlns:p14="http://schemas.microsoft.com/office/powerpoint/2010/main" val="377060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Hardware</a:t>
            </a:r>
            <a:r>
              <a:rPr lang="en-US" dirty="0"/>
              <a:t>:</a:t>
            </a:r>
            <a:br>
              <a:rPr lang="en-US" dirty="0"/>
            </a:br>
            <a:r>
              <a:rPr lang="en-US" dirty="0"/>
              <a:t>Hardware includes the physical tools and devices used to run GIS software and process spatial data. This includes computers, servers, GPS devices, scanners, and plotters. Advanced hardware, such as drones and LiDAR systems, is also used for data collection and mapping.</a:t>
            </a:r>
          </a:p>
          <a:p>
            <a:r>
              <a:rPr lang="en-US" b="1" dirty="0"/>
              <a:t>Software</a:t>
            </a:r>
            <a:r>
              <a:rPr lang="en-US" dirty="0"/>
              <a:t>:</a:t>
            </a:r>
            <a:br>
              <a:rPr lang="en-US" dirty="0"/>
            </a:br>
            <a:r>
              <a:rPr lang="en-US" dirty="0"/>
              <a:t>GIS software provides the tools to store, analyze, and visualize spatial data. Popular GIS software includes ArcGIS, QGIS, and Google Earth. These platforms enable tasks such as data manipulation, spatial analysis, and map creation, offering a wide range of functionalities for various applications.</a:t>
            </a:r>
          </a:p>
          <a:p>
            <a:r>
              <a:rPr lang="en-US" b="1" dirty="0"/>
              <a:t>Data</a:t>
            </a:r>
            <a:r>
              <a:rPr lang="en-US" dirty="0"/>
              <a:t>:</a:t>
            </a:r>
            <a:br>
              <a:rPr lang="en-US" dirty="0"/>
            </a:br>
            <a:r>
              <a:rPr lang="en-US" dirty="0"/>
              <a:t>Data is the most critical component of GIS. It consists of spatial data (location-based information like coordinates and boundaries) and attribute data (descriptive information such as population, land use, or elevation). Accurate and updated data is essential for meaningful analysis and decision-making.</a:t>
            </a:r>
          </a:p>
          <a:p>
            <a:r>
              <a:rPr lang="en-US" b="1" dirty="0"/>
              <a:t>People</a:t>
            </a:r>
            <a:r>
              <a:rPr lang="en-US" dirty="0"/>
              <a:t>:</a:t>
            </a:r>
            <a:br>
              <a:rPr lang="en-US" dirty="0"/>
            </a:br>
            <a:r>
              <a:rPr lang="en-US" dirty="0"/>
              <a:t>People are the users who operate GIS tools, analyze data, and apply insights to solve real-world problems. They include GIS specialists, surveyors, urban planners, and decision-makers. Proper training and expertise are crucial for effective GIS use.</a:t>
            </a:r>
          </a:p>
          <a:p>
            <a:r>
              <a:rPr lang="en-US" b="1" dirty="0"/>
              <a:t>Methods</a:t>
            </a:r>
            <a:r>
              <a:rPr lang="en-US" dirty="0"/>
              <a:t>:</a:t>
            </a:r>
            <a:br>
              <a:rPr lang="en-US" dirty="0"/>
            </a:br>
            <a:r>
              <a:rPr lang="en-US" dirty="0"/>
              <a:t>Methods refer to the processes, models, and workflows used to collect, analyze, and interpret GIS data. This includes best practices for data acquisition, analysis techniques, and standardized protocols to ensure accuracy and consistency in GIS projects.</a:t>
            </a:r>
          </a:p>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2</a:t>
            </a:fld>
            <a:endParaRPr lang="en-IN"/>
          </a:p>
        </p:txBody>
      </p:sp>
    </p:spTree>
    <p:extLst>
      <p:ext uri="{BB962C8B-B14F-4D97-AF65-F5344CB8AC3E}">
        <p14:creationId xmlns:p14="http://schemas.microsoft.com/office/powerpoint/2010/main" val="26244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3</a:t>
            </a:fld>
            <a:endParaRPr lang="en-IN"/>
          </a:p>
        </p:txBody>
      </p:sp>
    </p:spTree>
    <p:extLst>
      <p:ext uri="{BB962C8B-B14F-4D97-AF65-F5344CB8AC3E}">
        <p14:creationId xmlns:p14="http://schemas.microsoft.com/office/powerpoint/2010/main" val="13589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Energy Source (Illumination):</a:t>
            </a:r>
            <a:br>
              <a:rPr lang="en-US" dirty="0"/>
            </a:br>
            <a:r>
              <a:rPr lang="en-US" dirty="0"/>
              <a:t>The process begins with a source of electromagnetic energy (e.g., the Sun or artificial sources) that illuminates the Earth's surface.</a:t>
            </a:r>
          </a:p>
          <a:p>
            <a:r>
              <a:rPr lang="en-US" b="1" dirty="0"/>
              <a:t>Interaction with the Surface:</a:t>
            </a:r>
            <a:br>
              <a:rPr lang="en-US" dirty="0"/>
            </a:br>
            <a:r>
              <a:rPr lang="en-US" dirty="0"/>
              <a:t>The energy interacts with objects on the Earth's surface, being absorbed, reflected, or transmitted depending on the material properties.</a:t>
            </a:r>
          </a:p>
          <a:p>
            <a:r>
              <a:rPr lang="en-US" b="1" dirty="0"/>
              <a:t>Data Acquisition (Sensor):</a:t>
            </a:r>
            <a:br>
              <a:rPr lang="en-US" dirty="0"/>
            </a:br>
            <a:r>
              <a:rPr lang="en-US" dirty="0"/>
              <a:t>Sensors on satellites, drones, or aircraft capture the reflected or emitted energy. These sensors record data in various wavelengths, such as visible light, infrared, or microwave.</a:t>
            </a:r>
          </a:p>
          <a:p>
            <a:r>
              <a:rPr lang="en-US" b="1" dirty="0"/>
              <a:t>Data Transmission and Processing:</a:t>
            </a:r>
            <a:br>
              <a:rPr lang="en-US" dirty="0"/>
            </a:br>
            <a:r>
              <a:rPr lang="en-US" dirty="0"/>
              <a:t>The collected data is transmitted to ground stations, where it undergoes processing to remove noise, correct distortions, and convert raw signals into usable images or datasets.</a:t>
            </a:r>
          </a:p>
          <a:p>
            <a:r>
              <a:rPr lang="en-US" b="1" dirty="0"/>
              <a:t>Data Analysis and Interpretation:</a:t>
            </a:r>
            <a:br>
              <a:rPr lang="en-US" dirty="0"/>
            </a:br>
            <a:r>
              <a:rPr lang="en-US" dirty="0"/>
              <a:t>The processed data is analyzed to extract information. This may involve classifying land cover, monitoring environmental changes, or detecting patterns for specific applications like agriculture, urban planning, or disaster management.</a:t>
            </a:r>
          </a:p>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4</a:t>
            </a:fld>
            <a:endParaRPr lang="en-IN"/>
          </a:p>
        </p:txBody>
      </p:sp>
    </p:spTree>
    <p:extLst>
      <p:ext uri="{BB962C8B-B14F-4D97-AF65-F5344CB8AC3E}">
        <p14:creationId xmlns:p14="http://schemas.microsoft.com/office/powerpoint/2010/main" val="239193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GPS (Global Positioning System)</a:t>
            </a:r>
            <a:r>
              <a:rPr lang="en-US" dirty="0"/>
              <a:t> is a satellite-based navigation system that provides precise location, velocity, and time information anywhere on Earth, as long as there is an unobstructed line of sight to four or more GPS satellites. </a:t>
            </a:r>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5</a:t>
            </a:fld>
            <a:endParaRPr lang="en-IN"/>
          </a:p>
        </p:txBody>
      </p:sp>
    </p:spTree>
    <p:extLst>
      <p:ext uri="{BB962C8B-B14F-4D97-AF65-F5344CB8AC3E}">
        <p14:creationId xmlns:p14="http://schemas.microsoft.com/office/powerpoint/2010/main" val="162840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It operates on a comprehensive digital platform powered by GIS-based systems that integrate geospatial data from various sectors. This facilitates precise planning by identifying optimal routes, assessing terrain, and analyzing connectivity between key industrial, logistic, and economic hubs. The mission emphasizes coordination among multiple stakeholders, including central and state government departments, private contractors, and local authorities.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6</a:t>
            </a:fld>
            <a:endParaRPr lang="en-IN"/>
          </a:p>
        </p:txBody>
      </p:sp>
    </p:spTree>
    <p:extLst>
      <p:ext uri="{BB962C8B-B14F-4D97-AF65-F5344CB8AC3E}">
        <p14:creationId xmlns:p14="http://schemas.microsoft.com/office/powerpoint/2010/main" val="300926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Land Use and Land Cover Analysis (LULC):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To identify suitable areas for industrial zones, avoiding ecologically sensitive zones or agricultural lands.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Connectivity Mapping: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To map existing transportation networks (roads, railways, and airways) ensures seamless integration and improved multi-modal connectivity.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Environmental Impact Assessment (EIA):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It identifies eco-sensitive areas, such as wetlands and forests, to minimize environmental disruption.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Demographic and Socioeconomic Analysis: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Analyzes population density, workforce availability, and proximity to markets, ensuring the corridor supports economic development.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Risk and Hazard Mapping: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Geospatial tools identify natural hazard-prone areas, such as flood zones, to design resilient infrastructure.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Terrain Analysis: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Using digital elevation models (DEMs) and contour mapping to optimize the alignment of the corridor, avoiding steep terrains and reducing construction costs.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7</a:t>
            </a:fld>
            <a:endParaRPr lang="en-IN"/>
          </a:p>
        </p:txBody>
      </p:sp>
    </p:spTree>
    <p:extLst>
      <p:ext uri="{BB962C8B-B14F-4D97-AF65-F5344CB8AC3E}">
        <p14:creationId xmlns:p14="http://schemas.microsoft.com/office/powerpoint/2010/main" val="121549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8</a:t>
            </a:fld>
            <a:endParaRPr lang="en-IN"/>
          </a:p>
        </p:txBody>
      </p:sp>
    </p:spTree>
    <p:extLst>
      <p:ext uri="{BB962C8B-B14F-4D97-AF65-F5344CB8AC3E}">
        <p14:creationId xmlns:p14="http://schemas.microsoft.com/office/powerpoint/2010/main" val="173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The National Geospatial Policy, 2022 (the Policy) is a citizen-centric policy that seeks to strengthen the Geospatial sector to support national development, economic prosperity and a thriving information economy. The Policy builds on conducive environment generated by the “Guidelines for acquiring and producing Geospatial Data and Geospatial Data Services including Maps” dated 15.02.2021 (the Guidelines), issued by Department of Science and Technology (DST), Government of India (</a:t>
            </a:r>
            <a:r>
              <a:rPr lang="en-IN" sz="1800" kern="100" dirty="0" err="1">
                <a:effectLst/>
                <a:latin typeface="Times New Roman" panose="02020603050405020304" pitchFamily="18" charset="0"/>
                <a:ea typeface="Calibri" panose="020F0502020204030204" pitchFamily="34" charset="0"/>
                <a:cs typeface="Times New Roman" panose="02020603050405020304" pitchFamily="18" charset="0"/>
              </a:rPr>
              <a:t>GoI</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299A72BF-FC25-4ED9-AE7F-51917D4BCB55}" type="slidenum">
              <a:rPr lang="en-IN" smtClean="0"/>
              <a:t>10</a:t>
            </a:fld>
            <a:endParaRPr lang="en-IN"/>
          </a:p>
        </p:txBody>
      </p:sp>
    </p:spTree>
    <p:extLst>
      <p:ext uri="{BB962C8B-B14F-4D97-AF65-F5344CB8AC3E}">
        <p14:creationId xmlns:p14="http://schemas.microsoft.com/office/powerpoint/2010/main" val="282881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571F-59C8-6798-6435-F1A99AA28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98AFC71-38B1-6B03-61CF-07C6F1D40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21DF1AF-9148-5AA7-324A-EDB9F7F911BE}"/>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642A56B6-3A46-4E29-A1A8-ED1FF8E9CB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F04D50-9443-375C-E5EA-EDB4DEE82B8A}"/>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68333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5CAE-B1DC-2B78-D88F-FA71067DF79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527D73-7B19-D400-0553-55376CA49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0528A6-2400-C48D-684A-C037EAA82936}"/>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B0B4FD8F-D9EA-90D8-0FEA-6D2652159A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58A9DD-5BA5-DCFF-355E-B6128A9E4B52}"/>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25391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F9022-6018-EF15-C978-85E1B632D2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A48979-12B4-0739-C824-486E96A2A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632E5D8-0B6A-5C51-DBEB-A9C99EB961FF}"/>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F87113EF-0924-C149-9DE5-E1AF4E7128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92A54A-AE66-59BF-132A-B2CCBEC021BE}"/>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29716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FEF7-F2D1-55DC-A979-DEBFC2FBD6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B358111-BB73-5685-490C-5DE933946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4CB8CA-BC69-1F4E-6FB3-B43A485213EE}"/>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1B17DD88-4FE0-4116-767B-42BDA6AB2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96B20C-04F8-E3F4-0D96-A1CCEB121921}"/>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29771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90EC-91DB-C541-D696-B0DCC73C9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03867E8-4AAE-B89D-0AAC-929DC561C1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7C50A-1F53-54B2-65EE-ADD5F58AC5B7}"/>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5AAA3EE9-24BC-4C15-67B3-4127EFB2F9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EBAA1B-3DB3-D156-4482-424CB28A09D0}"/>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40198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C2A0-FB8C-3289-8D36-E20308AC12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7198C7-C58A-98CC-66A5-A626C9699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42C888E-30EA-F6D8-0C8C-332EB8478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C19CBF7-5EDB-7D28-82C4-DDA53B06C320}"/>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6" name="Footer Placeholder 5">
            <a:extLst>
              <a:ext uri="{FF2B5EF4-FFF2-40B4-BE49-F238E27FC236}">
                <a16:creationId xmlns:a16="http://schemas.microsoft.com/office/drawing/2014/main" id="{E2FB2B9D-6915-2FEE-5548-48468259108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ECB00C-D6DD-91AD-91F0-6882C915D111}"/>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335494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5659-5791-E3BD-6B05-B1A72E62B60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B9A0BA-BD0A-4ADC-2CF4-A243CF12C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A74B28-715C-1D40-9BDA-B37A2C051E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3F405D2-3A3B-A502-1DC0-E107D3516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E68D19-CD6D-4AEA-C43A-9B34440076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F34C52-BD81-7944-89E1-3C6F989D6280}"/>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8" name="Footer Placeholder 7">
            <a:extLst>
              <a:ext uri="{FF2B5EF4-FFF2-40B4-BE49-F238E27FC236}">
                <a16:creationId xmlns:a16="http://schemas.microsoft.com/office/drawing/2014/main" id="{AFEAEE78-6E3D-49BD-9FF7-E8BE6DE1BD8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0285AB6-8833-E088-6B01-F190FC519E8F}"/>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127282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0AFC-620C-ED11-BE74-64DE7D8CDCA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20F87E0-4CE4-64F6-0871-155C634B4C55}"/>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4" name="Footer Placeholder 3">
            <a:extLst>
              <a:ext uri="{FF2B5EF4-FFF2-40B4-BE49-F238E27FC236}">
                <a16:creationId xmlns:a16="http://schemas.microsoft.com/office/drawing/2014/main" id="{6102835A-667C-6F84-A14A-5B403929F2E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EEA7CB6-DEC1-EFD9-B831-E44D85924B84}"/>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271327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0E0F7-5A44-81E9-BFDD-C11F92E7DFC0}"/>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3" name="Footer Placeholder 2">
            <a:extLst>
              <a:ext uri="{FF2B5EF4-FFF2-40B4-BE49-F238E27FC236}">
                <a16:creationId xmlns:a16="http://schemas.microsoft.com/office/drawing/2014/main" id="{D6CB4F26-4241-B72B-AFF1-1CC839BEBB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8E1597F-3810-0227-A23A-0453CE062A5D}"/>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116507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2E6E-E3ED-0985-135B-E956263E5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215E9FA-ED53-993D-05D6-53ADDCF24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252D92-CFD3-5D64-D488-62359630C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FAC6A-1723-89CB-88AD-8507FA16ACC8}"/>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6" name="Footer Placeholder 5">
            <a:extLst>
              <a:ext uri="{FF2B5EF4-FFF2-40B4-BE49-F238E27FC236}">
                <a16:creationId xmlns:a16="http://schemas.microsoft.com/office/drawing/2014/main" id="{3F6A6118-A6F3-11EC-B4C3-F58422B4F3E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5D3602-1832-3939-B0C2-3D5821295AE4}"/>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24062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DD27-21C5-2E73-B747-124D23953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64C3DE-0470-7D1C-CCF4-7D1471B1CD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E319E93-4600-2773-325F-5B884018C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1FBC6-2C2E-2D7F-25BF-289ED2E370C8}"/>
              </a:ext>
            </a:extLst>
          </p:cNvPr>
          <p:cNvSpPr>
            <a:spLocks noGrp="1"/>
          </p:cNvSpPr>
          <p:nvPr>
            <p:ph type="dt" sz="half" idx="10"/>
          </p:nvPr>
        </p:nvSpPr>
        <p:spPr/>
        <p:txBody>
          <a:bodyPr/>
          <a:lstStyle/>
          <a:p>
            <a:fld id="{93818392-5560-49A8-8971-9171ED3E2063}" type="datetimeFigureOut">
              <a:rPr lang="en-IN" smtClean="0"/>
              <a:t>21-01-2025</a:t>
            </a:fld>
            <a:endParaRPr lang="en-IN"/>
          </a:p>
        </p:txBody>
      </p:sp>
      <p:sp>
        <p:nvSpPr>
          <p:cNvPr id="6" name="Footer Placeholder 5">
            <a:extLst>
              <a:ext uri="{FF2B5EF4-FFF2-40B4-BE49-F238E27FC236}">
                <a16:creationId xmlns:a16="http://schemas.microsoft.com/office/drawing/2014/main" id="{315D9CE9-A304-459E-B70D-0FB0E83B74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EAC16D8-1AF6-20E0-2377-5EAC220CABA2}"/>
              </a:ext>
            </a:extLst>
          </p:cNvPr>
          <p:cNvSpPr>
            <a:spLocks noGrp="1"/>
          </p:cNvSpPr>
          <p:nvPr>
            <p:ph type="sldNum" sz="quarter" idx="12"/>
          </p:nvPr>
        </p:nvSpPr>
        <p:spPr/>
        <p:txBody>
          <a:bodyPr/>
          <a:lstStyle/>
          <a:p>
            <a:fld id="{CC7802AE-709F-4E99-85A0-93AA1C5D8599}" type="slidenum">
              <a:rPr lang="en-IN" smtClean="0"/>
              <a:t>‹#›</a:t>
            </a:fld>
            <a:endParaRPr lang="en-IN"/>
          </a:p>
        </p:txBody>
      </p:sp>
    </p:spTree>
    <p:extLst>
      <p:ext uri="{BB962C8B-B14F-4D97-AF65-F5344CB8AC3E}">
        <p14:creationId xmlns:p14="http://schemas.microsoft.com/office/powerpoint/2010/main" val="42294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6AF91-6ADA-FC97-9104-4910C331E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CA82C9-3E4F-A62F-6287-F2A875856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E3F40F-40FC-93A7-D8FE-3A4AADEED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18392-5560-49A8-8971-9171ED3E2063}" type="datetimeFigureOut">
              <a:rPr lang="en-IN" smtClean="0"/>
              <a:t>21-01-2025</a:t>
            </a:fld>
            <a:endParaRPr lang="en-IN"/>
          </a:p>
        </p:txBody>
      </p:sp>
      <p:sp>
        <p:nvSpPr>
          <p:cNvPr id="5" name="Footer Placeholder 4">
            <a:extLst>
              <a:ext uri="{FF2B5EF4-FFF2-40B4-BE49-F238E27FC236}">
                <a16:creationId xmlns:a16="http://schemas.microsoft.com/office/drawing/2014/main" id="{D1A92D5A-73AD-74AD-CE96-6A433B044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48B44C9-73F1-BF85-806F-3DF6C2DBB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802AE-709F-4E99-85A0-93AA1C5D8599}" type="slidenum">
              <a:rPr lang="en-IN" smtClean="0"/>
              <a:t>‹#›</a:t>
            </a:fld>
            <a:endParaRPr lang="en-IN"/>
          </a:p>
        </p:txBody>
      </p:sp>
    </p:spTree>
    <p:extLst>
      <p:ext uri="{BB962C8B-B14F-4D97-AF65-F5344CB8AC3E}">
        <p14:creationId xmlns:p14="http://schemas.microsoft.com/office/powerpoint/2010/main" val="339839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services.bis.gov.in/php/BIS_2.0/bisconnect/knowyourstandards/Indian_standards/isdetails_mnd/23314" TargetMode="External"/><Relationship Id="rId13" Type="http://schemas.openxmlformats.org/officeDocument/2006/relationships/hyperlink" Target="https://www.services.bis.gov.in/php/BIS_2.0/bisconnect/knowyourstandards/Indian_standards/isdetails_mnd/30783" TargetMode="External"/><Relationship Id="rId3" Type="http://schemas.openxmlformats.org/officeDocument/2006/relationships/hyperlink" Target="https://www.services.bis.gov.in/php/BIS_2.0/bisconnect/knowyourstandards/Indian_standards/isdetails_mnd/22724" TargetMode="External"/><Relationship Id="rId7" Type="http://schemas.openxmlformats.org/officeDocument/2006/relationships/hyperlink" Target="https://www.services.bis.gov.in/php/BIS_2.0/bisconnect/knowyourstandards/Indian_standards/isdetails_mnd/24929" TargetMode="External"/><Relationship Id="rId12" Type="http://schemas.openxmlformats.org/officeDocument/2006/relationships/hyperlink" Target="https://www.services.bis.gov.in/php/BIS_2.0/bisconnect/knowyourstandards/Indian_standards/isdetails_mnd/30770" TargetMode="External"/><Relationship Id="rId2" Type="http://schemas.openxmlformats.org/officeDocument/2006/relationships/hyperlink" Target="https://www.services.bis.gov.in/php/BIS_2.0/bisconnect/knowyourstandards/Indian_standards/isdetails_mnd/22208" TargetMode="Externa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ervices.bis.gov.in/php/BIS_2.0/bisconnect/knowyourstandards/Indian_standards/isdetails_mnd/26187" TargetMode="External"/><Relationship Id="rId11" Type="http://schemas.openxmlformats.org/officeDocument/2006/relationships/hyperlink" Target="https://www.services.bis.gov.in/php/BIS_2.0/bisconnect/knowyourstandards/Indian_standards/isdetails_mnd/23416" TargetMode="External"/><Relationship Id="rId5" Type="http://schemas.openxmlformats.org/officeDocument/2006/relationships/hyperlink" Target="https://www.services.bis.gov.in/php/BIS_2.0/bisconnect/knowyourstandards/Indian_standards/isdetails_mnd/23107" TargetMode="External"/><Relationship Id="rId15" Type="http://schemas.openxmlformats.org/officeDocument/2006/relationships/hyperlink" Target="https://www.services.bis.gov.in/php/BIS_2.0/bisconnect/knowyourstandards/Indian_standards/isdetails_mnd/30910" TargetMode="External"/><Relationship Id="rId10" Type="http://schemas.openxmlformats.org/officeDocument/2006/relationships/hyperlink" Target="https://www.services.bis.gov.in/php/BIS_2.0/bisconnect/knowyourstandards/Indian_standards/isdetails_mnd/23312" TargetMode="External"/><Relationship Id="rId4" Type="http://schemas.openxmlformats.org/officeDocument/2006/relationships/hyperlink" Target="https://www.services.bis.gov.in/php/BIS_2.0/bisconnect/knowyourstandards/Indian_standards/isdetails_mnd/23417" TargetMode="External"/><Relationship Id="rId9" Type="http://schemas.openxmlformats.org/officeDocument/2006/relationships/hyperlink" Target="https://www.services.bis.gov.in/php/BIS_2.0/bisconnect/knowyourstandards/Indian_standards/isdetails_mnd/23313" TargetMode="External"/><Relationship Id="rId14" Type="http://schemas.openxmlformats.org/officeDocument/2006/relationships/hyperlink" Target="https://www.services.bis.gov.in/php/BIS_2.0/bisconnect/knowyourstandards/Indian_standards/isdetails_mnd/307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9;p114">
            <a:extLst>
              <a:ext uri="{FF2B5EF4-FFF2-40B4-BE49-F238E27FC236}">
                <a16:creationId xmlns:a16="http://schemas.microsoft.com/office/drawing/2014/main" id="{B33AF4CE-3523-42D1-1D18-536C97E7D5B0}"/>
              </a:ext>
            </a:extLst>
          </p:cNvPr>
          <p:cNvSpPr>
            <a:spLocks noGrp="1"/>
          </p:cNvSpPr>
          <p:nvPr>
            <p:ph type="ctrTitle"/>
          </p:nvPr>
        </p:nvSpPr>
        <p:spPr>
          <a:xfrm>
            <a:off x="-39688" y="0"/>
            <a:ext cx="12271376" cy="4322003"/>
          </a:xfrm>
          <a:solidFill>
            <a:schemeClr val="accent1">
              <a:lumMod val="60000"/>
              <a:lumOff val="40000"/>
            </a:schemeClr>
          </a:solidFill>
        </p:spPr>
        <p:txBody>
          <a:bodyPr anchor="ctr">
            <a:normAutofit/>
          </a:bodyPr>
          <a:lstStyle/>
          <a:p>
            <a:r>
              <a:rPr lang="en-IN" sz="4000" b="1" dirty="0">
                <a:effectLst/>
                <a:latin typeface="Times New Roman" panose="02020603050405020304" pitchFamily="18" charset="0"/>
                <a:ea typeface="Calibri" panose="020F0502020204030204" pitchFamily="34" charset="0"/>
              </a:rPr>
              <a:t>ROLE OF GEOSPATIAL TECHNOLOGIES IN INFRASTRUCTURE PLANNING</a:t>
            </a:r>
            <a:endParaRPr lang="en-IN" sz="4000" dirty="0"/>
          </a:p>
        </p:txBody>
      </p:sp>
      <p:pic>
        <p:nvPicPr>
          <p:cNvPr id="6" name="Google Shape;101;p1" descr="Icon&#10;&#10;Description automatically generated">
            <a:extLst>
              <a:ext uri="{FF2B5EF4-FFF2-40B4-BE49-F238E27FC236}">
                <a16:creationId xmlns:a16="http://schemas.microsoft.com/office/drawing/2014/main" id="{80EFAD26-C01D-47A9-9C0F-7B691C5B63CF}"/>
              </a:ext>
            </a:extLst>
          </p:cNvPr>
          <p:cNvPicPr preferRelativeResize="0"/>
          <p:nvPr/>
        </p:nvPicPr>
        <p:blipFill rotWithShape="1">
          <a:blip r:embed="rId2"/>
          <a:stretch/>
        </p:blipFill>
        <p:spPr>
          <a:xfrm>
            <a:off x="11013590" y="0"/>
            <a:ext cx="1178410" cy="830998"/>
          </a:xfrm>
          <a:prstGeom prst="rect">
            <a:avLst/>
          </a:prstGeom>
          <a:noFill/>
        </p:spPr>
      </p:pic>
      <p:sp>
        <p:nvSpPr>
          <p:cNvPr id="9" name="TextBox 8">
            <a:extLst>
              <a:ext uri="{FF2B5EF4-FFF2-40B4-BE49-F238E27FC236}">
                <a16:creationId xmlns:a16="http://schemas.microsoft.com/office/drawing/2014/main" id="{7DB2D3DF-714C-C696-4167-097680E07812}"/>
              </a:ext>
            </a:extLst>
          </p:cNvPr>
          <p:cNvSpPr txBox="1"/>
          <p:nvPr/>
        </p:nvSpPr>
        <p:spPr>
          <a:xfrm>
            <a:off x="3810000" y="4744034"/>
            <a:ext cx="4572000" cy="1015663"/>
          </a:xfrm>
          <a:prstGeom prst="rect">
            <a:avLst/>
          </a:prstGeom>
          <a:noFill/>
        </p:spPr>
        <p:txBody>
          <a:bodyPr wrap="square">
            <a:spAutoFit/>
          </a:bodyPr>
          <a:lstStyle/>
          <a:p>
            <a:pPr algn="ctr"/>
            <a:r>
              <a:rPr lang="en-US" altLang="ko-KR" sz="2000" dirty="0">
                <a:latin typeface="Times New Roman" panose="02020603050405020304" pitchFamily="18" charset="0"/>
                <a:cs typeface="Times New Roman" panose="02020603050405020304" pitchFamily="18" charset="0"/>
              </a:rPr>
              <a:t>Delivered by: </a:t>
            </a:r>
          </a:p>
          <a:p>
            <a:pPr algn="ctr"/>
            <a:r>
              <a:rPr lang="en-US" altLang="ko-KR" sz="2000" dirty="0">
                <a:latin typeface="Times New Roman" panose="02020603050405020304" pitchFamily="18" charset="0"/>
                <a:cs typeface="Times New Roman" panose="02020603050405020304" pitchFamily="18" charset="0"/>
              </a:rPr>
              <a:t>Electronics and IT Department</a:t>
            </a:r>
          </a:p>
          <a:p>
            <a:pPr algn="ctr"/>
            <a:r>
              <a:rPr lang="en-US" altLang="ko-KR" sz="2000" dirty="0">
                <a:latin typeface="Times New Roman" panose="02020603050405020304" pitchFamily="18" charset="0"/>
                <a:cs typeface="Times New Roman" panose="02020603050405020304" pitchFamily="18" charset="0"/>
              </a:rPr>
              <a:t>BUREAU OF INDIAN STANDARDS</a:t>
            </a:r>
          </a:p>
        </p:txBody>
      </p:sp>
    </p:spTree>
    <p:extLst>
      <p:ext uri="{BB962C8B-B14F-4D97-AF65-F5344CB8AC3E}">
        <p14:creationId xmlns:p14="http://schemas.microsoft.com/office/powerpoint/2010/main" val="424939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42591-57F1-3AD5-96BB-34B98DA63DCE}"/>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gn="just">
              <a:lnSpc>
                <a:spcPct val="150000"/>
              </a:lnSpc>
              <a:spcBef>
                <a:spcPts val="1200"/>
              </a:spcBef>
              <a:spcAft>
                <a:spcPts val="800"/>
              </a:spcAft>
            </a:pPr>
            <a:r>
              <a:rPr lang="en-IN" sz="2400" b="1" dirty="0">
                <a:effectLst/>
                <a:latin typeface="Times New Roman" panose="02020603050405020304" pitchFamily="18" charset="0"/>
                <a:ea typeface="Calibri" panose="020F0502020204030204" pitchFamily="34" charset="0"/>
              </a:rPr>
              <a:t>National Fundamental Geospatial Data Themes</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DCFB6917-52DD-1302-3B19-1955938473BE}"/>
              </a:ext>
            </a:extLst>
          </p:cNvPr>
          <p:cNvPicPr preferRelativeResize="0"/>
          <p:nvPr/>
        </p:nvPicPr>
        <p:blipFill rotWithShape="1">
          <a:blip r:embed="rId3"/>
          <a:stretch/>
        </p:blipFill>
        <p:spPr>
          <a:xfrm>
            <a:off x="11013590" y="0"/>
            <a:ext cx="1178410" cy="830998"/>
          </a:xfrm>
          <a:prstGeom prst="rect">
            <a:avLst/>
          </a:prstGeom>
          <a:noFill/>
        </p:spPr>
      </p:pic>
      <p:graphicFrame>
        <p:nvGraphicFramePr>
          <p:cNvPr id="4" name="Table 3">
            <a:extLst>
              <a:ext uri="{FF2B5EF4-FFF2-40B4-BE49-F238E27FC236}">
                <a16:creationId xmlns:a16="http://schemas.microsoft.com/office/drawing/2014/main" id="{3FBE46BD-F4AB-6A2D-A02A-44EB5B6953B0}"/>
              </a:ext>
            </a:extLst>
          </p:cNvPr>
          <p:cNvGraphicFramePr>
            <a:graphicFrameLocks noGrp="1"/>
          </p:cNvGraphicFramePr>
          <p:nvPr>
            <p:extLst>
              <p:ext uri="{D42A27DB-BD31-4B8C-83A1-F6EECF244321}">
                <p14:modId xmlns:p14="http://schemas.microsoft.com/office/powerpoint/2010/main" val="2374187624"/>
              </p:ext>
            </p:extLst>
          </p:nvPr>
        </p:nvGraphicFramePr>
        <p:xfrm>
          <a:off x="0" y="1129742"/>
          <a:ext cx="12192000" cy="5728258"/>
        </p:xfrm>
        <a:graphic>
          <a:graphicData uri="http://schemas.openxmlformats.org/drawingml/2006/table">
            <a:tbl>
              <a:tblPr firstRow="1" firstCol="1" bandRow="1">
                <a:tableStyleId>{5FD0F851-EC5A-4D38-B0AD-8093EC10F338}</a:tableStyleId>
              </a:tblPr>
              <a:tblGrid>
                <a:gridCol w="506437">
                  <a:extLst>
                    <a:ext uri="{9D8B030D-6E8A-4147-A177-3AD203B41FA5}">
                      <a16:colId xmlns:a16="http://schemas.microsoft.com/office/drawing/2014/main" val="622806744"/>
                    </a:ext>
                  </a:extLst>
                </a:gridCol>
                <a:gridCol w="3305908">
                  <a:extLst>
                    <a:ext uri="{9D8B030D-6E8A-4147-A177-3AD203B41FA5}">
                      <a16:colId xmlns:a16="http://schemas.microsoft.com/office/drawing/2014/main" val="922179002"/>
                    </a:ext>
                  </a:extLst>
                </a:gridCol>
                <a:gridCol w="2208627">
                  <a:extLst>
                    <a:ext uri="{9D8B030D-6E8A-4147-A177-3AD203B41FA5}">
                      <a16:colId xmlns:a16="http://schemas.microsoft.com/office/drawing/2014/main" val="2178295913"/>
                    </a:ext>
                  </a:extLst>
                </a:gridCol>
                <a:gridCol w="2644726">
                  <a:extLst>
                    <a:ext uri="{9D8B030D-6E8A-4147-A177-3AD203B41FA5}">
                      <a16:colId xmlns:a16="http://schemas.microsoft.com/office/drawing/2014/main" val="3490577380"/>
                    </a:ext>
                  </a:extLst>
                </a:gridCol>
                <a:gridCol w="3526302">
                  <a:extLst>
                    <a:ext uri="{9D8B030D-6E8A-4147-A177-3AD203B41FA5}">
                      <a16:colId xmlns:a16="http://schemas.microsoft.com/office/drawing/2014/main" val="3110840389"/>
                    </a:ext>
                  </a:extLst>
                </a:gridCol>
              </a:tblGrid>
              <a:tr h="543730">
                <a:tc>
                  <a:txBody>
                    <a:bodyPr/>
                    <a:lstStyle/>
                    <a:p>
                      <a:pPr algn="l">
                        <a:lnSpc>
                          <a:spcPct val="115000"/>
                        </a:lnSpc>
                        <a:spcAft>
                          <a:spcPts val="800"/>
                        </a:spcAft>
                      </a:pPr>
                      <a:r>
                        <a:rPr lang="en-US" sz="1800" kern="100" dirty="0">
                          <a:effectLst/>
                        </a:rPr>
                        <a:t>Sl.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Thematic Working Groups (TWGs)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Nodal Ministry/Dept</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Convener</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Draft Standard (UC)</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742832"/>
                  </a:ext>
                </a:extLst>
              </a:tr>
              <a:tr h="291982">
                <a:tc>
                  <a:txBody>
                    <a:bodyPr/>
                    <a:lstStyle/>
                    <a:p>
                      <a:pPr algn="l">
                        <a:lnSpc>
                          <a:spcPct val="115000"/>
                        </a:lnSpc>
                        <a:spcAft>
                          <a:spcPts val="800"/>
                        </a:spcAft>
                      </a:pPr>
                      <a:r>
                        <a:rPr lang="en-US" sz="1800" kern="100" dirty="0">
                          <a:effectLst/>
                        </a:rPr>
                        <a:t>1. 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15000"/>
                        </a:lnSpc>
                        <a:spcAft>
                          <a:spcPts val="800"/>
                        </a:spcAft>
                      </a:pPr>
                      <a:r>
                        <a:rPr lang="en-US" sz="1800" kern="100" dirty="0">
                          <a:effectLst/>
                        </a:rPr>
                        <a:t>Geodetic Reference Frame</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ct val="115000"/>
                        </a:lnSpc>
                        <a:spcAft>
                          <a:spcPts val="800"/>
                        </a:spcAft>
                      </a:pPr>
                      <a:r>
                        <a:rPr lang="en-US" sz="1800" kern="100">
                          <a:effectLst/>
                        </a:rPr>
                        <a:t>SOI</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800"/>
                        </a:spcAft>
                      </a:pPr>
                      <a:r>
                        <a:rPr lang="en-US" sz="1800" kern="100">
                          <a:effectLst/>
                        </a:rPr>
                        <a:t>Dr U N Mishra</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800"/>
                        </a:spcAft>
                      </a:pPr>
                      <a:r>
                        <a:rPr lang="en-US" sz="1800" kern="100" dirty="0">
                          <a:effectLst/>
                        </a:rPr>
                        <a:t>Geodetic Reference Frame</a:t>
                      </a:r>
                      <a:r>
                        <a:rPr lang="en-IN" sz="1800" kern="100" dirty="0">
                          <a:effectLst/>
                        </a:rPr>
                        <a:t> - Specs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06301036"/>
                  </a:ext>
                </a:extLst>
              </a:tr>
              <a:tr h="291982">
                <a:tc>
                  <a:txBody>
                    <a:bodyPr/>
                    <a:lstStyle/>
                    <a:p>
                      <a:pPr algn="l">
                        <a:lnSpc>
                          <a:spcPct val="115000"/>
                        </a:lnSpc>
                        <a:spcAft>
                          <a:spcPts val="800"/>
                        </a:spcAft>
                      </a:pPr>
                      <a:r>
                        <a:rPr lang="en-US" sz="1800" kern="100" dirty="0">
                          <a:effectLst/>
                        </a:rPr>
                        <a:t>2.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dirty="0">
                          <a:effectLst/>
                        </a:rPr>
                        <a:t>Orthoimagery</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SOI</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Shri Sandeep Shrivastava</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Orthoimage - Specifications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9891208"/>
                  </a:ext>
                </a:extLst>
              </a:tr>
              <a:tr h="704132">
                <a:tc>
                  <a:txBody>
                    <a:bodyPr/>
                    <a:lstStyle/>
                    <a:p>
                      <a:pPr lvl="0" algn="l">
                        <a:lnSpc>
                          <a:spcPct val="115000"/>
                        </a:lnSpc>
                        <a:spcAft>
                          <a:spcPts val="800"/>
                        </a:spcAft>
                      </a:pPr>
                      <a:r>
                        <a:rPr lang="en-US" sz="1800" kern="100" dirty="0">
                          <a:effectLst/>
                        </a:rPr>
                        <a:t>3.  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dirty="0">
                          <a:effectLst/>
                        </a:rPr>
                        <a:t>Functional Areas (Administrative</a:t>
                      </a:r>
                      <a:endParaRPr lang="en-IN" sz="1800" kern="100" dirty="0">
                        <a:effectLst/>
                      </a:endParaRPr>
                    </a:p>
                    <a:p>
                      <a:pPr algn="l">
                        <a:lnSpc>
                          <a:spcPct val="115000"/>
                        </a:lnSpc>
                        <a:spcAft>
                          <a:spcPts val="800"/>
                        </a:spcAft>
                      </a:pPr>
                      <a:r>
                        <a:rPr lang="en-US" sz="1800" kern="100" dirty="0">
                          <a:effectLst/>
                        </a:rPr>
                        <a:t>Boundaries)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dirty="0">
                          <a:effectLst/>
                        </a:rPr>
                        <a:t>SOI</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Sh S V Singh</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Administrative Boundaries (P Draft)</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0321434"/>
                  </a:ext>
                </a:extLst>
              </a:tr>
              <a:tr h="291982">
                <a:tc>
                  <a:txBody>
                    <a:bodyPr/>
                    <a:lstStyle/>
                    <a:p>
                      <a:pPr lvl="0" algn="l">
                        <a:lnSpc>
                          <a:spcPct val="115000"/>
                        </a:lnSpc>
                        <a:spcAft>
                          <a:spcPts val="800"/>
                        </a:spcAft>
                      </a:pPr>
                      <a:r>
                        <a:rPr lang="en-US" sz="1800" kern="100" dirty="0">
                          <a:effectLst/>
                        </a:rPr>
                        <a:t>4.  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dirty="0">
                          <a:effectLst/>
                        </a:rPr>
                        <a:t>Geographical Names (Toponymy)</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SOI</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err="1">
                          <a:effectLst/>
                        </a:rPr>
                        <a:t>Sh</a:t>
                      </a:r>
                      <a:r>
                        <a:rPr lang="en-US" sz="1800" kern="100" dirty="0">
                          <a:effectLst/>
                        </a:rPr>
                        <a:t> Mahesh </a:t>
                      </a:r>
                      <a:r>
                        <a:rPr lang="en-US" sz="1800" kern="100" dirty="0" err="1">
                          <a:effectLst/>
                        </a:rPr>
                        <a:t>Ravindranathan</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3969871"/>
                  </a:ext>
                </a:extLst>
              </a:tr>
              <a:tr h="603730">
                <a:tc>
                  <a:txBody>
                    <a:bodyPr/>
                    <a:lstStyle/>
                    <a:p>
                      <a:pPr lvl="0" algn="l">
                        <a:lnSpc>
                          <a:spcPct val="115000"/>
                        </a:lnSpc>
                        <a:spcAft>
                          <a:spcPts val="800"/>
                        </a:spcAft>
                      </a:pPr>
                      <a:r>
                        <a:rPr lang="en-US" sz="1800" kern="100" dirty="0">
                          <a:effectLst/>
                        </a:rPr>
                        <a:t>5.  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dirty="0">
                          <a:effectLst/>
                        </a:rPr>
                        <a:t>Elevation and Depth</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SOI</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Ms Bindu Manghat (Elevation)</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Elevation - Specifications</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4625000"/>
                  </a:ext>
                </a:extLst>
              </a:tr>
              <a:tr h="291982">
                <a:tc>
                  <a:txBody>
                    <a:bodyPr/>
                    <a:lstStyle/>
                    <a:p>
                      <a:pPr algn="l">
                        <a:lnSpc>
                          <a:spcPct val="115000"/>
                        </a:lnSpc>
                        <a:spcAft>
                          <a:spcPts val="800"/>
                        </a:spcAft>
                      </a:pPr>
                      <a:r>
                        <a:rPr lang="en-US" sz="1800" kern="100" dirty="0">
                          <a:effectLst/>
                        </a:rPr>
                        <a:t>6.  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Water</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dirty="0" err="1">
                          <a:effectLst/>
                        </a:rPr>
                        <a:t>DoWR</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 </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2737259"/>
                  </a:ext>
                </a:extLst>
              </a:tr>
              <a:tr h="291982">
                <a:tc>
                  <a:txBody>
                    <a:bodyPr/>
                    <a:lstStyle/>
                    <a:p>
                      <a:pPr algn="l">
                        <a:lnSpc>
                          <a:spcPct val="115000"/>
                        </a:lnSpc>
                        <a:spcAft>
                          <a:spcPts val="800"/>
                        </a:spcAft>
                      </a:pPr>
                      <a:r>
                        <a:rPr lang="en-US" sz="1800" kern="100" dirty="0">
                          <a:effectLst/>
                        </a:rPr>
                        <a:t>7.  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Transport Networks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dirty="0" err="1">
                          <a:effectLst/>
                        </a:rPr>
                        <a:t>MorTH</a:t>
                      </a:r>
                      <a:r>
                        <a:rPr lang="en-US" sz="1800" kern="100" dirty="0">
                          <a:effectLst/>
                        </a:rPr>
                        <a:t>, </a:t>
                      </a:r>
                      <a:r>
                        <a:rPr lang="en-US" sz="1800" kern="100" dirty="0" err="1">
                          <a:effectLst/>
                        </a:rPr>
                        <a:t>MoR</a:t>
                      </a:r>
                      <a:r>
                        <a:rPr lang="en-US" sz="1800" kern="100" dirty="0">
                          <a:effectLst/>
                        </a:rPr>
                        <a:t>, MoCA</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 </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9911411"/>
                  </a:ext>
                </a:extLst>
              </a:tr>
              <a:tr h="291982">
                <a:tc>
                  <a:txBody>
                    <a:bodyPr/>
                    <a:lstStyle/>
                    <a:p>
                      <a:pPr algn="l">
                        <a:lnSpc>
                          <a:spcPct val="115000"/>
                        </a:lnSpc>
                        <a:spcAft>
                          <a:spcPts val="800"/>
                        </a:spcAft>
                      </a:pPr>
                      <a:r>
                        <a:rPr lang="en-US" sz="1800" kern="100" dirty="0">
                          <a:effectLst/>
                        </a:rPr>
                        <a:t>8.  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Buildings and Settlements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MoHUA, MoPR</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 </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7456231"/>
                  </a:ext>
                </a:extLst>
              </a:tr>
              <a:tr h="291982">
                <a:tc>
                  <a:txBody>
                    <a:bodyPr/>
                    <a:lstStyle/>
                    <a:p>
                      <a:pPr algn="l">
                        <a:lnSpc>
                          <a:spcPct val="115000"/>
                        </a:lnSpc>
                        <a:spcAft>
                          <a:spcPts val="800"/>
                        </a:spcAft>
                      </a:pPr>
                      <a:r>
                        <a:rPr lang="en-US" sz="1800" kern="100" dirty="0">
                          <a:effectLst/>
                        </a:rPr>
                        <a:t>9.  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Land Cover and Land Use</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NRSC, FSI</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785376"/>
                  </a:ext>
                </a:extLst>
              </a:tr>
              <a:tr h="291982">
                <a:tc>
                  <a:txBody>
                    <a:bodyPr/>
                    <a:lstStyle/>
                    <a:p>
                      <a:pPr algn="l">
                        <a:lnSpc>
                          <a:spcPct val="115000"/>
                        </a:lnSpc>
                        <a:spcAft>
                          <a:spcPts val="800"/>
                        </a:spcAft>
                      </a:pPr>
                      <a:r>
                        <a:rPr lang="en-US" sz="1800" kern="100" dirty="0">
                          <a:effectLst/>
                        </a:rPr>
                        <a:t>10.  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Physical Infrastructure</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MoHUA and MoPR</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 </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6073199"/>
                  </a:ext>
                </a:extLst>
              </a:tr>
              <a:tr h="291982">
                <a:tc>
                  <a:txBody>
                    <a:bodyPr/>
                    <a:lstStyle/>
                    <a:p>
                      <a:pPr algn="l">
                        <a:lnSpc>
                          <a:spcPct val="115000"/>
                        </a:lnSpc>
                        <a:spcAft>
                          <a:spcPts val="800"/>
                        </a:spcAft>
                      </a:pPr>
                      <a:r>
                        <a:rPr lang="en-US" sz="1800" kern="100" dirty="0">
                          <a:effectLst/>
                        </a:rPr>
                        <a:t>11.  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Land Parcels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DOLR</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Sh Kunal Satyarthi (DoLR)</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LADM (IS 18594)</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5548705"/>
                  </a:ext>
                </a:extLst>
              </a:tr>
              <a:tr h="603730">
                <a:tc>
                  <a:txBody>
                    <a:bodyPr/>
                    <a:lstStyle/>
                    <a:p>
                      <a:pPr algn="l">
                        <a:lnSpc>
                          <a:spcPct val="115000"/>
                        </a:lnSpc>
                        <a:spcAft>
                          <a:spcPts val="800"/>
                        </a:spcAft>
                      </a:pPr>
                      <a:r>
                        <a:rPr lang="en-US" sz="1800" kern="100" dirty="0">
                          <a:effectLst/>
                        </a:rPr>
                        <a:t>12.  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Addresses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Dept of Posts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Sh Dushyant Mudgal (Posts)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 DIGIPIN</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3763699"/>
                  </a:ext>
                </a:extLst>
              </a:tr>
              <a:tr h="291982">
                <a:tc>
                  <a:txBody>
                    <a:bodyPr/>
                    <a:lstStyle/>
                    <a:p>
                      <a:pPr algn="l">
                        <a:lnSpc>
                          <a:spcPct val="115000"/>
                        </a:lnSpc>
                        <a:spcAft>
                          <a:spcPts val="800"/>
                        </a:spcAft>
                      </a:pPr>
                      <a:r>
                        <a:rPr lang="en-US" sz="1800" kern="100" dirty="0">
                          <a:effectLst/>
                        </a:rPr>
                        <a:t>13.  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800"/>
                        </a:spcAft>
                      </a:pPr>
                      <a:r>
                        <a:rPr lang="en-US" sz="1800" kern="100">
                          <a:effectLst/>
                        </a:rPr>
                        <a:t>Geology and Soils</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800"/>
                        </a:spcAft>
                      </a:pPr>
                      <a:r>
                        <a:rPr lang="en-US" sz="1800" kern="100">
                          <a:effectLst/>
                        </a:rPr>
                        <a:t>GSI and NBSSLUP</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a:effectLst/>
                        </a:rPr>
                        <a:t> </a:t>
                      </a:r>
                      <a:endParaRPr lang="en-IN"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tc>
                <a:tc>
                  <a:txBody>
                    <a:bodyPr/>
                    <a:lstStyle/>
                    <a:p>
                      <a:pPr algn="l">
                        <a:lnSpc>
                          <a:spcPct val="115000"/>
                        </a:lnSpc>
                        <a:spcAft>
                          <a:spcPts val="800"/>
                        </a:spcAft>
                      </a:pPr>
                      <a:r>
                        <a:rPr lang="en-US" sz="1800" kern="100" dirty="0">
                          <a:effectLst/>
                        </a:rPr>
                        <a:t>DCS – Soils, Geology and Forestry</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9523595"/>
                  </a:ext>
                </a:extLst>
              </a:tr>
              <a:tr h="291982">
                <a:tc>
                  <a:txBody>
                    <a:bodyPr/>
                    <a:lstStyle/>
                    <a:p>
                      <a:pPr algn="l">
                        <a:lnSpc>
                          <a:spcPct val="115000"/>
                        </a:lnSpc>
                        <a:spcAft>
                          <a:spcPts val="800"/>
                        </a:spcAft>
                      </a:pPr>
                      <a:r>
                        <a:rPr lang="en-US" sz="1800" kern="100" dirty="0">
                          <a:effectLst/>
                        </a:rPr>
                        <a:t>14.  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Population Distribution</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ORGI</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B w="12700" cap="flat" cmpd="sng" algn="ctr">
                      <a:solidFill>
                        <a:schemeClr val="tx1"/>
                      </a:solidFill>
                      <a:prstDash val="solid"/>
                      <a:round/>
                      <a:headEnd type="none" w="med" len="med"/>
                      <a:tailEnd type="none" w="med" len="med"/>
                    </a:lnB>
                  </a:tcPr>
                </a:tc>
                <a:tc>
                  <a:txBody>
                    <a:bodyPr/>
                    <a:lstStyle/>
                    <a:p>
                      <a:pPr algn="l">
                        <a:lnSpc>
                          <a:spcPct val="115000"/>
                        </a:lnSpc>
                        <a:spcAft>
                          <a:spcPts val="800"/>
                        </a:spcAft>
                      </a:pPr>
                      <a:r>
                        <a:rPr lang="en-US" sz="1800" kern="100" dirty="0">
                          <a:effectLst/>
                        </a:rPr>
                        <a: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562" marR="4656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601721"/>
                  </a:ext>
                </a:extLst>
              </a:tr>
            </a:tbl>
          </a:graphicData>
        </a:graphic>
      </p:graphicFrame>
    </p:spTree>
    <p:extLst>
      <p:ext uri="{BB962C8B-B14F-4D97-AF65-F5344CB8AC3E}">
        <p14:creationId xmlns:p14="http://schemas.microsoft.com/office/powerpoint/2010/main" val="151489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5F19B5-A693-7983-D1D6-DCEC76B8B21F}"/>
              </a:ext>
            </a:extLst>
          </p:cNvPr>
          <p:cNvGraphicFramePr>
            <a:graphicFrameLocks noGrp="1"/>
          </p:cNvGraphicFramePr>
          <p:nvPr>
            <p:extLst>
              <p:ext uri="{D42A27DB-BD31-4B8C-83A1-F6EECF244321}">
                <p14:modId xmlns:p14="http://schemas.microsoft.com/office/powerpoint/2010/main" val="4239184404"/>
              </p:ext>
            </p:extLst>
          </p:nvPr>
        </p:nvGraphicFramePr>
        <p:xfrm>
          <a:off x="0" y="504976"/>
          <a:ext cx="12192000" cy="6353024"/>
        </p:xfrm>
        <a:graphic>
          <a:graphicData uri="http://schemas.openxmlformats.org/drawingml/2006/table">
            <a:tbl>
              <a:tblPr firstRow="1" firstCol="1" bandRow="1">
                <a:tableStyleId>{5C22544A-7EE6-4342-B048-85BDC9FD1C3A}</a:tableStyleId>
              </a:tblPr>
              <a:tblGrid>
                <a:gridCol w="660114">
                  <a:extLst>
                    <a:ext uri="{9D8B030D-6E8A-4147-A177-3AD203B41FA5}">
                      <a16:colId xmlns:a16="http://schemas.microsoft.com/office/drawing/2014/main" val="3495160265"/>
                    </a:ext>
                  </a:extLst>
                </a:gridCol>
                <a:gridCol w="3982224">
                  <a:extLst>
                    <a:ext uri="{9D8B030D-6E8A-4147-A177-3AD203B41FA5}">
                      <a16:colId xmlns:a16="http://schemas.microsoft.com/office/drawing/2014/main" val="2677752426"/>
                    </a:ext>
                  </a:extLst>
                </a:gridCol>
                <a:gridCol w="7549662">
                  <a:extLst>
                    <a:ext uri="{9D8B030D-6E8A-4147-A177-3AD203B41FA5}">
                      <a16:colId xmlns:a16="http://schemas.microsoft.com/office/drawing/2014/main" val="3940428840"/>
                    </a:ext>
                  </a:extLst>
                </a:gridCol>
              </a:tblGrid>
              <a:tr h="161850">
                <a:tc>
                  <a:txBody>
                    <a:bodyPr/>
                    <a:lstStyle/>
                    <a:p>
                      <a:pPr algn="l">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SI. No.</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IS No.</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Title</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8876989"/>
                  </a:ext>
                </a:extLst>
              </a:tr>
              <a:tr h="326168">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IS 13393 : 2017; ISO 6709</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Standard representation of geographic point location by coordinates (First Revision)</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770917"/>
                  </a:ext>
                </a:extLst>
              </a:tr>
              <a:tr h="227659">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2.</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a:effectLst/>
                          <a:latin typeface="Times New Roman" panose="02020603050405020304" pitchFamily="18" charset="0"/>
                          <a:cs typeface="Times New Roman" panose="02020603050405020304" pitchFamily="18" charset="0"/>
                          <a:hlinkClick r:id="rId2"/>
                        </a:rPr>
                        <a:t>IS 16439 : 2016</a:t>
                      </a:r>
                      <a:endParaRPr lang="en-I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Metadata standard for geospatial information</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418857"/>
                  </a:ext>
                </a:extLst>
              </a:tr>
              <a:tr h="254835">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3.</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IS 16554 : 2017</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Data exchange standard for geospatial information</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261067"/>
                  </a:ext>
                </a:extLst>
              </a:tr>
              <a:tr h="326168">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4.</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3"/>
                        </a:rPr>
                        <a:t>IS 16626 : 2017; ISO 19136 : 2007</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Geography markup language (GML)</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1972067"/>
                  </a:ext>
                </a:extLst>
              </a:tr>
              <a:tr h="326168">
                <a:tc>
                  <a:txBody>
                    <a:bodyPr/>
                    <a:lstStyle/>
                    <a:p>
                      <a:pPr algn="ctr">
                        <a:lnSpc>
                          <a:spcPct val="115000"/>
                        </a:lnSpc>
                        <a:spcAft>
                          <a:spcPts val="800"/>
                        </a:spcAft>
                      </a:pPr>
                      <a:r>
                        <a:rPr lang="en-IN" sz="1300" kern="100">
                          <a:effectLst/>
                          <a:latin typeface="Times New Roman" panose="02020603050405020304" pitchFamily="18" charset="0"/>
                          <a:cs typeface="Times New Roman" panose="02020603050405020304" pitchFamily="18" charset="0"/>
                        </a:rPr>
                        <a:t>5.</a:t>
                      </a:r>
                      <a:endParaRPr lang="en-I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4"/>
                        </a:rPr>
                        <a:t>IS 16626 (Part 2) : 2018; ISO 19136-2 : 2015</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Geography markup language (GML): Part 2 extended schemas and encoding rules</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695455"/>
                  </a:ext>
                </a:extLst>
              </a:tr>
              <a:tr h="326168">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6.</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5"/>
                        </a:rPr>
                        <a:t>IS 16699 : 2018</a:t>
                      </a:r>
                      <a:r>
                        <a:rPr lang="en-IN" sz="1300" u="none" strike="noStrike" kern="100" dirty="0">
                          <a:effectLst/>
                          <a:latin typeface="Times New Roman" panose="02020603050405020304" pitchFamily="18" charset="0"/>
                          <a:cs typeface="Times New Roman" panose="02020603050405020304" pitchFamily="18" charset="0"/>
                          <a:hlinkClick r:id="rId5"/>
                        </a:rPr>
                        <a:t>; </a:t>
                      </a:r>
                      <a:r>
                        <a:rPr lang="en-IN" sz="1300" u="sng" kern="100" dirty="0">
                          <a:effectLst/>
                          <a:latin typeface="Times New Roman" panose="02020603050405020304" pitchFamily="18" charset="0"/>
                          <a:cs typeface="Times New Roman" panose="02020603050405020304" pitchFamily="18" charset="0"/>
                          <a:hlinkClick r:id="rId5"/>
                        </a:rPr>
                        <a:t>ISO 19128 : 2005</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Web map server interface</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69306"/>
                  </a:ext>
                </a:extLst>
              </a:tr>
              <a:tr h="328216">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7.</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6"/>
                        </a:rPr>
                        <a:t>IS 16701 : 2021</a:t>
                      </a:r>
                      <a:r>
                        <a:rPr lang="en-IN" sz="1300" u="none" strike="noStrike" kern="100" dirty="0">
                          <a:effectLst/>
                          <a:latin typeface="Times New Roman" panose="02020603050405020304" pitchFamily="18" charset="0"/>
                          <a:cs typeface="Times New Roman" panose="02020603050405020304" pitchFamily="18" charset="0"/>
                          <a:hlinkClick r:id="rId6"/>
                        </a:rPr>
                        <a:t>; </a:t>
                      </a:r>
                      <a:r>
                        <a:rPr lang="en-IN" sz="1300" u="sng" kern="100" dirty="0">
                          <a:effectLst/>
                          <a:latin typeface="Times New Roman" panose="02020603050405020304" pitchFamily="18" charset="0"/>
                          <a:cs typeface="Times New Roman" panose="02020603050405020304" pitchFamily="18" charset="0"/>
                          <a:hlinkClick r:id="rId6"/>
                        </a:rPr>
                        <a:t>ISO 19142: 2010</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Web Feature Service</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780671"/>
                  </a:ext>
                </a:extLst>
              </a:tr>
              <a:tr h="0">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8.</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7"/>
                        </a:rPr>
                        <a:t>IS 16966 : 2018</a:t>
                      </a:r>
                      <a:r>
                        <a:rPr lang="en-IN" sz="1300" u="none" strike="noStrike" kern="100" dirty="0">
                          <a:effectLst/>
                          <a:latin typeface="Times New Roman" panose="02020603050405020304" pitchFamily="18" charset="0"/>
                          <a:cs typeface="Times New Roman" panose="02020603050405020304" pitchFamily="18" charset="0"/>
                          <a:hlinkClick r:id="rId7"/>
                        </a:rPr>
                        <a:t>; </a:t>
                      </a:r>
                      <a:r>
                        <a:rPr lang="en-IN" sz="1300" u="sng" kern="100" dirty="0">
                          <a:effectLst/>
                          <a:latin typeface="Times New Roman" panose="02020603050405020304" pitchFamily="18" charset="0"/>
                          <a:cs typeface="Times New Roman" panose="02020603050405020304" pitchFamily="18" charset="0"/>
                          <a:hlinkClick r:id="rId7"/>
                        </a:rPr>
                        <a:t>ISO 19132 : 2007</a:t>
                      </a:r>
                      <a:br>
                        <a:rPr lang="en-IN" sz="1300" u="none" strike="noStrike" kern="100" dirty="0">
                          <a:effectLst/>
                          <a:latin typeface="Times New Roman" panose="02020603050405020304" pitchFamily="18" charset="0"/>
                          <a:cs typeface="Times New Roman" panose="02020603050405020304" pitchFamily="18" charset="0"/>
                          <a:hlinkClick r:id="rId7"/>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Location-Based Services — Reference Model</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78345"/>
                  </a:ext>
                </a:extLst>
              </a:tr>
              <a:tr h="0">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9.</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8"/>
                        </a:rPr>
                        <a:t>IS 16967 : 2018</a:t>
                      </a:r>
                      <a:r>
                        <a:rPr lang="en-IN" sz="1300" u="none" strike="noStrike" kern="100" dirty="0">
                          <a:effectLst/>
                          <a:latin typeface="Times New Roman" panose="02020603050405020304" pitchFamily="18" charset="0"/>
                          <a:cs typeface="Times New Roman" panose="02020603050405020304" pitchFamily="18" charset="0"/>
                          <a:hlinkClick r:id="rId8"/>
                        </a:rPr>
                        <a:t>; </a:t>
                      </a:r>
                      <a:r>
                        <a:rPr lang="en-IN" sz="1300" u="sng" kern="100" dirty="0">
                          <a:effectLst/>
                          <a:latin typeface="Times New Roman" panose="02020603050405020304" pitchFamily="18" charset="0"/>
                          <a:cs typeface="Times New Roman" panose="02020603050405020304" pitchFamily="18" charset="0"/>
                          <a:hlinkClick r:id="rId8"/>
                        </a:rPr>
                        <a:t>ISO 19133 : 2005</a:t>
                      </a:r>
                      <a:br>
                        <a:rPr lang="en-IN" sz="1300" u="none" strike="noStrike" kern="100" dirty="0">
                          <a:effectLst/>
                          <a:latin typeface="Times New Roman" panose="02020603050405020304" pitchFamily="18" charset="0"/>
                          <a:cs typeface="Times New Roman" panose="02020603050405020304" pitchFamily="18" charset="0"/>
                          <a:hlinkClick r:id="rId8"/>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Location - Based services - Tracking and navigation</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113529"/>
                  </a:ext>
                </a:extLst>
              </a:tr>
              <a:tr h="0">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10.</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9"/>
                        </a:rPr>
                        <a:t>IS 16968 : 2018</a:t>
                      </a:r>
                      <a:r>
                        <a:rPr lang="en-IN" sz="1300" u="none" strike="noStrike" kern="100" dirty="0">
                          <a:effectLst/>
                          <a:latin typeface="Times New Roman" panose="02020603050405020304" pitchFamily="18" charset="0"/>
                          <a:cs typeface="Times New Roman" panose="02020603050405020304" pitchFamily="18" charset="0"/>
                          <a:hlinkClick r:id="rId9"/>
                        </a:rPr>
                        <a:t>; </a:t>
                      </a:r>
                      <a:r>
                        <a:rPr lang="en-IN" sz="1300" u="sng" kern="100" dirty="0">
                          <a:effectLst/>
                          <a:latin typeface="Times New Roman" panose="02020603050405020304" pitchFamily="18" charset="0"/>
                          <a:cs typeface="Times New Roman" panose="02020603050405020304" pitchFamily="18" charset="0"/>
                          <a:hlinkClick r:id="rId9"/>
                        </a:rPr>
                        <a:t>ISO 19134 : 2007</a:t>
                      </a:r>
                      <a:br>
                        <a:rPr lang="en-IN" sz="1300" u="none" strike="noStrike" kern="100" dirty="0">
                          <a:effectLst/>
                          <a:latin typeface="Times New Roman" panose="02020603050405020304" pitchFamily="18" charset="0"/>
                          <a:cs typeface="Times New Roman" panose="02020603050405020304" pitchFamily="18" charset="0"/>
                          <a:hlinkClick r:id="rId9"/>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a:effectLst/>
                          <a:latin typeface="Times New Roman" panose="02020603050405020304" pitchFamily="18" charset="0"/>
                          <a:cs typeface="Times New Roman" panose="02020603050405020304" pitchFamily="18" charset="0"/>
                        </a:rPr>
                        <a:t>Geographic information - Location - Based services - Multimodal routing and navigation</a:t>
                      </a:r>
                      <a:endParaRPr lang="en-I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526182"/>
                  </a:ext>
                </a:extLst>
              </a:tr>
              <a:tr h="316446">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11.</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0"/>
                        </a:rPr>
                        <a:t>IS 16970 : 2018</a:t>
                      </a:r>
                      <a:r>
                        <a:rPr lang="en-IN" sz="1300" u="none" strike="noStrike" kern="100" dirty="0">
                          <a:effectLst/>
                          <a:latin typeface="Times New Roman" panose="02020603050405020304" pitchFamily="18" charset="0"/>
                          <a:cs typeface="Times New Roman" panose="02020603050405020304" pitchFamily="18" charset="0"/>
                          <a:hlinkClick r:id="rId10"/>
                        </a:rPr>
                        <a:t>; </a:t>
                      </a:r>
                      <a:r>
                        <a:rPr lang="en-IN" sz="1300" u="sng" kern="100" dirty="0">
                          <a:effectLst/>
                          <a:latin typeface="Times New Roman" panose="02020603050405020304" pitchFamily="18" charset="0"/>
                          <a:cs typeface="Times New Roman" panose="02020603050405020304" pitchFamily="18" charset="0"/>
                          <a:hlinkClick r:id="rId10"/>
                        </a:rPr>
                        <a:t>ISO 19109 : 2015</a:t>
                      </a:r>
                      <a:br>
                        <a:rPr lang="en-IN" sz="1300" u="none" strike="noStrike" kern="100" dirty="0">
                          <a:effectLst/>
                          <a:latin typeface="Times New Roman" panose="02020603050405020304" pitchFamily="18" charset="0"/>
                          <a:cs typeface="Times New Roman" panose="02020603050405020304" pitchFamily="18" charset="0"/>
                          <a:hlinkClick r:id="rId10"/>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Rules for applications schema</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179957"/>
                  </a:ext>
                </a:extLst>
              </a:tr>
              <a:tr h="309386">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12.</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1"/>
                        </a:rPr>
                        <a:t>IS 17007 : 2018</a:t>
                      </a:r>
                      <a:r>
                        <a:rPr lang="en-IN" sz="1300" u="none" strike="noStrike" kern="100" dirty="0">
                          <a:effectLst/>
                          <a:latin typeface="Times New Roman" panose="02020603050405020304" pitchFamily="18" charset="0"/>
                          <a:cs typeface="Times New Roman" panose="02020603050405020304" pitchFamily="18" charset="0"/>
                          <a:hlinkClick r:id="rId11"/>
                        </a:rPr>
                        <a:t>; </a:t>
                      </a:r>
                      <a:r>
                        <a:rPr lang="en-IN" sz="1300" u="sng" kern="100" dirty="0">
                          <a:effectLst/>
                          <a:latin typeface="Times New Roman" panose="02020603050405020304" pitchFamily="18" charset="0"/>
                          <a:cs typeface="Times New Roman" panose="02020603050405020304" pitchFamily="18" charset="0"/>
                          <a:hlinkClick r:id="rId11"/>
                        </a:rPr>
                        <a:t>ISO 19103 : 2015</a:t>
                      </a:r>
                      <a:br>
                        <a:rPr lang="en-IN" sz="1300" u="none" strike="noStrike" kern="100" dirty="0">
                          <a:effectLst/>
                          <a:latin typeface="Times New Roman" panose="02020603050405020304" pitchFamily="18" charset="0"/>
                          <a:cs typeface="Times New Roman" panose="02020603050405020304" pitchFamily="18" charset="0"/>
                          <a:hlinkClick r:id="rId11"/>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 Conceptual schema language</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7786940"/>
                  </a:ext>
                </a:extLst>
              </a:tr>
              <a:tr h="344530">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13.</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2"/>
                        </a:rPr>
                        <a:t>IS 18565 (Part 1) : 2024</a:t>
                      </a:r>
                      <a:r>
                        <a:rPr lang="en-IN" sz="1300" u="none" strike="noStrike" kern="100" dirty="0">
                          <a:effectLst/>
                          <a:latin typeface="Times New Roman" panose="02020603050405020304" pitchFamily="18" charset="0"/>
                          <a:cs typeface="Times New Roman" panose="02020603050405020304" pitchFamily="18" charset="0"/>
                          <a:hlinkClick r:id="rId12"/>
                        </a:rPr>
                        <a:t>; </a:t>
                      </a:r>
                      <a:r>
                        <a:rPr lang="en-IN" sz="1300" u="sng" kern="100" dirty="0">
                          <a:effectLst/>
                          <a:latin typeface="Times New Roman" panose="02020603050405020304" pitchFamily="18" charset="0"/>
                          <a:cs typeface="Times New Roman" panose="02020603050405020304" pitchFamily="18" charset="0"/>
                          <a:hlinkClick r:id="rId12"/>
                        </a:rPr>
                        <a:t>ISO 19157-1 :2023</a:t>
                      </a:r>
                      <a:br>
                        <a:rPr lang="en-IN" sz="1300" u="none" strike="noStrike" kern="100" dirty="0">
                          <a:effectLst/>
                          <a:latin typeface="Times New Roman" panose="02020603050405020304" pitchFamily="18" charset="0"/>
                          <a:cs typeface="Times New Roman" panose="02020603050405020304" pitchFamily="18" charset="0"/>
                          <a:hlinkClick r:id="rId12"/>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Data quality Part 1 General requirements</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882215"/>
                  </a:ext>
                </a:extLst>
              </a:tr>
              <a:tr h="379673">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14.</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3"/>
                        </a:rPr>
                        <a:t>IS 18565 (Part 2) : 2024</a:t>
                      </a:r>
                      <a:r>
                        <a:rPr lang="en-IN" sz="1300" u="none" strike="noStrike" kern="100" dirty="0">
                          <a:effectLst/>
                          <a:latin typeface="Times New Roman" panose="02020603050405020304" pitchFamily="18" charset="0"/>
                          <a:cs typeface="Times New Roman" panose="02020603050405020304" pitchFamily="18" charset="0"/>
                          <a:hlinkClick r:id="rId13"/>
                        </a:rPr>
                        <a:t>; </a:t>
                      </a:r>
                      <a:r>
                        <a:rPr lang="en-IN" sz="1300" u="sng" kern="100" dirty="0">
                          <a:effectLst/>
                          <a:latin typeface="Times New Roman" panose="02020603050405020304" pitchFamily="18" charset="0"/>
                          <a:cs typeface="Times New Roman" panose="02020603050405020304" pitchFamily="18" charset="0"/>
                          <a:hlinkClick r:id="rId13"/>
                        </a:rPr>
                        <a:t>ISO/TS 19157-2</a:t>
                      </a:r>
                      <a:br>
                        <a:rPr lang="en-IN" sz="1300" u="none" strike="noStrike" kern="100" dirty="0">
                          <a:effectLst/>
                          <a:latin typeface="Times New Roman" panose="02020603050405020304" pitchFamily="18" charset="0"/>
                          <a:cs typeface="Times New Roman" panose="02020603050405020304" pitchFamily="18" charset="0"/>
                          <a:hlinkClick r:id="rId13"/>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Geographic Information Data Quality Part 2: XML Schema Implementation</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925549"/>
                  </a:ext>
                </a:extLst>
              </a:tr>
              <a:tr h="358546">
                <a:tc>
                  <a:txBody>
                    <a:bodyPr/>
                    <a:lstStyle/>
                    <a:p>
                      <a:pPr algn="ctr">
                        <a:lnSpc>
                          <a:spcPct val="115000"/>
                        </a:lnSpc>
                        <a:spcAft>
                          <a:spcPts val="800"/>
                        </a:spcAft>
                      </a:pPr>
                      <a:r>
                        <a:rPr lang="en-IN" sz="1300" kern="100">
                          <a:effectLst/>
                          <a:latin typeface="Times New Roman" panose="02020603050405020304" pitchFamily="18" charset="0"/>
                          <a:cs typeface="Times New Roman" panose="02020603050405020304" pitchFamily="18" charset="0"/>
                        </a:rPr>
                        <a:t>15.</a:t>
                      </a:r>
                      <a:endParaRPr lang="en-I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4"/>
                        </a:rPr>
                        <a:t>IS 18594 : 2024</a:t>
                      </a:r>
                      <a:r>
                        <a:rPr lang="en-IN" sz="1300" u="none" strike="noStrike" kern="100" dirty="0">
                          <a:effectLst/>
                          <a:latin typeface="Times New Roman" panose="02020603050405020304" pitchFamily="18" charset="0"/>
                          <a:cs typeface="Times New Roman" panose="02020603050405020304" pitchFamily="18" charset="0"/>
                          <a:hlinkClick r:id="rId14"/>
                        </a:rPr>
                        <a:t>; </a:t>
                      </a:r>
                      <a:r>
                        <a:rPr lang="en-IN" sz="1300" u="sng" kern="100" dirty="0">
                          <a:effectLst/>
                          <a:latin typeface="Times New Roman" panose="02020603050405020304" pitchFamily="18" charset="0"/>
                          <a:cs typeface="Times New Roman" panose="02020603050405020304" pitchFamily="18" charset="0"/>
                          <a:hlinkClick r:id="rId14"/>
                        </a:rPr>
                        <a:t>ISO 19152:2012</a:t>
                      </a:r>
                      <a:br>
                        <a:rPr lang="en-IN" sz="1300" u="none" strike="noStrike" kern="100" dirty="0">
                          <a:effectLst/>
                          <a:latin typeface="Times New Roman" panose="02020603050405020304" pitchFamily="18" charset="0"/>
                          <a:cs typeface="Times New Roman" panose="02020603050405020304" pitchFamily="18" charset="0"/>
                          <a:hlinkClick r:id="rId14"/>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Land Administration Domain Model (LADM)</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343340"/>
                  </a:ext>
                </a:extLst>
              </a:tr>
              <a:tr h="226194">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16.</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15000"/>
                        </a:lnSpc>
                        <a:spcAft>
                          <a:spcPts val="800"/>
                        </a:spcAft>
                      </a:pPr>
                      <a:r>
                        <a:rPr lang="en-IN" sz="1300" u="sng" kern="100" dirty="0">
                          <a:effectLst/>
                          <a:latin typeface="Times New Roman" panose="02020603050405020304" pitchFamily="18" charset="0"/>
                          <a:cs typeface="Times New Roman" panose="02020603050405020304" pitchFamily="18" charset="0"/>
                          <a:hlinkClick r:id="rId15"/>
                        </a:rPr>
                        <a:t>IS 18620 (Part 1) : 2024</a:t>
                      </a:r>
                      <a:r>
                        <a:rPr lang="en-IN" sz="1300" u="none" strike="noStrike" kern="100" dirty="0">
                          <a:effectLst/>
                          <a:latin typeface="Times New Roman" panose="02020603050405020304" pitchFamily="18" charset="0"/>
                          <a:cs typeface="Times New Roman" panose="02020603050405020304" pitchFamily="18" charset="0"/>
                          <a:hlinkClick r:id="rId15"/>
                        </a:rPr>
                        <a:t>; </a:t>
                      </a:r>
                      <a:r>
                        <a:rPr lang="en-IN" sz="1300" u="sng" kern="100" dirty="0">
                          <a:effectLst/>
                          <a:latin typeface="Times New Roman" panose="02020603050405020304" pitchFamily="18" charset="0"/>
                          <a:cs typeface="Times New Roman" panose="02020603050405020304" pitchFamily="18" charset="0"/>
                          <a:hlinkClick r:id="rId15"/>
                        </a:rPr>
                        <a:t>ISO 19168-1:2020</a:t>
                      </a:r>
                      <a:br>
                        <a:rPr lang="en-IN" sz="1300" u="none" strike="noStrike" kern="100" dirty="0">
                          <a:effectLst/>
                          <a:latin typeface="Times New Roman" panose="02020603050405020304" pitchFamily="18" charset="0"/>
                          <a:cs typeface="Times New Roman" panose="02020603050405020304" pitchFamily="18" charset="0"/>
                          <a:hlinkClick r:id="rId15"/>
                        </a:rPr>
                      </a:b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en-IN" sz="1300" kern="100" dirty="0">
                          <a:effectLst/>
                          <a:latin typeface="Times New Roman" panose="02020603050405020304" pitchFamily="18" charset="0"/>
                          <a:cs typeface="Times New Roman" panose="02020603050405020304" pitchFamily="18" charset="0"/>
                        </a:rPr>
                        <a:t>Geospatial API for features Part 1: Core</a:t>
                      </a:r>
                      <a:endParaRPr lang="en-IN" sz="1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0" marR="4580" marT="4580" marB="4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7316973"/>
                  </a:ext>
                </a:extLst>
              </a:tr>
            </a:tbl>
          </a:graphicData>
        </a:graphic>
      </p:graphicFrame>
      <p:sp>
        <p:nvSpPr>
          <p:cNvPr id="4" name="TextBox 3">
            <a:extLst>
              <a:ext uri="{FF2B5EF4-FFF2-40B4-BE49-F238E27FC236}">
                <a16:creationId xmlns:a16="http://schemas.microsoft.com/office/drawing/2014/main" id="{3F873F12-6B12-5108-88A8-6FA270EA49DF}"/>
              </a:ext>
            </a:extLst>
          </p:cNvPr>
          <p:cNvSpPr txBox="1"/>
          <p:nvPr/>
        </p:nvSpPr>
        <p:spPr>
          <a:xfrm>
            <a:off x="0" y="0"/>
            <a:ext cx="12192000" cy="504625"/>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IN" sz="2000" b="1" dirty="0">
                <a:effectLst/>
                <a:latin typeface="Times New Roman" panose="02020603050405020304" pitchFamily="18" charset="0"/>
                <a:ea typeface="Calibri" panose="020F0502020204030204" pitchFamily="34" charset="0"/>
              </a:rPr>
              <a:t>Key standards of Geospatial Information</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101;p1" descr="Icon&#10;&#10;Description automatically generated">
            <a:extLst>
              <a:ext uri="{FF2B5EF4-FFF2-40B4-BE49-F238E27FC236}">
                <a16:creationId xmlns:a16="http://schemas.microsoft.com/office/drawing/2014/main" id="{9213825B-6E7D-BB50-4BE8-8A4A2AB13DFC}"/>
              </a:ext>
            </a:extLst>
          </p:cNvPr>
          <p:cNvPicPr preferRelativeResize="0"/>
          <p:nvPr/>
        </p:nvPicPr>
        <p:blipFill rotWithShape="1">
          <a:blip r:embed="rId16"/>
          <a:stretch/>
        </p:blipFill>
        <p:spPr>
          <a:xfrm>
            <a:off x="11013590" y="0"/>
            <a:ext cx="1178410" cy="830998"/>
          </a:xfrm>
          <a:prstGeom prst="rect">
            <a:avLst/>
          </a:prstGeom>
          <a:noFill/>
        </p:spPr>
      </p:pic>
    </p:spTree>
    <p:extLst>
      <p:ext uri="{BB962C8B-B14F-4D97-AF65-F5344CB8AC3E}">
        <p14:creationId xmlns:p14="http://schemas.microsoft.com/office/powerpoint/2010/main" val="187846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61814-3C17-42AE-EE03-7EE7A4B0A443}"/>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US" sz="2400" b="1" dirty="0">
                <a:effectLst/>
                <a:latin typeface="Times New Roman" panose="02020603050405020304" pitchFamily="18" charset="0"/>
                <a:ea typeface="Calibri" panose="020F0502020204030204" pitchFamily="34" charset="0"/>
              </a:rPr>
              <a:t>Importance of data accuracy, interoperability, and metadata in geospatial systems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29AF3A04-1210-3422-C7C2-19CFBA62EA80}"/>
              </a:ext>
            </a:extLst>
          </p:cNvPr>
          <p:cNvPicPr preferRelativeResize="0"/>
          <p:nvPr/>
        </p:nvPicPr>
        <p:blipFill rotWithShape="1">
          <a:blip r:embed="rId2"/>
          <a:stretch/>
        </p:blipFill>
        <p:spPr>
          <a:xfrm>
            <a:off x="11013590" y="0"/>
            <a:ext cx="1178410" cy="830998"/>
          </a:xfrm>
          <a:prstGeom prst="rect">
            <a:avLst/>
          </a:prstGeom>
          <a:noFill/>
        </p:spPr>
      </p:pic>
      <p:sp>
        <p:nvSpPr>
          <p:cNvPr id="5" name="TextBox 4">
            <a:extLst>
              <a:ext uri="{FF2B5EF4-FFF2-40B4-BE49-F238E27FC236}">
                <a16:creationId xmlns:a16="http://schemas.microsoft.com/office/drawing/2014/main" id="{CCCFAA5F-484C-C89E-AC17-A0FE77C9B52A}"/>
              </a:ext>
            </a:extLst>
          </p:cNvPr>
          <p:cNvSpPr txBox="1"/>
          <p:nvPr/>
        </p:nvSpPr>
        <p:spPr>
          <a:xfrm>
            <a:off x="119575" y="1070546"/>
            <a:ext cx="5976425" cy="5137945"/>
          </a:xfrm>
          <a:prstGeom prst="rect">
            <a:avLst/>
          </a:prstGeom>
          <a:noFill/>
          <a:ln>
            <a:noFill/>
          </a:ln>
        </p:spPr>
        <p:txBody>
          <a:bodyPr wrap="square">
            <a:spAutoFit/>
          </a:bodyPr>
          <a:lstStyle/>
          <a:p>
            <a:pPr algn="just">
              <a:lnSpc>
                <a:spcPct val="150000"/>
              </a:lnSpc>
            </a:pPr>
            <a:r>
              <a:rPr lang="en-IN" sz="1800" b="1" dirty="0">
                <a:effectLst/>
                <a:latin typeface="Times New Roman" panose="02020603050405020304" pitchFamily="18" charset="0"/>
                <a:ea typeface="Calibri" panose="020F0502020204030204" pitchFamily="34" charset="0"/>
              </a:rPr>
              <a:t>Data accuracy</a:t>
            </a:r>
            <a:r>
              <a:rPr lang="en-IN" sz="1800" dirty="0">
                <a:effectLst/>
                <a:latin typeface="Times New Roman" panose="02020603050405020304" pitchFamily="18" charset="0"/>
                <a:ea typeface="Calibri" panose="020F0502020204030204" pitchFamily="34" charset="0"/>
              </a:rPr>
              <a:t> ensures the information used for planning and analysis reflects real-world conditions, minimizing errors. Projects like road construction or utility network planning require precise spatial data to avoid costly errors and delays. </a:t>
            </a:r>
          </a:p>
          <a:p>
            <a:pPr algn="just">
              <a:lnSpc>
                <a:spcPct val="150000"/>
              </a:lnSpc>
            </a:pPr>
            <a:endParaRPr lang="en-IN" dirty="0">
              <a:latin typeface="Times New Roman" panose="02020603050405020304" pitchFamily="18" charset="0"/>
            </a:endParaRPr>
          </a:p>
          <a:p>
            <a:pPr algn="just">
              <a:lnSpc>
                <a:spcPct val="150000"/>
              </a:lnSpc>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Interoperability</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ensures that diverse geospatial systems, datasets, and software can work together seamlessly, which is essential in complex projects involving multiple stakeholders.</a:t>
            </a:r>
          </a:p>
          <a:p>
            <a:pPr algn="just">
              <a:lnSpc>
                <a:spcPct val="150000"/>
              </a:lnSpc>
            </a:pPr>
            <a:endParaRPr lang="en-IN" kern="100" dirty="0">
              <a:latin typeface="Times New Roman" panose="02020603050405020304" pitchFamily="18" charset="0"/>
              <a:cs typeface="Times New Roman" panose="02020603050405020304" pitchFamily="18" charset="0"/>
            </a:endParaRPr>
          </a:p>
          <a:p>
            <a:pPr algn="just">
              <a:lnSpc>
                <a:spcPct val="150000"/>
              </a:lnSpc>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Metadata</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is the descriptive information about geospatial data that ensures its usability, reliability, and transparency.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IN" dirty="0"/>
          </a:p>
        </p:txBody>
      </p:sp>
      <p:pic>
        <p:nvPicPr>
          <p:cNvPr id="10" name="Image 1" descr="preencoded.png">
            <a:extLst>
              <a:ext uri="{FF2B5EF4-FFF2-40B4-BE49-F238E27FC236}">
                <a16:creationId xmlns:a16="http://schemas.microsoft.com/office/drawing/2014/main" id="{B83263F2-5A45-6235-8EBA-2CA9F37CA0FF}"/>
              </a:ext>
            </a:extLst>
          </p:cNvPr>
          <p:cNvPicPr>
            <a:picLocks noChangeAspect="1"/>
          </p:cNvPicPr>
          <p:nvPr/>
        </p:nvPicPr>
        <p:blipFill>
          <a:blip r:embed="rId3"/>
          <a:stretch>
            <a:fillRect/>
          </a:stretch>
        </p:blipFill>
        <p:spPr>
          <a:xfrm>
            <a:off x="6260385" y="1274263"/>
            <a:ext cx="5931615" cy="4730509"/>
          </a:xfrm>
          <a:prstGeom prst="rect">
            <a:avLst/>
          </a:prstGeom>
        </p:spPr>
      </p:pic>
    </p:spTree>
    <p:extLst>
      <p:ext uri="{BB962C8B-B14F-4D97-AF65-F5344CB8AC3E}">
        <p14:creationId xmlns:p14="http://schemas.microsoft.com/office/powerpoint/2010/main" val="359784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C35F71-3378-8011-8CE2-0AB0FA6C8E7E}"/>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US" sz="2400" b="1" dirty="0">
                <a:effectLst/>
                <a:latin typeface="Times New Roman" panose="02020603050405020304" pitchFamily="18" charset="0"/>
                <a:ea typeface="Calibri" panose="020F0502020204030204" pitchFamily="34" charset="0"/>
              </a:rPr>
              <a:t>Key challenges in geospatial planning implementation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FAE3DB46-3AD8-6579-22ED-75B171ACC657}"/>
              </a:ext>
            </a:extLst>
          </p:cNvPr>
          <p:cNvPicPr preferRelativeResize="0"/>
          <p:nvPr/>
        </p:nvPicPr>
        <p:blipFill rotWithShape="1">
          <a:blip r:embed="rId2"/>
          <a:stretch/>
        </p:blipFill>
        <p:spPr>
          <a:xfrm>
            <a:off x="11013590" y="0"/>
            <a:ext cx="1178410" cy="830998"/>
          </a:xfrm>
          <a:prstGeom prst="rect">
            <a:avLst/>
          </a:prstGeom>
          <a:noFill/>
        </p:spPr>
      </p:pic>
      <p:sp>
        <p:nvSpPr>
          <p:cNvPr id="5" name="TextBox 4">
            <a:extLst>
              <a:ext uri="{FF2B5EF4-FFF2-40B4-BE49-F238E27FC236}">
                <a16:creationId xmlns:a16="http://schemas.microsoft.com/office/drawing/2014/main" id="{D59F4D94-1937-DEA6-CB54-82D4895F4BD6}"/>
              </a:ext>
            </a:extLst>
          </p:cNvPr>
          <p:cNvSpPr txBox="1"/>
          <p:nvPr/>
        </p:nvSpPr>
        <p:spPr>
          <a:xfrm>
            <a:off x="0" y="630943"/>
            <a:ext cx="11866098" cy="2923877"/>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Case study: </a:t>
            </a:r>
            <a:r>
              <a:rPr lang="en-US" sz="2000" dirty="0">
                <a:latin typeface="Times New Roman" panose="02020603050405020304" pitchFamily="18" charset="0"/>
                <a:cs typeface="Times New Roman" panose="02020603050405020304" pitchFamily="18" charset="0"/>
              </a:rPr>
              <a:t>Mapping Sewer Lines for Sustainable Urban Sanitation</a:t>
            </a:r>
          </a:p>
          <a:p>
            <a:endParaRPr lang="en-IN" sz="1800" b="1" dirty="0">
              <a:effectLst/>
              <a:latin typeface="Times New Roman" panose="02020603050405020304" pitchFamily="18" charset="0"/>
              <a:ea typeface="Calibri" panose="020F0502020204030204" pitchFamily="34" charset="0"/>
            </a:endParaRPr>
          </a:p>
          <a:p>
            <a:r>
              <a:rPr lang="en-IN" sz="1800" b="1" dirty="0">
                <a:effectLst/>
                <a:latin typeface="Times New Roman" panose="02020603050405020304" pitchFamily="18" charset="0"/>
                <a:ea typeface="Calibri" panose="020F0502020204030204" pitchFamily="34" charset="0"/>
              </a:rPr>
              <a:t>Problem: </a:t>
            </a:r>
            <a:r>
              <a:rPr lang="en-IN" sz="1800" dirty="0">
                <a:effectLst/>
                <a:latin typeface="Times New Roman" panose="02020603050405020304" pitchFamily="18" charset="0"/>
                <a:ea typeface="Calibri" panose="020F0502020204030204" pitchFamily="34" charset="0"/>
              </a:rPr>
              <a:t>India faces a critical challenge in managing its sewer systems due to rapid urbanization and outdated infrastructure. Many urban areas lack proper maps of existing sewer lines, resulting in inefficient planning, frequent blockages, and environmental contamination. </a:t>
            </a:r>
          </a:p>
          <a:p>
            <a:endParaRPr lang="en-IN" dirty="0">
              <a:latin typeface="Times New Roman" panose="02020603050405020304" pitchFamily="18" charset="0"/>
              <a:cs typeface="Times New Roman" panose="02020603050405020304" pitchFamily="18" charset="0"/>
            </a:endParaRPr>
          </a:p>
          <a:p>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Solution: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By integrating spatial data with existing sewer infrastructure, GIS can create accurate and interactive sewer line maps. Integrating Artificial Intelligence (AI) into GIS-based solutions can amplify efficiency and accuracy in addressing India’s sewer line challenges.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7C7EBF47-0F59-5850-15D3-41B601413CAA}"/>
              </a:ext>
            </a:extLst>
          </p:cNvPr>
          <p:cNvGrpSpPr/>
          <p:nvPr/>
        </p:nvGrpSpPr>
        <p:grpSpPr>
          <a:xfrm>
            <a:off x="316523" y="3469717"/>
            <a:ext cx="11549575" cy="2742718"/>
            <a:chOff x="316523" y="3469717"/>
            <a:chExt cx="11549575" cy="2742718"/>
          </a:xfrm>
        </p:grpSpPr>
        <p:sp>
          <p:nvSpPr>
            <p:cNvPr id="7" name="TextBox 6">
              <a:extLst>
                <a:ext uri="{FF2B5EF4-FFF2-40B4-BE49-F238E27FC236}">
                  <a16:creationId xmlns:a16="http://schemas.microsoft.com/office/drawing/2014/main" id="{1E2A2ED4-9CAB-3675-D62D-1E35E1C13FE2}"/>
                </a:ext>
              </a:extLst>
            </p:cNvPr>
            <p:cNvSpPr txBox="1"/>
            <p:nvPr/>
          </p:nvSpPr>
          <p:spPr>
            <a:xfrm>
              <a:off x="316523" y="3598615"/>
              <a:ext cx="3355145" cy="369332"/>
            </a:xfrm>
            <a:prstGeom prst="rect">
              <a:avLst/>
            </a:prstGeom>
            <a:noFill/>
            <a:ln w="28575">
              <a:solidFill>
                <a:schemeClr val="accent2"/>
              </a:solidFill>
            </a:ln>
          </p:spPr>
          <p:txBody>
            <a:bodyPr wrap="square">
              <a:spAutoFit/>
            </a:bodyPr>
            <a:lstStyle/>
            <a:p>
              <a:r>
                <a:rPr lang="en-IN" dirty="0"/>
                <a:t>Surveying Existing Infrastructure</a:t>
              </a:r>
            </a:p>
          </p:txBody>
        </p:sp>
        <p:sp>
          <p:nvSpPr>
            <p:cNvPr id="9" name="TextBox 8">
              <a:extLst>
                <a:ext uri="{FF2B5EF4-FFF2-40B4-BE49-F238E27FC236}">
                  <a16:creationId xmlns:a16="http://schemas.microsoft.com/office/drawing/2014/main" id="{32A01C12-7285-B960-8D5B-CEAADFB53DE2}"/>
                </a:ext>
              </a:extLst>
            </p:cNvPr>
            <p:cNvSpPr txBox="1"/>
            <p:nvPr/>
          </p:nvSpPr>
          <p:spPr>
            <a:xfrm>
              <a:off x="1098453" y="4329824"/>
              <a:ext cx="2792437" cy="369332"/>
            </a:xfrm>
            <a:prstGeom prst="rect">
              <a:avLst/>
            </a:prstGeom>
            <a:noFill/>
            <a:ln w="28575">
              <a:solidFill>
                <a:schemeClr val="accent2"/>
              </a:solidFill>
            </a:ln>
          </p:spPr>
          <p:txBody>
            <a:bodyPr wrap="square">
              <a:spAutoFit/>
            </a:bodyPr>
            <a:lstStyle/>
            <a:p>
              <a:r>
                <a:rPr lang="en-US" dirty="0"/>
                <a:t>Planning New Sewer Lines</a:t>
              </a:r>
              <a:endParaRPr lang="en-IN" dirty="0"/>
            </a:p>
          </p:txBody>
        </p:sp>
        <p:sp>
          <p:nvSpPr>
            <p:cNvPr id="11" name="TextBox 10">
              <a:extLst>
                <a:ext uri="{FF2B5EF4-FFF2-40B4-BE49-F238E27FC236}">
                  <a16:creationId xmlns:a16="http://schemas.microsoft.com/office/drawing/2014/main" id="{8EC6D444-325F-6BD5-E95F-D61BEF1AF54B}"/>
                </a:ext>
              </a:extLst>
            </p:cNvPr>
            <p:cNvSpPr txBox="1"/>
            <p:nvPr/>
          </p:nvSpPr>
          <p:spPr>
            <a:xfrm>
              <a:off x="1994095" y="5086463"/>
              <a:ext cx="3355145" cy="369332"/>
            </a:xfrm>
            <a:prstGeom prst="rect">
              <a:avLst/>
            </a:prstGeom>
            <a:noFill/>
            <a:ln w="28575">
              <a:solidFill>
                <a:schemeClr val="accent2"/>
              </a:solidFill>
            </a:ln>
          </p:spPr>
          <p:txBody>
            <a:bodyPr wrap="square">
              <a:spAutoFit/>
            </a:bodyPr>
            <a:lstStyle/>
            <a:p>
              <a:r>
                <a:rPr lang="en-US" dirty="0"/>
                <a:t>Optimizing Routes and Resources</a:t>
              </a:r>
              <a:endParaRPr lang="en-IN" dirty="0"/>
            </a:p>
          </p:txBody>
        </p:sp>
        <p:sp>
          <p:nvSpPr>
            <p:cNvPr id="13" name="TextBox 12">
              <a:extLst>
                <a:ext uri="{FF2B5EF4-FFF2-40B4-BE49-F238E27FC236}">
                  <a16:creationId xmlns:a16="http://schemas.microsoft.com/office/drawing/2014/main" id="{1513BFBF-D47A-55F4-D76B-6D2D6D7181E9}"/>
                </a:ext>
              </a:extLst>
            </p:cNvPr>
            <p:cNvSpPr txBox="1"/>
            <p:nvPr/>
          </p:nvSpPr>
          <p:spPr>
            <a:xfrm>
              <a:off x="3067930" y="5843103"/>
              <a:ext cx="3917852" cy="369332"/>
            </a:xfrm>
            <a:prstGeom prst="rect">
              <a:avLst/>
            </a:prstGeom>
            <a:noFill/>
            <a:ln w="28575">
              <a:solidFill>
                <a:schemeClr val="accent2"/>
              </a:solidFill>
            </a:ln>
          </p:spPr>
          <p:txBody>
            <a:bodyPr wrap="square">
              <a:spAutoFit/>
            </a:bodyPr>
            <a:lstStyle/>
            <a:p>
              <a:r>
                <a:rPr lang="en-US" dirty="0"/>
                <a:t>Real-Time Monitoring and Maintenance</a:t>
              </a:r>
              <a:endParaRPr lang="en-IN" dirty="0"/>
            </a:p>
          </p:txBody>
        </p:sp>
        <p:sp>
          <p:nvSpPr>
            <p:cNvPr id="15" name="TextBox 14">
              <a:extLst>
                <a:ext uri="{FF2B5EF4-FFF2-40B4-BE49-F238E27FC236}">
                  <a16:creationId xmlns:a16="http://schemas.microsoft.com/office/drawing/2014/main" id="{B6D0DC33-B4E5-9A93-44F9-50E6F3B8E375}"/>
                </a:ext>
              </a:extLst>
            </p:cNvPr>
            <p:cNvSpPr txBox="1"/>
            <p:nvPr/>
          </p:nvSpPr>
          <p:spPr>
            <a:xfrm>
              <a:off x="8301111" y="3469717"/>
              <a:ext cx="3564987" cy="2308324"/>
            </a:xfrm>
            <a:prstGeom prst="rect">
              <a:avLst/>
            </a:prstGeom>
            <a:noFill/>
            <a:ln w="28575">
              <a:solidFill>
                <a:schemeClr val="accent1"/>
              </a:solidFill>
            </a:ln>
          </p:spPr>
          <p:txBody>
            <a:bodyPr wrap="square">
              <a:spAutoFit/>
            </a:bodyPr>
            <a:lstStyle/>
            <a:p>
              <a:pPr marL="285750" indent="-285750" algn="jus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pipe dimensions, connections, and flow directions </a:t>
              </a:r>
            </a:p>
            <a:p>
              <a:pPr marL="285750" indent="-285750" algn="jus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predict future demand for sewer infrastructure</a:t>
              </a:r>
              <a:endParaRPr lang="en-IN"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most efficient routes for new sewer lines, factoring in cost, environmental impact, and construction feasibility.</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ight Brace 16">
              <a:extLst>
                <a:ext uri="{FF2B5EF4-FFF2-40B4-BE49-F238E27FC236}">
                  <a16:creationId xmlns:a16="http://schemas.microsoft.com/office/drawing/2014/main" id="{608CA57A-6477-D5A6-D6F8-2057B4C65209}"/>
                </a:ext>
              </a:extLst>
            </p:cNvPr>
            <p:cNvSpPr/>
            <p:nvPr/>
          </p:nvSpPr>
          <p:spPr>
            <a:xfrm>
              <a:off x="7015090" y="3554820"/>
              <a:ext cx="1066799" cy="249136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25382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na launches new batch of three remote sensing satellites - The Week">
            <a:extLst>
              <a:ext uri="{FF2B5EF4-FFF2-40B4-BE49-F238E27FC236}">
                <a16:creationId xmlns:a16="http://schemas.microsoft.com/office/drawing/2014/main" id="{18869678-15C6-B968-C862-4D3538FC2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106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749DC0-7601-1EE8-1501-B45C878E60DC}"/>
              </a:ext>
            </a:extLst>
          </p:cNvPr>
          <p:cNvSpPr txBox="1"/>
          <p:nvPr/>
        </p:nvSpPr>
        <p:spPr>
          <a:xfrm>
            <a:off x="1477547" y="505434"/>
            <a:ext cx="4141005" cy="923330"/>
          </a:xfrm>
          <a:prstGeom prst="rect">
            <a:avLst/>
          </a:prstGeom>
          <a:noFill/>
        </p:spPr>
        <p:txBody>
          <a:bodyPr wrap="none" rtlCol="0">
            <a:spAutoFit/>
          </a:bodyPr>
          <a:lstStyle/>
          <a:p>
            <a:r>
              <a:rPr lang="en-IN"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Thank You…</a:t>
            </a:r>
          </a:p>
        </p:txBody>
      </p:sp>
      <p:pic>
        <p:nvPicPr>
          <p:cNvPr id="5" name="Google Shape;101;p1" descr="Icon&#10;&#10;Description automatically generated">
            <a:extLst>
              <a:ext uri="{FF2B5EF4-FFF2-40B4-BE49-F238E27FC236}">
                <a16:creationId xmlns:a16="http://schemas.microsoft.com/office/drawing/2014/main" id="{F6C0953E-CB06-05DC-3AFF-8E87D4E20134}"/>
              </a:ext>
            </a:extLst>
          </p:cNvPr>
          <p:cNvPicPr preferRelativeResize="0"/>
          <p:nvPr/>
        </p:nvPicPr>
        <p:blipFill rotWithShape="1">
          <a:blip r:embed="rId3"/>
          <a:stretch/>
        </p:blipFill>
        <p:spPr>
          <a:xfrm>
            <a:off x="11013590" y="0"/>
            <a:ext cx="1178410" cy="830998"/>
          </a:xfrm>
          <a:prstGeom prst="rect">
            <a:avLst/>
          </a:prstGeom>
          <a:noFill/>
        </p:spPr>
      </p:pic>
    </p:spTree>
    <p:extLst>
      <p:ext uri="{BB962C8B-B14F-4D97-AF65-F5344CB8AC3E}">
        <p14:creationId xmlns:p14="http://schemas.microsoft.com/office/powerpoint/2010/main" val="169099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07C67-8DD9-494F-EC15-B548E43FD930}"/>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gn="just">
              <a:lnSpc>
                <a:spcPct val="150000"/>
              </a:lnSpc>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 TO GEOSPATIAL TECHNOLOGIES AND TOOLS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33BC73A-801C-EA40-1363-E3566C066F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97" t="10063" r="3638" b="9413"/>
          <a:stretch/>
        </p:blipFill>
        <p:spPr bwMode="auto">
          <a:xfrm>
            <a:off x="1996130" y="2092730"/>
            <a:ext cx="8199740" cy="476527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8345012-FFA6-3709-3EC5-C620E834C3DB}"/>
              </a:ext>
            </a:extLst>
          </p:cNvPr>
          <p:cNvSpPr txBox="1"/>
          <p:nvPr/>
        </p:nvSpPr>
        <p:spPr>
          <a:xfrm>
            <a:off x="0" y="566522"/>
            <a:ext cx="12192000" cy="1631216"/>
          </a:xfrm>
          <a:prstGeom prst="rect">
            <a:avLst/>
          </a:prstGeom>
          <a:noFill/>
        </p:spPr>
        <p:txBody>
          <a:bodyPr wrap="square">
            <a:spAutoFit/>
          </a:bodyPr>
          <a:lstStyle/>
          <a:p>
            <a:pPr marL="342900" indent="-342900">
              <a:buAutoNum type="arabicParenR"/>
            </a:pPr>
            <a:r>
              <a:rPr lang="en-IN" sz="2000" b="1" dirty="0">
                <a:effectLst/>
                <a:latin typeface="Times New Roman" panose="02020603050405020304" pitchFamily="18" charset="0"/>
                <a:ea typeface="Calibri" panose="020F0502020204030204" pitchFamily="34" charset="0"/>
              </a:rPr>
              <a:t>Overview of Geographic Information Systems (GIS) for mapping and analysis</a:t>
            </a:r>
          </a:p>
          <a:p>
            <a:r>
              <a:rPr lang="en-US" sz="2000" dirty="0">
                <a:effectLst/>
                <a:latin typeface="Times New Roman" panose="02020603050405020304" pitchFamily="18" charset="0"/>
                <a:ea typeface="Calibri" panose="020F0502020204030204" pitchFamily="34" charset="0"/>
              </a:rPr>
              <a:t>A geographic information system (GIS) is a system that creates, manages, analyzes, and maps all types of data. GIS connects data to a map, integrating location data (where things are) with all types of descriptive information (what things are like there). </a:t>
            </a:r>
          </a:p>
          <a:p>
            <a:endParaRPr lang="en-IN" sz="2000" b="1" dirty="0">
              <a:effectLst/>
              <a:latin typeface="Times New Roman" panose="02020603050405020304" pitchFamily="18" charset="0"/>
              <a:ea typeface="Calibri" panose="020F0502020204030204" pitchFamily="34" charset="0"/>
            </a:endParaRPr>
          </a:p>
        </p:txBody>
      </p:sp>
      <p:pic>
        <p:nvPicPr>
          <p:cNvPr id="7" name="Google Shape;101;p1" descr="Icon&#10;&#10;Description automatically generated">
            <a:extLst>
              <a:ext uri="{FF2B5EF4-FFF2-40B4-BE49-F238E27FC236}">
                <a16:creationId xmlns:a16="http://schemas.microsoft.com/office/drawing/2014/main" id="{085BC3BD-5C71-85C2-52D5-F53EB4061BE8}"/>
              </a:ext>
            </a:extLst>
          </p:cNvPr>
          <p:cNvPicPr preferRelativeResize="0"/>
          <p:nvPr/>
        </p:nvPicPr>
        <p:blipFill rotWithShape="1">
          <a:blip r:embed="rId4"/>
          <a:stretch/>
        </p:blipFill>
        <p:spPr>
          <a:xfrm>
            <a:off x="11013590" y="0"/>
            <a:ext cx="1178410" cy="830998"/>
          </a:xfrm>
          <a:prstGeom prst="rect">
            <a:avLst/>
          </a:prstGeom>
          <a:noFill/>
        </p:spPr>
      </p:pic>
    </p:spTree>
    <p:extLst>
      <p:ext uri="{BB962C8B-B14F-4D97-AF65-F5344CB8AC3E}">
        <p14:creationId xmlns:p14="http://schemas.microsoft.com/office/powerpoint/2010/main" val="124309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6B55E-9EB4-E338-9C39-BBC6743CAF19}"/>
              </a:ext>
            </a:extLst>
          </p:cNvPr>
          <p:cNvSpPr txBox="1"/>
          <p:nvPr/>
        </p:nvSpPr>
        <p:spPr>
          <a:xfrm>
            <a:off x="0" y="0"/>
            <a:ext cx="12192000" cy="579967"/>
          </a:xfrm>
          <a:prstGeom prst="rect">
            <a:avLst/>
          </a:prstGeom>
          <a:solidFill>
            <a:schemeClr val="accent5">
              <a:lumMod val="60000"/>
              <a:lumOff val="40000"/>
            </a:schemeClr>
          </a:solidFill>
        </p:spPr>
        <p:txBody>
          <a:bodyPr wrap="square">
            <a:spAutoFit/>
          </a:bodyPr>
          <a:lstStyle/>
          <a:p>
            <a:pPr lvl="0" algn="just">
              <a:lnSpc>
                <a:spcPct val="150000"/>
              </a:lnSpc>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Geographic Information Systems (GIS) </a:t>
            </a:r>
          </a:p>
        </p:txBody>
      </p:sp>
      <p:pic>
        <p:nvPicPr>
          <p:cNvPr id="3" name="Google Shape;101;p1" descr="Icon&#10;&#10;Description automatically generated">
            <a:extLst>
              <a:ext uri="{FF2B5EF4-FFF2-40B4-BE49-F238E27FC236}">
                <a16:creationId xmlns:a16="http://schemas.microsoft.com/office/drawing/2014/main" id="{A4301928-352D-1403-4138-BA0FA740CA0D}"/>
              </a:ext>
            </a:extLst>
          </p:cNvPr>
          <p:cNvPicPr preferRelativeResize="0"/>
          <p:nvPr/>
        </p:nvPicPr>
        <p:blipFill rotWithShape="1">
          <a:blip r:embed="rId3"/>
          <a:stretch/>
        </p:blipFill>
        <p:spPr>
          <a:xfrm>
            <a:off x="11013590" y="0"/>
            <a:ext cx="1178410" cy="830998"/>
          </a:xfrm>
          <a:prstGeom prst="rect">
            <a:avLst/>
          </a:prstGeom>
          <a:noFill/>
        </p:spPr>
      </p:pic>
      <p:pic>
        <p:nvPicPr>
          <p:cNvPr id="4" name="Picture 3">
            <a:extLst>
              <a:ext uri="{FF2B5EF4-FFF2-40B4-BE49-F238E27FC236}">
                <a16:creationId xmlns:a16="http://schemas.microsoft.com/office/drawing/2014/main" id="{34FDA81E-AEDC-1E10-D31A-D1E051EB4E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0128" y="961927"/>
            <a:ext cx="6671872" cy="5896073"/>
          </a:xfrm>
          <a:prstGeom prst="rect">
            <a:avLst/>
          </a:prstGeom>
          <a:noFill/>
        </p:spPr>
      </p:pic>
      <p:sp>
        <p:nvSpPr>
          <p:cNvPr id="6" name="TextBox 5">
            <a:extLst>
              <a:ext uri="{FF2B5EF4-FFF2-40B4-BE49-F238E27FC236}">
                <a16:creationId xmlns:a16="http://schemas.microsoft.com/office/drawing/2014/main" id="{5C4D2C6D-4285-0068-CDF6-5D43660BA97C}"/>
              </a:ext>
            </a:extLst>
          </p:cNvPr>
          <p:cNvSpPr txBox="1"/>
          <p:nvPr/>
        </p:nvSpPr>
        <p:spPr>
          <a:xfrm>
            <a:off x="0" y="677932"/>
            <a:ext cx="5390147" cy="3274614"/>
          </a:xfrm>
          <a:prstGeom prst="rect">
            <a:avLst/>
          </a:prstGeom>
          <a:noFill/>
        </p:spPr>
        <p:txBody>
          <a:bodyPr wrap="square">
            <a:spAutoFit/>
          </a:bodyPr>
          <a:lstStyle/>
          <a:p>
            <a:pPr algn="just">
              <a:lnSpc>
                <a:spcPct val="150000"/>
              </a:lnSpc>
              <a:spcBef>
                <a:spcPts val="1200"/>
              </a:spcBef>
              <a:spcAft>
                <a:spcPts val="800"/>
              </a:spcAft>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Geospatial Analysis Tools encompass a wide range of software applications, libraries, and platforms used for processing, analyzing, and visualizing geographic data. Some commonly used tools are ArcGIS, QGIS, Python Geospatial Libraries, R Spatial Packages, Google Earth Engine, Network Analysis Tools. </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7EF16050-D90F-41C2-20CD-0E92BF8586FE}"/>
              </a:ext>
            </a:extLst>
          </p:cNvPr>
          <p:cNvGrpSpPr/>
          <p:nvPr/>
        </p:nvGrpSpPr>
        <p:grpSpPr>
          <a:xfrm>
            <a:off x="40546" y="3888802"/>
            <a:ext cx="5473171" cy="2969198"/>
            <a:chOff x="40546" y="3888802"/>
            <a:chExt cx="5473171" cy="2969198"/>
          </a:xfrm>
        </p:grpSpPr>
        <p:pic>
          <p:nvPicPr>
            <p:cNvPr id="3078" name="Picture 6" descr="What is Google Earth Engine ?">
              <a:extLst>
                <a:ext uri="{FF2B5EF4-FFF2-40B4-BE49-F238E27FC236}">
                  <a16:creationId xmlns:a16="http://schemas.microsoft.com/office/drawing/2014/main" id="{0FC493E6-F412-B843-216A-8FAE36CE15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89" t="9779" r="14389" b="13795"/>
            <a:stretch/>
          </p:blipFill>
          <p:spPr bwMode="auto">
            <a:xfrm>
              <a:off x="2967815" y="4183866"/>
              <a:ext cx="1881303" cy="11305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tlab">
              <a:extLst>
                <a:ext uri="{FF2B5EF4-FFF2-40B4-BE49-F238E27FC236}">
                  <a16:creationId xmlns:a16="http://schemas.microsoft.com/office/drawing/2014/main" id="{DA343A68-E375-E538-C0F2-2C5CD41FDA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46" b="2181"/>
            <a:stretch/>
          </p:blipFill>
          <p:spPr bwMode="auto">
            <a:xfrm>
              <a:off x="4294811" y="3888802"/>
              <a:ext cx="1218906" cy="911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F664D4B-983E-0FF3-547D-DF7BE15D87E1}"/>
                </a:ext>
              </a:extLst>
            </p:cNvPr>
            <p:cNvPicPr>
              <a:picLocks noChangeAspect="1"/>
            </p:cNvPicPr>
            <p:nvPr/>
          </p:nvPicPr>
          <p:blipFill>
            <a:blip r:embed="rId7"/>
            <a:srcRect t="3199"/>
            <a:stretch/>
          </p:blipFill>
          <p:spPr>
            <a:xfrm>
              <a:off x="40546" y="3959136"/>
              <a:ext cx="2113260" cy="2898864"/>
            </a:xfrm>
            <a:prstGeom prst="rect">
              <a:avLst/>
            </a:prstGeom>
          </p:spPr>
        </p:pic>
        <p:pic>
          <p:nvPicPr>
            <p:cNvPr id="3074" name="Picture 2" descr="ArcGIS - Wikipedia">
              <a:extLst>
                <a:ext uri="{FF2B5EF4-FFF2-40B4-BE49-F238E27FC236}">
                  <a16:creationId xmlns:a16="http://schemas.microsoft.com/office/drawing/2014/main" id="{D89F8F54-000D-B6C9-EA81-07678509ED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2209" y="3989919"/>
              <a:ext cx="759206" cy="759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51EF5ED-9CA0-C472-8CCC-E8ECA67756CC}"/>
                </a:ext>
              </a:extLst>
            </p:cNvPr>
            <p:cNvPicPr>
              <a:picLocks noChangeAspect="1"/>
            </p:cNvPicPr>
            <p:nvPr/>
          </p:nvPicPr>
          <p:blipFill>
            <a:blip r:embed="rId9"/>
            <a:srcRect l="22267" r="14389"/>
            <a:stretch/>
          </p:blipFill>
          <p:spPr>
            <a:xfrm>
              <a:off x="2061775" y="4980780"/>
              <a:ext cx="918991" cy="812449"/>
            </a:xfrm>
            <a:prstGeom prst="rect">
              <a:avLst/>
            </a:prstGeom>
          </p:spPr>
        </p:pic>
        <p:pic>
          <p:nvPicPr>
            <p:cNvPr id="7" name="Picture 6">
              <a:extLst>
                <a:ext uri="{FF2B5EF4-FFF2-40B4-BE49-F238E27FC236}">
                  <a16:creationId xmlns:a16="http://schemas.microsoft.com/office/drawing/2014/main" id="{C2A05254-FEC0-851F-BFAD-F2C413CE1400}"/>
                </a:ext>
              </a:extLst>
            </p:cNvPr>
            <p:cNvPicPr>
              <a:picLocks noChangeAspect="1"/>
            </p:cNvPicPr>
            <p:nvPr/>
          </p:nvPicPr>
          <p:blipFill>
            <a:blip r:embed="rId10"/>
            <a:srcRect l="21869" t="26343" r="19251" b="22363"/>
            <a:stretch/>
          </p:blipFill>
          <p:spPr>
            <a:xfrm>
              <a:off x="2102806" y="5887518"/>
              <a:ext cx="1389800" cy="671736"/>
            </a:xfrm>
            <a:prstGeom prst="rect">
              <a:avLst/>
            </a:prstGeom>
          </p:spPr>
        </p:pic>
        <p:pic>
          <p:nvPicPr>
            <p:cNvPr id="3076" name="Picture 4" descr="Install R and Rstudio: why R rocks 💻 🔥">
              <a:extLst>
                <a:ext uri="{FF2B5EF4-FFF2-40B4-BE49-F238E27FC236}">
                  <a16:creationId xmlns:a16="http://schemas.microsoft.com/office/drawing/2014/main" id="{F08B8FFE-A2DD-01FC-22B1-C9CAD351FF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7713" y="5322258"/>
              <a:ext cx="1914195" cy="671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440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4E608-6CE3-2D63-2568-29899079583D}"/>
              </a:ext>
            </a:extLst>
          </p:cNvPr>
          <p:cNvSpPr txBox="1"/>
          <p:nvPr/>
        </p:nvSpPr>
        <p:spPr>
          <a:xfrm>
            <a:off x="0" y="0"/>
            <a:ext cx="12192000" cy="579967"/>
          </a:xfrm>
          <a:prstGeom prst="rect">
            <a:avLst/>
          </a:prstGeom>
          <a:solidFill>
            <a:schemeClr val="accent5">
              <a:lumMod val="60000"/>
              <a:lumOff val="40000"/>
            </a:schemeClr>
          </a:solidFill>
        </p:spPr>
        <p:txBody>
          <a:bodyPr wrap="square">
            <a:spAutoFit/>
          </a:bodyPr>
          <a:lstStyle/>
          <a:p>
            <a:pPr lvl="0" algn="just">
              <a:lnSpc>
                <a:spcPct val="150000"/>
              </a:lnSpc>
              <a:spcAft>
                <a:spcPts val="800"/>
              </a:spcAft>
            </a:pPr>
            <a:r>
              <a:rPr lang="en-IN" sz="2400" b="1" dirty="0">
                <a:latin typeface="Times New Roman" panose="02020603050405020304" pitchFamily="18" charset="0"/>
                <a:cs typeface="Times New Roman" panose="02020603050405020304" pitchFamily="18" charset="0"/>
              </a:rPr>
              <a:t>Role of Remote Sensing in monitoring and planning</a:t>
            </a:r>
            <a:endParaRPr lang="en-IN"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EDDEF194-FE43-27C5-674A-E7F706449A49}"/>
              </a:ext>
            </a:extLst>
          </p:cNvPr>
          <p:cNvPicPr preferRelativeResize="0"/>
          <p:nvPr/>
        </p:nvPicPr>
        <p:blipFill rotWithShape="1">
          <a:blip r:embed="rId3"/>
          <a:stretch/>
        </p:blipFill>
        <p:spPr>
          <a:xfrm>
            <a:off x="11013590" y="0"/>
            <a:ext cx="1178410" cy="830998"/>
          </a:xfrm>
          <a:prstGeom prst="rect">
            <a:avLst/>
          </a:prstGeom>
          <a:noFill/>
        </p:spPr>
      </p:pic>
      <p:pic>
        <p:nvPicPr>
          <p:cNvPr id="5" name="Picture 4" descr="Remote sensing - Geoinformatics">
            <a:extLst>
              <a:ext uri="{FF2B5EF4-FFF2-40B4-BE49-F238E27FC236}">
                <a16:creationId xmlns:a16="http://schemas.microsoft.com/office/drawing/2014/main" id="{FFFDCE40-0DFB-DD13-6113-59ACAD6CF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604" y="1634070"/>
            <a:ext cx="8436648" cy="5223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50C386-CE85-B18A-FBF5-C22C8598C1C2}"/>
              </a:ext>
            </a:extLst>
          </p:cNvPr>
          <p:cNvSpPr txBox="1"/>
          <p:nvPr/>
        </p:nvSpPr>
        <p:spPr>
          <a:xfrm>
            <a:off x="134815" y="830998"/>
            <a:ext cx="11922369"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Remote sensing is the process of detecting and monitoring the physical characteristics of an area by measuring its reflected and emitted radiation at a distance (typically from satellite or aircraft).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69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0CE42F-DA2A-E4C1-DF14-D8857A8EEFC2}"/>
              </a:ext>
            </a:extLst>
          </p:cNvPr>
          <p:cNvSpPr txBox="1"/>
          <p:nvPr/>
        </p:nvSpPr>
        <p:spPr>
          <a:xfrm>
            <a:off x="0" y="1451658"/>
            <a:ext cx="5250767" cy="4710905"/>
          </a:xfrm>
          <a:prstGeom prst="rect">
            <a:avLst/>
          </a:prstGeom>
          <a:noFill/>
        </p:spPr>
        <p:txBody>
          <a:bodyPr wrap="square">
            <a:spAutoFit/>
          </a:bodyPr>
          <a:lstStyle/>
          <a:p>
            <a:pPr algn="just">
              <a:lnSpc>
                <a:spcPct val="150000"/>
              </a:lnSpc>
              <a:spcAft>
                <a:spcPts val="800"/>
              </a:spcAft>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There are five main uses of GPS: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Location — Determining a position.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Navigation — Getting from one location to another.</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Tracking — Monitoring object or personal movement.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Mapping — Creating maps of the world.</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Timing — Making it possible to take precise time measurements.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A70B87A-25AC-E208-F2D8-322FB92AC437}"/>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gn="just">
              <a:lnSpc>
                <a:spcPct val="150000"/>
              </a:lnSpc>
              <a:spcAft>
                <a:spcPts val="800"/>
              </a:spcAft>
            </a:pPr>
            <a:r>
              <a:rPr lang="en-IN" sz="2400" b="1" dirty="0">
                <a:effectLst/>
                <a:latin typeface="Times New Roman" panose="02020603050405020304" pitchFamily="18" charset="0"/>
                <a:ea typeface="Calibri" panose="020F0502020204030204" pitchFamily="34" charset="0"/>
              </a:rPr>
              <a:t>Basics of Global Positioning Systems (GPS)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101;p1" descr="Icon&#10;&#10;Description automatically generated">
            <a:extLst>
              <a:ext uri="{FF2B5EF4-FFF2-40B4-BE49-F238E27FC236}">
                <a16:creationId xmlns:a16="http://schemas.microsoft.com/office/drawing/2014/main" id="{5B7FD3E7-6DFE-A7DF-E092-ACE782F89055}"/>
              </a:ext>
            </a:extLst>
          </p:cNvPr>
          <p:cNvPicPr preferRelativeResize="0"/>
          <p:nvPr/>
        </p:nvPicPr>
        <p:blipFill rotWithShape="1">
          <a:blip r:embed="rId3"/>
          <a:stretch/>
        </p:blipFill>
        <p:spPr>
          <a:xfrm>
            <a:off x="11013590" y="0"/>
            <a:ext cx="1178410" cy="830998"/>
          </a:xfrm>
          <a:prstGeom prst="rect">
            <a:avLst/>
          </a:prstGeom>
          <a:noFill/>
        </p:spPr>
      </p:pic>
      <p:pic>
        <p:nvPicPr>
          <p:cNvPr id="6" name="Picture 5">
            <a:extLst>
              <a:ext uri="{FF2B5EF4-FFF2-40B4-BE49-F238E27FC236}">
                <a16:creationId xmlns:a16="http://schemas.microsoft.com/office/drawing/2014/main" id="{E60A5603-2308-A3AE-3688-444A73A8AB45}"/>
              </a:ext>
            </a:extLst>
          </p:cNvPr>
          <p:cNvPicPr>
            <a:picLocks noChangeAspect="1"/>
          </p:cNvPicPr>
          <p:nvPr/>
        </p:nvPicPr>
        <p:blipFill>
          <a:blip r:embed="rId4"/>
          <a:stretch>
            <a:fillRect/>
          </a:stretch>
        </p:blipFill>
        <p:spPr>
          <a:xfrm>
            <a:off x="5671661" y="857250"/>
            <a:ext cx="6520340" cy="6000750"/>
          </a:xfrm>
          <a:prstGeom prst="rect">
            <a:avLst/>
          </a:prstGeom>
        </p:spPr>
      </p:pic>
    </p:spTree>
    <p:extLst>
      <p:ext uri="{BB962C8B-B14F-4D97-AF65-F5344CB8AC3E}">
        <p14:creationId xmlns:p14="http://schemas.microsoft.com/office/powerpoint/2010/main" val="406375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62588-F625-3DA5-0638-F69026AE90F4}"/>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OF GEOSPATIAL PLANNING IN RESOURCE MANAGEMENT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E9EAB6A2-9B71-6C4F-837A-A095FB521122}"/>
              </a:ext>
            </a:extLst>
          </p:cNvPr>
          <p:cNvPicPr preferRelativeResize="0"/>
          <p:nvPr/>
        </p:nvPicPr>
        <p:blipFill rotWithShape="1">
          <a:blip r:embed="rId3"/>
          <a:stretch/>
        </p:blipFill>
        <p:spPr>
          <a:xfrm>
            <a:off x="11013590" y="0"/>
            <a:ext cx="1178410" cy="830998"/>
          </a:xfrm>
          <a:prstGeom prst="rect">
            <a:avLst/>
          </a:prstGeom>
          <a:noFill/>
        </p:spPr>
      </p:pic>
      <p:sp>
        <p:nvSpPr>
          <p:cNvPr id="6" name="TextBox 5">
            <a:extLst>
              <a:ext uri="{FF2B5EF4-FFF2-40B4-BE49-F238E27FC236}">
                <a16:creationId xmlns:a16="http://schemas.microsoft.com/office/drawing/2014/main" id="{ECEE29B0-E917-D727-9CDF-A0EE9EFD8DE1}"/>
              </a:ext>
            </a:extLst>
          </p:cNvPr>
          <p:cNvSpPr txBox="1"/>
          <p:nvPr/>
        </p:nvSpPr>
        <p:spPr>
          <a:xfrm>
            <a:off x="0" y="597521"/>
            <a:ext cx="4280402" cy="4961423"/>
          </a:xfrm>
          <a:prstGeom prst="rect">
            <a:avLst/>
          </a:prstGeom>
          <a:noFill/>
        </p:spPr>
        <p:txBody>
          <a:bodyPr wrap="square">
            <a:spAutoFit/>
          </a:bodyPr>
          <a:lstStyle/>
          <a:p>
            <a:pPr algn="just">
              <a:lnSpc>
                <a:spcPct val="15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Case Study:</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PM GatiShakti Mission</a:t>
            </a:r>
          </a:p>
          <a:p>
            <a:pPr algn="just">
              <a:lnSpc>
                <a:spcPct val="150000"/>
              </a:lnSpc>
              <a:spcAft>
                <a:spcPts val="80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The PM GatiShakti Mission is a prime example of application of Geospatial technologies in Infrastructure planning. </a:t>
            </a:r>
          </a:p>
          <a:p>
            <a:pPr algn="just">
              <a:lnSpc>
                <a:spcPct val="150000"/>
              </a:lnSpc>
              <a:spcAft>
                <a:spcPts val="80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Started by the Indian government with the goal of integrating and optimizing infrastructure development across many sectors in order to minimize delays, cut expenses, and foster economic growth. </a:t>
            </a:r>
            <a:endParaRPr lang="en-IN"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63A28C7-27D5-6986-BDBC-B553F97123AA}"/>
              </a:ext>
            </a:extLst>
          </p:cNvPr>
          <p:cNvPicPr>
            <a:picLocks noChangeAspect="1"/>
          </p:cNvPicPr>
          <p:nvPr/>
        </p:nvPicPr>
        <p:blipFill>
          <a:blip r:embed="rId4"/>
          <a:stretch>
            <a:fillRect/>
          </a:stretch>
        </p:blipFill>
        <p:spPr>
          <a:xfrm>
            <a:off x="4280401" y="2980868"/>
            <a:ext cx="7911597" cy="3877132"/>
          </a:xfrm>
          <a:prstGeom prst="rect">
            <a:avLst/>
          </a:prstGeom>
        </p:spPr>
      </p:pic>
      <p:pic>
        <p:nvPicPr>
          <p:cNvPr id="12" name="Picture 11">
            <a:extLst>
              <a:ext uri="{FF2B5EF4-FFF2-40B4-BE49-F238E27FC236}">
                <a16:creationId xmlns:a16="http://schemas.microsoft.com/office/drawing/2014/main" id="{ADF24E76-1A67-AC65-889C-835BBC71FD39}"/>
              </a:ext>
            </a:extLst>
          </p:cNvPr>
          <p:cNvPicPr>
            <a:picLocks noChangeAspect="1"/>
          </p:cNvPicPr>
          <p:nvPr/>
        </p:nvPicPr>
        <p:blipFill>
          <a:blip r:embed="rId5"/>
          <a:stretch>
            <a:fillRect/>
          </a:stretch>
        </p:blipFill>
        <p:spPr>
          <a:xfrm>
            <a:off x="4520432" y="839547"/>
            <a:ext cx="7671568" cy="2141321"/>
          </a:xfrm>
          <a:prstGeom prst="rect">
            <a:avLst/>
          </a:prstGeom>
        </p:spPr>
      </p:pic>
    </p:spTree>
    <p:extLst>
      <p:ext uri="{BB962C8B-B14F-4D97-AF65-F5344CB8AC3E}">
        <p14:creationId xmlns:p14="http://schemas.microsoft.com/office/powerpoint/2010/main" val="221604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7AC667-B0D7-2112-5010-FFCBB66C1DEB}"/>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OF GEOSPATIAL PLANNING IN RESOURCE MANAGEMENT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101;p1" descr="Icon&#10;&#10;Description automatically generated">
            <a:extLst>
              <a:ext uri="{FF2B5EF4-FFF2-40B4-BE49-F238E27FC236}">
                <a16:creationId xmlns:a16="http://schemas.microsoft.com/office/drawing/2014/main" id="{A8797632-7920-B799-1111-7F500FD351C5}"/>
              </a:ext>
            </a:extLst>
          </p:cNvPr>
          <p:cNvPicPr preferRelativeResize="0"/>
          <p:nvPr/>
        </p:nvPicPr>
        <p:blipFill rotWithShape="1">
          <a:blip r:embed="rId3"/>
          <a:stretch/>
        </p:blipFill>
        <p:spPr>
          <a:xfrm>
            <a:off x="11013590" y="0"/>
            <a:ext cx="1178410" cy="830998"/>
          </a:xfrm>
          <a:prstGeom prst="rect">
            <a:avLst/>
          </a:prstGeom>
          <a:noFill/>
        </p:spPr>
      </p:pic>
      <p:sp>
        <p:nvSpPr>
          <p:cNvPr id="7" name="TextBox 6">
            <a:extLst>
              <a:ext uri="{FF2B5EF4-FFF2-40B4-BE49-F238E27FC236}">
                <a16:creationId xmlns:a16="http://schemas.microsoft.com/office/drawing/2014/main" id="{7327CA5D-D9F4-7761-8E1C-2E7D968EAC82}"/>
              </a:ext>
            </a:extLst>
          </p:cNvPr>
          <p:cNvSpPr txBox="1"/>
          <p:nvPr/>
        </p:nvSpPr>
        <p:spPr>
          <a:xfrm>
            <a:off x="-1" y="597521"/>
            <a:ext cx="12191999" cy="3310330"/>
          </a:xfrm>
          <a:prstGeom prst="rect">
            <a:avLst/>
          </a:prstGeom>
          <a:noFill/>
        </p:spPr>
        <p:txBody>
          <a:bodyPr wrap="square">
            <a:spAutoFit/>
          </a:bodyPr>
          <a:lstStyle/>
          <a:p>
            <a:pPr>
              <a:lnSpc>
                <a:spcPct val="15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Case Study:</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 Designing an Industrial Corridor from Delhi to Alwar Using PM GatiShakti Mission</a:t>
            </a:r>
          </a:p>
          <a:p>
            <a:pPr>
              <a:lnSpc>
                <a:spcPct val="150000"/>
              </a:lnSpc>
              <a:spcAft>
                <a:spcPts val="800"/>
              </a:spcAft>
            </a:pPr>
            <a:r>
              <a:rPr lang="en-US" dirty="0">
                <a:latin typeface="Times New Roman" panose="02020603050405020304" pitchFamily="18" charset="0"/>
                <a:ea typeface="Calibri" panose="020F0502020204030204" pitchFamily="34" charset="0"/>
              </a:rPr>
              <a:t>The development of industrial corridors, such as the proposed Delhi to Alwar corridor, presents numerous challenges in terms of planning, execution, and sustainability. Key among these challenges is the lack of integrated spatial data to assess land suitability, environmental impacts, and connectivity to existing infrastructure such as roads, railways, and ports. Traditional planning methods often rely on fragmented datasets and manual processes, leading to inefficiencies, increased costs, and delays in project execution.</a:t>
            </a:r>
          </a:p>
          <a:p>
            <a:pPr>
              <a:lnSpc>
                <a:spcPct val="150000"/>
              </a:lnSpc>
              <a:spcAft>
                <a:spcPts val="800"/>
              </a:spcAft>
            </a:pPr>
            <a:endParaRPr lang="en-US" sz="1800" dirty="0">
              <a:effectLst/>
              <a:latin typeface="Times New Roman" panose="02020603050405020304" pitchFamily="18" charset="0"/>
              <a:ea typeface="Calibri" panose="020F0502020204030204" pitchFamily="34" charset="0"/>
            </a:endParaRPr>
          </a:p>
          <a:p>
            <a:pPr>
              <a:lnSpc>
                <a:spcPct val="150000"/>
              </a:lnSpc>
              <a:spcAft>
                <a:spcPts val="800"/>
              </a:spcAft>
            </a:pPr>
            <a:r>
              <a:rPr lang="en-IN" sz="1800" dirty="0">
                <a:effectLst/>
                <a:latin typeface="Times New Roman" panose="02020603050405020304" pitchFamily="18" charset="0"/>
                <a:ea typeface="Calibri" panose="020F0502020204030204" pitchFamily="34" charset="0"/>
              </a:rPr>
              <a:t>This case study highlights the role of geospatial technologies in planning, designing, and implementing an industrial corridor. </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C78E5B1-C3C5-5436-6331-6FA8ECF1182D}"/>
              </a:ext>
            </a:extLst>
          </p:cNvPr>
          <p:cNvGrpSpPr/>
          <p:nvPr/>
        </p:nvGrpSpPr>
        <p:grpSpPr>
          <a:xfrm>
            <a:off x="-3" y="1235242"/>
            <a:ext cx="12095747" cy="4908884"/>
            <a:chOff x="240632" y="1620253"/>
            <a:chExt cx="12095747" cy="4908884"/>
          </a:xfrm>
        </p:grpSpPr>
        <p:sp>
          <p:nvSpPr>
            <p:cNvPr id="6" name="Rectangle 5">
              <a:extLst>
                <a:ext uri="{FF2B5EF4-FFF2-40B4-BE49-F238E27FC236}">
                  <a16:creationId xmlns:a16="http://schemas.microsoft.com/office/drawing/2014/main" id="{84189483-7470-3290-3742-B2E47C4F9C5A}"/>
                </a:ext>
              </a:extLst>
            </p:cNvPr>
            <p:cNvSpPr/>
            <p:nvPr/>
          </p:nvSpPr>
          <p:spPr>
            <a:xfrm>
              <a:off x="240632" y="1620253"/>
              <a:ext cx="12095747" cy="49088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 name="Group 7">
              <a:extLst>
                <a:ext uri="{FF2B5EF4-FFF2-40B4-BE49-F238E27FC236}">
                  <a16:creationId xmlns:a16="http://schemas.microsoft.com/office/drawing/2014/main" id="{2814BC6C-F06C-755D-63DE-DF8DF4C8CAFF}"/>
                </a:ext>
              </a:extLst>
            </p:cNvPr>
            <p:cNvGrpSpPr/>
            <p:nvPr/>
          </p:nvGrpSpPr>
          <p:grpSpPr>
            <a:xfrm>
              <a:off x="377496" y="1774251"/>
              <a:ext cx="11814504" cy="4621219"/>
              <a:chOff x="264936" y="2155892"/>
              <a:chExt cx="11814504" cy="4621219"/>
            </a:xfrm>
          </p:grpSpPr>
          <p:grpSp>
            <p:nvGrpSpPr>
              <p:cNvPr id="10" name="Group 9">
                <a:extLst>
                  <a:ext uri="{FF2B5EF4-FFF2-40B4-BE49-F238E27FC236}">
                    <a16:creationId xmlns:a16="http://schemas.microsoft.com/office/drawing/2014/main" id="{A5AC5960-15BB-77BE-B4B9-2678709E59E8}"/>
                  </a:ext>
                </a:extLst>
              </p:cNvPr>
              <p:cNvGrpSpPr/>
              <p:nvPr/>
            </p:nvGrpSpPr>
            <p:grpSpPr>
              <a:xfrm>
                <a:off x="264936" y="2155892"/>
                <a:ext cx="11814504" cy="3239942"/>
                <a:chOff x="104333" y="1761997"/>
                <a:chExt cx="11814504" cy="3239942"/>
              </a:xfrm>
            </p:grpSpPr>
            <p:sp>
              <p:nvSpPr>
                <p:cNvPr id="16" name="TextBox 15">
                  <a:extLst>
                    <a:ext uri="{FF2B5EF4-FFF2-40B4-BE49-F238E27FC236}">
                      <a16:creationId xmlns:a16="http://schemas.microsoft.com/office/drawing/2014/main" id="{17D0E62E-EAAA-4E92-5D48-56DC7BB15D57}"/>
                    </a:ext>
                  </a:extLst>
                </p:cNvPr>
                <p:cNvSpPr txBox="1"/>
                <p:nvPr/>
              </p:nvSpPr>
              <p:spPr>
                <a:xfrm>
                  <a:off x="3926057" y="1761997"/>
                  <a:ext cx="4339882" cy="463397"/>
                </a:xfrm>
                <a:prstGeom prst="rect">
                  <a:avLst/>
                </a:prstGeom>
                <a:solidFill>
                  <a:schemeClr val="tx1">
                    <a:lumMod val="75000"/>
                    <a:lumOff val="25000"/>
                  </a:schemeClr>
                </a:solidFill>
                <a:effectLst/>
              </p:spPr>
              <p:txBody>
                <a:bodyPr wrap="square" anchor="ctr">
                  <a:spAutoFit/>
                </a:bodyPr>
                <a:lstStyle/>
                <a:p>
                  <a:pPr algn="just">
                    <a:lnSpc>
                      <a:spcPct val="150000"/>
                    </a:lnSpc>
                    <a:spcAft>
                      <a:spcPts val="800"/>
                    </a:spcAft>
                  </a:pPr>
                  <a:r>
                    <a:rPr lang="en-IN" sz="1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Parameters for Designing the Corridor</a:t>
                  </a:r>
                  <a:endParaRPr lang="en-IN"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450D318-FA48-8F41-5ABC-BF9ADA505D35}"/>
                    </a:ext>
                  </a:extLst>
                </p:cNvPr>
                <p:cNvSpPr txBox="1"/>
                <p:nvPr/>
              </p:nvSpPr>
              <p:spPr>
                <a:xfrm>
                  <a:off x="104333" y="3129700"/>
                  <a:ext cx="2384474" cy="923330"/>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Land Use and Land Cover Analysis (LULC)</a:t>
                  </a:r>
                  <a:endParaRPr lang="en-IN" dirty="0"/>
                </a:p>
              </p:txBody>
            </p:sp>
            <p:sp>
              <p:nvSpPr>
                <p:cNvPr id="20" name="TextBox 19">
                  <a:extLst>
                    <a:ext uri="{FF2B5EF4-FFF2-40B4-BE49-F238E27FC236}">
                      <a16:creationId xmlns:a16="http://schemas.microsoft.com/office/drawing/2014/main" id="{62BF3AB1-64D8-1246-F959-65D1798E956F}"/>
                    </a:ext>
                  </a:extLst>
                </p:cNvPr>
                <p:cNvSpPr txBox="1"/>
                <p:nvPr/>
              </p:nvSpPr>
              <p:spPr>
                <a:xfrm>
                  <a:off x="1616613" y="4209569"/>
                  <a:ext cx="2497015" cy="369332"/>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Connectivity Mapping</a:t>
                  </a:r>
                  <a:endParaRPr lang="en-IN" dirty="0"/>
                </a:p>
              </p:txBody>
            </p:sp>
            <p:sp>
              <p:nvSpPr>
                <p:cNvPr id="22" name="TextBox 21">
                  <a:extLst>
                    <a:ext uri="{FF2B5EF4-FFF2-40B4-BE49-F238E27FC236}">
                      <a16:creationId xmlns:a16="http://schemas.microsoft.com/office/drawing/2014/main" id="{2BB247F5-BA7C-0897-DBFA-A4BDEE42E032}"/>
                    </a:ext>
                  </a:extLst>
                </p:cNvPr>
                <p:cNvSpPr txBox="1"/>
                <p:nvPr/>
              </p:nvSpPr>
              <p:spPr>
                <a:xfrm>
                  <a:off x="2844019" y="3097207"/>
                  <a:ext cx="2497015" cy="646331"/>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Environmental Impact Assessment </a:t>
                  </a:r>
                  <a:endParaRPr lang="en-IN" dirty="0"/>
                </a:p>
              </p:txBody>
            </p:sp>
            <p:sp>
              <p:nvSpPr>
                <p:cNvPr id="26" name="TextBox 25">
                  <a:extLst>
                    <a:ext uri="{FF2B5EF4-FFF2-40B4-BE49-F238E27FC236}">
                      <a16:creationId xmlns:a16="http://schemas.microsoft.com/office/drawing/2014/main" id="{06630E4A-025C-D649-409C-A2CC520D59DF}"/>
                    </a:ext>
                  </a:extLst>
                </p:cNvPr>
                <p:cNvSpPr txBox="1"/>
                <p:nvPr/>
              </p:nvSpPr>
              <p:spPr>
                <a:xfrm>
                  <a:off x="4798253" y="4043335"/>
                  <a:ext cx="2595489" cy="646331"/>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Demographic and Socioeconomic Analysis</a:t>
                  </a:r>
                  <a:endParaRPr lang="en-IN" dirty="0"/>
                </a:p>
              </p:txBody>
            </p:sp>
            <p:sp>
              <p:nvSpPr>
                <p:cNvPr id="28" name="TextBox 27">
                  <a:extLst>
                    <a:ext uri="{FF2B5EF4-FFF2-40B4-BE49-F238E27FC236}">
                      <a16:creationId xmlns:a16="http://schemas.microsoft.com/office/drawing/2014/main" id="{9A062954-B391-89AD-4F5C-CD2969AE76CF}"/>
                    </a:ext>
                  </a:extLst>
                </p:cNvPr>
                <p:cNvSpPr txBox="1"/>
                <p:nvPr/>
              </p:nvSpPr>
              <p:spPr>
                <a:xfrm>
                  <a:off x="6311699" y="2974331"/>
                  <a:ext cx="1892105" cy="646331"/>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Risk and Hazard Mapping</a:t>
                  </a:r>
                  <a:endParaRPr lang="en-IN" dirty="0"/>
                </a:p>
              </p:txBody>
            </p:sp>
            <p:sp>
              <p:nvSpPr>
                <p:cNvPr id="30" name="TextBox 29">
                  <a:extLst>
                    <a:ext uri="{FF2B5EF4-FFF2-40B4-BE49-F238E27FC236}">
                      <a16:creationId xmlns:a16="http://schemas.microsoft.com/office/drawing/2014/main" id="{6CDD4221-4452-E2A0-D67C-77192575CE0C}"/>
                    </a:ext>
                  </a:extLst>
                </p:cNvPr>
                <p:cNvSpPr txBox="1"/>
                <p:nvPr/>
              </p:nvSpPr>
              <p:spPr>
                <a:xfrm>
                  <a:off x="8078367" y="4632607"/>
                  <a:ext cx="2497015" cy="369332"/>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Terrain Analysis</a:t>
                  </a:r>
                  <a:endParaRPr lang="en-IN" dirty="0"/>
                </a:p>
              </p:txBody>
            </p:sp>
            <p:sp>
              <p:nvSpPr>
                <p:cNvPr id="31" name="TextBox 30">
                  <a:extLst>
                    <a:ext uri="{FF2B5EF4-FFF2-40B4-BE49-F238E27FC236}">
                      <a16:creationId xmlns:a16="http://schemas.microsoft.com/office/drawing/2014/main" id="{FB79C896-B324-E74A-C6C8-CA01F2E7D272}"/>
                    </a:ext>
                  </a:extLst>
                </p:cNvPr>
                <p:cNvSpPr txBox="1"/>
                <p:nvPr/>
              </p:nvSpPr>
              <p:spPr>
                <a:xfrm>
                  <a:off x="10750061" y="2825615"/>
                  <a:ext cx="1168776" cy="369332"/>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Agencies</a:t>
                  </a:r>
                  <a:r>
                    <a:rPr lang="en-IN" sz="1800" dirty="0">
                      <a:effectLst/>
                      <a:latin typeface="Times New Roman" panose="02020603050405020304" pitchFamily="18" charset="0"/>
                      <a:ea typeface="Calibri" panose="020F0502020204030204" pitchFamily="34" charset="0"/>
                    </a:rPr>
                    <a:t> </a:t>
                  </a:r>
                  <a:endParaRPr lang="en-IN" dirty="0"/>
                </a:p>
              </p:txBody>
            </p:sp>
            <p:sp>
              <p:nvSpPr>
                <p:cNvPr id="33" name="TextBox 32">
                  <a:extLst>
                    <a:ext uri="{FF2B5EF4-FFF2-40B4-BE49-F238E27FC236}">
                      <a16:creationId xmlns:a16="http://schemas.microsoft.com/office/drawing/2014/main" id="{C35B7160-637C-334C-70C0-3C734BA34D58}"/>
                    </a:ext>
                  </a:extLst>
                </p:cNvPr>
                <p:cNvSpPr txBox="1"/>
                <p:nvPr/>
              </p:nvSpPr>
              <p:spPr>
                <a:xfrm>
                  <a:off x="9188537" y="3620662"/>
                  <a:ext cx="1244991" cy="369332"/>
                </a:xfrm>
                <a:prstGeom prst="rect">
                  <a:avLst/>
                </a:prstGeom>
                <a:noFill/>
                <a:ln w="28575">
                  <a:solidFill>
                    <a:schemeClr val="accent1">
                      <a:lumMod val="60000"/>
                      <a:lumOff val="40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Surveyors</a:t>
                  </a:r>
                  <a:r>
                    <a:rPr lang="en-IN" sz="1800" dirty="0">
                      <a:effectLst/>
                      <a:latin typeface="Times New Roman" panose="02020603050405020304" pitchFamily="18" charset="0"/>
                      <a:ea typeface="Calibri" panose="020F0502020204030204" pitchFamily="34" charset="0"/>
                    </a:rPr>
                    <a:t> </a:t>
                  </a:r>
                  <a:endParaRPr lang="en-IN" dirty="0"/>
                </a:p>
              </p:txBody>
            </p:sp>
            <p:cxnSp>
              <p:nvCxnSpPr>
                <p:cNvPr id="35" name="Connector: Elbow 34">
                  <a:extLst>
                    <a:ext uri="{FF2B5EF4-FFF2-40B4-BE49-F238E27FC236}">
                      <a16:creationId xmlns:a16="http://schemas.microsoft.com/office/drawing/2014/main" id="{C891F2A5-7415-C2E6-F731-2D0C52008299}"/>
                    </a:ext>
                  </a:extLst>
                </p:cNvPr>
                <p:cNvCxnSpPr>
                  <a:cxnSpLocks/>
                  <a:stCxn id="16" idx="2"/>
                  <a:endCxn id="18" idx="0"/>
                </p:cNvCxnSpPr>
                <p:nvPr/>
              </p:nvCxnSpPr>
              <p:spPr>
                <a:xfrm rot="5400000">
                  <a:off x="3244131" y="277833"/>
                  <a:ext cx="904306" cy="479942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F1D43010-DC5C-0325-9065-9E7FD2984C03}"/>
                    </a:ext>
                  </a:extLst>
                </p:cNvPr>
                <p:cNvCxnSpPr>
                  <a:cxnSpLocks/>
                  <a:stCxn id="16" idx="2"/>
                  <a:endCxn id="31" idx="0"/>
                </p:cNvCxnSpPr>
                <p:nvPr/>
              </p:nvCxnSpPr>
              <p:spPr>
                <a:xfrm rot="16200000" flipH="1">
                  <a:off x="8415113" y="-93722"/>
                  <a:ext cx="600221" cy="5238451"/>
                </a:xfrm>
                <a:prstGeom prst="bentConnector3">
                  <a:avLst>
                    <a:gd name="adj1" fmla="val 73438"/>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EBF34393-89FA-B43A-7BB7-438DECCE080A}"/>
                    </a:ext>
                  </a:extLst>
                </p:cNvPr>
                <p:cNvCxnSpPr>
                  <a:endCxn id="22" idx="0"/>
                </p:cNvCxnSpPr>
                <p:nvPr/>
              </p:nvCxnSpPr>
              <p:spPr>
                <a:xfrm>
                  <a:off x="4092526" y="2688791"/>
                  <a:ext cx="1" cy="408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77CA79C7-4441-DC4C-B929-DC8AD96316AA}"/>
                    </a:ext>
                  </a:extLst>
                </p:cNvPr>
                <p:cNvCxnSpPr>
                  <a:endCxn id="28" idx="0"/>
                </p:cNvCxnSpPr>
                <p:nvPr/>
              </p:nvCxnSpPr>
              <p:spPr>
                <a:xfrm>
                  <a:off x="7257751" y="2677547"/>
                  <a:ext cx="1" cy="296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F79009A0-4255-D4D8-7A7A-34B77DF69A5E}"/>
                    </a:ext>
                  </a:extLst>
                </p:cNvPr>
                <p:cNvCxnSpPr/>
                <p:nvPr/>
              </p:nvCxnSpPr>
              <p:spPr>
                <a:xfrm>
                  <a:off x="5618865" y="2677223"/>
                  <a:ext cx="0" cy="1375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1409657-DD32-0BDB-9590-3AEE1E7BB639}"/>
                    </a:ext>
                  </a:extLst>
                </p:cNvPr>
                <p:cNvCxnSpPr/>
                <p:nvPr/>
              </p:nvCxnSpPr>
              <p:spPr>
                <a:xfrm>
                  <a:off x="2658794" y="2677547"/>
                  <a:ext cx="0" cy="1532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35711D5B-B8CD-E23B-FA5C-A05D9A8A9760}"/>
                    </a:ext>
                  </a:extLst>
                </p:cNvPr>
                <p:cNvCxnSpPr/>
                <p:nvPr/>
              </p:nvCxnSpPr>
              <p:spPr>
                <a:xfrm>
                  <a:off x="8525022" y="2688791"/>
                  <a:ext cx="0" cy="189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0CED9ABD-CC22-B684-5875-EBD02330895B}"/>
                    </a:ext>
                  </a:extLst>
                </p:cNvPr>
                <p:cNvCxnSpPr>
                  <a:cxnSpLocks/>
                  <a:endCxn id="33" idx="0"/>
                </p:cNvCxnSpPr>
                <p:nvPr/>
              </p:nvCxnSpPr>
              <p:spPr>
                <a:xfrm>
                  <a:off x="9811032" y="2677223"/>
                  <a:ext cx="1" cy="943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BDE84F2B-4A85-872A-154C-88A62692F999}"/>
                  </a:ext>
                </a:extLst>
              </p:cNvPr>
              <p:cNvSpPr txBox="1"/>
              <p:nvPr/>
            </p:nvSpPr>
            <p:spPr>
              <a:xfrm>
                <a:off x="4233197" y="6407779"/>
                <a:ext cx="4179283" cy="369332"/>
              </a:xfrm>
              <a:prstGeom prst="rect">
                <a:avLst/>
              </a:prstGeom>
              <a:noFill/>
              <a:ln w="28575">
                <a:solidFill>
                  <a:schemeClr val="accent2">
                    <a:lumMod val="75000"/>
                  </a:schemeClr>
                </a:solidFill>
              </a:ln>
              <a:effectLst>
                <a:outerShdw blurRad="50800" dist="38100" dir="8100000" algn="tr" rotWithShape="0">
                  <a:prstClr val="black">
                    <a:alpha val="40000"/>
                  </a:prstClr>
                </a:outerShdw>
              </a:effectLst>
            </p:spPr>
            <p:txBody>
              <a:bodyPr wrap="square">
                <a:spAutoFit/>
              </a:bodyPr>
              <a:lstStyle/>
              <a:p>
                <a:r>
                  <a:rPr lang="en-IN" sz="1800" b="1" dirty="0">
                    <a:effectLst/>
                    <a:latin typeface="Times New Roman" panose="02020603050405020304" pitchFamily="18" charset="0"/>
                    <a:ea typeface="Calibri" panose="020F0502020204030204" pitchFamily="34" charset="0"/>
                  </a:rPr>
                  <a:t>Industrial Corridor from Delhi to Alwar </a:t>
                </a:r>
                <a:endParaRPr lang="en-IN" dirty="0"/>
              </a:p>
            </p:txBody>
          </p:sp>
          <p:sp>
            <p:nvSpPr>
              <p:cNvPr id="14" name="Right Brace 13">
                <a:extLst>
                  <a:ext uri="{FF2B5EF4-FFF2-40B4-BE49-F238E27FC236}">
                    <a16:creationId xmlns:a16="http://schemas.microsoft.com/office/drawing/2014/main" id="{F5281C92-F09C-0CA8-2C75-E69BA3E6AF9A}"/>
                  </a:ext>
                </a:extLst>
              </p:cNvPr>
              <p:cNvSpPr/>
              <p:nvPr/>
            </p:nvSpPr>
            <p:spPr>
              <a:xfrm rot="5400000">
                <a:off x="5957667" y="682951"/>
                <a:ext cx="824697" cy="10383706"/>
              </a:xfrm>
              <a:prstGeom prst="rightBrace">
                <a:avLst>
                  <a:gd name="adj1" fmla="val 8333"/>
                  <a:gd name="adj2" fmla="val 49323"/>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grpSp>
      </p:grpSp>
    </p:spTree>
    <p:extLst>
      <p:ext uri="{BB962C8B-B14F-4D97-AF65-F5344CB8AC3E}">
        <p14:creationId xmlns:p14="http://schemas.microsoft.com/office/powerpoint/2010/main" val="18771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9F064-5F4C-EF60-BED7-25E6240FE8C9}"/>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nSpc>
                <a:spcPct val="150000"/>
              </a:lnSpc>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OF GEOSPATIAL PLANNING IN RESOURCE MANAGEMENT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101;p1" descr="Icon&#10;&#10;Description automatically generated">
            <a:extLst>
              <a:ext uri="{FF2B5EF4-FFF2-40B4-BE49-F238E27FC236}">
                <a16:creationId xmlns:a16="http://schemas.microsoft.com/office/drawing/2014/main" id="{961E4FE3-92D1-1650-7C4E-AA237A09E135}"/>
              </a:ext>
            </a:extLst>
          </p:cNvPr>
          <p:cNvPicPr preferRelativeResize="0"/>
          <p:nvPr/>
        </p:nvPicPr>
        <p:blipFill rotWithShape="1">
          <a:blip r:embed="rId3"/>
          <a:stretch/>
        </p:blipFill>
        <p:spPr>
          <a:xfrm>
            <a:off x="11013590" y="0"/>
            <a:ext cx="1178410" cy="830998"/>
          </a:xfrm>
          <a:prstGeom prst="rect">
            <a:avLst/>
          </a:prstGeom>
          <a:noFill/>
        </p:spPr>
      </p:pic>
      <p:sp>
        <p:nvSpPr>
          <p:cNvPr id="5" name="TextBox 4">
            <a:extLst>
              <a:ext uri="{FF2B5EF4-FFF2-40B4-BE49-F238E27FC236}">
                <a16:creationId xmlns:a16="http://schemas.microsoft.com/office/drawing/2014/main" id="{BD4C0A50-66A5-EDE9-38BD-09F037E434C7}"/>
              </a:ext>
            </a:extLst>
          </p:cNvPr>
          <p:cNvSpPr txBox="1"/>
          <p:nvPr/>
        </p:nvSpPr>
        <p:spPr>
          <a:xfrm>
            <a:off x="119575" y="587148"/>
            <a:ext cx="11176781" cy="2475293"/>
          </a:xfrm>
          <a:prstGeom prst="rect">
            <a:avLst/>
          </a:prstGeom>
          <a:noFill/>
        </p:spPr>
        <p:txBody>
          <a:bodyPr wrap="square">
            <a:spAutoFit/>
          </a:bodyPr>
          <a:lstStyle/>
          <a:p>
            <a:pPr algn="just">
              <a:lnSpc>
                <a:spcPct val="150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Case Study 2: </a:t>
            </a:r>
            <a:r>
              <a:rPr lang="en-IN" sz="2000" kern="100" dirty="0">
                <a:effectLst/>
                <a:latin typeface="Times New Roman" panose="02020603050405020304" pitchFamily="18" charset="0"/>
                <a:ea typeface="Calibri" panose="020F0502020204030204" pitchFamily="34" charset="0"/>
                <a:cs typeface="Times New Roman" panose="02020603050405020304" pitchFamily="18" charset="0"/>
              </a:rPr>
              <a:t>Geospatial Framework for Affordable Housing Projects</a:t>
            </a:r>
          </a:p>
          <a:p>
            <a:pPr algn="just">
              <a:lnSpc>
                <a:spcPct val="150000"/>
              </a:lnSpc>
              <a:spcAft>
                <a:spcPts val="800"/>
              </a:spcAft>
            </a:pPr>
            <a:r>
              <a:rPr lang="en-US" sz="2000" dirty="0">
                <a:latin typeface="Times New Roman" panose="02020603050405020304" pitchFamily="18" charset="0"/>
                <a:ea typeface="Calibri" panose="020F0502020204030204" pitchFamily="34" charset="0"/>
              </a:rPr>
              <a:t>Traditional site selection processes often rely on manual surveys and incomplete data, leading to suboptimal decisions that overlook critical factors such as land suitability, accessibility, infrastructure availability, and environmental impact.</a:t>
            </a:r>
          </a:p>
          <a:p>
            <a:pPr algn="just">
              <a:lnSpc>
                <a:spcPct val="150000"/>
              </a:lnSpc>
              <a:spcAft>
                <a:spcPts val="800"/>
              </a:spcAft>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2DF35E72-7FCB-E519-3455-8A64F5F9DFC3}"/>
              </a:ext>
            </a:extLst>
          </p:cNvPr>
          <p:cNvGrpSpPr/>
          <p:nvPr/>
        </p:nvGrpSpPr>
        <p:grpSpPr>
          <a:xfrm>
            <a:off x="182665" y="2727476"/>
            <a:ext cx="11282072" cy="4059676"/>
            <a:chOff x="182665" y="2727476"/>
            <a:chExt cx="11282072" cy="4059676"/>
          </a:xfrm>
        </p:grpSpPr>
        <p:sp>
          <p:nvSpPr>
            <p:cNvPr id="7" name="TextBox 6">
              <a:extLst>
                <a:ext uri="{FF2B5EF4-FFF2-40B4-BE49-F238E27FC236}">
                  <a16:creationId xmlns:a16="http://schemas.microsoft.com/office/drawing/2014/main" id="{53489EC8-F688-CDCE-1962-3EA296993536}"/>
                </a:ext>
              </a:extLst>
            </p:cNvPr>
            <p:cNvSpPr txBox="1"/>
            <p:nvPr/>
          </p:nvSpPr>
          <p:spPr>
            <a:xfrm>
              <a:off x="182665" y="2727476"/>
              <a:ext cx="2927685" cy="366691"/>
            </a:xfrm>
            <a:prstGeom prst="rect">
              <a:avLst/>
            </a:prstGeom>
            <a:solidFill>
              <a:schemeClr val="accent2">
                <a:lumMod val="60000"/>
                <a:lumOff val="40000"/>
              </a:schemeClr>
            </a:solidFill>
          </p:spPr>
          <p:txBody>
            <a:bodyPr wrap="square">
              <a:spAutoFit/>
            </a:bodyPr>
            <a:lstStyle/>
            <a:p>
              <a:r>
                <a:rPr lang="en-IN" sz="1800" b="1" dirty="0">
                  <a:effectLst/>
                  <a:latin typeface="Times New Roman" panose="02020603050405020304" pitchFamily="18" charset="0"/>
                  <a:ea typeface="Calibri" panose="020F0502020204030204" pitchFamily="34" charset="0"/>
                </a:rPr>
                <a:t>Planning and Execution</a:t>
              </a:r>
              <a:endParaRPr lang="en-IN" dirty="0"/>
            </a:p>
          </p:txBody>
        </p:sp>
        <p:sp>
          <p:nvSpPr>
            <p:cNvPr id="9" name="TextBox 8">
              <a:extLst>
                <a:ext uri="{FF2B5EF4-FFF2-40B4-BE49-F238E27FC236}">
                  <a16:creationId xmlns:a16="http://schemas.microsoft.com/office/drawing/2014/main" id="{F98FA44B-3F04-1151-17DA-65ACC8B41E29}"/>
                </a:ext>
              </a:extLst>
            </p:cNvPr>
            <p:cNvSpPr txBox="1"/>
            <p:nvPr/>
          </p:nvSpPr>
          <p:spPr>
            <a:xfrm>
              <a:off x="3168315" y="2727476"/>
              <a:ext cx="8296422" cy="646331"/>
            </a:xfrm>
            <a:prstGeom prst="rect">
              <a:avLst/>
            </a:prstGeom>
            <a:noFill/>
          </p:spPr>
          <p:txBody>
            <a:bodyPr wrap="square">
              <a:spAutoFit/>
            </a:bodyPr>
            <a:lstStyle/>
            <a:p>
              <a:pPr algn="just"/>
              <a:r>
                <a:rPr lang="en-IN" sz="1800" dirty="0">
                  <a:effectLst/>
                  <a:latin typeface="Times New Roman" panose="02020603050405020304" pitchFamily="18" charset="0"/>
                  <a:ea typeface="Calibri" panose="020F0502020204030204" pitchFamily="34" charset="0"/>
                </a:rPr>
                <a:t>land availability, proximity to public amenities, environmental constraints demographics, land use, and infrastructure.</a:t>
              </a:r>
              <a:endParaRPr lang="en-IN" dirty="0"/>
            </a:p>
          </p:txBody>
        </p:sp>
        <p:sp>
          <p:nvSpPr>
            <p:cNvPr id="12" name="TextBox 11">
              <a:extLst>
                <a:ext uri="{FF2B5EF4-FFF2-40B4-BE49-F238E27FC236}">
                  <a16:creationId xmlns:a16="http://schemas.microsoft.com/office/drawing/2014/main" id="{8D25C5D0-790A-12D2-811B-9FB3DD8BD686}"/>
                </a:ext>
              </a:extLst>
            </p:cNvPr>
            <p:cNvSpPr txBox="1"/>
            <p:nvPr/>
          </p:nvSpPr>
          <p:spPr>
            <a:xfrm>
              <a:off x="182665" y="3590131"/>
              <a:ext cx="2927685" cy="369332"/>
            </a:xfrm>
            <a:prstGeom prst="rect">
              <a:avLst/>
            </a:prstGeom>
            <a:solidFill>
              <a:schemeClr val="accent2">
                <a:lumMod val="60000"/>
                <a:lumOff val="40000"/>
              </a:schemeClr>
            </a:solidFill>
          </p:spPr>
          <p:txBody>
            <a:bodyPr wrap="square">
              <a:spAutoFit/>
            </a:bodyPr>
            <a:lstStyle/>
            <a:p>
              <a:r>
                <a:rPr lang="en-IN" sz="1800" b="1" dirty="0">
                  <a:effectLst/>
                  <a:latin typeface="Times New Roman" panose="02020603050405020304" pitchFamily="18" charset="0"/>
                  <a:ea typeface="Calibri" panose="020F0502020204030204" pitchFamily="34" charset="0"/>
                </a:rPr>
                <a:t>Stakeholder Collaboration</a:t>
              </a:r>
              <a:endParaRPr lang="en-IN" dirty="0"/>
            </a:p>
          </p:txBody>
        </p:sp>
        <p:sp>
          <p:nvSpPr>
            <p:cNvPr id="16" name="TextBox 15">
              <a:extLst>
                <a:ext uri="{FF2B5EF4-FFF2-40B4-BE49-F238E27FC236}">
                  <a16:creationId xmlns:a16="http://schemas.microsoft.com/office/drawing/2014/main" id="{35EDA20C-1788-690F-7890-DF90AE0F998E}"/>
                </a:ext>
              </a:extLst>
            </p:cNvPr>
            <p:cNvSpPr txBox="1"/>
            <p:nvPr/>
          </p:nvSpPr>
          <p:spPr>
            <a:xfrm>
              <a:off x="3168315" y="3550298"/>
              <a:ext cx="8296422" cy="646331"/>
            </a:xfrm>
            <a:prstGeom prst="rect">
              <a:avLst/>
            </a:prstGeom>
            <a:noFill/>
          </p:spPr>
          <p:txBody>
            <a:bodyPr wrap="square">
              <a:spAutoFit/>
            </a:bodyPr>
            <a:lstStyle/>
            <a:p>
              <a:pPr algn="just"/>
              <a:r>
                <a:rPr lang="en-IN" sz="1800" dirty="0">
                  <a:effectLst/>
                  <a:latin typeface="Times New Roman" panose="02020603050405020304" pitchFamily="18" charset="0"/>
                  <a:ea typeface="Calibri" panose="020F0502020204030204" pitchFamily="34" charset="0"/>
                </a:rPr>
                <a:t>Urban development authorities partnered with local governments, housing developers, and financial institutions. </a:t>
              </a:r>
              <a:endParaRPr lang="en-IN" dirty="0"/>
            </a:p>
          </p:txBody>
        </p:sp>
        <p:sp>
          <p:nvSpPr>
            <p:cNvPr id="18" name="TextBox 17">
              <a:extLst>
                <a:ext uri="{FF2B5EF4-FFF2-40B4-BE49-F238E27FC236}">
                  <a16:creationId xmlns:a16="http://schemas.microsoft.com/office/drawing/2014/main" id="{BC10C549-EE0B-DF56-59EB-459423F9AF8F}"/>
                </a:ext>
              </a:extLst>
            </p:cNvPr>
            <p:cNvSpPr txBox="1"/>
            <p:nvPr/>
          </p:nvSpPr>
          <p:spPr>
            <a:xfrm>
              <a:off x="182665" y="4455427"/>
              <a:ext cx="2927685" cy="369332"/>
            </a:xfrm>
            <a:prstGeom prst="rect">
              <a:avLst/>
            </a:prstGeom>
            <a:solidFill>
              <a:schemeClr val="accent2">
                <a:lumMod val="60000"/>
                <a:lumOff val="40000"/>
              </a:schemeClr>
            </a:solidFill>
          </p:spPr>
          <p:txBody>
            <a:bodyPr wrap="square">
              <a:spAutoFit/>
            </a:bodyPr>
            <a:lstStyle/>
            <a:p>
              <a:r>
                <a:rPr lang="en-IN" sz="1800" b="1" dirty="0">
                  <a:effectLst/>
                  <a:latin typeface="Times New Roman" panose="02020603050405020304" pitchFamily="18" charset="0"/>
                  <a:ea typeface="Calibri" panose="020F0502020204030204" pitchFamily="34" charset="0"/>
                </a:rPr>
                <a:t>Risk Management</a:t>
              </a:r>
              <a:endParaRPr lang="en-IN" dirty="0"/>
            </a:p>
          </p:txBody>
        </p:sp>
        <p:sp>
          <p:nvSpPr>
            <p:cNvPr id="20" name="TextBox 19">
              <a:extLst>
                <a:ext uri="{FF2B5EF4-FFF2-40B4-BE49-F238E27FC236}">
                  <a16:creationId xmlns:a16="http://schemas.microsoft.com/office/drawing/2014/main" id="{A94D26F4-802B-026A-25DE-8DC1682E44BD}"/>
                </a:ext>
              </a:extLst>
            </p:cNvPr>
            <p:cNvSpPr txBox="1"/>
            <p:nvPr/>
          </p:nvSpPr>
          <p:spPr>
            <a:xfrm>
              <a:off x="3168314" y="4344093"/>
              <a:ext cx="8296423" cy="646331"/>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Challenges like data inaccuracies and conflicting land claims can be mitigated through ground surveys </a:t>
              </a:r>
              <a:endParaRPr lang="en-IN" dirty="0"/>
            </a:p>
          </p:txBody>
        </p:sp>
        <p:sp>
          <p:nvSpPr>
            <p:cNvPr id="22" name="TextBox 21">
              <a:extLst>
                <a:ext uri="{FF2B5EF4-FFF2-40B4-BE49-F238E27FC236}">
                  <a16:creationId xmlns:a16="http://schemas.microsoft.com/office/drawing/2014/main" id="{33ED6B06-E61D-4234-B234-9EB1FFAC2611}"/>
                </a:ext>
              </a:extLst>
            </p:cNvPr>
            <p:cNvSpPr txBox="1"/>
            <p:nvPr/>
          </p:nvSpPr>
          <p:spPr>
            <a:xfrm>
              <a:off x="182665" y="5289263"/>
              <a:ext cx="2927685" cy="369332"/>
            </a:xfrm>
            <a:prstGeom prst="rect">
              <a:avLst/>
            </a:prstGeom>
            <a:solidFill>
              <a:schemeClr val="accent2">
                <a:lumMod val="60000"/>
                <a:lumOff val="40000"/>
              </a:schemeClr>
            </a:solidFill>
          </p:spPr>
          <p:txBody>
            <a:bodyPr wrap="square">
              <a:spAutoFit/>
            </a:bodyPr>
            <a:lstStyle/>
            <a:p>
              <a:r>
                <a:rPr lang="en-IN" sz="1800" b="1" dirty="0">
                  <a:effectLst/>
                  <a:latin typeface="Times New Roman" panose="02020603050405020304" pitchFamily="18" charset="0"/>
                  <a:ea typeface="Calibri" panose="020F0502020204030204" pitchFamily="34" charset="0"/>
                </a:rPr>
                <a:t>Quality and Safety</a:t>
              </a:r>
              <a:endParaRPr lang="en-IN" dirty="0"/>
            </a:p>
          </p:txBody>
        </p:sp>
        <p:sp>
          <p:nvSpPr>
            <p:cNvPr id="24" name="TextBox 23">
              <a:extLst>
                <a:ext uri="{FF2B5EF4-FFF2-40B4-BE49-F238E27FC236}">
                  <a16:creationId xmlns:a16="http://schemas.microsoft.com/office/drawing/2014/main" id="{F148EEF7-CCA1-C15B-7541-7B2DC4537694}"/>
                </a:ext>
              </a:extLst>
            </p:cNvPr>
            <p:cNvSpPr txBox="1"/>
            <p:nvPr/>
          </p:nvSpPr>
          <p:spPr>
            <a:xfrm>
              <a:off x="3168314" y="5239846"/>
              <a:ext cx="8296423" cy="646331"/>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Compliance with building codes and environmental regulations can be ensured through GIS-based impact assessments. </a:t>
              </a:r>
              <a:endParaRPr lang="en-IN" dirty="0"/>
            </a:p>
          </p:txBody>
        </p:sp>
        <p:sp>
          <p:nvSpPr>
            <p:cNvPr id="26" name="TextBox 25">
              <a:extLst>
                <a:ext uri="{FF2B5EF4-FFF2-40B4-BE49-F238E27FC236}">
                  <a16:creationId xmlns:a16="http://schemas.microsoft.com/office/drawing/2014/main" id="{4DEA6366-D692-C7C1-2332-D4F5421EB51C}"/>
                </a:ext>
              </a:extLst>
            </p:cNvPr>
            <p:cNvSpPr txBox="1"/>
            <p:nvPr/>
          </p:nvSpPr>
          <p:spPr>
            <a:xfrm>
              <a:off x="182665" y="6140821"/>
              <a:ext cx="2927685" cy="366691"/>
            </a:xfrm>
            <a:prstGeom prst="rect">
              <a:avLst/>
            </a:prstGeom>
            <a:solidFill>
              <a:schemeClr val="accent2">
                <a:lumMod val="60000"/>
                <a:lumOff val="40000"/>
              </a:schemeClr>
            </a:solidFill>
          </p:spPr>
          <p:txBody>
            <a:bodyPr wrap="square">
              <a:spAutoFit/>
            </a:bodyPr>
            <a:lstStyle/>
            <a:p>
              <a:r>
                <a:rPr lang="en-IN" sz="1800" b="1" dirty="0">
                  <a:effectLst/>
                  <a:latin typeface="Times New Roman" panose="02020603050405020304" pitchFamily="18" charset="0"/>
                  <a:ea typeface="Calibri" panose="020F0502020204030204" pitchFamily="34" charset="0"/>
                </a:rPr>
                <a:t>Sustainability</a:t>
              </a:r>
              <a:endParaRPr lang="en-IN" dirty="0"/>
            </a:p>
          </p:txBody>
        </p:sp>
        <p:sp>
          <p:nvSpPr>
            <p:cNvPr id="28" name="TextBox 27">
              <a:extLst>
                <a:ext uri="{FF2B5EF4-FFF2-40B4-BE49-F238E27FC236}">
                  <a16:creationId xmlns:a16="http://schemas.microsoft.com/office/drawing/2014/main" id="{96F73627-3A8A-932C-565B-29587D4170F1}"/>
                </a:ext>
              </a:extLst>
            </p:cNvPr>
            <p:cNvSpPr txBox="1"/>
            <p:nvPr/>
          </p:nvSpPr>
          <p:spPr>
            <a:xfrm>
              <a:off x="3168313" y="6140821"/>
              <a:ext cx="8296423" cy="646331"/>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minimize urban sprawl &amp; integrating green spaces into housing projects, ensuring long-term liveability </a:t>
              </a:r>
              <a:endParaRPr lang="en-IN" dirty="0"/>
            </a:p>
          </p:txBody>
        </p:sp>
      </p:grpSp>
    </p:spTree>
    <p:extLst>
      <p:ext uri="{BB962C8B-B14F-4D97-AF65-F5344CB8AC3E}">
        <p14:creationId xmlns:p14="http://schemas.microsoft.com/office/powerpoint/2010/main" val="12514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0FB35-4002-7E06-F525-14A2DEF631AB}"/>
              </a:ext>
            </a:extLst>
          </p:cNvPr>
          <p:cNvSpPr txBox="1"/>
          <p:nvPr/>
        </p:nvSpPr>
        <p:spPr>
          <a:xfrm>
            <a:off x="0" y="0"/>
            <a:ext cx="12192000" cy="587148"/>
          </a:xfrm>
          <a:prstGeom prst="rect">
            <a:avLst/>
          </a:prstGeom>
          <a:solidFill>
            <a:schemeClr val="accent5">
              <a:lumMod val="60000"/>
              <a:lumOff val="40000"/>
            </a:schemeClr>
          </a:solidFill>
        </p:spPr>
        <p:txBody>
          <a:bodyPr wrap="square">
            <a:spAutoFit/>
          </a:bodyPr>
          <a:lstStyle/>
          <a:p>
            <a:pPr lvl="0" algn="just">
              <a:lnSpc>
                <a:spcPct val="150000"/>
              </a:lnSpc>
              <a:spcBef>
                <a:spcPts val="1200"/>
              </a:spcBef>
              <a:spcAft>
                <a:spcPts val="800"/>
              </a:spcAft>
            </a:pP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STANDARDS OF GEOSPATIAL INFORMATION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101;p1" descr="Icon&#10;&#10;Description automatically generated">
            <a:extLst>
              <a:ext uri="{FF2B5EF4-FFF2-40B4-BE49-F238E27FC236}">
                <a16:creationId xmlns:a16="http://schemas.microsoft.com/office/drawing/2014/main" id="{79A3508C-BA93-A2B1-12D4-BF79A7D2F0ED}"/>
              </a:ext>
            </a:extLst>
          </p:cNvPr>
          <p:cNvPicPr preferRelativeResize="0"/>
          <p:nvPr/>
        </p:nvPicPr>
        <p:blipFill rotWithShape="1">
          <a:blip r:embed="rId2"/>
          <a:stretch/>
        </p:blipFill>
        <p:spPr>
          <a:xfrm>
            <a:off x="11013590" y="0"/>
            <a:ext cx="1178410" cy="830998"/>
          </a:xfrm>
          <a:prstGeom prst="rect">
            <a:avLst/>
          </a:prstGeom>
          <a:noFill/>
        </p:spPr>
      </p:pic>
      <p:grpSp>
        <p:nvGrpSpPr>
          <p:cNvPr id="29" name="Group 28">
            <a:extLst>
              <a:ext uri="{FF2B5EF4-FFF2-40B4-BE49-F238E27FC236}">
                <a16:creationId xmlns:a16="http://schemas.microsoft.com/office/drawing/2014/main" id="{EC2A38ED-5E16-25B1-85F9-72A0AEDB328A}"/>
              </a:ext>
            </a:extLst>
          </p:cNvPr>
          <p:cNvGrpSpPr/>
          <p:nvPr/>
        </p:nvGrpSpPr>
        <p:grpSpPr>
          <a:xfrm>
            <a:off x="367829" y="1079283"/>
            <a:ext cx="11321319" cy="5240340"/>
            <a:chOff x="199017" y="600982"/>
            <a:chExt cx="11321319" cy="5240340"/>
          </a:xfrm>
        </p:grpSpPr>
        <p:sp>
          <p:nvSpPr>
            <p:cNvPr id="15" name="Rectangle 14">
              <a:extLst>
                <a:ext uri="{FF2B5EF4-FFF2-40B4-BE49-F238E27FC236}">
                  <a16:creationId xmlns:a16="http://schemas.microsoft.com/office/drawing/2014/main" id="{52722C86-CCAD-9637-5183-BA9609B4D16F}"/>
                </a:ext>
              </a:extLst>
            </p:cNvPr>
            <p:cNvSpPr/>
            <p:nvPr/>
          </p:nvSpPr>
          <p:spPr>
            <a:xfrm>
              <a:off x="4065563" y="600982"/>
              <a:ext cx="3432517" cy="83099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sp>
          <p:nvSpPr>
            <p:cNvPr id="6" name="TextBox 108">
              <a:extLst>
                <a:ext uri="{FF2B5EF4-FFF2-40B4-BE49-F238E27FC236}">
                  <a16:creationId xmlns:a16="http://schemas.microsoft.com/office/drawing/2014/main" id="{099EF1F9-CC4C-CED6-BCCD-784852DA64A6}"/>
                </a:ext>
              </a:extLst>
            </p:cNvPr>
            <p:cNvSpPr txBox="1">
              <a:spLocks noChangeArrowheads="1"/>
            </p:cNvSpPr>
            <p:nvPr/>
          </p:nvSpPr>
          <p:spPr bwMode="auto">
            <a:xfrm>
              <a:off x="4220195" y="785359"/>
              <a:ext cx="3123251"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8768" rIns="0" bIns="0">
              <a:spAutoFit/>
            </a:bodyP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Aft>
                  <a:spcPts val="800"/>
                </a:spcAft>
                <a:buClr>
                  <a:srgbClr val="00A896"/>
                </a:buClr>
                <a:buSzPct val="70000"/>
              </a:pPr>
              <a:r>
                <a:rPr lang="en-IN" altLang="en-US" sz="2400" dirty="0">
                  <a:solidFill>
                    <a:sysClr val="windowText" lastClr="000000"/>
                  </a:solidFill>
                  <a:latin typeface="Times New Roman" panose="02020603050405020304" pitchFamily="18" charset="0"/>
                  <a:cs typeface="Times New Roman" panose="02020603050405020304" pitchFamily="18" charset="0"/>
                  <a:sym typeface="Arial" panose="020B0604020202020204" pitchFamily="34" charset="0"/>
                </a:rPr>
                <a:t> </a:t>
              </a:r>
              <a:r>
                <a:rPr lang="en-IN" altLang="en-US" sz="2400" b="1" dirty="0">
                  <a:solidFill>
                    <a:schemeClr val="bg1"/>
                  </a:solidFill>
                  <a:latin typeface="Times New Roman" panose="02020603050405020304" pitchFamily="18" charset="0"/>
                  <a:cs typeface="Times New Roman" panose="02020603050405020304" pitchFamily="18" charset="0"/>
                  <a:sym typeface="Arial" panose="020B0604020202020204" pitchFamily="34" charset="0"/>
                </a:rPr>
                <a:t>Geospatial Standards</a:t>
              </a:r>
            </a:p>
          </p:txBody>
        </p:sp>
        <p:sp>
          <p:nvSpPr>
            <p:cNvPr id="7" name="Rectangle: Rounded Corners 6">
              <a:extLst>
                <a:ext uri="{FF2B5EF4-FFF2-40B4-BE49-F238E27FC236}">
                  <a16:creationId xmlns:a16="http://schemas.microsoft.com/office/drawing/2014/main" id="{16C42753-D756-18F4-37D8-17311B33E2D4}"/>
                </a:ext>
              </a:extLst>
            </p:cNvPr>
            <p:cNvSpPr/>
            <p:nvPr/>
          </p:nvSpPr>
          <p:spPr bwMode="auto">
            <a:xfrm>
              <a:off x="269900" y="1793821"/>
              <a:ext cx="2431097" cy="771525"/>
            </a:xfrm>
            <a:prstGeom prst="roundRect">
              <a:avLst/>
            </a:prstGeom>
            <a:solidFill>
              <a:srgbClr val="249C9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219170">
                <a:defRPr/>
              </a:pPr>
              <a:r>
                <a:rPr lang="en-IN" sz="1867" b="1" dirty="0">
                  <a:solidFill>
                    <a:srgbClr val="FFFFFF"/>
                  </a:solidFill>
                  <a:sym typeface="Arial" panose="020B0604020202020204" pitchFamily="34" charset="0"/>
                </a:rPr>
                <a:t>Importance of Data Standards </a:t>
              </a:r>
            </a:p>
          </p:txBody>
        </p:sp>
        <p:sp>
          <p:nvSpPr>
            <p:cNvPr id="8" name="Rectangle: Rounded Corners 7">
              <a:extLst>
                <a:ext uri="{FF2B5EF4-FFF2-40B4-BE49-F238E27FC236}">
                  <a16:creationId xmlns:a16="http://schemas.microsoft.com/office/drawing/2014/main" id="{12247AE7-4B90-4732-2502-312D97090AA0}"/>
                </a:ext>
              </a:extLst>
            </p:cNvPr>
            <p:cNvSpPr/>
            <p:nvPr/>
          </p:nvSpPr>
          <p:spPr bwMode="auto">
            <a:xfrm>
              <a:off x="2926520" y="1793821"/>
              <a:ext cx="2714625" cy="771525"/>
            </a:xfrm>
            <a:prstGeom prst="roundRect">
              <a:avLst/>
            </a:prstGeom>
            <a:solidFill>
              <a:srgbClr val="249C9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219170">
                <a:defRPr/>
              </a:pPr>
              <a:r>
                <a:rPr lang="en-IN" sz="1867" b="1" dirty="0">
                  <a:solidFill>
                    <a:srgbClr val="FFFFFF"/>
                  </a:solidFill>
                  <a:sym typeface="Arial" panose="020B0604020202020204" pitchFamily="34" charset="0"/>
                </a:rPr>
                <a:t>Focussed Expert Groups with technical support</a:t>
              </a:r>
            </a:p>
          </p:txBody>
        </p:sp>
        <p:sp>
          <p:nvSpPr>
            <p:cNvPr id="9" name="Rectangle: Rounded Corners 8">
              <a:extLst>
                <a:ext uri="{FF2B5EF4-FFF2-40B4-BE49-F238E27FC236}">
                  <a16:creationId xmlns:a16="http://schemas.microsoft.com/office/drawing/2014/main" id="{823FC1EC-1372-603F-6573-F637EBE00076}"/>
                </a:ext>
              </a:extLst>
            </p:cNvPr>
            <p:cNvSpPr/>
            <p:nvPr/>
          </p:nvSpPr>
          <p:spPr bwMode="auto">
            <a:xfrm>
              <a:off x="5866115" y="1793820"/>
              <a:ext cx="2714625" cy="771525"/>
            </a:xfrm>
            <a:prstGeom prst="roundRect">
              <a:avLst/>
            </a:prstGeom>
            <a:solidFill>
              <a:srgbClr val="249C9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219170">
                <a:defRPr/>
              </a:pPr>
              <a:r>
                <a:rPr lang="en-IN" sz="1867" b="1" dirty="0">
                  <a:solidFill>
                    <a:srgbClr val="FFFFFF"/>
                  </a:solidFill>
                  <a:sym typeface="Arial" panose="020B0604020202020204" pitchFamily="34" charset="0"/>
                </a:rPr>
                <a:t>Academia – Industry to be involved</a:t>
              </a:r>
            </a:p>
          </p:txBody>
        </p:sp>
        <p:sp>
          <p:nvSpPr>
            <p:cNvPr id="10" name="Rectangle: Rounded Corners 9">
              <a:extLst>
                <a:ext uri="{FF2B5EF4-FFF2-40B4-BE49-F238E27FC236}">
                  <a16:creationId xmlns:a16="http://schemas.microsoft.com/office/drawing/2014/main" id="{699714DD-AE4D-1568-2A89-7D93C3B60FE0}"/>
                </a:ext>
              </a:extLst>
            </p:cNvPr>
            <p:cNvSpPr/>
            <p:nvPr/>
          </p:nvSpPr>
          <p:spPr bwMode="auto">
            <a:xfrm>
              <a:off x="8805710" y="1793820"/>
              <a:ext cx="2714625" cy="771525"/>
            </a:xfrm>
            <a:prstGeom prst="roundRect">
              <a:avLst/>
            </a:prstGeom>
            <a:solidFill>
              <a:srgbClr val="249C9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1219170">
                <a:defRPr/>
              </a:pPr>
              <a:r>
                <a:rPr lang="en-IN" sz="1867" b="1" dirty="0">
                  <a:solidFill>
                    <a:srgbClr val="FFFFFF"/>
                  </a:solidFill>
                  <a:sym typeface="Arial" panose="020B0604020202020204" pitchFamily="34" charset="0"/>
                </a:rPr>
                <a:t>Coordination &amp; Monitoring</a:t>
              </a:r>
            </a:p>
          </p:txBody>
        </p:sp>
        <p:sp>
          <p:nvSpPr>
            <p:cNvPr id="11" name="TextBox 10">
              <a:extLst>
                <a:ext uri="{FF2B5EF4-FFF2-40B4-BE49-F238E27FC236}">
                  <a16:creationId xmlns:a16="http://schemas.microsoft.com/office/drawing/2014/main" id="{4BE88AF4-C21E-E48F-7B80-9775D3A5C037}"/>
                </a:ext>
              </a:extLst>
            </p:cNvPr>
            <p:cNvSpPr txBox="1"/>
            <p:nvPr/>
          </p:nvSpPr>
          <p:spPr bwMode="auto">
            <a:xfrm>
              <a:off x="199017" y="2763556"/>
              <a:ext cx="2572862" cy="2659190"/>
            </a:xfrm>
            <a:prstGeom prst="rect">
              <a:avLst/>
            </a:prstGeom>
            <a:noFill/>
          </p:spPr>
          <p:txBody>
            <a:bodyPr wrap="square" lIns="0" tIns="48768" rIns="0" bIns="0">
              <a:spAutoFit/>
            </a:bodyPr>
            <a:lstStyle/>
            <a:p>
              <a:pPr marL="475476" indent="-475476" algn="just"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Fundamental Data Standards are necessary for Interoperability</a:t>
              </a:r>
            </a:p>
            <a:p>
              <a:pPr marL="475476" indent="-475476" algn="just"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ISO/OGC standards need to be studied and Indian profiles be made in conjunction with BIS</a:t>
              </a:r>
            </a:p>
            <a:p>
              <a:pPr marL="475476" indent="-475476" algn="just"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These be adopted as national standards by BIS</a:t>
              </a:r>
            </a:p>
            <a:p>
              <a:pPr algn="just" defTabSz="1219170">
                <a:lnSpc>
                  <a:spcPct val="85000"/>
                </a:lnSpc>
                <a:spcAft>
                  <a:spcPts val="800"/>
                </a:spcAft>
                <a:buClr>
                  <a:srgbClr val="00A896"/>
                </a:buClr>
                <a:buSzPct val="70000"/>
                <a:defRPr/>
              </a:pPr>
              <a:endPar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2" name="TextBox 11">
              <a:extLst>
                <a:ext uri="{FF2B5EF4-FFF2-40B4-BE49-F238E27FC236}">
                  <a16:creationId xmlns:a16="http://schemas.microsoft.com/office/drawing/2014/main" id="{C882F437-EFBD-C317-9865-789643676841}"/>
                </a:ext>
              </a:extLst>
            </p:cNvPr>
            <p:cNvSpPr txBox="1"/>
            <p:nvPr/>
          </p:nvSpPr>
          <p:spPr bwMode="auto">
            <a:xfrm>
              <a:off x="2973410" y="2804849"/>
              <a:ext cx="2691173" cy="2868478"/>
            </a:xfrm>
            <a:prstGeom prst="rect">
              <a:avLst/>
            </a:prstGeom>
            <a:noFill/>
          </p:spPr>
          <p:txBody>
            <a:bodyPr wrap="square" lIns="0" tIns="48768" rIns="0" bIns="0">
              <a:spAutoFit/>
            </a:bodyPr>
            <a:lstStyle/>
            <a:p>
              <a:pPr marL="475476" indent="-475476"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Focussed expert groups for various themes need to be created</a:t>
              </a:r>
            </a:p>
            <a:p>
              <a:pPr marL="475476" indent="-475476"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Technical support embedded with the committees i.e. Data Modellers / Standards Experts/ Documenters</a:t>
              </a:r>
            </a:p>
            <a:p>
              <a:pPr marL="475476" indent="-475476" defTabSz="1219170">
                <a:lnSpc>
                  <a:spcPct val="85000"/>
                </a:lnSpc>
                <a:spcAft>
                  <a:spcPts val="800"/>
                </a:spcAft>
                <a:buClr>
                  <a:srgbClr val="00A896"/>
                </a:buClr>
                <a:buSzPct val="70000"/>
                <a:buFont typeface="Arial" pitchFamily="34" charset="0"/>
                <a:buChar char="►"/>
                <a:defRPr/>
              </a:pPr>
              <a:r>
                <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Lead dept to operationalize such committees</a:t>
              </a:r>
            </a:p>
            <a:p>
              <a:pPr defTabSz="1219170">
                <a:lnSpc>
                  <a:spcPct val="85000"/>
                </a:lnSpc>
                <a:spcAft>
                  <a:spcPts val="800"/>
                </a:spcAft>
                <a:buClr>
                  <a:srgbClr val="00A896"/>
                </a:buClr>
                <a:buSzPct val="70000"/>
                <a:defRPr/>
              </a:pPr>
              <a:endParaRPr lang="en-IN"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TextBox 101">
              <a:extLst>
                <a:ext uri="{FF2B5EF4-FFF2-40B4-BE49-F238E27FC236}">
                  <a16:creationId xmlns:a16="http://schemas.microsoft.com/office/drawing/2014/main" id="{E2C14FF2-352B-46EF-02C5-829096AE82B5}"/>
                </a:ext>
              </a:extLst>
            </p:cNvPr>
            <p:cNvSpPr txBox="1">
              <a:spLocks noChangeArrowheads="1"/>
            </p:cNvSpPr>
            <p:nvPr/>
          </p:nvSpPr>
          <p:spPr bwMode="auto">
            <a:xfrm>
              <a:off x="5866115" y="2763556"/>
              <a:ext cx="27146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8768" rIns="0" bIns="0">
              <a:spAutoFit/>
            </a:bodyPr>
            <a:lstStyle>
              <a:lvl1pPr marL="474663" indent="-474663"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Aft>
                  <a:spcPts val="800"/>
                </a:spcAft>
                <a:buClr>
                  <a:srgbClr val="00A896"/>
                </a:buClr>
                <a:buSzPct val="70000"/>
                <a:buFont typeface="Arial" panose="020B0604020202020204" pitchFamily="34" charset="0"/>
                <a:buChar char="►"/>
              </a:pPr>
              <a:r>
                <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Academia and Industry along with domain experts to be further utilized to support formation of standards by the committees</a:t>
              </a:r>
            </a:p>
            <a:p>
              <a:pPr>
                <a:lnSpc>
                  <a:spcPct val="85000"/>
                </a:lnSpc>
                <a:spcAft>
                  <a:spcPts val="800"/>
                </a:spcAft>
                <a:buClr>
                  <a:srgbClr val="00A896"/>
                </a:buClr>
                <a:buSzPct val="70000"/>
                <a:buFont typeface="Arial" panose="020B0604020202020204" pitchFamily="34" charset="0"/>
                <a:buChar char="►"/>
              </a:pPr>
              <a:r>
                <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New standards for latest geospatial aspects such as LiDAR, </a:t>
              </a:r>
              <a:r>
                <a:rPr lang="en-IN" altLang="en-US" sz="1600" dirty="0" err="1">
                  <a:solidFill>
                    <a:srgbClr val="000000"/>
                  </a:solidFill>
                  <a:latin typeface="Times New Roman" panose="02020603050405020304" pitchFamily="18" charset="0"/>
                  <a:cs typeface="Times New Roman" panose="02020603050405020304" pitchFamily="18" charset="0"/>
                  <a:sym typeface="Arial" panose="020B0604020202020204" pitchFamily="34" charset="0"/>
                </a:rPr>
                <a:t>NavIC</a:t>
              </a:r>
              <a:r>
                <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Receivers, Cadastral Data are in process</a:t>
              </a:r>
            </a:p>
            <a:p>
              <a:pPr>
                <a:lnSpc>
                  <a:spcPct val="85000"/>
                </a:lnSpc>
                <a:spcAft>
                  <a:spcPts val="800"/>
                </a:spcAft>
                <a:buClr>
                  <a:srgbClr val="00A896"/>
                </a:buClr>
                <a:buSzPct val="70000"/>
                <a:buFont typeface="Arial" panose="020B0604020202020204" pitchFamily="34" charset="0"/>
                <a:buChar char="►"/>
              </a:pPr>
              <a:endPar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85000"/>
                </a:lnSpc>
                <a:spcAft>
                  <a:spcPts val="800"/>
                </a:spcAft>
                <a:buClr>
                  <a:srgbClr val="00A896"/>
                </a:buClr>
                <a:buSzPct val="70000"/>
                <a:buFont typeface="Arial" panose="020B0604020202020204" pitchFamily="34" charset="0"/>
                <a:buChar char="►"/>
              </a:pPr>
              <a:endPar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TextBox 97">
              <a:extLst>
                <a:ext uri="{FF2B5EF4-FFF2-40B4-BE49-F238E27FC236}">
                  <a16:creationId xmlns:a16="http://schemas.microsoft.com/office/drawing/2014/main" id="{EA834917-DE56-9F95-7B12-BBA02FB99175}"/>
                </a:ext>
              </a:extLst>
            </p:cNvPr>
            <p:cNvSpPr txBox="1">
              <a:spLocks noChangeArrowheads="1"/>
            </p:cNvSpPr>
            <p:nvPr/>
          </p:nvSpPr>
          <p:spPr bwMode="auto">
            <a:xfrm>
              <a:off x="8829162" y="2804849"/>
              <a:ext cx="2691174" cy="20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8768" rIns="0" bIns="0">
              <a:spAutoFit/>
            </a:bodyPr>
            <a:lstStyle>
              <a:lvl1pPr marL="474663" indent="-474663"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Aft>
                  <a:spcPts val="800"/>
                </a:spcAft>
                <a:buClr>
                  <a:srgbClr val="00A896"/>
                </a:buClr>
                <a:buSzPct val="70000"/>
                <a:buFont typeface="Arial" panose="020B0604020202020204" pitchFamily="34" charset="0"/>
                <a:buChar char="►"/>
              </a:pPr>
              <a:r>
                <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Lead depts of TWGs should create Standardization Cell to develop profiles in respective domain.</a:t>
              </a:r>
            </a:p>
            <a:p>
              <a:pPr>
                <a:lnSpc>
                  <a:spcPct val="85000"/>
                </a:lnSpc>
                <a:spcAft>
                  <a:spcPts val="800"/>
                </a:spcAft>
                <a:buClr>
                  <a:srgbClr val="00A896"/>
                </a:buClr>
                <a:buSzPct val="70000"/>
                <a:buFont typeface="Arial" panose="020B0604020202020204" pitchFamily="34" charset="0"/>
                <a:buChar char="►"/>
              </a:pPr>
              <a:r>
                <a:rPr lang="en-IN"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TWGs should submit the draft to BIS to be developed as Indian Standard </a:t>
              </a:r>
            </a:p>
          </p:txBody>
        </p:sp>
        <p:cxnSp>
          <p:nvCxnSpPr>
            <p:cNvPr id="17" name="Connector: Elbow 16">
              <a:extLst>
                <a:ext uri="{FF2B5EF4-FFF2-40B4-BE49-F238E27FC236}">
                  <a16:creationId xmlns:a16="http://schemas.microsoft.com/office/drawing/2014/main" id="{EDE1FF5C-1D44-9E60-D5E1-5D635CFCB53C}"/>
                </a:ext>
              </a:extLst>
            </p:cNvPr>
            <p:cNvCxnSpPr>
              <a:stCxn id="15" idx="1"/>
              <a:endCxn id="7" idx="0"/>
            </p:cNvCxnSpPr>
            <p:nvPr/>
          </p:nvCxnSpPr>
          <p:spPr>
            <a:xfrm rot="10800000" flipV="1">
              <a:off x="1485449" y="1016481"/>
              <a:ext cx="2580114" cy="77734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5890E5A3-F0D8-6761-5F86-3AB810E804B6}"/>
                </a:ext>
              </a:extLst>
            </p:cNvPr>
            <p:cNvCxnSpPr>
              <a:stCxn id="15" idx="2"/>
              <a:endCxn id="8" idx="0"/>
            </p:cNvCxnSpPr>
            <p:nvPr/>
          </p:nvCxnSpPr>
          <p:spPr>
            <a:xfrm rot="5400000">
              <a:off x="4851908" y="863906"/>
              <a:ext cx="361841" cy="149798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BF72B24D-306F-7A52-B76E-0AC4EB5D19A8}"/>
                </a:ext>
              </a:extLst>
            </p:cNvPr>
            <p:cNvCxnSpPr>
              <a:stCxn id="15" idx="2"/>
              <a:endCxn id="9" idx="0"/>
            </p:cNvCxnSpPr>
            <p:nvPr/>
          </p:nvCxnSpPr>
          <p:spPr>
            <a:xfrm rot="16200000" flipH="1">
              <a:off x="6321705" y="892097"/>
              <a:ext cx="361840" cy="144160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E88A9983-2C34-F309-7253-A6818D8D5665}"/>
                </a:ext>
              </a:extLst>
            </p:cNvPr>
            <p:cNvCxnSpPr>
              <a:stCxn id="15" idx="3"/>
              <a:endCxn id="10" idx="0"/>
            </p:cNvCxnSpPr>
            <p:nvPr/>
          </p:nvCxnSpPr>
          <p:spPr>
            <a:xfrm>
              <a:off x="7498080" y="1016481"/>
              <a:ext cx="2664943" cy="77733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2E7A85F-1BE8-D086-36A2-1F6181AB8B48}"/>
                </a:ext>
              </a:extLst>
            </p:cNvPr>
            <p:cNvCxnSpPr>
              <a:cxnSpLocks/>
            </p:cNvCxnSpPr>
            <p:nvPr/>
          </p:nvCxnSpPr>
          <p:spPr>
            <a:xfrm>
              <a:off x="2856287" y="2657957"/>
              <a:ext cx="0" cy="2611566"/>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A9849FB-83AA-552A-1914-46F63E65DBF4}"/>
                </a:ext>
              </a:extLst>
            </p:cNvPr>
            <p:cNvCxnSpPr>
              <a:cxnSpLocks/>
            </p:cNvCxnSpPr>
            <p:nvPr/>
          </p:nvCxnSpPr>
          <p:spPr>
            <a:xfrm>
              <a:off x="5781820" y="2657957"/>
              <a:ext cx="0" cy="2611566"/>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C8C7733-3D2B-F92C-EC44-1D3C78ED57AC}"/>
                </a:ext>
              </a:extLst>
            </p:cNvPr>
            <p:cNvCxnSpPr>
              <a:cxnSpLocks/>
            </p:cNvCxnSpPr>
            <p:nvPr/>
          </p:nvCxnSpPr>
          <p:spPr>
            <a:xfrm>
              <a:off x="8705435" y="2657957"/>
              <a:ext cx="0" cy="2611566"/>
            </a:xfrm>
            <a:prstGeom prst="line">
              <a:avLst/>
            </a:prstGeom>
            <a:ln w="38100">
              <a:prstDash val="dash"/>
            </a:ln>
          </p:spPr>
          <p:style>
            <a:lnRef idx="1">
              <a:schemeClr val="dk1"/>
            </a:lnRef>
            <a:fillRef idx="0">
              <a:schemeClr val="dk1"/>
            </a:fillRef>
            <a:effectRef idx="0">
              <a:schemeClr val="dk1"/>
            </a:effectRef>
            <a:fontRef idx="minor">
              <a:schemeClr val="tx1"/>
            </a:fontRef>
          </p:style>
        </p:cxnSp>
      </p:grpSp>
      <p:cxnSp>
        <p:nvCxnSpPr>
          <p:cNvPr id="30" name="Straight Connector 29">
            <a:extLst>
              <a:ext uri="{FF2B5EF4-FFF2-40B4-BE49-F238E27FC236}">
                <a16:creationId xmlns:a16="http://schemas.microsoft.com/office/drawing/2014/main" id="{13A041D0-69EC-7972-9193-33D6C58FA045}"/>
              </a:ext>
            </a:extLst>
          </p:cNvPr>
          <p:cNvCxnSpPr>
            <a:cxnSpLocks/>
          </p:cNvCxnSpPr>
          <p:nvPr/>
        </p:nvCxnSpPr>
        <p:spPr>
          <a:xfrm>
            <a:off x="237895" y="5901047"/>
            <a:ext cx="11564899" cy="0"/>
          </a:xfrm>
          <a:prstGeom prst="line">
            <a:avLst/>
          </a:prstGeom>
          <a:ln w="381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497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2314</Words>
  <Application>Microsoft Office PowerPoint</Application>
  <PresentationFormat>Widescreen</PresentationFormat>
  <Paragraphs>243</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Office Theme</vt:lpstr>
      <vt:lpstr>ROLE OF GEOSPATIAL TECHNOLOGIES IN INFRASTRUCTURE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Kavita Kaushik</dc:creator>
  <cp:lastModifiedBy>Kavita Kaushik</cp:lastModifiedBy>
  <cp:revision>95</cp:revision>
  <dcterms:created xsi:type="dcterms:W3CDTF">2025-01-20T04:42:21Z</dcterms:created>
  <dcterms:modified xsi:type="dcterms:W3CDTF">2025-01-21T06:51:55Z</dcterms:modified>
</cp:coreProperties>
</file>