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7" r:id="rId3"/>
    <p:sldId id="465" r:id="rId4"/>
    <p:sldId id="473" r:id="rId5"/>
    <p:sldId id="458" r:id="rId6"/>
    <p:sldId id="466" r:id="rId7"/>
    <p:sldId id="258" r:id="rId8"/>
    <p:sldId id="474" r:id="rId9"/>
    <p:sldId id="464" r:id="rId10"/>
    <p:sldId id="259" r:id="rId11"/>
    <p:sldId id="476" r:id="rId12"/>
    <p:sldId id="468" r:id="rId13"/>
    <p:sldId id="475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71" r:id="rId25"/>
    <p:sldId id="272" r:id="rId26"/>
    <p:sldId id="273" r:id="rId27"/>
    <p:sldId id="469" r:id="rId28"/>
    <p:sldId id="471" r:id="rId29"/>
    <p:sldId id="472" r:id="rId30"/>
    <p:sldId id="460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3D0EC3-A495-668F-8A0E-6A840FA2AE22}" name="Manas Kundu" initials="MK" userId="S::manas.kundu@copperalliance.asia::185d55d4-f679-44b3-bc05-4ea83c57ac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2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4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8/10/relationships/authors" Target="author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0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1/10/25</a:t>
            </a:fld>
            <a:endParaRPr lang="en-US"/>
          </a:p>
        </p:txBody>
      </p:sp>
      <p:sp>
        <p:nvSpPr>
          <p:cNvPr id="104870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0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69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1/10/25</a:t>
            </a:fld>
            <a:endParaRPr lang="en-US"/>
          </a:p>
        </p:txBody>
      </p:sp>
      <p:sp>
        <p:nvSpPr>
          <p:cNvPr id="104869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104869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97189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43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  <p:grpSp>
        <p:nvGrpSpPr>
          <p:cNvPr id="60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3145734" name="Straight Connector 7"/>
            <p:cNvCxnSpPr>
              <a:cxnSpLocks/>
            </p:cNvCxnSpPr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Straight Connector 8"/>
            <p:cNvCxnSpPr>
              <a:cxnSpLocks/>
            </p:cNvCxnSpPr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48584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8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3145730" name="Straight Connector 14"/>
            <p:cNvCxnSpPr>
              <a:cxnSpLocks/>
            </p:cNvCxnSpPr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5"/>
            <p:cNvCxnSpPr>
              <a:cxnSpLocks/>
            </p:cNvCxnSpPr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52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29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3145732" name="Straight Connector 16"/>
            <p:cNvCxnSpPr>
              <a:cxnSpLocks/>
            </p:cNvCxnSpPr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17"/>
            <p:cNvCxnSpPr>
              <a:cxnSpLocks/>
            </p:cNvCxnSpPr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85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6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3145736" name="Straight Connector 13"/>
              <p:cNvCxnSpPr>
                <a:cxnSpLocks/>
              </p:cNvCxnSpPr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7" name="Straight Connector 14"/>
              <p:cNvCxnSpPr>
                <a:cxnSpLocks/>
              </p:cNvCxnSpPr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677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7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3145738" name="Straight Connector 11"/>
              <p:cNvCxnSpPr>
                <a:cxnSpLocks/>
              </p:cNvCxnSpPr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9" name="Straight Connector 12"/>
              <p:cNvCxnSpPr>
                <a:cxnSpLocks/>
              </p:cNvCxnSpPr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97190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4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5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3145728" name="Straight Connector 12"/>
            <p:cNvCxnSpPr>
              <a:cxnSpLocks/>
            </p:cNvCxnSpPr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3"/>
            <p:cNvCxnSpPr>
              <a:cxnSpLocks/>
            </p:cNvCxnSpPr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Distribution transformers-Code of practice</a:t>
            </a:r>
          </a:p>
        </p:txBody>
      </p:sp>
      <p:sp>
        <p:nvSpPr>
          <p:cNvPr id="1048587" name="Subtitle 6"/>
          <p:cNvSpPr>
            <a:spLocks noGrp="1"/>
          </p:cNvSpPr>
          <p:nvPr>
            <p:ph type="subTitle" idx="1"/>
          </p:nvPr>
        </p:nvSpPr>
        <p:spPr>
          <a:xfrm>
            <a:off x="1186501" y="4511784"/>
            <a:ext cx="5734050" cy="95556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Electrotechnical Department</a:t>
            </a:r>
          </a:p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Bureau of Indian Standards, New Delhi</a:t>
            </a:r>
          </a:p>
          <a:p>
            <a:pPr algn="r"/>
            <a:r>
              <a:rPr lang="en-US" sz="2000" b="1" dirty="0"/>
              <a:t>                          </a:t>
            </a:r>
            <a:endParaRPr lang="en-US" b="1" dirty="0"/>
          </a:p>
        </p:txBody>
      </p:sp>
      <p:pic>
        <p:nvPicPr>
          <p:cNvPr id="2097154" name="Picture 8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4611" y="1176590"/>
            <a:ext cx="1977389" cy="1374811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689F7E7-98D3-E2AF-1272-1A1DE70B86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10316"/>
          <a:stretch>
            <a:fillRect/>
          </a:stretch>
        </p:blipFill>
        <p:spPr>
          <a:xfrm>
            <a:off x="7002152" y="2660073"/>
            <a:ext cx="5051303" cy="2859187"/>
          </a:xfr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80B2-F0FA-5A22-BABF-541131D5D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5691-566B-40A7-2F6B-0F42BB90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Salient Features of IS 18284:2023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3952-D65B-D0C2-0258-71714FF3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Requirements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Keeping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 and Quality Control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and Post Repair Testing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Calibration of equipment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and Safety Standards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 Handling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Painting and Coating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A40DB-9DCC-41A3-5DDE-75BA8F6F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10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44CCB24-D74E-0B2C-635E-B97FB2621A3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6935" y="17218"/>
            <a:ext cx="1697294" cy="11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56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16F7-5E9D-8E67-D0FC-DD97871F9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5C5D-0675-6478-5B8E-85D1CE8B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Salient Features of IS 18284:2023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2200-87A3-868D-49FE-893B7779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Labelling and Traceability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and Packaging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 and Component Standards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 Facilities and Equipment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Retro-Filling with Ester Fluids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D51A-E154-D3C4-7FC0-E60DB50D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11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34A8CB4-F8E1-301B-1A2C-072717AE3B4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6935" y="17218"/>
            <a:ext cx="1697294" cy="11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62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9634-7CA3-FFC9-46C4-FF07C8286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6319157" cy="206219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IS 18284:2023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5BF21-66BF-8C52-1B9A-E0BDDAC3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A04EF4A-2004-3DA3-0E21-3047516D2EA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4706" y="46709"/>
            <a:ext cx="1348951" cy="998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D862C-7104-EA60-D27C-0E7726D3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08" y="1186543"/>
            <a:ext cx="3463691" cy="40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203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 of Repair Activities</a:t>
            </a:r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Extent of repair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Activities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Minor repair work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repair work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Defines general guidelines for all kinds of repair </a:t>
            </a:r>
          </a:p>
          <a:p>
            <a:pPr marL="0" indent="0">
              <a:buNone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works.</a:t>
            </a:r>
          </a:p>
          <a:p>
            <a:pPr lvl="1"/>
            <a:endParaRPr lang="en-IN" dirty="0"/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438" y="2427418"/>
            <a:ext cx="3534688" cy="3473393"/>
          </a:xfrm>
          <a:prstGeom prst="rect">
            <a:avLst/>
          </a:prstGeom>
        </p:spPr>
      </p:pic>
      <p:pic>
        <p:nvPicPr>
          <p:cNvPr id="2097159" name="Picture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8323F-F592-50CF-E964-4875ADE3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13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3750"/>
          </a:bodyPr>
          <a:lstStyle/>
          <a:p>
            <a:r>
              <a:rPr lang="en-IN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Identification: 4 important Aspects</a:t>
            </a:r>
          </a:p>
          <a:p>
            <a:pPr lvl="1"/>
            <a:r>
              <a:rPr lang="en-IN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Regarding failure site of the transformer as stated by customer including accidents if any.</a:t>
            </a:r>
          </a:p>
          <a:p>
            <a:pPr lvl="1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is crucial and to be kept by the service center for records;</a:t>
            </a:r>
          </a:p>
          <a:p>
            <a:pPr lvl="1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is to be attached to the transformer part being repaired; and</a:t>
            </a:r>
          </a:p>
          <a:p>
            <a:pPr lvl="1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can be assessed and retained by the customer post repair work.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Keeping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Nameplate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Centre Labels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Considerations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Assessment/Investigation for failure of transformer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Cleaning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209716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45" y="3122802"/>
            <a:ext cx="990782" cy="929464"/>
          </a:xfrm>
          <a:prstGeom prst="rect">
            <a:avLst/>
          </a:prstGeom>
        </p:spPr>
      </p:pic>
      <p:pic>
        <p:nvPicPr>
          <p:cNvPr id="209716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17" y="3122802"/>
            <a:ext cx="1217830" cy="929464"/>
          </a:xfrm>
          <a:prstGeom prst="rect">
            <a:avLst/>
          </a:prstGeom>
        </p:spPr>
      </p:pic>
      <p:pic>
        <p:nvPicPr>
          <p:cNvPr id="209716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418" y="3122802"/>
            <a:ext cx="2799259" cy="2799259"/>
          </a:xfrm>
          <a:prstGeom prst="rect">
            <a:avLst/>
          </a:prstGeom>
        </p:spPr>
      </p:pic>
      <p:pic>
        <p:nvPicPr>
          <p:cNvPr id="2097163" name="Picture 6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BBD53-E246-DA5E-7B3A-060D9D3D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/>
              <a:t>Terminals</a:t>
            </a:r>
          </a:p>
          <a:p>
            <a:pPr lvl="1"/>
            <a:r>
              <a:rPr lang="en-IN" sz="1800" dirty="0"/>
              <a:t>Leads</a:t>
            </a:r>
          </a:p>
          <a:p>
            <a:pPr lvl="1"/>
            <a:r>
              <a:rPr lang="en-IN" sz="1800" dirty="0"/>
              <a:t>Connectors</a:t>
            </a:r>
          </a:p>
          <a:p>
            <a:pPr lvl="1"/>
            <a:r>
              <a:rPr lang="en-IN" sz="1800" dirty="0"/>
              <a:t>Enclosures</a:t>
            </a:r>
          </a:p>
          <a:p>
            <a:r>
              <a:rPr lang="en-IN" sz="1800" dirty="0"/>
              <a:t>Accessories</a:t>
            </a:r>
          </a:p>
          <a:p>
            <a:r>
              <a:rPr lang="en-IN" sz="1800" dirty="0"/>
              <a:t>Tanks, Radiators and Enclosures</a:t>
            </a:r>
          </a:p>
        </p:txBody>
      </p:sp>
      <p:pic>
        <p:nvPicPr>
          <p:cNvPr id="209716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60" y="4097723"/>
            <a:ext cx="2489758" cy="1879655"/>
          </a:xfrm>
          <a:prstGeom prst="rect">
            <a:avLst/>
          </a:prstGeom>
        </p:spPr>
      </p:pic>
      <p:pic>
        <p:nvPicPr>
          <p:cNvPr id="209716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08" y="4147968"/>
            <a:ext cx="3715602" cy="1779164"/>
          </a:xfrm>
          <a:prstGeom prst="rect">
            <a:avLst/>
          </a:prstGeom>
        </p:spPr>
      </p:pic>
      <p:pic>
        <p:nvPicPr>
          <p:cNvPr id="2097166" name="Picture 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929C3-6260-164D-5B0E-B8791202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Core Coil Assembly </a:t>
            </a: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common rewind is that which is based on the original design. The winding process has essentially three components: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investigation of the original failure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gathering physical data for the existing core and coils; and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actual winding of the new coils.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capacity and energy performance of the transformer can be enhanced, depending on the condition and data of the existing core and tank, by core and/or winding augmentation. For details, (see Annex B). </a:t>
            </a:r>
            <a:endParaRPr lang="en-IN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N" dirty="0"/>
          </a:p>
        </p:txBody>
      </p:sp>
      <p:pic>
        <p:nvPicPr>
          <p:cNvPr id="209716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542" y="4228051"/>
            <a:ext cx="2711121" cy="2629949"/>
          </a:xfrm>
          <a:prstGeom prst="rect">
            <a:avLst/>
          </a:prstGeom>
        </p:spPr>
      </p:pic>
      <p:pic>
        <p:nvPicPr>
          <p:cNvPr id="2097168" name="Picture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7EFC8-F5C4-9F35-A90D-E8CC93DA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Core Coil Assembly </a:t>
            </a: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892629" y="1681992"/>
            <a:ext cx="10023895" cy="4490207"/>
          </a:xfrm>
        </p:spPr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Investigation: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Failure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keeping 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Features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Fault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information</a:t>
            </a:r>
          </a:p>
          <a:p>
            <a:pPr lvl="1"/>
            <a:endParaRPr lang="en-IN" dirty="0"/>
          </a:p>
        </p:txBody>
      </p:sp>
      <p:sp>
        <p:nvSpPr>
          <p:cNvPr id="1048610" name="Rounded Rectangle 3"/>
          <p:cNvSpPr/>
          <p:nvPr/>
        </p:nvSpPr>
        <p:spPr>
          <a:xfrm>
            <a:off x="4187504" y="2347170"/>
            <a:ext cx="2256638" cy="604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Transformer received 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n-IN" dirty="0"/>
              <a:t> repair</a:t>
            </a:r>
          </a:p>
        </p:txBody>
      </p:sp>
      <p:sp>
        <p:nvSpPr>
          <p:cNvPr id="1048611" name="Down Arrow 4"/>
          <p:cNvSpPr/>
          <p:nvPr/>
        </p:nvSpPr>
        <p:spPr>
          <a:xfrm>
            <a:off x="5138257" y="2994870"/>
            <a:ext cx="54528" cy="360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12" name="Rounded Rectangle 5"/>
          <p:cNvSpPr/>
          <p:nvPr/>
        </p:nvSpPr>
        <p:spPr>
          <a:xfrm>
            <a:off x="4009938" y="3415616"/>
            <a:ext cx="2256638" cy="604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Check 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no-load</a:t>
            </a:r>
            <a:r>
              <a:rPr lang="en-IN" dirty="0"/>
              <a:t> losses</a:t>
            </a:r>
          </a:p>
        </p:txBody>
      </p:sp>
      <p:sp>
        <p:nvSpPr>
          <p:cNvPr id="1048613" name="Rounded Rectangle 6"/>
          <p:cNvSpPr/>
          <p:nvPr/>
        </p:nvSpPr>
        <p:spPr>
          <a:xfrm>
            <a:off x="1930866" y="5263392"/>
            <a:ext cx="2256638" cy="604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Transformer</a:t>
            </a:r>
            <a:r>
              <a:rPr lang="en-IN" dirty="0"/>
              <a:t> shall be repaired </a:t>
            </a:r>
          </a:p>
        </p:txBody>
      </p:sp>
      <p:sp>
        <p:nvSpPr>
          <p:cNvPr id="1048614" name="Rounded Rectangle 7"/>
          <p:cNvSpPr/>
          <p:nvPr/>
        </p:nvSpPr>
        <p:spPr>
          <a:xfrm>
            <a:off x="5925424" y="5263392"/>
            <a:ext cx="2256638" cy="604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shall be scrapped</a:t>
            </a:r>
          </a:p>
        </p:txBody>
      </p:sp>
      <p:sp>
        <p:nvSpPr>
          <p:cNvPr id="1048615" name="Down Arrow 8"/>
          <p:cNvSpPr/>
          <p:nvPr/>
        </p:nvSpPr>
        <p:spPr>
          <a:xfrm>
            <a:off x="5138257" y="4019624"/>
            <a:ext cx="45719" cy="518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16" name="Rectangle 9"/>
          <p:cNvSpPr/>
          <p:nvPr/>
        </p:nvSpPr>
        <p:spPr>
          <a:xfrm>
            <a:off x="3246539" y="4597167"/>
            <a:ext cx="4018327" cy="10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17" name="Down Arrow 10"/>
          <p:cNvSpPr/>
          <p:nvPr/>
        </p:nvSpPr>
        <p:spPr>
          <a:xfrm>
            <a:off x="3246539" y="4697835"/>
            <a:ext cx="45719" cy="478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18" name="Down Arrow 11"/>
          <p:cNvSpPr/>
          <p:nvPr/>
        </p:nvSpPr>
        <p:spPr>
          <a:xfrm>
            <a:off x="7242006" y="4732089"/>
            <a:ext cx="45719" cy="478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19" name="TextBox 12"/>
          <p:cNvSpPr txBox="1"/>
          <p:nvPr/>
        </p:nvSpPr>
        <p:spPr>
          <a:xfrm>
            <a:off x="1013872" y="4242224"/>
            <a:ext cx="423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15 % of the original no-load losses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8620" name="TextBox 13"/>
          <p:cNvSpPr txBox="1"/>
          <p:nvPr/>
        </p:nvSpPr>
        <p:spPr>
          <a:xfrm>
            <a:off x="5371321" y="4198982"/>
            <a:ext cx="48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15 % of the original no-load losses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97169" name="Picture 1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C20CA-0CBF-B0D4-1AF2-B669B168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17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Core Coil Assembly </a:t>
            </a:r>
          </a:p>
        </p:txBody>
      </p:sp>
      <p:sp>
        <p:nvSpPr>
          <p:cNvPr id="1048622" name="Content Placeholder 2"/>
          <p:cNvSpPr txBox="1"/>
          <p:nvPr/>
        </p:nvSpPr>
        <p:spPr>
          <a:xfrm>
            <a:off x="1257300" y="17526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total losses (pre-repair) shall then be calculated as below:</a:t>
            </a: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Losses (pre-repair) = No-load losses measured at repairer’s workshop + original load losses (provided by the customer)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repair, the total losses shall be measured and the same shall not exceed the total losses (pre-repair) by more than 10 percent that is</a:t>
            </a: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Losses (post-repair) ≤ 110 percent (that is 1.10) × Total Losses (pre-repair)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tolerances on component losses (that is no-load losses and load losses) measured post-repair shall be as below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— The tolerance values specified in above clauses are not applicable for repair of distribution transformers during the warranty period.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9717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45" y="3833659"/>
            <a:ext cx="10309230" cy="1237595"/>
          </a:xfrm>
          <a:prstGeom prst="rect">
            <a:avLst/>
          </a:prstGeom>
        </p:spPr>
      </p:pic>
      <p:pic>
        <p:nvPicPr>
          <p:cNvPr id="2097171" name="Picture 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A1ECC-2958-B119-38B5-A26745B5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18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Core Coil Assembly </a:t>
            </a: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1000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Collection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Coil Winding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Laminations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Cores are generally stacked cores or wound cores.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Disassembly of Stacked Cores (CRGO)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Assembly of Stacked Cores and Coil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Disassembly of Wound Cores (CRGO)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Assembly of Wound Cores and Coils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Disassembly of Amorphous Wound Cores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Assembly of Amorphous Wound Cores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 and Joints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 in the Winding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Connections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Insulating Connections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209717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02" y="1409350"/>
            <a:ext cx="2620721" cy="2583809"/>
          </a:xfrm>
          <a:prstGeom prst="rect">
            <a:avLst/>
          </a:prstGeom>
        </p:spPr>
      </p:pic>
      <p:pic>
        <p:nvPicPr>
          <p:cNvPr id="209717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35" y="4229347"/>
            <a:ext cx="3562847" cy="2057687"/>
          </a:xfrm>
          <a:prstGeom prst="rect">
            <a:avLst/>
          </a:prstGeom>
        </p:spPr>
      </p:pic>
      <p:pic>
        <p:nvPicPr>
          <p:cNvPr id="2097174" name="Picture 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D7890-7480-55A8-C529-FE658EEE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19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6036-535F-8F36-A87D-C43162A3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Failure Rates of Discoms in the country during 20-21 as per Operational &amp; Maintenance of Distribution Transformers Guidelines published by CEA in 2023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358008-EF63-68FE-EBC8-31B78DD09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899" y="1460664"/>
            <a:ext cx="7528461" cy="51776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8DE6E-7287-0A73-E5A3-16DD253C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DC23331-79E3-0DB4-C87B-5B4CC52B1BC0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1064" y="76200"/>
            <a:ext cx="1730936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3095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Core Coil Assembly </a:t>
            </a: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Leads and Winding Connections as per Vector Group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Assembly of the Transformer (After Repair)</a:t>
            </a:r>
          </a:p>
          <a:p>
            <a:endParaRPr lang="en-IN" dirty="0"/>
          </a:p>
        </p:txBody>
      </p:sp>
      <p:pic>
        <p:nvPicPr>
          <p:cNvPr id="2097175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pic>
        <p:nvPicPr>
          <p:cNvPr id="2" name="Picture 1" descr="../../../../DT%20Active%20Repair%20Project/DT%20-%201_Make%20Prathila/_Pre-repair%20DT%20pics/Overall%20">
            <a:extLst>
              <a:ext uri="{FF2B5EF4-FFF2-40B4-BE49-F238E27FC236}">
                <a16:creationId xmlns:a16="http://schemas.microsoft.com/office/drawing/2014/main" id="{E8E245A9-DC22-4763-8150-93E2AD08E4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624" y="4583464"/>
            <a:ext cx="1143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Dell\Dropbox\DT Active Repair Project\DT - 1_Make Prathila\01_Pre-repair Testing\Pic 3.jpg">
            <a:extLst>
              <a:ext uri="{FF2B5EF4-FFF2-40B4-BE49-F238E27FC236}">
                <a16:creationId xmlns:a16="http://schemas.microsoft.com/office/drawing/2014/main" id="{6B8A3A12-C0B1-A41B-FCCE-5943009085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577" y="4583464"/>
            <a:ext cx="12148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ell\Dropbox\DT Active Repair Project\DT - 1_Make Prathila\01_Pre-repair Testing\Pic 9.jpg">
            <a:extLst>
              <a:ext uri="{FF2B5EF4-FFF2-40B4-BE49-F238E27FC236}">
                <a16:creationId xmlns:a16="http://schemas.microsoft.com/office/drawing/2014/main" id="{82105E6A-8EB2-E992-F112-E5D53BC6A69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825" y="4591780"/>
            <a:ext cx="1214849" cy="10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Dell\Dropbox\DT Active Repair Project\_Distribution Transformer Repair Pics_General_20160721\6_HV Winding Completion.jpg">
            <a:extLst>
              <a:ext uri="{FF2B5EF4-FFF2-40B4-BE49-F238E27FC236}">
                <a16:creationId xmlns:a16="http://schemas.microsoft.com/office/drawing/2014/main" id="{A7F982E8-C66B-A1E6-A8FA-23D0FED09BF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426" y="4591651"/>
            <a:ext cx="1214847" cy="10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ell\Dropbox\DT Active Repair Project\DT - 1_Make Prathila\02_Post Repair Testing\20160719_165459.jpg">
            <a:extLst>
              <a:ext uri="{FF2B5EF4-FFF2-40B4-BE49-F238E27FC236}">
                <a16:creationId xmlns:a16="http://schemas.microsoft.com/office/drawing/2014/main" id="{86D4C57E-B305-B47C-F3B4-66C63AB2F83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225" y="4583464"/>
            <a:ext cx="11582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Dell\Dropbox\DT Active Repair Project\_Distribution Transformer Repair Pics_General_20160721\11_Final Repaired DT.jpg">
            <a:extLst>
              <a:ext uri="{FF2B5EF4-FFF2-40B4-BE49-F238E27FC236}">
                <a16:creationId xmlns:a16="http://schemas.microsoft.com/office/drawing/2014/main" id="{5578C08B-2B7D-CFC0-1F49-3AE6898FB80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421" y="4589333"/>
            <a:ext cx="1225740" cy="1055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5DE830-890D-6D32-BD44-BD5B0D7BA914}"/>
              </a:ext>
            </a:extLst>
          </p:cNvPr>
          <p:cNvGrpSpPr/>
          <p:nvPr/>
        </p:nvGrpSpPr>
        <p:grpSpPr>
          <a:xfrm>
            <a:off x="1775873" y="3834997"/>
            <a:ext cx="1570955" cy="628382"/>
            <a:chOff x="4222" y="130133"/>
            <a:chExt cx="1570955" cy="628382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0F7F7F20-78E5-0848-B59E-CE80DD1027E4}"/>
                </a:ext>
              </a:extLst>
            </p:cNvPr>
            <p:cNvSpPr/>
            <p:nvPr/>
          </p:nvSpPr>
          <p:spPr>
            <a:xfrm>
              <a:off x="4222" y="130133"/>
              <a:ext cx="1570955" cy="62838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5" name="Arrow: Chevron 4">
              <a:extLst>
                <a:ext uri="{FF2B5EF4-FFF2-40B4-BE49-F238E27FC236}">
                  <a16:creationId xmlns:a16="http://schemas.microsoft.com/office/drawing/2014/main" id="{A5682166-ED4C-0902-C973-3C790F924599}"/>
                </a:ext>
              </a:extLst>
            </p:cNvPr>
            <p:cNvSpPr txBox="1"/>
            <p:nvPr/>
          </p:nvSpPr>
          <p:spPr>
            <a:xfrm>
              <a:off x="318413" y="130133"/>
              <a:ext cx="942573" cy="62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kern="1200" dirty="0"/>
                <a:t>DT Selection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3BBD1-15B4-3B94-F95E-1EC6CD9C89B7}"/>
              </a:ext>
            </a:extLst>
          </p:cNvPr>
          <p:cNvGrpSpPr/>
          <p:nvPr/>
        </p:nvGrpSpPr>
        <p:grpSpPr>
          <a:xfrm>
            <a:off x="3189733" y="3834997"/>
            <a:ext cx="1570955" cy="628382"/>
            <a:chOff x="1418082" y="130133"/>
            <a:chExt cx="1570955" cy="628382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550D3903-1802-1815-27B1-32EC515D99A0}"/>
                </a:ext>
              </a:extLst>
            </p:cNvPr>
            <p:cNvSpPr/>
            <p:nvPr/>
          </p:nvSpPr>
          <p:spPr>
            <a:xfrm>
              <a:off x="1418082" y="130133"/>
              <a:ext cx="1570955" cy="62838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01311"/>
                <a:satOff val="-2467"/>
                <a:lumOff val="1255"/>
                <a:alphaOff val="0"/>
              </a:schemeClr>
            </a:fillRef>
            <a:effectRef idx="2">
              <a:schemeClr val="accent5">
                <a:hueOff val="101311"/>
                <a:satOff val="-2467"/>
                <a:lumOff val="125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3" name="Arrow: Chevron 6">
              <a:extLst>
                <a:ext uri="{FF2B5EF4-FFF2-40B4-BE49-F238E27FC236}">
                  <a16:creationId xmlns:a16="http://schemas.microsoft.com/office/drawing/2014/main" id="{A0FFA686-E817-EFF0-0324-775655400487}"/>
                </a:ext>
              </a:extLst>
            </p:cNvPr>
            <p:cNvSpPr txBox="1"/>
            <p:nvPr/>
          </p:nvSpPr>
          <p:spPr>
            <a:xfrm>
              <a:off x="1732273" y="130133"/>
              <a:ext cx="942573" cy="62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kern="1200"/>
                <a:t>Pre-repair Testing</a:t>
              </a:r>
              <a:endParaRPr lang="en-US" sz="1400" b="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4824F4-E5A9-D5EB-658F-16D9A186670C}"/>
              </a:ext>
            </a:extLst>
          </p:cNvPr>
          <p:cNvGrpSpPr/>
          <p:nvPr/>
        </p:nvGrpSpPr>
        <p:grpSpPr>
          <a:xfrm>
            <a:off x="4603593" y="3834997"/>
            <a:ext cx="1570955" cy="628382"/>
            <a:chOff x="2831942" y="130133"/>
            <a:chExt cx="1570955" cy="628382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4A0EB6CF-4FB4-9B78-25B3-F33A987ACAF4}"/>
                </a:ext>
              </a:extLst>
            </p:cNvPr>
            <p:cNvSpPr/>
            <p:nvPr/>
          </p:nvSpPr>
          <p:spPr>
            <a:xfrm>
              <a:off x="2831942" y="130133"/>
              <a:ext cx="1570955" cy="62838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02621"/>
                <a:satOff val="-4934"/>
                <a:lumOff val="2510"/>
                <a:alphaOff val="0"/>
              </a:schemeClr>
            </a:fillRef>
            <a:effectRef idx="2">
              <a:schemeClr val="accent5">
                <a:hueOff val="202621"/>
                <a:satOff val="-4934"/>
                <a:lumOff val="2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1" name="Arrow: Chevron 8">
              <a:extLst>
                <a:ext uri="{FF2B5EF4-FFF2-40B4-BE49-F238E27FC236}">
                  <a16:creationId xmlns:a16="http://schemas.microsoft.com/office/drawing/2014/main" id="{C014143C-22AF-BE9B-9355-102DB672D5CB}"/>
                </a:ext>
              </a:extLst>
            </p:cNvPr>
            <p:cNvSpPr txBox="1"/>
            <p:nvPr/>
          </p:nvSpPr>
          <p:spPr>
            <a:xfrm>
              <a:off x="3146133" y="130133"/>
              <a:ext cx="942573" cy="62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kern="1200"/>
                <a:t>Design solutioning</a:t>
              </a:r>
              <a:endParaRPr lang="en-US" sz="1400" b="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108769-9FC6-1D77-BA36-373937256E68}"/>
              </a:ext>
            </a:extLst>
          </p:cNvPr>
          <p:cNvGrpSpPr/>
          <p:nvPr/>
        </p:nvGrpSpPr>
        <p:grpSpPr>
          <a:xfrm>
            <a:off x="6017453" y="3834997"/>
            <a:ext cx="1570955" cy="628382"/>
            <a:chOff x="4245802" y="130133"/>
            <a:chExt cx="1570955" cy="628382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EC89FA61-0ED1-3AB1-4A0E-B609298BFEBD}"/>
                </a:ext>
              </a:extLst>
            </p:cNvPr>
            <p:cNvSpPr/>
            <p:nvPr/>
          </p:nvSpPr>
          <p:spPr>
            <a:xfrm>
              <a:off x="4245802" y="130133"/>
              <a:ext cx="1570955" cy="62838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03932"/>
                <a:satOff val="-7400"/>
                <a:lumOff val="3764"/>
                <a:alphaOff val="0"/>
              </a:schemeClr>
            </a:fillRef>
            <a:effectRef idx="2">
              <a:schemeClr val="accent5">
                <a:hueOff val="303932"/>
                <a:satOff val="-7400"/>
                <a:lumOff val="37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9" name="Arrow: Chevron 10">
              <a:extLst>
                <a:ext uri="{FF2B5EF4-FFF2-40B4-BE49-F238E27FC236}">
                  <a16:creationId xmlns:a16="http://schemas.microsoft.com/office/drawing/2014/main" id="{65ADFA19-B64E-32A8-FB99-FFBBF9FD18EB}"/>
                </a:ext>
              </a:extLst>
            </p:cNvPr>
            <p:cNvSpPr txBox="1"/>
            <p:nvPr/>
          </p:nvSpPr>
          <p:spPr>
            <a:xfrm>
              <a:off x="4559993" y="130133"/>
              <a:ext cx="942573" cy="62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kern="1200"/>
                <a:t>Active Repair Execution</a:t>
              </a:r>
              <a:endParaRPr lang="en-US" sz="1400" b="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4B89ED-E2CD-4294-62E0-88AF1555DA50}"/>
              </a:ext>
            </a:extLst>
          </p:cNvPr>
          <p:cNvGrpSpPr/>
          <p:nvPr/>
        </p:nvGrpSpPr>
        <p:grpSpPr>
          <a:xfrm>
            <a:off x="7431312" y="3834997"/>
            <a:ext cx="1570955" cy="628382"/>
            <a:chOff x="5659661" y="130133"/>
            <a:chExt cx="1570955" cy="628382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2BD8453E-1E91-6BE9-1DD4-A7ACB7CA10AF}"/>
                </a:ext>
              </a:extLst>
            </p:cNvPr>
            <p:cNvSpPr/>
            <p:nvPr/>
          </p:nvSpPr>
          <p:spPr>
            <a:xfrm>
              <a:off x="5659661" y="130133"/>
              <a:ext cx="1570955" cy="62838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405242"/>
                <a:satOff val="-9867"/>
                <a:lumOff val="5019"/>
                <a:alphaOff val="0"/>
              </a:schemeClr>
            </a:fillRef>
            <a:effectRef idx="2">
              <a:schemeClr val="accent5">
                <a:hueOff val="405242"/>
                <a:satOff val="-9867"/>
                <a:lumOff val="501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7" name="Arrow: Chevron 12">
              <a:extLst>
                <a:ext uri="{FF2B5EF4-FFF2-40B4-BE49-F238E27FC236}">
                  <a16:creationId xmlns:a16="http://schemas.microsoft.com/office/drawing/2014/main" id="{386826BA-878F-E80C-6948-BB7E9388EE7D}"/>
                </a:ext>
              </a:extLst>
            </p:cNvPr>
            <p:cNvSpPr txBox="1"/>
            <p:nvPr/>
          </p:nvSpPr>
          <p:spPr>
            <a:xfrm>
              <a:off x="5973852" y="130133"/>
              <a:ext cx="942573" cy="62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kern="1200"/>
                <a:t>Post Repair Testing</a:t>
              </a:r>
              <a:endParaRPr lang="en-US" sz="1400" b="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F47253-B224-BEAA-CC8A-7929FCB2B5B0}"/>
              </a:ext>
            </a:extLst>
          </p:cNvPr>
          <p:cNvGrpSpPr/>
          <p:nvPr/>
        </p:nvGrpSpPr>
        <p:grpSpPr>
          <a:xfrm>
            <a:off x="8845172" y="3834997"/>
            <a:ext cx="1570955" cy="628382"/>
            <a:chOff x="7073521" y="130133"/>
            <a:chExt cx="1570955" cy="628382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C5ACEC9F-4E93-090C-AD86-0C59DC2DFDB5}"/>
                </a:ext>
              </a:extLst>
            </p:cNvPr>
            <p:cNvSpPr/>
            <p:nvPr/>
          </p:nvSpPr>
          <p:spPr>
            <a:xfrm>
              <a:off x="7073521" y="130133"/>
              <a:ext cx="1570955" cy="62838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06553"/>
                <a:satOff val="-12334"/>
                <a:lumOff val="6274"/>
                <a:alphaOff val="0"/>
              </a:schemeClr>
            </a:fillRef>
            <a:effectRef idx="2">
              <a:schemeClr val="accent5">
                <a:hueOff val="506553"/>
                <a:satOff val="-12334"/>
                <a:lumOff val="627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1F473BCB-3B49-E3D5-1F60-58A16AF07DD5}"/>
                </a:ext>
              </a:extLst>
            </p:cNvPr>
            <p:cNvSpPr txBox="1"/>
            <p:nvPr/>
          </p:nvSpPr>
          <p:spPr>
            <a:xfrm>
              <a:off x="7387712" y="130133"/>
              <a:ext cx="942573" cy="62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kern="1200"/>
                <a:t>Reporting</a:t>
              </a:r>
              <a:endParaRPr lang="en-US" sz="1400" b="0" kern="1200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7ABA38B-86FA-C89A-505B-5D17A335B7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47" y="1352229"/>
            <a:ext cx="3548180" cy="2356814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AA0A689-EACD-9D8C-5BA5-4D597866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20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Repairing of Liquid-Filled Transformer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operations to repair a liquid-filled transformer are similar to those described for dry-type transformers except final assembly and impregnation process.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 of the additional work required relates to the dielectric fluid and the tank. Retro-filling, as indicated in Annex C, helps to increase the life of the transformer, it is overloading capability, and makes it eco-friendly and safer from fire safety point of view. 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Checking for Service Suitability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Checks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for Shipment</a:t>
            </a:r>
          </a:p>
        </p:txBody>
      </p:sp>
      <p:pic>
        <p:nvPicPr>
          <p:cNvPr id="2097177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FFE5A-F039-F9C6-0AAA-10406FFC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21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Repairing of Liquid-Filled Transformer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375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Overhauling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Inspection and Tests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Removal of Core and Coils 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Inspection and Tests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Cleaning and Repairs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Reassembly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Tests 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 and Shipment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Rewind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Inspection and Test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Dismantle (for Three-Phase Unit if Necessary)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Winding New Coils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Reassembly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Tests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Shipment</a:t>
            </a:r>
          </a:p>
          <a:p>
            <a:endParaRPr lang="en-IN" dirty="0"/>
          </a:p>
        </p:txBody>
      </p:sp>
      <p:pic>
        <p:nvPicPr>
          <p:cNvPr id="2097178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51FC0-8485-1CAF-5FF4-DBA41661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22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Repairing of Dry-type Transformer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basic levels of repair: verifying service suitability, overhaul and rewind or another major component replacement.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Checking for Service Suitability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name-plate data should be recorded on the service order form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Checks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for Shipment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Overhauling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Rewind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Inspection and Test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Dismantle Core and Coil Assembly (for Three Phase Transformers) 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Winding of New Coils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Reassembly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Tests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Shipment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97179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5DBBB-3957-F633-C70D-9764AD8E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23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Painting</a:t>
            </a: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transformer should be painted. 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Specify the colour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its characteristics, and be aware of safety and health hazards the product presents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aware of any environmental regulations covering the usage of product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controlled conditions according to the paint manufacturer’s instructions.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Heated, well-ventilated area isolated from other personnel.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paint booth or spray recovery system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equipment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 and free from oil and grease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important to protect items such as bushings or gauges during the painting process.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coverings on the bushings and any other items should be removed when the paint has cured.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9718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527" y="2650921"/>
            <a:ext cx="2612963" cy="2631077"/>
          </a:xfrm>
          <a:prstGeom prst="rect">
            <a:avLst/>
          </a:prstGeom>
        </p:spPr>
      </p:pic>
      <p:pic>
        <p:nvPicPr>
          <p:cNvPr id="2097181" name="Picture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F409C-D4CE-D3C7-DFDA-08634F3D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24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Packing and Transportation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 fontScale="62500" lnSpcReduction="2000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Labelled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Packaged to prevent damage during transportation to the customer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type of packaging and method of transport should be provided to the transport company and the customer.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should be confirmed that no PCB contamination is present in the liquid filled transformers.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distribution transformer should be transported generally in liquid-filled condition. In either case, the transport agency should be equipped with an emergency response kit.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protection should be provided for fragile items such as bushings, gauges, etc.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care should be taken to secure and support enclosures for dry-type transformers to avoid damage by crushing during shipment.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larger units, the enclosure may be disassembled, or special supports can be fabricated to prevent damage.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smaller units, this can be achieved by bolting the enclosure (and core and coil assembly) to a pallet.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 cases, it should be ensured that the transformer has been securely tied to the transport vehicle and is properly protected against the weather.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Unless otherwise instructed by the customer, the tap switch or tap connections should always be set at the rated voltage position. 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97182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7F3B3-1D9F-F1EE-E051-A71EE8CA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25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0733-1BB1-9C41-E407-046C335D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 Reliability and Energy Performance in Repaired Distribution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4E66-6DC4-9286-9C9B-1473AC73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38106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Repair of Distribution Transformers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loading capacity, energy efficiency and overall reliability of the repaired distribution transformers can be enhanced by way of augmentation or replacement of the active materials – core and winding, depending on the condition and design of the existing core and tank. This type of repair is commonly known as ‘active repair of distribution transformers.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Active Repairs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Augmentation 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augmentation can help in reducing the no-load losses. However, generally, the core is left unchanged. A repairer may consider replacement of core or a part of it or damaged laminations by maintaining the matching geometry, if necessary. </a:t>
            </a:r>
          </a:p>
          <a:p>
            <a:pPr marL="0" indent="0">
              <a:buNone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— The laminations shall comply with the existing regulations if any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02DC0-332E-B5CA-1A76-C369634A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26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0CEFA77-DC72-93EB-3307-611FBBDECF1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0190" y="0"/>
            <a:ext cx="1697294" cy="11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496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897EA-04E9-DF46-13A4-CEEE3B1B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CDE6-EC99-B69B-D366-88AA54CC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 Reliability and Energy Performance in Repaired Distribution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A519-16F7-0ABE-85D3-A7EC7014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3810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Winding Augmentation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Winding augmentation is an approach to increase a transformer’s useful life by improving its no load and load loss characteristics. 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Augmenting refers to   replacing   high   resistivity   winding material with low resistivity material, using material with lower thermal coefficient of linear expansion etc. in one or both the windings. 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transformers can be modified to take increased load potential by maximizing the efficiency at which excess heat is dissipated from the main core and windings.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for Loss Reduction during Repair of Distribution Transformer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active repair efforts should be put to attain as close as possible to energy efficiency level 1 of total losses (No Load + Full Load) at least at 100 percent loading as per IS 1180 series.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F5417-22B6-54D2-5B6F-C5719B7E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27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5DEBECF-35EE-8D5A-48D7-E4CE4B81B5FE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0190" y="0"/>
            <a:ext cx="1697294" cy="11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6674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E74D-3936-3AD2-9DCD-549DB356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7FC6-2E2E-8122-997F-51DF99AA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 Reliability and Energy Performance in Repaired Distribution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6D9F8-3FE1-0C9A-02B6-430BF78D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381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Aspects to be considered before changing the material of conductor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Electrical Properties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Properties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Thermal Properties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Mechanical Properties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04D5-5A82-0923-DFC4-3F45D07A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28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51985AA-7460-99AE-D3BF-41159CA50CF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0190" y="0"/>
            <a:ext cx="1697294" cy="11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3442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97C2-96E1-1842-AED0-9544B325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of Major Equipment required for Repair and Testing of Distribution Transformers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AAC874-9710-A42B-5CF6-3EB449340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903189"/>
              </p:ext>
            </p:extLst>
          </p:nvPr>
        </p:nvGraphicFramePr>
        <p:xfrm>
          <a:off x="1129495" y="1415266"/>
          <a:ext cx="1017581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907">
                  <a:extLst>
                    <a:ext uri="{9D8B030D-6E8A-4147-A177-3AD203B41FA5}">
                      <a16:colId xmlns:a16="http://schemas.microsoft.com/office/drawing/2014/main" val="704644389"/>
                    </a:ext>
                  </a:extLst>
                </a:gridCol>
                <a:gridCol w="5087907">
                  <a:extLst>
                    <a:ext uri="{9D8B030D-6E8A-4147-A177-3AD203B41FA5}">
                      <a16:colId xmlns:a16="http://schemas.microsoft.com/office/drawing/2014/main" val="41201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Major Equipment required for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Major Equipment required for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8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LV &amp; HV Coil Winding Machine (For Layer/Crossover/Disc type Coil)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Insulation Cutting/Shearing Machine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Manual Press Machine-For Dovetailed Spacer/Block Cutting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 Drying Oven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Weighing Machine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EOT Crane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Oil Filter and Oil Storage Machine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Drill Machine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Welding Machine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 Welding/Brazing 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Compressor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Spray Painting Gun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Other Zigs, Tools and Accessories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Turns Ratio Mater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Winding Resistance 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Megger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HV Tester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HV Testing Transformer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Single/Three Phase </a:t>
                      </a:r>
                      <a:r>
                        <a:rPr lang="en-US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Variac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Motor-Generator Set (DVDF test setup)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Intermediate Testing Transformer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Current Transformer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Potential Transformer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 Analyzer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Oil Test Kit (BDV)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Digital Clamp 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Paint Thickness Gauge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Pressure Gauge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3888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BED52-EAA1-9842-2259-D7067460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29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CBC45A3-DA46-351B-82F2-A47C43E26BD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4706" y="-13485"/>
            <a:ext cx="1697294" cy="11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177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9E2-6C53-E412-FF7B-DB878E4E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160329" cy="1055914"/>
          </a:xfrm>
        </p:spPr>
        <p:txBody>
          <a:bodyPr/>
          <a:lstStyle/>
          <a:p>
            <a:pPr algn="ctr"/>
            <a:r>
              <a:rPr lang="en-US" dirty="0"/>
              <a:t>Importance of Quality Repair of Distribution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9C36-2D63-E580-5639-DB8CF242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Reliable Power Supply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 Economic Losses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Enhances Operational Efficiency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Promotes Safety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Prevents Repeated Failures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Prolongs Transformer Lifespan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Performance Optimization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Supports Environmental Sustainability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6507-AABB-AE53-C43A-41A9D1E3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3</a:t>
            </a:fld>
            <a:endParaRPr lang="en-IN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3AA00D2-3D5F-52CA-1A13-0708BAEB9EF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4092" y="76200"/>
            <a:ext cx="1153993" cy="10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23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83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1048638" name="Content Placeholder 4"/>
          <p:cNvSpPr>
            <a:spLocks noGrp="1"/>
          </p:cNvSpPr>
          <p:nvPr>
            <p:ph idx="1"/>
          </p:nvPr>
        </p:nvSpPr>
        <p:spPr>
          <a:xfrm>
            <a:off x="7337273" y="3915561"/>
            <a:ext cx="3755122" cy="2942439"/>
          </a:xfrm>
        </p:spPr>
        <p:txBody>
          <a:bodyPr>
            <a:normAutofit/>
          </a:bodyPr>
          <a:lstStyle/>
          <a:p>
            <a:pPr marL="502920" lvl="1" indent="0">
              <a:buNone/>
            </a:pPr>
            <a:endParaRPr lang="en-IN" dirty="0"/>
          </a:p>
        </p:txBody>
      </p:sp>
      <p:sp>
        <p:nvSpPr>
          <p:cNvPr id="1048639" name="Rectangle 9"/>
          <p:cNvSpPr/>
          <p:nvPr/>
        </p:nvSpPr>
        <p:spPr>
          <a:xfrm>
            <a:off x="746620" y="1535185"/>
            <a:ext cx="5821960" cy="463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800" dirty="0">
                <a:latin typeface="Algerian" panose="04020705040A02060702" pitchFamily="82" charset="0"/>
              </a:rPr>
              <a:t>Thank You</a:t>
            </a:r>
          </a:p>
        </p:txBody>
      </p:sp>
      <p:pic>
        <p:nvPicPr>
          <p:cNvPr id="2097188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254" y="1478061"/>
            <a:ext cx="2329580" cy="2333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5C920D-821B-4116-CDF6-486581EF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30</a:t>
            </a:fld>
            <a:endParaRPr lang="en-IN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0805-9272-9A1B-7C24-625B7EE2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596438" cy="10969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Causes of Failure of Distribution Transformers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Service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E289AA-066A-D3FA-7300-0A4DEF57C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49847"/>
              </p:ext>
            </p:extLst>
          </p:nvPr>
        </p:nvGraphicFramePr>
        <p:xfrm>
          <a:off x="100930" y="1204002"/>
          <a:ext cx="12025721" cy="556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727">
                  <a:extLst>
                    <a:ext uri="{9D8B030D-6E8A-4147-A177-3AD203B41FA5}">
                      <a16:colId xmlns:a16="http://schemas.microsoft.com/office/drawing/2014/main" val="522642569"/>
                    </a:ext>
                  </a:extLst>
                </a:gridCol>
                <a:gridCol w="3347133">
                  <a:extLst>
                    <a:ext uri="{9D8B030D-6E8A-4147-A177-3AD203B41FA5}">
                      <a16:colId xmlns:a16="http://schemas.microsoft.com/office/drawing/2014/main" val="2944901695"/>
                    </a:ext>
                  </a:extLst>
                </a:gridCol>
                <a:gridCol w="2541062">
                  <a:extLst>
                    <a:ext uri="{9D8B030D-6E8A-4147-A177-3AD203B41FA5}">
                      <a16:colId xmlns:a16="http://schemas.microsoft.com/office/drawing/2014/main" val="4110714721"/>
                    </a:ext>
                  </a:extLst>
                </a:gridCol>
                <a:gridCol w="3471799">
                  <a:extLst>
                    <a:ext uri="{9D8B030D-6E8A-4147-A177-3AD203B41FA5}">
                      <a16:colId xmlns:a16="http://schemas.microsoft.com/office/drawing/2014/main" val="1807048711"/>
                    </a:ext>
                  </a:extLst>
                </a:gridCol>
              </a:tblGrid>
              <a:tr h="626574">
                <a:tc>
                  <a:txBody>
                    <a:bodyPr/>
                    <a:lstStyle/>
                    <a:p>
                      <a:r>
                        <a:rPr lang="en-US" dirty="0"/>
                        <a:t>Factors Related to 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Factors Related to Installation and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 &amp; Internal Faults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Ageing &amp; Material Related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79844"/>
                  </a:ext>
                </a:extLst>
              </a:tr>
              <a:tr h="492308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Design Defects, Improper Clearances etc.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Selection and Use of Substandard Raw Materials, Components etc.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Poor Workmanship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Inadequate in-process and quality controls.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Improper Testing and Inadequate Checks before Dispatch.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Lack of Information of Load Profile of the Site.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Improper/Loosened Connectors, Unsupported Cables.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Improper Earthing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Inadequate rating of drop out fuse.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 Oil Level due to unattended oil leakages.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Aged Silica Gel Breather or Loss of Breather.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Lack of Condition Monitoring Mechanism.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Transient Overvoltage Surges and Lightning.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External Short-Circuits.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Internal Faults.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Inrush Current due to Pump/Motor Loads in Agricultural Area.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Overheating and Hotspots due to Overloads.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Effects of Non-Linear Loads.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Ageing and DC Magnetization effect on Core.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Loosening of Core due to continuous vibrations.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Creep </a:t>
                      </a:r>
                      <a:r>
                        <a:rPr lang="en-US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Behaviour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Winding Conductors &amp; Loosening thereof.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Insulation Material Ageing and Deterioration.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Change in Oil Characteristics due to Moisture &amp; Ageing.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Loosening of Gaskets and Washers during Service.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Damaged bushings or Worn Metal Parts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25792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B0887BB9-1AED-E945-1684-C8C116D3812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0438" y="0"/>
            <a:ext cx="2070287" cy="11559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CD7FD-3076-0092-2688-21566A86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90438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C9A5-9AD7-48E1-9A70-0056BB19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Consequences/Impacts due to Improper Repair of Distribution transformers</a:t>
            </a:r>
            <a:r>
              <a:rPr lang="en-IN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E015-AAAB-EDEB-37FE-39D864E8F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Reliability and Performance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Hazards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Shortened Transformer Lifespan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Operational Costs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Risks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 Losses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Regulatory Penalties</a:t>
            </a:r>
          </a:p>
          <a:p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Reputation Damage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4E73C-5D8F-2330-655B-09CD0CB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5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5DD37E5-129C-EB9C-A060-21381CB0812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2429" y="17218"/>
            <a:ext cx="1338942" cy="11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2909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for Formulation of IS 18284:2023</a:t>
            </a:r>
          </a:p>
        </p:txBody>
      </p:sp>
      <p:sp>
        <p:nvSpPr>
          <p:cNvPr id="1048597" name="Content Placeholder 13"/>
          <p:cNvSpPr>
            <a:spLocks noGrp="1"/>
          </p:cNvSpPr>
          <p:nvPr>
            <p:ph idx="1"/>
          </p:nvPr>
        </p:nvSpPr>
        <p:spPr>
          <a:xfrm>
            <a:off x="1104900" y="1407253"/>
            <a:ext cx="9982200" cy="486654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DTs are backbone of electrical distribution network.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and external factors for failure of DTs which results into interruption of power supply to consumers.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Disruption affects economy of nation in the form of loss of revenue, materials, repairing charges etc.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 INR 10,900 Crores incurred per annum towards Repair and Replacement (Repair- INR 4,300 Crores and Replacement-INR 6,600 Crores).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Standardize the Repairing of Failed Distribution Transformers for the reduction of failures.                                      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Supports SDG 12-Responsible Consumption and Production.</a:t>
            </a:r>
          </a:p>
        </p:txBody>
      </p:sp>
      <p:pic>
        <p:nvPicPr>
          <p:cNvPr id="2097156" name="Picture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288" y="76200"/>
            <a:ext cx="1697294" cy="115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15ECA-8BE6-B825-40D8-75613481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6</a:t>
            </a:fld>
            <a:endParaRPr lang="en-IN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BF72-B9FA-892C-5981-00799A74F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Challenges Encountered during Repairing of Transformers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D062A-895B-9286-B864-E56DA80E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C4C4-7206-4AFC-7913-F91F69383F2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2889" y="0"/>
            <a:ext cx="1581025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1231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3FFC-A25F-3B66-BFDF-C37E3326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8991988" cy="1096962"/>
          </a:xfrm>
        </p:spPr>
        <p:txBody>
          <a:bodyPr/>
          <a:lstStyle/>
          <a:p>
            <a:pPr algn="ctr"/>
            <a:r>
              <a:rPr lang="en-US" dirty="0"/>
              <a:t>Challenges Encountered during Repairing of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0B39-F2A9-1706-6EFB-48D362C5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25039"/>
            <a:ext cx="9982200" cy="5296437"/>
          </a:xfrm>
        </p:spPr>
        <p:txBody>
          <a:bodyPr>
            <a:normAutofit lnSpcReduction="10000"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and Assembly Issues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Insulation degradation, mechanical damage, or alignment problems in the core and coil assembly.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Damage to the Accessories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Damage to accessories such as bushings, Gaskets, Radiators, and Tap changers.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Loss Evaluation and Energy Efficiency</a:t>
            </a:r>
            <a:endParaRPr lang="en-IN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losses post-repair leading to efficiency drops.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Assembly and Testing Procedures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Improper reassembly causing mechanical misalignments or electrical faults.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 Contamination and Breakdown Voltage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Contaminated or degraded dielectric oil leading to lower breakdown voltage (BDV).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and Packaging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Damage during transportation due to improper handling</a:t>
            </a:r>
            <a:endParaRPr lang="en-IN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D35FE-9A72-E33C-DDE5-0BA04AB6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8</a:t>
            </a:fld>
            <a:endParaRPr lang="en-IN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47A531A-36C9-6A06-4648-B0078897F79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888" y="76200"/>
            <a:ext cx="1730936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92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 of Distribution Transformers-Code of Practice </a:t>
            </a:r>
            <a:br>
              <a:rPr lang="en-I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(IS 18284:2023)</a:t>
            </a: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639300" cy="4898571"/>
          </a:xfrm>
        </p:spPr>
        <p:txBody>
          <a:bodyPr>
            <a:noAutofit/>
          </a:bodyPr>
          <a:lstStyle/>
          <a:p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18284:2023 provides guidelines along with the tests including failure analysis and record keeping for the repair of 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 immersed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Dry-type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Outdoor/indoor type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Stacked core/wound core with CRGO or amorphous core material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Double wound DTs with nominal system voltages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upto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including 33KV.</a:t>
            </a:r>
          </a:p>
          <a:p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Liquid-immersed: Oil/Natural Ester/Synthetic-Organic Ester: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3-phse ratings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upto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including 2500KVA(Sealed and non-sealed).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1-phase ratings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upto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including 100 KVA(Sealed type).</a:t>
            </a:r>
          </a:p>
          <a:p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Dry-type: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3-phase ratings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upto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including 3150KVA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1-phase ratings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upto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including 100KVA</a:t>
            </a:r>
          </a:p>
          <a:p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18284:2023 supports SDG 12- Responsible Consumption and Production</a:t>
            </a:r>
          </a:p>
        </p:txBody>
      </p:sp>
      <p:pic>
        <p:nvPicPr>
          <p:cNvPr id="2097157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4706" y="46709"/>
            <a:ext cx="1348951" cy="998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CF1073-6CDF-5FB9-BE23-A6696BAE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9</a:t>
            </a:fld>
            <a:endParaRPr lang="en-IN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CFB4D7B-C305-A09B-0482-FA1A75E22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24" y="5259389"/>
            <a:ext cx="1143482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BE0498-3010-4F42-81FD-DD23D27D3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2170</Words>
  <Application>Microsoft Macintosh PowerPoint</Application>
  <PresentationFormat>Widescreen</PresentationFormat>
  <Paragraphs>334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Algerian</vt:lpstr>
      <vt:lpstr>Arial</vt:lpstr>
      <vt:lpstr>Courier New</vt:lpstr>
      <vt:lpstr>Euphemia</vt:lpstr>
      <vt:lpstr>Plantagenet Cherokee</vt:lpstr>
      <vt:lpstr>Verdana</vt:lpstr>
      <vt:lpstr>Wingdings</vt:lpstr>
      <vt:lpstr>Academic Literature 16x9</vt:lpstr>
      <vt:lpstr>Repair of Distribution transformers-Code of practice</vt:lpstr>
      <vt:lpstr>Failure Rates of Discoms in the country during 20-21 as per Operational &amp; Maintenance of Distribution Transformers Guidelines published by CEA in 2023</vt:lpstr>
      <vt:lpstr>Importance of Quality Repair of Distribution Transformers</vt:lpstr>
      <vt:lpstr>Major Causes of Failure of Distribution Transformers  During Service </vt:lpstr>
      <vt:lpstr>Consequences/Impacts due to Improper Repair of Distribution transformers </vt:lpstr>
      <vt:lpstr>Need for Formulation of IS 18284:2023</vt:lpstr>
      <vt:lpstr>Challenges Encountered during Repairing of Transformers</vt:lpstr>
      <vt:lpstr>Challenges Encountered during Repairing of Transformers</vt:lpstr>
      <vt:lpstr>Repair of Distribution Transformers-Code of Practice  (IS 18284:2023)</vt:lpstr>
      <vt:lpstr>Salient Features of IS 18284:2023</vt:lpstr>
      <vt:lpstr>Salient Features of IS 18284:2023</vt:lpstr>
      <vt:lpstr>Overview of IS 18284:2023</vt:lpstr>
      <vt:lpstr>Classification of Repair Activities</vt:lpstr>
      <vt:lpstr>General</vt:lpstr>
      <vt:lpstr>General</vt:lpstr>
      <vt:lpstr>Repair of Core Coil Assembly </vt:lpstr>
      <vt:lpstr>Repair of Core Coil Assembly </vt:lpstr>
      <vt:lpstr>Repair of Core Coil Assembly </vt:lpstr>
      <vt:lpstr>Repair of Core Coil Assembly </vt:lpstr>
      <vt:lpstr>Repair of Core Coil Assembly </vt:lpstr>
      <vt:lpstr>Repairing of Liquid-Filled Transformer</vt:lpstr>
      <vt:lpstr>Repairing of Liquid-Filled Transformer</vt:lpstr>
      <vt:lpstr>Repairing of Dry-type Transformer</vt:lpstr>
      <vt:lpstr>Painting</vt:lpstr>
      <vt:lpstr>Packing and Transportation</vt:lpstr>
      <vt:lpstr>Enhancing Reliability and Energy Performance in Repaired Distribution Transformer</vt:lpstr>
      <vt:lpstr>Enhancing Reliability and Energy Performance in Repaired Distribution Transformer</vt:lpstr>
      <vt:lpstr>Enhancing Reliability and Energy Performance in Repaired Distribution Transformer</vt:lpstr>
      <vt:lpstr>List of Major Equipment required for Repair and Testing of Distribution Transformers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 of Distribution transformers-Code of practice</dc:title>
  <dc:creator>bis subo</dc:creator>
  <cp:lastModifiedBy>ABINASH BORDOLOI</cp:lastModifiedBy>
  <cp:revision>32</cp:revision>
  <dcterms:created xsi:type="dcterms:W3CDTF">2023-08-16T21:48:53Z</dcterms:created>
  <dcterms:modified xsi:type="dcterms:W3CDTF">2025-01-12T06:39:50Z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