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23"/>
  </p:notesMasterIdLst>
  <p:handoutMasterIdLst>
    <p:handoutMasterId r:id="rId24"/>
  </p:handoutMasterIdLst>
  <p:sldIdLst>
    <p:sldId id="539" r:id="rId5"/>
    <p:sldId id="257" r:id="rId6"/>
    <p:sldId id="564" r:id="rId7"/>
    <p:sldId id="562" r:id="rId8"/>
    <p:sldId id="567" r:id="rId9"/>
    <p:sldId id="583" r:id="rId10"/>
    <p:sldId id="584" r:id="rId11"/>
    <p:sldId id="585" r:id="rId12"/>
    <p:sldId id="586" r:id="rId13"/>
    <p:sldId id="587" r:id="rId14"/>
    <p:sldId id="588" r:id="rId15"/>
    <p:sldId id="589" r:id="rId16"/>
    <p:sldId id="590" r:id="rId17"/>
    <p:sldId id="591" r:id="rId18"/>
    <p:sldId id="592" r:id="rId19"/>
    <p:sldId id="593" r:id="rId20"/>
    <p:sldId id="560" r:id="rId21"/>
    <p:sldId id="5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38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2" autoAdjust="0"/>
    <p:restoredTop sz="93731" autoAdjust="0"/>
  </p:normalViewPr>
  <p:slideViewPr>
    <p:cSldViewPr snapToGrid="0">
      <p:cViewPr varScale="1">
        <p:scale>
          <a:sx n="48" d="100"/>
          <a:sy n="48" d="100"/>
        </p:scale>
        <p:origin x="78" y="1260"/>
      </p:cViewPr>
      <p:guideLst/>
    </p:cSldViewPr>
  </p:slideViewPr>
  <p:outlineViewPr>
    <p:cViewPr>
      <p:scale>
        <a:sx n="33" d="100"/>
        <a:sy n="33" d="100"/>
      </p:scale>
      <p:origin x="0" y="-144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D0B883-0A39-E05B-61ED-5FE94E7E6C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1B2735-0E3E-EB93-68DA-1402951418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4DA340-CA88-40FE-8D9F-FB95A67E2ACC}" type="datetimeFigureOut">
              <a:rPr lang="en-US" smtClean="0"/>
              <a:t>1/20/2025</a:t>
            </a:fld>
            <a:endParaRPr lang="en-US"/>
          </a:p>
        </p:txBody>
      </p:sp>
      <p:sp>
        <p:nvSpPr>
          <p:cNvPr id="4" name="Footer Placeholder 3">
            <a:extLst>
              <a:ext uri="{FF2B5EF4-FFF2-40B4-BE49-F238E27FC236}">
                <a16:creationId xmlns:a16="http://schemas.microsoft.com/office/drawing/2014/main" id="{001912F7-468D-0E8D-7580-A7ADE9D11B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5DA9A4-3BA2-3E7F-4048-A9EB25D5A2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4C7120-FABF-42CA-85D1-839480B5B48F}" type="slidenum">
              <a:rPr lang="en-US" smtClean="0"/>
              <a:t>‹#›</a:t>
            </a:fld>
            <a:endParaRPr lang="en-US"/>
          </a:p>
        </p:txBody>
      </p:sp>
    </p:spTree>
    <p:extLst>
      <p:ext uri="{BB962C8B-B14F-4D97-AF65-F5344CB8AC3E}">
        <p14:creationId xmlns:p14="http://schemas.microsoft.com/office/powerpoint/2010/main" val="194999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1/20/2025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dirty="0"/>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dirty="0"/>
          </a:p>
        </p:txBody>
      </p:sp>
    </p:spTree>
    <p:extLst>
      <p:ext uri="{BB962C8B-B14F-4D97-AF65-F5344CB8AC3E}">
        <p14:creationId xmlns:p14="http://schemas.microsoft.com/office/powerpoint/2010/main" val="3724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14</a:t>
            </a:fld>
            <a:endParaRPr lang="en-US" dirty="0"/>
          </a:p>
        </p:txBody>
      </p:sp>
    </p:spTree>
    <p:extLst>
      <p:ext uri="{BB962C8B-B14F-4D97-AF65-F5344CB8AC3E}">
        <p14:creationId xmlns:p14="http://schemas.microsoft.com/office/powerpoint/2010/main" val="403023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15</a:t>
            </a:fld>
            <a:endParaRPr lang="en-US" dirty="0"/>
          </a:p>
        </p:txBody>
      </p:sp>
    </p:spTree>
    <p:extLst>
      <p:ext uri="{BB962C8B-B14F-4D97-AF65-F5344CB8AC3E}">
        <p14:creationId xmlns:p14="http://schemas.microsoft.com/office/powerpoint/2010/main" val="347662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B2649-7BD8-4005-A99E-30D13769A8BD}" type="slidenum">
              <a:rPr lang="en-US" smtClean="0"/>
              <a:t>17</a:t>
            </a:fld>
            <a:endParaRPr lang="en-US" dirty="0"/>
          </a:p>
        </p:txBody>
      </p:sp>
    </p:spTree>
    <p:extLst>
      <p:ext uri="{BB962C8B-B14F-4D97-AF65-F5344CB8AC3E}">
        <p14:creationId xmlns:p14="http://schemas.microsoft.com/office/powerpoint/2010/main" val="248261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5</a:t>
            </a:fld>
            <a:endParaRPr lang="en-US" dirty="0"/>
          </a:p>
        </p:txBody>
      </p:sp>
    </p:spTree>
    <p:extLst>
      <p:ext uri="{BB962C8B-B14F-4D97-AF65-F5344CB8AC3E}">
        <p14:creationId xmlns:p14="http://schemas.microsoft.com/office/powerpoint/2010/main" val="31986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6</a:t>
            </a:fld>
            <a:endParaRPr lang="en-US" dirty="0"/>
          </a:p>
        </p:txBody>
      </p:sp>
    </p:spTree>
    <p:extLst>
      <p:ext uri="{BB962C8B-B14F-4D97-AF65-F5344CB8AC3E}">
        <p14:creationId xmlns:p14="http://schemas.microsoft.com/office/powerpoint/2010/main" val="383042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7</a:t>
            </a:fld>
            <a:endParaRPr lang="en-US" dirty="0"/>
          </a:p>
        </p:txBody>
      </p:sp>
    </p:spTree>
    <p:extLst>
      <p:ext uri="{BB962C8B-B14F-4D97-AF65-F5344CB8AC3E}">
        <p14:creationId xmlns:p14="http://schemas.microsoft.com/office/powerpoint/2010/main" val="130432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8</a:t>
            </a:fld>
            <a:endParaRPr lang="en-US" dirty="0"/>
          </a:p>
        </p:txBody>
      </p:sp>
    </p:spTree>
    <p:extLst>
      <p:ext uri="{BB962C8B-B14F-4D97-AF65-F5344CB8AC3E}">
        <p14:creationId xmlns:p14="http://schemas.microsoft.com/office/powerpoint/2010/main" val="126564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9</a:t>
            </a:fld>
            <a:endParaRPr lang="en-US" dirty="0"/>
          </a:p>
        </p:txBody>
      </p:sp>
    </p:spTree>
    <p:extLst>
      <p:ext uri="{BB962C8B-B14F-4D97-AF65-F5344CB8AC3E}">
        <p14:creationId xmlns:p14="http://schemas.microsoft.com/office/powerpoint/2010/main" val="420048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10</a:t>
            </a:fld>
            <a:endParaRPr lang="en-US" dirty="0"/>
          </a:p>
        </p:txBody>
      </p:sp>
    </p:spTree>
    <p:extLst>
      <p:ext uri="{BB962C8B-B14F-4D97-AF65-F5344CB8AC3E}">
        <p14:creationId xmlns:p14="http://schemas.microsoft.com/office/powerpoint/2010/main" val="427461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12</a:t>
            </a:fld>
            <a:endParaRPr lang="en-US" dirty="0"/>
          </a:p>
        </p:txBody>
      </p:sp>
    </p:spTree>
    <p:extLst>
      <p:ext uri="{BB962C8B-B14F-4D97-AF65-F5344CB8AC3E}">
        <p14:creationId xmlns:p14="http://schemas.microsoft.com/office/powerpoint/2010/main" val="288418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C3B2649-7BD8-4005-A99E-30D13769A8BD}" type="slidenum">
              <a:rPr lang="en-US" smtClean="0"/>
              <a:t>13</a:t>
            </a:fld>
            <a:endParaRPr lang="en-US" dirty="0"/>
          </a:p>
        </p:txBody>
      </p:sp>
    </p:spTree>
    <p:extLst>
      <p:ext uri="{BB962C8B-B14F-4D97-AF65-F5344CB8AC3E}">
        <p14:creationId xmlns:p14="http://schemas.microsoft.com/office/powerpoint/2010/main" val="381746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xmlns=""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xmlns=""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0AF812-9F51-0D2C-2EA5-A8D6DA66275F}"/>
              </a:ext>
            </a:extLst>
          </p:cNvPr>
          <p:cNvSpPr>
            <a:spLocks noGrp="1"/>
          </p:cNvSpPr>
          <p:nvPr>
            <p:ph type="title"/>
          </p:nvPr>
        </p:nvSpPr>
        <p:spPr>
          <a:xfrm>
            <a:off x="758952" y="841248"/>
            <a:ext cx="4114800" cy="3474720"/>
          </a:xfrm>
        </p:spPr>
        <p:txBody>
          <a:bodyPr anchor="ctr">
            <a:normAutofit/>
          </a:bodyPr>
          <a:lstStyle>
            <a:lvl1pPr>
              <a:defRPr sz="4400"/>
            </a:lvl1pPr>
          </a:lstStyle>
          <a:p>
            <a:r>
              <a:rPr lang="en-GB"/>
              <a:t>Click to edit Master title style</a:t>
            </a:r>
            <a:endParaRPr lang="en-US" dirty="0"/>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normAutofit/>
          </a:bodyPr>
          <a:lstStyle>
            <a:lvl1pPr marL="0" indent="0">
              <a:buNone/>
              <a:defRPr sz="2400"/>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177273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xmlns=""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xmlns=""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10241280" cy="1554480"/>
          </a:xfrm>
        </p:spPr>
        <p:txBody>
          <a:bodyPr anchor="t">
            <a:normAutofit/>
          </a:bodyPr>
          <a:lstStyle>
            <a:lvl1pPr>
              <a:defRPr sz="4400"/>
            </a:lvl1pPr>
          </a:lstStyle>
          <a:p>
            <a:r>
              <a:rPr lang="en-GB"/>
              <a:t>Click to edit Master title style</a:t>
            </a:r>
            <a:endParaRPr lang="en-US" dirty="0"/>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10689336" cy="2660904"/>
          </a:xfrm>
          <a:solidFill>
            <a:schemeClr val="accent6"/>
          </a:solidFill>
        </p:spPr>
        <p:txBody>
          <a:bodyPr/>
          <a:lstStyle/>
          <a:p>
            <a:r>
              <a:rPr lang="en-GB"/>
              <a:t>Click icon to add picture</a:t>
            </a:r>
            <a:endParaRPr lang="en-US" dirty="0"/>
          </a:p>
        </p:txBody>
      </p:sp>
      <p:sp>
        <p:nvSpPr>
          <p:cNvPr id="5" name="Content Placeholder 2">
            <a:extLst>
              <a:ext uri="{FF2B5EF4-FFF2-40B4-BE49-F238E27FC236}">
                <a16:creationId xmlns:a16="http://schemas.microsoft.com/office/drawing/2014/main" id="{6B179E90-1F70-6673-6D11-A0CDD3C3BF0C}"/>
              </a:ext>
            </a:extLst>
          </p:cNvPr>
          <p:cNvSpPr>
            <a:spLocks noGrp="1"/>
          </p:cNvSpPr>
          <p:nvPr>
            <p:ph idx="1"/>
          </p:nvPr>
        </p:nvSpPr>
        <p:spPr>
          <a:xfrm>
            <a:off x="758952" y="5486400"/>
            <a:ext cx="10241280" cy="548640"/>
          </a:xfrm>
        </p:spPr>
        <p:txBody>
          <a:bodyPr anchor="b"/>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3971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xmlns=""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xmlns=""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xmlns=""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62A5B690-D47A-166B-0BEE-8CDC1BB59826}"/>
              </a:ext>
            </a:extLst>
          </p:cNvPr>
          <p:cNvSpPr>
            <a:spLocks noGrp="1"/>
          </p:cNvSpPr>
          <p:nvPr>
            <p:ph type="title"/>
          </p:nvPr>
        </p:nvSpPr>
        <p:spPr>
          <a:xfrm>
            <a:off x="758952" y="1517904"/>
            <a:ext cx="4114800" cy="4572000"/>
          </a:xfrm>
        </p:spPr>
        <p:txBody>
          <a:bodyPr>
            <a:normAutofit/>
          </a:bodyPr>
          <a:lstStyle>
            <a:lvl1pPr>
              <a:defRPr sz="3200"/>
            </a:lvl1pPr>
          </a:lstStyle>
          <a:p>
            <a:r>
              <a:rPr lang="en-GB"/>
              <a:t>Click to edit Master title style</a:t>
            </a:r>
            <a:endParaRPr lang="en-US" dirty="0"/>
          </a:p>
        </p:txBody>
      </p:sp>
      <p:sp>
        <p:nvSpPr>
          <p:cNvPr id="11" name="Content Placeholder 10">
            <a:extLst>
              <a:ext uri="{FF2B5EF4-FFF2-40B4-BE49-F238E27FC236}">
                <a16:creationId xmlns:a16="http://schemas.microsoft.com/office/drawing/2014/main" id="{D99B7A4E-1E73-5148-8EF4-5232DBEAFE0B}"/>
              </a:ext>
            </a:extLst>
          </p:cNvPr>
          <p:cNvSpPr>
            <a:spLocks noGrp="1"/>
          </p:cNvSpPr>
          <p:nvPr>
            <p:ph sz="quarter" idx="13"/>
          </p:nvPr>
        </p:nvSpPr>
        <p:spPr>
          <a:xfrm>
            <a:off x="6096000" y="1517904"/>
            <a:ext cx="5212080" cy="4572000"/>
          </a:xfrm>
        </p:spPr>
        <p:txBody>
          <a:bodyPr/>
          <a:lstStyle>
            <a:lvl1pPr marL="0" indent="0">
              <a:lnSpc>
                <a:spcPct val="150000"/>
              </a:lnSpc>
              <a:spcBef>
                <a:spcPts val="0"/>
              </a:spcBef>
              <a:spcAft>
                <a:spcPts val="1000"/>
              </a:spcAft>
              <a:buNone/>
              <a:defRPr sz="2400"/>
            </a:lvl1pPr>
            <a:lvl2pPr>
              <a:defRPr sz="18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90961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xmlns=""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xmlns="" val="1"/>
              </a:ext>
            </a:extLst>
          </p:cNvPr>
          <p:cNvSpPr/>
          <p:nvPr userDrawn="1"/>
        </p:nvSpPr>
        <p:spPr>
          <a:xfrm>
            <a:off x="6857997"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C320B4-1D6E-D480-A44F-13517DFF7CF5}"/>
              </a:ext>
            </a:extLst>
          </p:cNvPr>
          <p:cNvSpPr>
            <a:spLocks noGrp="1"/>
          </p:cNvSpPr>
          <p:nvPr>
            <p:ph type="title"/>
          </p:nvPr>
        </p:nvSpPr>
        <p:spPr>
          <a:xfrm>
            <a:off x="7406640" y="841248"/>
            <a:ext cx="4114800" cy="3474720"/>
          </a:xfrm>
        </p:spPr>
        <p:txBody>
          <a:bodyPr anchor="ctr">
            <a:normAutofit/>
          </a:bodyPr>
          <a:lstStyle>
            <a:lvl1pPr>
              <a:defRPr sz="4400"/>
            </a:lvl1pPr>
          </a:lstStyle>
          <a:p>
            <a:r>
              <a:rPr lang="en-GB"/>
              <a:t>Click to edit Master title style</a:t>
            </a:r>
            <a:endParaRPr lang="en-US"/>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406641" y="4570807"/>
            <a:ext cx="4114800" cy="1524000"/>
          </a:xfrm>
        </p:spPr>
        <p:txBody>
          <a:bodyPr>
            <a:normAutofit/>
          </a:bodyPr>
          <a:lstStyle>
            <a:lvl1pPr marL="0" indent="0">
              <a:buNone/>
              <a:defRPr sz="2400"/>
            </a:lvl1pPr>
          </a:lstStyle>
          <a:p>
            <a:pPr algn="l"/>
            <a:r>
              <a:rPr lang="en-US" dirty="0"/>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758952" y="758952"/>
            <a:ext cx="6099048" cy="5340096"/>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352002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with subtitl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xmlns=""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1517904" y="1517904"/>
            <a:ext cx="5212080" cy="2788920"/>
          </a:xfrm>
        </p:spPr>
        <p:txBody>
          <a:bodyPr anchor="b">
            <a:normAutofit/>
          </a:bodyPr>
          <a:lstStyle>
            <a:lvl1pPr>
              <a:defRPr sz="4400"/>
            </a:lvl1pPr>
          </a:lstStyle>
          <a:p>
            <a:pPr algn="l"/>
            <a:r>
              <a:rPr lang="en-GB"/>
              <a:t>Click to edit Master title style</a:t>
            </a:r>
            <a:endParaRPr lang="en-US" dirty="0"/>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1517904" y="4571999"/>
            <a:ext cx="5212080" cy="1645920"/>
          </a:xfrm>
        </p:spPr>
        <p:txBody>
          <a:bodyPr>
            <a:normAutofit/>
          </a:bodyPr>
          <a:lstStyle>
            <a:lvl1pPr marL="0" indent="0">
              <a:buNone/>
              <a:defRPr sz="2400"/>
            </a:lvl1pPr>
          </a:lstStyle>
          <a:p>
            <a:pPr algn="l"/>
            <a:r>
              <a:rPr lang="en-GB"/>
              <a:t>Click to edit Master subtitle style</a:t>
            </a:r>
            <a:endParaRPr lang="en-US" dirty="0"/>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013448" y="756284"/>
            <a:ext cx="4434840" cy="5349240"/>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25230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xmlns=""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xmlns=""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71616" y="1517649"/>
            <a:ext cx="4663440" cy="1554480"/>
          </a:xfrm>
        </p:spPr>
        <p:txBody>
          <a:bodyPr>
            <a:normAutofit/>
          </a:bodyPr>
          <a:lstStyle>
            <a:lvl1pPr>
              <a:defRPr sz="3200"/>
            </a:lvl1pPr>
          </a:lstStyle>
          <a:p>
            <a:r>
              <a:rPr lang="en-GB"/>
              <a:t>Click to edit Master title style</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5148072"/>
          </a:xfrm>
          <a:solidFill>
            <a:schemeClr val="accent6"/>
          </a:solidFill>
        </p:spPr>
        <p:txBody>
          <a:bodyPr/>
          <a:lstStyle/>
          <a:p>
            <a:r>
              <a:rPr lang="en-GB"/>
              <a:t>Click icon to add picture</a:t>
            </a:r>
            <a:endParaRPr lang="en-US" dirty="0"/>
          </a:p>
        </p:txBody>
      </p:sp>
      <p:sp>
        <p:nvSpPr>
          <p:cNvPr id="6" name="Content Placeholder 5">
            <a:extLst>
              <a:ext uri="{FF2B5EF4-FFF2-40B4-BE49-F238E27FC236}">
                <a16:creationId xmlns:a16="http://schemas.microsoft.com/office/drawing/2014/main" id="{1B73FFA1-F0AE-DFF4-B013-E635479FD563}"/>
              </a:ext>
            </a:extLst>
          </p:cNvPr>
          <p:cNvSpPr>
            <a:spLocks noGrp="1"/>
          </p:cNvSpPr>
          <p:nvPr>
            <p:ph sz="quarter" idx="14"/>
          </p:nvPr>
        </p:nvSpPr>
        <p:spPr>
          <a:xfrm>
            <a:off x="6071616" y="3291840"/>
            <a:ext cx="4663440" cy="274320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48362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xmlns=""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1517904" y="1517903"/>
            <a:ext cx="4663440" cy="4590288"/>
          </a:xfrm>
        </p:spPr>
        <p:txBody>
          <a:bodyPr anchor="ctr">
            <a:normAutofit/>
          </a:bodyPr>
          <a:lstStyle>
            <a:lvl1pPr>
              <a:defRPr sz="4400"/>
            </a:lvl1pPr>
          </a:lstStyle>
          <a:p>
            <a:pPr algn="l"/>
            <a:r>
              <a:rPr lang="en-GB"/>
              <a:t>Click to edit Master title style</a:t>
            </a:r>
            <a:endParaRPr lang="en-US" dirty="0"/>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6665976" y="756284"/>
            <a:ext cx="4773168" cy="5349240"/>
          </a:xfrm>
          <a:solidFill>
            <a:schemeClr val="accent6"/>
          </a:solidFill>
        </p:spPr>
        <p:txBody>
          <a:bodyPr/>
          <a:lstStyle/>
          <a:p>
            <a:r>
              <a:rPr lang="en-GB"/>
              <a:t>Click icon to add picture</a:t>
            </a:r>
            <a:endParaRPr lang="en-US" dirty="0"/>
          </a:p>
        </p:txBody>
      </p:sp>
    </p:spTree>
    <p:extLst>
      <p:ext uri="{BB962C8B-B14F-4D97-AF65-F5344CB8AC3E}">
        <p14:creationId xmlns:p14="http://schemas.microsoft.com/office/powerpoint/2010/main" val="39898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xmlns=""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xmlns="" val="1"/>
              </a:ext>
            </a:extLst>
          </p:cNvPr>
          <p:cNvSpPr/>
          <p:nvPr userDrawn="1"/>
        </p:nvSpPr>
        <p:spPr>
          <a:xfrm flipH="1">
            <a:off x="761999"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1517904" y="1517649"/>
            <a:ext cx="4754880" cy="1645920"/>
          </a:xfrm>
        </p:spPr>
        <p:txBody>
          <a:bodyPr>
            <a:normAutofit/>
          </a:bodyPr>
          <a:lstStyle>
            <a:lvl1pPr>
              <a:defRPr sz="3200"/>
            </a:lvl1pPr>
          </a:lstStyle>
          <a:p>
            <a:r>
              <a:rPr lang="en-GB"/>
              <a:t>Click to edit Master title style</a:t>
            </a:r>
            <a:endParaRPr lang="en-US" dirty="0"/>
          </a:p>
        </p:txBody>
      </p:sp>
      <p:sp>
        <p:nvSpPr>
          <p:cNvPr id="5" name="Content Placeholder 5">
            <a:extLst>
              <a:ext uri="{FF2B5EF4-FFF2-40B4-BE49-F238E27FC236}">
                <a16:creationId xmlns:a16="http://schemas.microsoft.com/office/drawing/2014/main" id="{0C795068-4EB8-AD75-B4FA-E0676D823527}"/>
              </a:ext>
            </a:extLst>
          </p:cNvPr>
          <p:cNvSpPr>
            <a:spLocks noGrp="1"/>
          </p:cNvSpPr>
          <p:nvPr>
            <p:ph sz="quarter" idx="14"/>
          </p:nvPr>
        </p:nvSpPr>
        <p:spPr>
          <a:xfrm>
            <a:off x="1517904" y="3291840"/>
            <a:ext cx="4754880" cy="274320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6900954" y="883486"/>
            <a:ext cx="4562856" cy="5212513"/>
          </a:xfrm>
          <a:solidFill>
            <a:schemeClr val="accent6"/>
          </a:solidFill>
        </p:spPr>
        <p:txBody>
          <a:bodyPr/>
          <a:lstStyle/>
          <a:p>
            <a:r>
              <a:rPr lang="en-GB"/>
              <a:t>Click icon to add picture</a:t>
            </a:r>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04390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gradFill>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7E0814-6B26-FB38-93C1-BA5A000BD034}"/>
              </a:ext>
              <a:ext uri="{C183D7F6-B498-43B3-948B-1728B52AA6E4}">
                <adec:decorative xmlns:adec="http://schemas.microsoft.com/office/drawing/2017/decorative" xmlns="" val="1"/>
              </a:ext>
            </a:extLst>
          </p:cNvPr>
          <p:cNvSpPr/>
          <p:nvPr userDrawn="1"/>
        </p:nvSpPr>
        <p:spPr>
          <a:xfrm>
            <a:off x="0" y="762001"/>
            <a:ext cx="12192000" cy="609599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758952" y="1517904"/>
            <a:ext cx="5340096" cy="1911096"/>
          </a:xfrm>
        </p:spPr>
        <p:txBody>
          <a:bodyPr>
            <a:normAutofit/>
          </a:bodyPr>
          <a:lstStyle>
            <a:lvl1pPr>
              <a:defRPr sz="3200"/>
            </a:lvl1pPr>
          </a:lstStyle>
          <a:p>
            <a:r>
              <a:rPr lang="en-GB"/>
              <a:t>Click to edit Master title style</a:t>
            </a:r>
            <a:endParaRPr lang="en-US" dirty="0"/>
          </a:p>
        </p:txBody>
      </p:sp>
      <p:sp>
        <p:nvSpPr>
          <p:cNvPr id="2" name="Content Placeholder 5">
            <a:extLst>
              <a:ext uri="{FF2B5EF4-FFF2-40B4-BE49-F238E27FC236}">
                <a16:creationId xmlns:a16="http://schemas.microsoft.com/office/drawing/2014/main" id="{56DDD407-AEC1-3D37-ADE9-45D0416B2084}"/>
              </a:ext>
            </a:extLst>
          </p:cNvPr>
          <p:cNvSpPr>
            <a:spLocks noGrp="1"/>
          </p:cNvSpPr>
          <p:nvPr>
            <p:ph sz="quarter" idx="14"/>
          </p:nvPr>
        </p:nvSpPr>
        <p:spPr>
          <a:xfrm>
            <a:off x="6099048" y="1517904"/>
            <a:ext cx="5340096" cy="1911096"/>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5">
            <a:extLst>
              <a:ext uri="{FF2B5EF4-FFF2-40B4-BE49-F238E27FC236}">
                <a16:creationId xmlns:a16="http://schemas.microsoft.com/office/drawing/2014/main" id="{6200E1C4-7A2D-07AE-8DB0-52CEF088A187}"/>
              </a:ext>
            </a:extLst>
          </p:cNvPr>
          <p:cNvSpPr>
            <a:spLocks noGrp="1"/>
          </p:cNvSpPr>
          <p:nvPr>
            <p:ph sz="quarter" idx="15"/>
          </p:nvPr>
        </p:nvSpPr>
        <p:spPr>
          <a:xfrm>
            <a:off x="886968" y="3867912"/>
            <a:ext cx="10424160" cy="2377440"/>
          </a:xfrm>
        </p:spPr>
        <p:txBody>
          <a:bodyPr>
            <a:normAutofit/>
          </a:bodyPr>
          <a:lstStyle>
            <a:lvl1pPr>
              <a:defRPr sz="1800"/>
            </a:lvl1pPr>
            <a:lvl2pPr>
              <a:defRPr sz="14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a:xfrm>
            <a:off x="758952" y="6400800"/>
            <a:ext cx="6099048" cy="365125"/>
          </a:xfrm>
          <a:prstGeom prst="rect">
            <a:avLst/>
          </a:prstGeom>
        </p:spPr>
        <p:txBody>
          <a:bodyPr/>
          <a:lstStyle/>
          <a:p>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dirty="0"/>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32951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a:xfrm>
            <a:off x="1517904" y="1517904"/>
            <a:ext cx="9144000" cy="1280160"/>
          </a:xfrm>
        </p:spPr>
        <p:txBody>
          <a:bodyPr>
            <a:normAutofit/>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a:xfrm>
            <a:off x="1517904" y="3108960"/>
            <a:ext cx="9144000" cy="29260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pPr algn="r"/>
            <a:r>
              <a:rPr lang="en-US" dirty="0"/>
              <a:t>3/1/20XX</a:t>
            </a:r>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1905435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r>
              <a:rPr lang="en-US" dirty="0"/>
              <a:t>3/1/20XX</a:t>
            </a:r>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97515718"/>
      </p:ext>
    </p:extLst>
  </p:cSld>
  <p:clrMap bg1="lt1" tx1="dk1" bg2="lt2" tx2="dk2" accent1="accent1" accent2="accent2" accent3="accent3" accent4="accent4" accent5="accent5" accent6="accent6" hlink="hlink" folHlink="folHlink"/>
  <p:sldLayoutIdLst>
    <p:sldLayoutId id="2147483683" r:id="rId1"/>
    <p:sldLayoutId id="2147483696" r:id="rId2"/>
    <p:sldLayoutId id="2147483694" r:id="rId3"/>
    <p:sldLayoutId id="2147483697" r:id="rId4"/>
    <p:sldLayoutId id="2147483685" r:id="rId5"/>
    <p:sldLayoutId id="2147483686" r:id="rId6"/>
    <p:sldLayoutId id="2147483695" r:id="rId7"/>
    <p:sldLayoutId id="2147483698" r:id="rId8"/>
    <p:sldLayoutId id="2147483673" r:id="rId9"/>
    <p:sldLayoutId id="2147483691" r:id="rId10"/>
  </p:sldLayoutIdLst>
  <p:hf sldNum="0" hdr="0" ftr="0" dt="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title"/>
          </p:nvPr>
        </p:nvSpPr>
        <p:spPr>
          <a:xfrm>
            <a:off x="758952" y="383313"/>
            <a:ext cx="4114800" cy="3474720"/>
          </a:xfrm>
        </p:spPr>
        <p:txBody>
          <a:bodyPr anchor="ctr">
            <a:normAutofit/>
          </a:bodyPr>
          <a:lstStyle/>
          <a:p>
            <a:r>
              <a:rPr lang="en-US" sz="4000" dirty="0" smtClean="0">
                <a:latin typeface="Times New Roman" panose="02020603050405020304" pitchFamily="18" charset="0"/>
                <a:cs typeface="Times New Roman" panose="02020603050405020304" pitchFamily="18" charset="0"/>
              </a:rPr>
              <a:t>Forensic Sciences</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58952" y="3076912"/>
            <a:ext cx="4547118" cy="1524000"/>
          </a:xfrm>
        </p:spPr>
        <p:txBody>
          <a:bodyPr>
            <a:noAutofit/>
          </a:bodyPr>
          <a:lstStyle/>
          <a:p>
            <a:pPr>
              <a:spcBef>
                <a:spcPts val="300"/>
              </a:spcBef>
            </a:pPr>
            <a:r>
              <a:rPr lang="en-US" sz="1800" dirty="0" smtClean="0">
                <a:latin typeface="Times New Roman" panose="02020603050405020304" pitchFamily="18" charset="0"/>
                <a:cs typeface="Times New Roman" panose="02020603050405020304" pitchFamily="18" charset="0"/>
              </a:rPr>
              <a:t>Satyam </a:t>
            </a:r>
            <a:r>
              <a:rPr lang="en-US" sz="1800" dirty="0" err="1" smtClean="0">
                <a:latin typeface="Times New Roman" panose="02020603050405020304" pitchFamily="18" charset="0"/>
                <a:cs typeface="Times New Roman" panose="02020603050405020304" pitchFamily="18" charset="0"/>
              </a:rPr>
              <a:t>Rathore</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spcBef>
                <a:spcPts val="300"/>
              </a:spcBef>
            </a:pPr>
            <a:r>
              <a:rPr lang="en-US" sz="1800" dirty="0">
                <a:latin typeface="Times New Roman" panose="02020603050405020304" pitchFamily="18" charset="0"/>
                <a:cs typeface="Times New Roman" panose="02020603050405020304" pitchFamily="18" charset="0"/>
              </a:rPr>
              <a:t>Scientist </a:t>
            </a:r>
            <a:r>
              <a:rPr lang="en-US" sz="1800" dirty="0" smtClean="0">
                <a:latin typeface="Times New Roman" panose="02020603050405020304" pitchFamily="18" charset="0"/>
                <a:cs typeface="Times New Roman" panose="02020603050405020304" pitchFamily="18" charset="0"/>
              </a:rPr>
              <a:t>B/ Assistant </a:t>
            </a:r>
            <a:r>
              <a:rPr lang="en-US" sz="1800" dirty="0">
                <a:latin typeface="Times New Roman" panose="02020603050405020304" pitchFamily="18" charset="0"/>
                <a:cs typeface="Times New Roman" panose="02020603050405020304" pitchFamily="18" charset="0"/>
              </a:rPr>
              <a:t>Director,</a:t>
            </a:r>
          </a:p>
          <a:p>
            <a:pPr>
              <a:spcBef>
                <a:spcPts val="300"/>
              </a:spcBef>
            </a:pPr>
            <a:r>
              <a:rPr lang="en-US" sz="1800" dirty="0">
                <a:latin typeface="Times New Roman" panose="02020603050405020304" pitchFamily="18" charset="0"/>
                <a:cs typeface="Times New Roman" panose="02020603050405020304" pitchFamily="18" charset="0"/>
              </a:rPr>
              <a:t>Medical Equipment and Hospital Planning Department, </a:t>
            </a:r>
          </a:p>
          <a:p>
            <a:pPr>
              <a:spcBef>
                <a:spcPts val="300"/>
              </a:spcBef>
            </a:pPr>
            <a:r>
              <a:rPr lang="en-US" sz="1800" dirty="0">
                <a:latin typeface="Times New Roman" panose="02020603050405020304" pitchFamily="18" charset="0"/>
                <a:cs typeface="Times New Roman" panose="02020603050405020304" pitchFamily="18" charset="0"/>
              </a:rPr>
              <a:t>Bureau of Indian Standards, </a:t>
            </a:r>
          </a:p>
          <a:p>
            <a:pPr>
              <a:spcBef>
                <a:spcPts val="300"/>
              </a:spcBef>
            </a:pPr>
            <a:r>
              <a:rPr lang="en-US" sz="1800" dirty="0">
                <a:latin typeface="Times New Roman" panose="02020603050405020304" pitchFamily="18" charset="0"/>
                <a:cs typeface="Times New Roman" panose="02020603050405020304" pitchFamily="18" charset="0"/>
              </a:rPr>
              <a:t>Ministry of Consumer affairs, Food and Public Distribution   </a:t>
            </a:r>
          </a:p>
        </p:txBody>
      </p:sp>
      <p:pic>
        <p:nvPicPr>
          <p:cNvPr id="4" name="Picture 3">
            <a:extLst>
              <a:ext uri="{FF2B5EF4-FFF2-40B4-BE49-F238E27FC236}">
                <a16:creationId xmlns:a16="http://schemas.microsoft.com/office/drawing/2014/main" id="{18B26FEB-7508-88FA-EE89-47EA593A02F3}"/>
              </a:ext>
            </a:extLst>
          </p:cNvPr>
          <p:cNvPicPr>
            <a:picLocks noChangeAspect="1"/>
          </p:cNvPicPr>
          <p:nvPr/>
        </p:nvPicPr>
        <p:blipFill>
          <a:blip r:embed="rId3"/>
          <a:stretch>
            <a:fillRect/>
          </a:stretch>
        </p:blipFill>
        <p:spPr>
          <a:xfrm>
            <a:off x="0" y="0"/>
            <a:ext cx="1241033" cy="1241033"/>
          </a:xfrm>
          <a:prstGeom prst="rect">
            <a:avLst/>
          </a:prstGeom>
        </p:spPr>
      </p:pic>
      <p:pic>
        <p:nvPicPr>
          <p:cNvPr id="2" name="Picture 1"/>
          <p:cNvPicPr>
            <a:picLocks noChangeAspect="1"/>
          </p:cNvPicPr>
          <p:nvPr/>
        </p:nvPicPr>
        <p:blipFill>
          <a:blip r:embed="rId4"/>
          <a:stretch>
            <a:fillRect/>
          </a:stretch>
        </p:blipFill>
        <p:spPr>
          <a:xfrm>
            <a:off x="5306070" y="783153"/>
            <a:ext cx="6885930" cy="4587518"/>
          </a:xfrm>
          <a:prstGeom prst="rect">
            <a:avLst/>
          </a:prstGeom>
        </p:spPr>
      </p:pic>
    </p:spTree>
    <p:extLst>
      <p:ext uri="{BB962C8B-B14F-4D97-AF65-F5344CB8AC3E}">
        <p14:creationId xmlns:p14="http://schemas.microsoft.com/office/powerpoint/2010/main" val="90140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a:latin typeface="Times New Roman" panose="02020603050405020304" pitchFamily="18" charset="0"/>
                <a:cs typeface="Times New Roman" panose="02020603050405020304" pitchFamily="18" charset="0"/>
              </a:rPr>
              <a:t>Polygraph</a:t>
            </a:r>
            <a:endParaRPr lang="en-US" dirty="0">
              <a:latin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78305" y="2104378"/>
            <a:ext cx="5597651" cy="3894672"/>
          </a:xfrm>
        </p:spPr>
        <p:txBody>
          <a:bodyPr>
            <a:normAutofit fontScale="92500"/>
          </a:bodyPr>
          <a:lstStyle/>
          <a:p>
            <a:pPr algn="just"/>
            <a:r>
              <a:rPr lang="en-US" sz="2000" dirty="0">
                <a:latin typeface="Times New Roman" panose="02020603050405020304" pitchFamily="18" charset="0"/>
                <a:cs typeface="Times New Roman" panose="02020603050405020304" pitchFamily="18" charset="0"/>
              </a:rPr>
              <a:t>IS no. IS 18308 : 2023</a:t>
            </a:r>
            <a:endParaRPr lang="en-US" sz="20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This Indian Standard specifies requirements for polygraph intended for research and teaching use. This standard covers the general description of standard materials, technical parameters, test settings, and procedures. </a:t>
            </a:r>
            <a:endParaRPr lang="en-US" sz="2200" dirty="0" smtClean="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Polygraph tests, also known as lie detector tests, are used in forensic sciences to detect deception and help solve crimes. They are used in a variety of settings, including law enforcement, national security, and business</a:t>
            </a:r>
            <a:endParaRPr lang="en-US" sz="21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pic>
        <p:nvPicPr>
          <p:cNvPr id="5" name="Picture 4"/>
          <p:cNvPicPr>
            <a:picLocks noChangeAspect="1"/>
          </p:cNvPicPr>
          <p:nvPr/>
        </p:nvPicPr>
        <p:blipFill>
          <a:blip r:embed="rId4"/>
          <a:stretch>
            <a:fillRect/>
          </a:stretch>
        </p:blipFill>
        <p:spPr>
          <a:xfrm>
            <a:off x="6636854" y="2104378"/>
            <a:ext cx="4762500" cy="3571875"/>
          </a:xfrm>
          <a:prstGeom prst="rect">
            <a:avLst/>
          </a:prstGeom>
        </p:spPr>
      </p:pic>
    </p:spTree>
    <p:extLst>
      <p:ext uri="{BB962C8B-B14F-4D97-AF65-F5344CB8AC3E}">
        <p14:creationId xmlns:p14="http://schemas.microsoft.com/office/powerpoint/2010/main" val="36082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9517526" cy="966064"/>
          </a:xfrm>
        </p:spPr>
        <p:txBody>
          <a:bodyPr>
            <a:normAutofit/>
          </a:bodyPr>
          <a:lstStyle/>
          <a:p>
            <a:r>
              <a:rPr lang="en-US" dirty="0" smtClean="0">
                <a:latin typeface="Times New Roman" panose="02020603050405020304" pitchFamily="18" charset="0"/>
                <a:cs typeface="Times New Roman" panose="02020603050405020304" pitchFamily="18" charset="0"/>
              </a:rPr>
              <a:t>Indian Standards </a:t>
            </a:r>
            <a:r>
              <a:rPr lang="en-US" dirty="0">
                <a:latin typeface="Times New Roman" panose="02020603050405020304" pitchFamily="18" charset="0"/>
                <a:cs typeface="Times New Roman" panose="02020603050405020304" pitchFamily="18" charset="0"/>
              </a:rPr>
              <a:t>on Forensic Sciences – SOPs</a:t>
            </a:r>
          </a:p>
        </p:txBody>
      </p:sp>
      <p:sp>
        <p:nvSpPr>
          <p:cNvPr id="10" name="Content Placeholder 9">
            <a:extLst>
              <a:ext uri="{FF2B5EF4-FFF2-40B4-BE49-F238E27FC236}">
                <a16:creationId xmlns:a16="http://schemas.microsoft.com/office/drawing/2014/main" id="{A23CE332-C2D5-49A7-1080-DB59647EF275}"/>
              </a:ext>
            </a:extLst>
          </p:cNvPr>
          <p:cNvSpPr>
            <a:spLocks noGrp="1"/>
          </p:cNvSpPr>
          <p:nvPr>
            <p:ph sz="quarter" idx="14"/>
          </p:nvPr>
        </p:nvSpPr>
        <p:spPr>
          <a:xfrm>
            <a:off x="1241033" y="1662974"/>
            <a:ext cx="9375383" cy="3460282"/>
          </a:xfrm>
        </p:spPr>
        <p:txBody>
          <a:bodyPr/>
          <a:lstStyle/>
          <a:p>
            <a:r>
              <a:rPr lang="en-US" dirty="0">
                <a:latin typeface="Times New Roman" panose="02020603050405020304" pitchFamily="18" charset="0"/>
                <a:cs typeface="Times New Roman" panose="02020603050405020304" pitchFamily="18" charset="0"/>
              </a:rPr>
              <a:t>Minimizing the risk of human DNA contamination in products used to collect store and analyze biological material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Recognition </a:t>
            </a:r>
            <a:r>
              <a:rPr lang="en-US" dirty="0">
                <a:latin typeface="Times New Roman" panose="02020603050405020304" pitchFamily="18" charset="0"/>
                <a:cs typeface="Times New Roman" panose="02020603050405020304" pitchFamily="18" charset="0"/>
              </a:rPr>
              <a:t>Recording Collecting Transport and Storage of </a:t>
            </a:r>
            <a:r>
              <a:rPr lang="en-US" dirty="0" smtClean="0">
                <a:latin typeface="Times New Roman" panose="02020603050405020304" pitchFamily="18" charset="0"/>
                <a:cs typeface="Times New Roman" panose="02020603050405020304" pitchFamily="18" charset="0"/>
              </a:rPr>
              <a:t>Items</a:t>
            </a:r>
          </a:p>
          <a:p>
            <a:r>
              <a:rPr lang="en-US" dirty="0" smtClean="0">
                <a:latin typeface="Times New Roman" panose="02020603050405020304" pitchFamily="18" charset="0"/>
                <a:cs typeface="Times New Roman" panose="02020603050405020304" pitchFamily="18" charset="0"/>
              </a:rPr>
              <a:t>Protocol </a:t>
            </a:r>
            <a:r>
              <a:rPr lang="en-US" dirty="0">
                <a:latin typeface="Times New Roman" panose="02020603050405020304" pitchFamily="18" charset="0"/>
                <a:cs typeface="Times New Roman" panose="02020603050405020304" pitchFamily="18" charset="0"/>
              </a:rPr>
              <a:t>for Medico-Legal Examination of Accused of Sexual Assault (Standard Operating </a:t>
            </a:r>
            <a:r>
              <a:rPr lang="en-US" dirty="0" smtClean="0">
                <a:latin typeface="Times New Roman" panose="02020603050405020304" pitchFamily="18" charset="0"/>
                <a:cs typeface="Times New Roman" panose="02020603050405020304" pitchFamily="18" charset="0"/>
              </a:rPr>
              <a:t>Procedure)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Protocol </a:t>
            </a:r>
            <a:r>
              <a:rPr lang="en-US" dirty="0">
                <a:latin typeface="Times New Roman" panose="02020603050405020304" pitchFamily="18" charset="0"/>
                <a:cs typeface="Times New Roman" panose="02020603050405020304" pitchFamily="18" charset="0"/>
              </a:rPr>
              <a:t>for Medico-Legal Examination of Survivor of Sexual Assault (Standard Operating Procedure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0861786-7FA8-6FCB-14AA-6E7F0B3C371F}"/>
              </a:ext>
            </a:extLst>
          </p:cNvPr>
          <p:cNvPicPr>
            <a:picLocks noChangeAspect="1"/>
          </p:cNvPicPr>
          <p:nvPr/>
        </p:nvPicPr>
        <p:blipFill>
          <a:blip r:embed="rId2"/>
          <a:stretch>
            <a:fillRect/>
          </a:stretch>
        </p:blipFill>
        <p:spPr>
          <a:xfrm>
            <a:off x="0" y="0"/>
            <a:ext cx="1241033" cy="1241033"/>
          </a:xfrm>
          <a:prstGeom prst="rect">
            <a:avLst/>
          </a:prstGeom>
        </p:spPr>
      </p:pic>
    </p:spTree>
    <p:extLst>
      <p:ext uri="{BB962C8B-B14F-4D97-AF65-F5344CB8AC3E}">
        <p14:creationId xmlns:p14="http://schemas.microsoft.com/office/powerpoint/2010/main" val="236423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fontScale="90000"/>
          </a:bodyPr>
          <a:lstStyle/>
          <a:p>
            <a:r>
              <a:rPr lang="en-US" dirty="0">
                <a:latin typeface="Times New Roman" panose="02020603050405020304" pitchFamily="18" charset="0"/>
                <a:cs typeface="Times New Roman" panose="02020603050405020304" pitchFamily="18" charset="0"/>
              </a:rPr>
              <a:t>Minimizing the risk of human DNA contamination in products used to collect store and analyze biological material </a:t>
            </a: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98183" y="2482066"/>
            <a:ext cx="9537904" cy="3894672"/>
          </a:xfrm>
        </p:spPr>
        <p:txBody>
          <a:bodyPr>
            <a:normAutofit/>
          </a:bodyPr>
          <a:lstStyle/>
          <a:p>
            <a:pPr algn="just"/>
            <a:r>
              <a:rPr lang="en-US" sz="2000" dirty="0">
                <a:latin typeface="Times New Roman" panose="02020603050405020304" pitchFamily="18" charset="0"/>
                <a:cs typeface="Times New Roman" panose="02020603050405020304" pitchFamily="18" charset="0"/>
              </a:rPr>
              <a:t>IS no. IS 17741 : 2021</a:t>
            </a:r>
            <a:endParaRPr lang="en-US" sz="2000" dirty="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This </a:t>
            </a:r>
            <a:r>
              <a:rPr lang="en-US" sz="2100" dirty="0" smtClean="0">
                <a:latin typeface="Times New Roman" panose="02020603050405020304" pitchFamily="18" charset="0"/>
                <a:cs typeface="Times New Roman" panose="02020603050405020304" pitchFamily="18" charset="0"/>
              </a:rPr>
              <a:t>Indian </a:t>
            </a:r>
            <a:r>
              <a:rPr lang="en-US" sz="2100" dirty="0">
                <a:latin typeface="Times New Roman" panose="02020603050405020304" pitchFamily="18" charset="0"/>
                <a:cs typeface="Times New Roman" panose="02020603050405020304" pitchFamily="18" charset="0"/>
              </a:rPr>
              <a:t>Standard specifies requirements for the production of products used in the </a:t>
            </a:r>
            <a:r>
              <a:rPr lang="en-US" sz="2100" dirty="0" smtClean="0">
                <a:latin typeface="Times New Roman" panose="02020603050405020304" pitchFamily="18" charset="0"/>
                <a:cs typeface="Times New Roman" panose="02020603050405020304" pitchFamily="18" charset="0"/>
              </a:rPr>
              <a:t>collection, storage</a:t>
            </a:r>
            <a:r>
              <a:rPr lang="en-US" sz="2100" dirty="0">
                <a:latin typeface="Times New Roman" panose="02020603050405020304" pitchFamily="18" charset="0"/>
                <a:cs typeface="Times New Roman" panose="02020603050405020304" pitchFamily="18" charset="0"/>
              </a:rPr>
              <a:t>, and analysis of biological material for forensic DNA purposes, but not those consumables </a:t>
            </a:r>
            <a:r>
              <a:rPr lang="en-US" sz="2100" dirty="0" smtClean="0">
                <a:latin typeface="Times New Roman" panose="02020603050405020304" pitchFamily="18" charset="0"/>
                <a:cs typeface="Times New Roman" panose="02020603050405020304" pitchFamily="18" charset="0"/>
              </a:rPr>
              <a:t>and reagents </a:t>
            </a:r>
            <a:r>
              <a:rPr lang="en-US" sz="2100" dirty="0">
                <a:latin typeface="Times New Roman" panose="02020603050405020304" pitchFamily="18" charset="0"/>
                <a:cs typeface="Times New Roman" panose="02020603050405020304" pitchFamily="18" charset="0"/>
              </a:rPr>
              <a:t>used in post-amplification analysis.. </a:t>
            </a:r>
            <a:endParaRPr lang="en-US" sz="2100" dirty="0" smtClean="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This </a:t>
            </a:r>
            <a:r>
              <a:rPr lang="en-US" sz="2100" dirty="0" smtClean="0">
                <a:latin typeface="Times New Roman" panose="02020603050405020304" pitchFamily="18" charset="0"/>
                <a:cs typeface="Times New Roman" panose="02020603050405020304" pitchFamily="18" charset="0"/>
              </a:rPr>
              <a:t>Indian </a:t>
            </a:r>
            <a:r>
              <a:rPr lang="en-US" sz="2100" dirty="0">
                <a:latin typeface="Times New Roman" panose="02020603050405020304" pitchFamily="18" charset="0"/>
                <a:cs typeface="Times New Roman" panose="02020603050405020304" pitchFamily="18" charset="0"/>
              </a:rPr>
              <a:t>Standard specifies a requirement for manufacturers to minimize the risk of </a:t>
            </a:r>
            <a:r>
              <a:rPr lang="en-US" sz="2100" dirty="0" smtClean="0">
                <a:latin typeface="Times New Roman" panose="02020603050405020304" pitchFamily="18" charset="0"/>
                <a:cs typeface="Times New Roman" panose="02020603050405020304" pitchFamily="18" charset="0"/>
              </a:rPr>
              <a:t>occurrence of </a:t>
            </a:r>
            <a:r>
              <a:rPr lang="en-US" sz="2100" dirty="0">
                <a:latin typeface="Times New Roman" panose="02020603050405020304" pitchFamily="18" charset="0"/>
                <a:cs typeface="Times New Roman" panose="02020603050405020304" pitchFamily="18" charset="0"/>
              </a:rPr>
              <a:t>detectable human nuclear DNA contamination in products used by the global forensic community.</a:t>
            </a:r>
            <a:endParaRPr lang="en-US" sz="21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spTree>
    <p:extLst>
      <p:ext uri="{BB962C8B-B14F-4D97-AF65-F5344CB8AC3E}">
        <p14:creationId xmlns:p14="http://schemas.microsoft.com/office/powerpoint/2010/main" val="36980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smtClean="0">
                <a:latin typeface="Times New Roman" panose="02020603050405020304" pitchFamily="18" charset="0"/>
                <a:cs typeface="Times New Roman" panose="02020603050405020304" pitchFamily="18" charset="0"/>
              </a:rPr>
              <a:t>Forensic sciences Part 2: Recognition Recording Collecting Transport and Storage of Items</a:t>
            </a:r>
            <a:endParaRPr lang="en-US" dirty="0">
              <a:latin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98183" y="2482066"/>
            <a:ext cx="9537904" cy="3894672"/>
          </a:xfrm>
        </p:spPr>
        <p:txBody>
          <a:bodyPr>
            <a:normAutofit/>
          </a:bodyPr>
          <a:lstStyle/>
          <a:p>
            <a:pPr algn="just"/>
            <a:r>
              <a:rPr lang="en-US" sz="2000" dirty="0">
                <a:latin typeface="Times New Roman" panose="02020603050405020304" pitchFamily="18" charset="0"/>
                <a:cs typeface="Times New Roman" panose="02020603050405020304" pitchFamily="18" charset="0"/>
              </a:rPr>
              <a:t>IS no. </a:t>
            </a:r>
            <a:r>
              <a:rPr lang="en-US" sz="2000" dirty="0" smtClean="0">
                <a:latin typeface="Times New Roman" panose="02020603050405020304" pitchFamily="18" charset="0"/>
                <a:cs typeface="Times New Roman" panose="02020603050405020304" pitchFamily="18" charset="0"/>
              </a:rPr>
              <a:t>IS 17742 (Part 2) : 2021</a:t>
            </a:r>
            <a:endParaRPr lang="en-US" sz="2000" dirty="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This Indian Standard specifies requirements for the forensic process focusing on recognition, recording, collection, transport and storage of items of potential forensic value. It includes requirements for the assessment and examination of scenes but is also applicable to activities that occur within the facility. This document also includes quality requirements</a:t>
            </a:r>
          </a:p>
          <a:p>
            <a:pPr algn="just"/>
            <a:r>
              <a:rPr lang="en-US" sz="2100" dirty="0" smtClean="0">
                <a:latin typeface="Times New Roman" panose="02020603050405020304" pitchFamily="18" charset="0"/>
                <a:cs typeface="Times New Roman" panose="02020603050405020304" pitchFamily="18" charset="0"/>
              </a:rPr>
              <a:t>The </a:t>
            </a:r>
            <a:r>
              <a:rPr lang="en-US" sz="2100" dirty="0" smtClean="0">
                <a:latin typeface="Times New Roman" panose="02020603050405020304" pitchFamily="18" charset="0"/>
                <a:cs typeface="Times New Roman" panose="02020603050405020304" pitchFamily="18" charset="0"/>
              </a:rPr>
              <a:t>requirements for Quality, Requests for service, Impartiality and confidentiality, Health and safety, Equipment and consumables, Detection, screening and enhancement techniques, Facilities etc. are given in the document.</a:t>
            </a: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spTree>
    <p:extLst>
      <p:ext uri="{BB962C8B-B14F-4D97-AF65-F5344CB8AC3E}">
        <p14:creationId xmlns:p14="http://schemas.microsoft.com/office/powerpoint/2010/main" val="45401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smtClean="0">
                <a:latin typeface="Times New Roman" panose="02020603050405020304" pitchFamily="18" charset="0"/>
                <a:cs typeface="Times New Roman" panose="02020603050405020304" pitchFamily="18" charset="0"/>
              </a:rPr>
              <a:t>Protocol </a:t>
            </a:r>
            <a:r>
              <a:rPr lang="en-US" dirty="0">
                <a:latin typeface="Times New Roman" panose="02020603050405020304" pitchFamily="18" charset="0"/>
                <a:cs typeface="Times New Roman" panose="02020603050405020304" pitchFamily="18" charset="0"/>
              </a:rPr>
              <a:t>for Medico-Legal Examination of Accused of Sexual Assault (Standard Operating Procedure)</a:t>
            </a: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98183" y="2482066"/>
            <a:ext cx="9537904" cy="3894672"/>
          </a:xfrm>
        </p:spPr>
        <p:txBody>
          <a:bodyPr>
            <a:normAutofit/>
          </a:bodyPr>
          <a:lstStyle/>
          <a:p>
            <a:pPr algn="just"/>
            <a:r>
              <a:rPr lang="en-US" sz="2000" dirty="0">
                <a:latin typeface="Times New Roman" panose="02020603050405020304" pitchFamily="18" charset="0"/>
                <a:cs typeface="Times New Roman" panose="02020603050405020304" pitchFamily="18" charset="0"/>
              </a:rPr>
              <a:t>IS no. IS 18737 : 2024</a:t>
            </a:r>
            <a:endParaRPr lang="en-US" sz="2000" dirty="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This standard specifies the standard </a:t>
            </a:r>
            <a:r>
              <a:rPr lang="en-US" sz="2100" dirty="0" smtClean="0">
                <a:latin typeface="Times New Roman" panose="02020603050405020304" pitchFamily="18" charset="0"/>
                <a:cs typeface="Times New Roman" panose="02020603050405020304" pitchFamily="18" charset="0"/>
              </a:rPr>
              <a:t>operating procedure </a:t>
            </a:r>
            <a:r>
              <a:rPr lang="en-US" sz="2100" dirty="0">
                <a:latin typeface="Times New Roman" panose="02020603050405020304" pitchFamily="18" charset="0"/>
                <a:cs typeface="Times New Roman" panose="02020603050405020304" pitchFamily="18" charset="0"/>
              </a:rPr>
              <a:t>(SOP) — Protocol for </a:t>
            </a:r>
            <a:r>
              <a:rPr lang="en-US" sz="2100" dirty="0" smtClean="0">
                <a:latin typeface="Times New Roman" panose="02020603050405020304" pitchFamily="18" charset="0"/>
                <a:cs typeface="Times New Roman" panose="02020603050405020304" pitchFamily="18" charset="0"/>
              </a:rPr>
              <a:t>medico-legal examination </a:t>
            </a:r>
            <a:r>
              <a:rPr lang="en-US" sz="2100" dirty="0">
                <a:latin typeface="Times New Roman" panose="02020603050405020304" pitchFamily="18" charset="0"/>
                <a:cs typeface="Times New Roman" panose="02020603050405020304" pitchFamily="18" charset="0"/>
              </a:rPr>
              <a:t>of accused of sexual assault, </a:t>
            </a:r>
            <a:r>
              <a:rPr lang="en-US" sz="2100" dirty="0" smtClean="0">
                <a:latin typeface="Times New Roman" panose="02020603050405020304" pitchFamily="18" charset="0"/>
                <a:cs typeface="Times New Roman" panose="02020603050405020304" pitchFamily="18" charset="0"/>
              </a:rPr>
              <a:t>required to </a:t>
            </a:r>
            <a:r>
              <a:rPr lang="en-US" sz="2100" dirty="0">
                <a:latin typeface="Times New Roman" panose="02020603050405020304" pitchFamily="18" charset="0"/>
                <a:cs typeface="Times New Roman" panose="02020603050405020304" pitchFamily="18" charset="0"/>
              </a:rPr>
              <a:t>be followed by the medical doctors for </a:t>
            </a:r>
            <a:r>
              <a:rPr lang="en-US" sz="2100" dirty="0" smtClean="0">
                <a:latin typeface="Times New Roman" panose="02020603050405020304" pitchFamily="18" charset="0"/>
                <a:cs typeface="Times New Roman" panose="02020603050405020304" pitchFamily="18" charset="0"/>
              </a:rPr>
              <a:t>collecting evidentiary </a:t>
            </a:r>
            <a:r>
              <a:rPr lang="en-US" sz="2100" dirty="0">
                <a:latin typeface="Times New Roman" panose="02020603050405020304" pitchFamily="18" charset="0"/>
                <a:cs typeface="Times New Roman" panose="02020603050405020304" pitchFamily="18" charset="0"/>
              </a:rPr>
              <a:t>materials without missing any </a:t>
            </a:r>
            <a:r>
              <a:rPr lang="en-US" sz="2100" dirty="0" smtClean="0">
                <a:latin typeface="Times New Roman" panose="02020603050405020304" pitchFamily="18" charset="0"/>
                <a:cs typeface="Times New Roman" panose="02020603050405020304" pitchFamily="18" charset="0"/>
              </a:rPr>
              <a:t>step during </a:t>
            </a:r>
            <a:r>
              <a:rPr lang="en-US" sz="2100" dirty="0">
                <a:latin typeface="Times New Roman" panose="02020603050405020304" pitchFamily="18" charset="0"/>
                <a:cs typeface="Times New Roman" panose="02020603050405020304" pitchFamily="18" charset="0"/>
              </a:rPr>
              <a:t>medico-legal examination. </a:t>
            </a:r>
            <a:endParaRPr lang="en-US" sz="2100" dirty="0" smtClean="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This Indian Standard covers Instructions for </a:t>
            </a:r>
            <a:r>
              <a:rPr lang="en-US" sz="2100" dirty="0">
                <a:latin typeface="Times New Roman" panose="02020603050405020304" pitchFamily="18" charset="0"/>
                <a:cs typeface="Times New Roman" panose="02020603050405020304" pitchFamily="18" charset="0"/>
              </a:rPr>
              <a:t>the Doctors, </a:t>
            </a:r>
            <a:r>
              <a:rPr lang="en-US" sz="2100" dirty="0" smtClean="0">
                <a:latin typeface="Times New Roman" panose="02020603050405020304" pitchFamily="18" charset="0"/>
                <a:cs typeface="Times New Roman" panose="02020603050405020304" pitchFamily="18" charset="0"/>
              </a:rPr>
              <a:t>Medico-legal Examination Report Format of  Accused </a:t>
            </a:r>
            <a:r>
              <a:rPr lang="en-US" sz="2100" dirty="0">
                <a:latin typeface="Times New Roman" panose="02020603050405020304" pitchFamily="18" charset="0"/>
                <a:cs typeface="Times New Roman" panose="02020603050405020304" pitchFamily="18" charset="0"/>
              </a:rPr>
              <a:t>o</a:t>
            </a:r>
            <a:r>
              <a:rPr lang="en-US" sz="2100" dirty="0" smtClean="0">
                <a:latin typeface="Times New Roman" panose="02020603050405020304" pitchFamily="18" charset="0"/>
                <a:cs typeface="Times New Roman" panose="02020603050405020304" pitchFamily="18" charset="0"/>
              </a:rPr>
              <a:t>f Sexual Assault, Body Diagrams, </a:t>
            </a:r>
            <a:r>
              <a:rPr lang="en-US" sz="2100" dirty="0">
                <a:latin typeface="Times New Roman" panose="02020603050405020304" pitchFamily="18" charset="0"/>
                <a:cs typeface="Times New Roman" panose="02020603050405020304" pitchFamily="18" charset="0"/>
              </a:rPr>
              <a:t>Medical Opinion Format, </a:t>
            </a:r>
            <a:r>
              <a:rPr lang="en-US" sz="2100" dirty="0" smtClean="0">
                <a:latin typeface="Times New Roman" panose="02020603050405020304" pitchFamily="18" charset="0"/>
                <a:cs typeface="Times New Roman" panose="02020603050405020304" pitchFamily="18" charset="0"/>
              </a:rPr>
              <a:t>Checklist of </a:t>
            </a:r>
            <a:r>
              <a:rPr lang="en-US" sz="2100" dirty="0">
                <a:latin typeface="Times New Roman" panose="02020603050405020304" pitchFamily="18" charset="0"/>
                <a:cs typeface="Times New Roman" panose="02020603050405020304" pitchFamily="18" charset="0"/>
              </a:rPr>
              <a:t>Steps of Medico-legal Examination, </a:t>
            </a:r>
            <a:r>
              <a:rPr lang="en-US" sz="1900" dirty="0" smtClean="0">
                <a:latin typeface="Times New Roman" panose="02020603050405020304" pitchFamily="18" charset="0"/>
                <a:cs typeface="Times New Roman" panose="02020603050405020304" pitchFamily="18" charset="0"/>
              </a:rPr>
              <a:t>Medico-legal Evidence Collection Kit in Sexual Assault Cases (Accused).</a:t>
            </a:r>
            <a:endParaRPr lang="en-US" sz="19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spTree>
    <p:extLst>
      <p:ext uri="{BB962C8B-B14F-4D97-AF65-F5344CB8AC3E}">
        <p14:creationId xmlns:p14="http://schemas.microsoft.com/office/powerpoint/2010/main" val="61179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a:latin typeface="Times New Roman" panose="02020603050405020304" pitchFamily="18" charset="0"/>
                <a:cs typeface="Times New Roman" panose="02020603050405020304" pitchFamily="18" charset="0"/>
              </a:rPr>
              <a:t>Protocol for Medico-Legal Examination of Survivor of Sexual Assault (Standard Operating Procedure)</a:t>
            </a: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98183" y="2482066"/>
            <a:ext cx="9537904" cy="3894672"/>
          </a:xfrm>
        </p:spPr>
        <p:txBody>
          <a:bodyPr>
            <a:normAutofit/>
          </a:bodyPr>
          <a:lstStyle/>
          <a:p>
            <a:pPr algn="just"/>
            <a:r>
              <a:rPr lang="en-US" sz="2000" dirty="0">
                <a:latin typeface="Times New Roman" panose="02020603050405020304" pitchFamily="18" charset="0"/>
                <a:cs typeface="Times New Roman" panose="02020603050405020304" pitchFamily="18" charset="0"/>
              </a:rPr>
              <a:t>IS no. IS 18757 : 2024</a:t>
            </a:r>
            <a:endParaRPr lang="en-US" sz="2000" dirty="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This standard specifies the standard </a:t>
            </a:r>
            <a:r>
              <a:rPr lang="en-US" sz="2100" dirty="0" smtClean="0">
                <a:latin typeface="Times New Roman" panose="02020603050405020304" pitchFamily="18" charset="0"/>
                <a:cs typeface="Times New Roman" panose="02020603050405020304" pitchFamily="18" charset="0"/>
              </a:rPr>
              <a:t>operating procedure </a:t>
            </a:r>
            <a:r>
              <a:rPr lang="en-US" sz="2100" dirty="0">
                <a:latin typeface="Times New Roman" panose="02020603050405020304" pitchFamily="18" charset="0"/>
                <a:cs typeface="Times New Roman" panose="02020603050405020304" pitchFamily="18" charset="0"/>
              </a:rPr>
              <a:t>(SOP) — Protocol for </a:t>
            </a:r>
            <a:r>
              <a:rPr lang="en-US" sz="2100" dirty="0" smtClean="0">
                <a:latin typeface="Times New Roman" panose="02020603050405020304" pitchFamily="18" charset="0"/>
                <a:cs typeface="Times New Roman" panose="02020603050405020304" pitchFamily="18" charset="0"/>
              </a:rPr>
              <a:t>medico-legal examination </a:t>
            </a:r>
            <a:r>
              <a:rPr lang="en-US" sz="2100" dirty="0">
                <a:latin typeface="Times New Roman" panose="02020603050405020304" pitchFamily="18" charset="0"/>
                <a:cs typeface="Times New Roman" panose="02020603050405020304" pitchFamily="18" charset="0"/>
              </a:rPr>
              <a:t>of the survivor of sexual </a:t>
            </a:r>
            <a:r>
              <a:rPr lang="en-US" sz="2100" dirty="0" smtClean="0">
                <a:latin typeface="Times New Roman" panose="02020603050405020304" pitchFamily="18" charset="0"/>
                <a:cs typeface="Times New Roman" panose="02020603050405020304" pitchFamily="18" charset="0"/>
              </a:rPr>
              <a:t>assault, required </a:t>
            </a:r>
            <a:r>
              <a:rPr lang="en-US" sz="2100" dirty="0">
                <a:latin typeface="Times New Roman" panose="02020603050405020304" pitchFamily="18" charset="0"/>
                <a:cs typeface="Times New Roman" panose="02020603050405020304" pitchFamily="18" charset="0"/>
              </a:rPr>
              <a:t>to be followed by the medical doctors </a:t>
            </a:r>
            <a:r>
              <a:rPr lang="en-US" sz="2100" dirty="0" smtClean="0">
                <a:latin typeface="Times New Roman" panose="02020603050405020304" pitchFamily="18" charset="0"/>
                <a:cs typeface="Times New Roman" panose="02020603050405020304" pitchFamily="18" charset="0"/>
              </a:rPr>
              <a:t>for conducting </a:t>
            </a:r>
            <a:r>
              <a:rPr lang="en-US" sz="2100" dirty="0">
                <a:latin typeface="Times New Roman" panose="02020603050405020304" pitchFamily="18" charset="0"/>
                <a:cs typeface="Times New Roman" panose="02020603050405020304" pitchFamily="18" charset="0"/>
              </a:rPr>
              <a:t>medico legal examination and </a:t>
            </a:r>
            <a:r>
              <a:rPr lang="en-US" sz="2100" dirty="0" smtClean="0">
                <a:latin typeface="Times New Roman" panose="02020603050405020304" pitchFamily="18" charset="0"/>
                <a:cs typeface="Times New Roman" panose="02020603050405020304" pitchFamily="18" charset="0"/>
              </a:rPr>
              <a:t>collecting evidentiary </a:t>
            </a:r>
            <a:r>
              <a:rPr lang="en-US" sz="2100" dirty="0">
                <a:latin typeface="Times New Roman" panose="02020603050405020304" pitchFamily="18" charset="0"/>
                <a:cs typeface="Times New Roman" panose="02020603050405020304" pitchFamily="18" charset="0"/>
              </a:rPr>
              <a:t>materials without missing any </a:t>
            </a:r>
            <a:r>
              <a:rPr lang="en-US" sz="2100" dirty="0" smtClean="0">
                <a:latin typeface="Times New Roman" panose="02020603050405020304" pitchFamily="18" charset="0"/>
                <a:cs typeface="Times New Roman" panose="02020603050405020304" pitchFamily="18" charset="0"/>
              </a:rPr>
              <a:t>step during </a:t>
            </a:r>
            <a:r>
              <a:rPr lang="en-US" sz="2100" dirty="0">
                <a:latin typeface="Times New Roman" panose="02020603050405020304" pitchFamily="18" charset="0"/>
                <a:cs typeface="Times New Roman" panose="02020603050405020304" pitchFamily="18" charset="0"/>
              </a:rPr>
              <a:t>medico-legal examination</a:t>
            </a:r>
            <a:r>
              <a:rPr lang="en-US" sz="2100" dirty="0" smtClean="0">
                <a:latin typeface="Times New Roman" panose="02020603050405020304" pitchFamily="18" charset="0"/>
                <a:cs typeface="Times New Roman" panose="02020603050405020304" pitchFamily="18" charset="0"/>
              </a:rPr>
              <a:t>.</a:t>
            </a:r>
          </a:p>
          <a:p>
            <a:pPr algn="just"/>
            <a:r>
              <a:rPr lang="en-US" sz="2100" dirty="0" smtClean="0">
                <a:latin typeface="Times New Roman" panose="02020603050405020304" pitchFamily="18" charset="0"/>
                <a:cs typeface="Times New Roman" panose="02020603050405020304" pitchFamily="18" charset="0"/>
              </a:rPr>
              <a:t>This Indian Standard covers Instructions for </a:t>
            </a:r>
            <a:r>
              <a:rPr lang="en-US" sz="2100" dirty="0">
                <a:latin typeface="Times New Roman" panose="02020603050405020304" pitchFamily="18" charset="0"/>
                <a:cs typeface="Times New Roman" panose="02020603050405020304" pitchFamily="18" charset="0"/>
              </a:rPr>
              <a:t>the Doctors, </a:t>
            </a:r>
            <a:r>
              <a:rPr lang="en-US" sz="2100" dirty="0" smtClean="0">
                <a:latin typeface="Times New Roman" panose="02020603050405020304" pitchFamily="18" charset="0"/>
                <a:cs typeface="Times New Roman" panose="02020603050405020304" pitchFamily="18" charset="0"/>
              </a:rPr>
              <a:t>Medico-legal Examination Report Format </a:t>
            </a:r>
            <a:r>
              <a:rPr lang="en-US" sz="2100" dirty="0">
                <a:latin typeface="Times New Roman" panose="02020603050405020304" pitchFamily="18" charset="0"/>
                <a:cs typeface="Times New Roman" panose="02020603050405020304" pitchFamily="18" charset="0"/>
              </a:rPr>
              <a:t>of  Survivor o</a:t>
            </a:r>
            <a:r>
              <a:rPr lang="en-US" sz="2100" dirty="0" smtClean="0">
                <a:latin typeface="Times New Roman" panose="02020603050405020304" pitchFamily="18" charset="0"/>
                <a:cs typeface="Times New Roman" panose="02020603050405020304" pitchFamily="18" charset="0"/>
              </a:rPr>
              <a:t>f Sexual Assault, Body Diagrams, </a:t>
            </a:r>
            <a:r>
              <a:rPr lang="en-US" sz="2100" dirty="0">
                <a:latin typeface="Times New Roman" panose="02020603050405020304" pitchFamily="18" charset="0"/>
                <a:cs typeface="Times New Roman" panose="02020603050405020304" pitchFamily="18" charset="0"/>
              </a:rPr>
              <a:t>Medical Opinion Format, </a:t>
            </a:r>
            <a:r>
              <a:rPr lang="en-US" sz="2100" dirty="0" smtClean="0">
                <a:latin typeface="Times New Roman" panose="02020603050405020304" pitchFamily="18" charset="0"/>
                <a:cs typeface="Times New Roman" panose="02020603050405020304" pitchFamily="18" charset="0"/>
              </a:rPr>
              <a:t>Checklist of </a:t>
            </a:r>
            <a:r>
              <a:rPr lang="en-US" sz="2100" dirty="0">
                <a:latin typeface="Times New Roman" panose="02020603050405020304" pitchFamily="18" charset="0"/>
                <a:cs typeface="Times New Roman" panose="02020603050405020304" pitchFamily="18" charset="0"/>
              </a:rPr>
              <a:t>Steps of Medico-legal Examination, </a:t>
            </a:r>
            <a:r>
              <a:rPr lang="en-US" sz="1900" dirty="0" smtClean="0">
                <a:latin typeface="Times New Roman" panose="02020603050405020304" pitchFamily="18" charset="0"/>
                <a:cs typeface="Times New Roman" panose="02020603050405020304" pitchFamily="18" charset="0"/>
              </a:rPr>
              <a:t>Medico-legal Evidence Collection Kit in Sexual Assault </a:t>
            </a:r>
            <a:r>
              <a:rPr lang="en-US" sz="1900" dirty="0">
                <a:latin typeface="Times New Roman" panose="02020603050405020304" pitchFamily="18" charset="0"/>
                <a:cs typeface="Times New Roman" panose="02020603050405020304" pitchFamily="18" charset="0"/>
              </a:rPr>
              <a:t>Cases (Survivor).</a:t>
            </a:r>
            <a:endParaRPr lang="en-US" sz="19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spTree>
    <p:extLst>
      <p:ext uri="{BB962C8B-B14F-4D97-AF65-F5344CB8AC3E}">
        <p14:creationId xmlns:p14="http://schemas.microsoft.com/office/powerpoint/2010/main" val="160616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9517526" cy="966064"/>
          </a:xfrm>
        </p:spPr>
        <p:txBody>
          <a:bodyPr>
            <a:normAutofit/>
          </a:bodyPr>
          <a:lstStyle/>
          <a:p>
            <a:r>
              <a:rPr lang="en-US" dirty="0">
                <a:latin typeface="Times New Roman" panose="02020603050405020304" pitchFamily="18" charset="0"/>
                <a:cs typeface="Times New Roman" panose="02020603050405020304" pitchFamily="18" charset="0"/>
              </a:rPr>
              <a:t>Upcoming </a:t>
            </a:r>
            <a:r>
              <a:rPr lang="en-US" dirty="0" smtClean="0">
                <a:latin typeface="Times New Roman" panose="02020603050405020304" pitchFamily="18" charset="0"/>
                <a:cs typeface="Times New Roman" panose="02020603050405020304" pitchFamily="18" charset="0"/>
              </a:rPr>
              <a:t>Areas </a:t>
            </a:r>
            <a:r>
              <a:rPr lang="en-US" dirty="0">
                <a:latin typeface="Times New Roman" panose="02020603050405020304" pitchFamily="18" charset="0"/>
                <a:cs typeface="Times New Roman" panose="02020603050405020304" pitchFamily="18" charset="0"/>
              </a:rPr>
              <a:t>in the F</a:t>
            </a:r>
            <a:r>
              <a:rPr lang="en-US" dirty="0" smtClean="0">
                <a:latin typeface="Times New Roman" panose="02020603050405020304" pitchFamily="18" charset="0"/>
                <a:cs typeface="Times New Roman" panose="02020603050405020304" pitchFamily="18" charset="0"/>
              </a:rPr>
              <a:t>ield</a:t>
            </a:r>
            <a:endParaRPr lang="en-US" dirty="0">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A23CE332-C2D5-49A7-1080-DB59647EF275}"/>
              </a:ext>
            </a:extLst>
          </p:cNvPr>
          <p:cNvSpPr>
            <a:spLocks noGrp="1"/>
          </p:cNvSpPr>
          <p:nvPr>
            <p:ph sz="quarter" idx="14"/>
          </p:nvPr>
        </p:nvSpPr>
        <p:spPr>
          <a:xfrm>
            <a:off x="1241033" y="1722608"/>
            <a:ext cx="9375383" cy="3460282"/>
          </a:xfrm>
        </p:spPr>
        <p:txBody>
          <a:bodyPr>
            <a:normAutofit/>
          </a:bodyPr>
          <a:lstStyle/>
          <a:p>
            <a:r>
              <a:rPr lang="en-US" sz="1900" dirty="0">
                <a:latin typeface="Times New Roman" panose="02020603050405020304" pitchFamily="18" charset="0"/>
                <a:cs typeface="Times New Roman" panose="02020603050405020304" pitchFamily="18" charset="0"/>
              </a:rPr>
              <a:t>Body storage tank and Cold storage </a:t>
            </a:r>
            <a:r>
              <a:rPr lang="en-US" sz="1900" dirty="0" smtClean="0">
                <a:latin typeface="Times New Roman" panose="02020603050405020304" pitchFamily="18" charset="0"/>
                <a:cs typeface="Times New Roman" panose="02020603050405020304" pitchFamily="18" charset="0"/>
              </a:rPr>
              <a:t>chambers </a:t>
            </a:r>
          </a:p>
          <a:p>
            <a:r>
              <a:rPr lang="en-US" sz="1900" dirty="0">
                <a:latin typeface="Times New Roman" panose="02020603050405020304" pitchFamily="18" charset="0"/>
                <a:cs typeface="Times New Roman" panose="02020603050405020304" pitchFamily="18" charset="0"/>
              </a:rPr>
              <a:t>Autopsy Saw and  Autopsy </a:t>
            </a:r>
            <a:r>
              <a:rPr lang="en-US" sz="1900" dirty="0" smtClean="0">
                <a:latin typeface="Times New Roman" panose="02020603050405020304" pitchFamily="18" charset="0"/>
                <a:cs typeface="Times New Roman" panose="02020603050405020304" pitchFamily="18" charset="0"/>
              </a:rPr>
              <a:t>Table</a:t>
            </a:r>
          </a:p>
          <a:p>
            <a:r>
              <a:rPr lang="en-US" sz="1900" dirty="0">
                <a:latin typeface="Times New Roman" panose="02020603050405020304" pitchFamily="18" charset="0"/>
                <a:cs typeface="Times New Roman" panose="02020603050405020304" pitchFamily="18" charset="0"/>
              </a:rPr>
              <a:t>Dissection Hall Layout </a:t>
            </a:r>
            <a:r>
              <a:rPr lang="en-US" sz="1900" dirty="0" smtClean="0">
                <a:latin typeface="Times New Roman" panose="02020603050405020304" pitchFamily="18" charset="0"/>
                <a:cs typeface="Times New Roman" panose="02020603050405020304" pitchFamily="18" charset="0"/>
              </a:rPr>
              <a:t>Specifications</a:t>
            </a:r>
          </a:p>
          <a:p>
            <a:r>
              <a:rPr lang="en-US" sz="1900" dirty="0">
                <a:latin typeface="Times New Roman" panose="02020603050405020304" pitchFamily="18" charset="0"/>
                <a:cs typeface="Times New Roman" panose="02020603050405020304" pitchFamily="18" charset="0"/>
              </a:rPr>
              <a:t>Body </a:t>
            </a:r>
            <a:r>
              <a:rPr lang="en-US" sz="1900" dirty="0" smtClean="0">
                <a:latin typeface="Times New Roman" panose="02020603050405020304" pitchFamily="18" charset="0"/>
                <a:cs typeface="Times New Roman" panose="02020603050405020304" pitchFamily="18" charset="0"/>
              </a:rPr>
              <a:t>Bags</a:t>
            </a:r>
          </a:p>
          <a:p>
            <a:r>
              <a:rPr lang="en-US" sz="1900" dirty="0">
                <a:latin typeface="Times New Roman" panose="02020603050405020304" pitchFamily="18" charset="0"/>
                <a:cs typeface="Times New Roman" panose="02020603050405020304" pitchFamily="18" charset="0"/>
              </a:rPr>
              <a:t>Grossing Station with Imaging and Documentation</a:t>
            </a:r>
            <a:endParaRPr lang="en-US" sz="19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0861786-7FA8-6FCB-14AA-6E7F0B3C371F}"/>
              </a:ext>
            </a:extLst>
          </p:cNvPr>
          <p:cNvPicPr>
            <a:picLocks noChangeAspect="1"/>
          </p:cNvPicPr>
          <p:nvPr/>
        </p:nvPicPr>
        <p:blipFill>
          <a:blip r:embed="rId2"/>
          <a:stretch>
            <a:fillRect/>
          </a:stretch>
        </p:blipFill>
        <p:spPr>
          <a:xfrm>
            <a:off x="0" y="0"/>
            <a:ext cx="1241033" cy="1241033"/>
          </a:xfrm>
          <a:prstGeom prst="rect">
            <a:avLst/>
          </a:prstGeom>
        </p:spPr>
      </p:pic>
    </p:spTree>
    <p:extLst>
      <p:ext uri="{BB962C8B-B14F-4D97-AF65-F5344CB8AC3E}">
        <p14:creationId xmlns:p14="http://schemas.microsoft.com/office/powerpoint/2010/main" val="91836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F764D8E-8D44-4B0E-A17E-DF05833AC7B7}"/>
              </a:ext>
            </a:extLst>
          </p:cNvPr>
          <p:cNvSpPr>
            <a:spLocks noGrp="1"/>
          </p:cNvSpPr>
          <p:nvPr>
            <p:ph type="ctrTitle"/>
          </p:nvPr>
        </p:nvSpPr>
        <p:spPr>
          <a:xfrm>
            <a:off x="1517904" y="1517903"/>
            <a:ext cx="4663440" cy="4590288"/>
          </a:xfrm>
        </p:spPr>
        <p:txBody>
          <a:bodyPr anchor="ctr" anchorCtr="0">
            <a:noAutofit/>
          </a:bodyPr>
          <a:lstStyle/>
          <a:p>
            <a:r>
              <a:rPr lang="en-US" dirty="0">
                <a:latin typeface="Times New Roman" panose="02020603050405020304" pitchFamily="18" charset="0"/>
                <a:cs typeface="Times New Roman" panose="02020603050405020304" pitchFamily="18" charset="0"/>
              </a:rPr>
              <a:t>Brainstorming Session</a:t>
            </a:r>
          </a:p>
        </p:txBody>
      </p:sp>
      <p:pic>
        <p:nvPicPr>
          <p:cNvPr id="4098" name="Picture 2" descr="1,441 Brain Storming Cartoon Royalty-Free Images, Stock Photos &amp; Pictures |  Shutterstock">
            <a:extLst>
              <a:ext uri="{FF2B5EF4-FFF2-40B4-BE49-F238E27FC236}">
                <a16:creationId xmlns:a16="http://schemas.microsoft.com/office/drawing/2014/main" id="{FCE23722-B0CA-43D1-30A2-13FE05A39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073" y="1191126"/>
            <a:ext cx="5666874" cy="566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96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758825" y="4223084"/>
            <a:ext cx="5942763" cy="1812592"/>
          </a:xfrm>
        </p:spPr>
        <p:txBody>
          <a:bodyPr anchor="b" anchorCtr="0">
            <a:noAutofit/>
          </a:bodyPr>
          <a:lstStyle/>
          <a:p>
            <a:pPr>
              <a:spcBef>
                <a:spcPts val="300"/>
              </a:spcBef>
            </a:pPr>
            <a:r>
              <a:rPr lang="en-US" sz="1600" dirty="0">
                <a:latin typeface="Times New Roman" panose="02020603050405020304" pitchFamily="18" charset="0"/>
                <a:cs typeface="Times New Roman" panose="02020603050405020304" pitchFamily="18" charset="0"/>
              </a:rPr>
              <a:t>Medical Equipment and Hospital Planning Department, </a:t>
            </a:r>
          </a:p>
          <a:p>
            <a:pPr>
              <a:spcBef>
                <a:spcPts val="300"/>
              </a:spcBef>
            </a:pPr>
            <a:r>
              <a:rPr lang="en-US" sz="1600" dirty="0">
                <a:latin typeface="Times New Roman" panose="02020603050405020304" pitchFamily="18" charset="0"/>
                <a:cs typeface="Times New Roman" panose="02020603050405020304" pitchFamily="18" charset="0"/>
              </a:rPr>
              <a:t>Bureau of Indian Standards, </a:t>
            </a:r>
          </a:p>
          <a:p>
            <a:pPr>
              <a:spcBef>
                <a:spcPts val="300"/>
              </a:spcBef>
            </a:pPr>
            <a:r>
              <a:rPr lang="en-US" sz="1600" dirty="0">
                <a:latin typeface="Times New Roman" panose="02020603050405020304" pitchFamily="18" charset="0"/>
                <a:cs typeface="Times New Roman" panose="02020603050405020304" pitchFamily="18" charset="0"/>
              </a:rPr>
              <a:t>Ministry of Consumer affairs, Food and Public Distribution   </a:t>
            </a:r>
          </a:p>
          <a:p>
            <a:pPr>
              <a:spcBef>
                <a:spcPts val="300"/>
              </a:spcBef>
            </a:pPr>
            <a:r>
              <a:rPr lang="en-US" sz="1600" dirty="0" err="1">
                <a:latin typeface="Times New Roman" panose="02020603050405020304" pitchFamily="18" charset="0"/>
                <a:cs typeface="Times New Roman" panose="02020603050405020304" pitchFamily="18" charset="0"/>
              </a:rPr>
              <a:t>mhd@bis.gov.in</a:t>
            </a:r>
            <a:endParaRPr lang="en-US" sz="1600" dirty="0">
              <a:latin typeface="Times New Roman" panose="02020603050405020304" pitchFamily="18" charset="0"/>
              <a:cs typeface="Times New Roman" panose="02020603050405020304" pitchFamily="18" charset="0"/>
            </a:endParaRPr>
          </a:p>
        </p:txBody>
      </p:sp>
      <p:pic>
        <p:nvPicPr>
          <p:cNvPr id="2050" name="Picture 2" descr="Thank You PNG, Vector, PSD, and Clipart With Transparent Background for  Free Download | Pngtree">
            <a:extLst>
              <a:ext uri="{FF2B5EF4-FFF2-40B4-BE49-F238E27FC236}">
                <a16:creationId xmlns:a16="http://schemas.microsoft.com/office/drawing/2014/main" id="{AA43605B-6FE6-5202-5D5C-C16A9690C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080" y="0"/>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9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758952" y="1517904"/>
            <a:ext cx="4114800" cy="4572000"/>
          </a:xfrm>
        </p:spPr>
        <p:txBody>
          <a:bodyPr/>
          <a:lstStyle/>
          <a:p>
            <a:pPr algn="ctr"/>
            <a:r>
              <a:rPr lang="en-US" b="1" dirty="0">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F2F14772-A1EE-4EA8-8C5D-46383706A557}"/>
              </a:ext>
            </a:extLst>
          </p:cNvPr>
          <p:cNvSpPr>
            <a:spLocks noGrp="1"/>
          </p:cNvSpPr>
          <p:nvPr>
            <p:ph sz="quarter" idx="13"/>
          </p:nvPr>
        </p:nvSpPr>
        <p:spPr>
          <a:xfrm>
            <a:off x="5851799" y="2452360"/>
            <a:ext cx="5555673" cy="2769879"/>
          </a:xfrm>
        </p:spPr>
        <p:txBody>
          <a:bodyPr>
            <a:normAutofit/>
          </a:bodyPr>
          <a:lstStyle/>
          <a:p>
            <a:pPr marL="342900" indent="-342900">
              <a:lnSpc>
                <a:spcPct val="1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a:t>
            </a:r>
          </a:p>
          <a:p>
            <a:pPr marL="342900" indent="-342900">
              <a:lnSpc>
                <a:spcPct val="10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Indian Standards on:</a:t>
            </a:r>
          </a:p>
          <a:p>
            <a:pPr marL="708660" lvl="1" indent="-342900">
              <a:lnSpc>
                <a:spcPct val="10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Instruments used in Forensic Sciences</a:t>
            </a:r>
          </a:p>
          <a:p>
            <a:pPr marL="708660" lvl="1" indent="-342900">
              <a:lnSpc>
                <a:spcPct val="10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Forensic Sciences – SOPs</a:t>
            </a:r>
          </a:p>
          <a:p>
            <a:pPr lvl="1">
              <a:lnSpc>
                <a:spcPct val="100000"/>
              </a:lnSpc>
            </a:pPr>
            <a:endParaRPr lang="en-US" sz="2000" dirty="0" smtClean="0">
              <a:latin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Upcoming areas in the field</a:t>
            </a:r>
            <a:endParaRPr lang="en-US" dirty="0">
              <a:latin typeface="Times New Roman" panose="02020603050405020304" pitchFamily="18" charset="0"/>
              <a:cs typeface="Times New Roman" panose="02020603050405020304" pitchFamily="18" charset="0"/>
            </a:endParaRPr>
          </a:p>
        </p:txBody>
      </p:sp>
      <p:pic>
        <p:nvPicPr>
          <p:cNvPr id="1028" name="Picture 4" descr="Board Education: What Is Agenda Management? | Board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2" y="2385569"/>
            <a:ext cx="4255005" cy="283667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99DCF2E-DE9D-3009-0575-A24F228AA282}"/>
              </a:ext>
            </a:extLst>
          </p:cNvPr>
          <p:cNvPicPr>
            <a:picLocks noChangeAspect="1"/>
          </p:cNvPicPr>
          <p:nvPr/>
        </p:nvPicPr>
        <p:blipFill>
          <a:blip r:embed="rId3"/>
          <a:stretch>
            <a:fillRect/>
          </a:stretch>
        </p:blipFill>
        <p:spPr>
          <a:xfrm>
            <a:off x="0" y="0"/>
            <a:ext cx="1241033" cy="1241033"/>
          </a:xfrm>
          <a:prstGeom prst="rect">
            <a:avLst/>
          </a:prstGeom>
        </p:spPr>
      </p:pic>
    </p:spTree>
    <p:extLst>
      <p:ext uri="{BB962C8B-B14F-4D97-AF65-F5344CB8AC3E}">
        <p14:creationId xmlns:p14="http://schemas.microsoft.com/office/powerpoint/2010/main" val="326050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D64AA-10B3-2BDF-85B7-5D9D6A073C5A}"/>
              </a:ext>
            </a:extLst>
          </p:cNvPr>
          <p:cNvPicPr>
            <a:picLocks noChangeAspect="1"/>
          </p:cNvPicPr>
          <p:nvPr/>
        </p:nvPicPr>
        <p:blipFill>
          <a:blip r:embed="rId2"/>
          <a:stretch>
            <a:fillRect/>
          </a:stretch>
        </p:blipFill>
        <p:spPr>
          <a:xfrm>
            <a:off x="0" y="0"/>
            <a:ext cx="1241033" cy="1241033"/>
          </a:xfrm>
          <a:prstGeom prst="rect">
            <a:avLst/>
          </a:prstGeom>
        </p:spPr>
      </p:pic>
      <p:sp>
        <p:nvSpPr>
          <p:cNvPr id="6" name="Title 1">
            <a:extLst>
              <a:ext uri="{FF2B5EF4-FFF2-40B4-BE49-F238E27FC236}">
                <a16:creationId xmlns:a16="http://schemas.microsoft.com/office/drawing/2014/main" id="{4EE75A68-3E22-4118-20BF-0FDBD4DB6C60}"/>
              </a:ext>
            </a:extLst>
          </p:cNvPr>
          <p:cNvSpPr txBox="1">
            <a:spLocks/>
          </p:cNvSpPr>
          <p:nvPr/>
        </p:nvSpPr>
        <p:spPr>
          <a:xfrm>
            <a:off x="7361796" y="776614"/>
            <a:ext cx="4663440" cy="1331295"/>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4400" kern="1200" spc="-50" baseline="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Introduction </a:t>
            </a:r>
            <a:r>
              <a:rPr lang="en-US" sz="4000" dirty="0" smtClean="0">
                <a:latin typeface="Times New Roman" panose="02020603050405020304" pitchFamily="18" charset="0"/>
                <a:cs typeface="Times New Roman" panose="02020603050405020304" pitchFamily="18" charset="0"/>
              </a:rPr>
              <a:t>of Forensic Sciences</a:t>
            </a:r>
            <a:endParaRPr lang="en-US" sz="4000" dirty="0">
              <a:latin typeface="Times New Roman" panose="02020603050405020304" pitchFamily="18" charset="0"/>
              <a:cs typeface="Times New Roman" panose="02020603050405020304" pitchFamily="18" charset="0"/>
            </a:endParaRPr>
          </a:p>
        </p:txBody>
      </p:sp>
      <p:sp>
        <p:nvSpPr>
          <p:cNvPr id="7" name="Content Placeholder 11">
            <a:extLst>
              <a:ext uri="{FF2B5EF4-FFF2-40B4-BE49-F238E27FC236}">
                <a16:creationId xmlns:a16="http://schemas.microsoft.com/office/drawing/2014/main" id="{B5B4397B-ABFC-270A-D691-3407E83BA0C3}"/>
              </a:ext>
            </a:extLst>
          </p:cNvPr>
          <p:cNvSpPr txBox="1">
            <a:spLocks/>
          </p:cNvSpPr>
          <p:nvPr/>
        </p:nvSpPr>
        <p:spPr>
          <a:xfrm>
            <a:off x="7148854" y="2623769"/>
            <a:ext cx="4663440" cy="4234231"/>
          </a:xfrm>
          <a:prstGeom prst="rect">
            <a:avLst/>
          </a:prstGeom>
        </p:spPr>
        <p:txBody>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latin typeface="Times New Roman" panose="02020603050405020304" pitchFamily="18" charset="0"/>
                <a:cs typeface="Times New Roman" panose="02020603050405020304" pitchFamily="18" charset="0"/>
              </a:rPr>
              <a:t>Forensic science is the use of scientific methods to analyze evidence and solve crimes. It's also known as criminalistics. </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Forensic science helps support legal decision-making in criminal and civil cases. Forensic scientists work with police departments to solve crimes.</a:t>
            </a:r>
            <a:r>
              <a:rPr lang="en-US" sz="1800"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0" y="1539206"/>
            <a:ext cx="6874946" cy="4583297"/>
          </a:xfrm>
          <a:prstGeom prst="rect">
            <a:avLst/>
          </a:prstGeom>
        </p:spPr>
      </p:pic>
    </p:spTree>
    <p:extLst>
      <p:ext uri="{BB962C8B-B14F-4D97-AF65-F5344CB8AC3E}">
        <p14:creationId xmlns:p14="http://schemas.microsoft.com/office/powerpoint/2010/main" val="310326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93E-F8B1-EF3E-89B9-F5F1D65B0F65}"/>
              </a:ext>
            </a:extLst>
          </p:cNvPr>
          <p:cNvSpPr>
            <a:spLocks noGrp="1"/>
          </p:cNvSpPr>
          <p:nvPr>
            <p:ph type="title"/>
          </p:nvPr>
        </p:nvSpPr>
        <p:spPr>
          <a:xfrm>
            <a:off x="1517904" y="995083"/>
            <a:ext cx="9517526" cy="966064"/>
          </a:xfrm>
        </p:spPr>
        <p:txBody>
          <a:bodyPr>
            <a:normAutofit/>
          </a:bodyPr>
          <a:lstStyle/>
          <a:p>
            <a:r>
              <a:rPr lang="en-US" sz="2800" dirty="0" smtClean="0">
                <a:latin typeface="Times New Roman" panose="02020603050405020304" pitchFamily="18" charset="0"/>
                <a:cs typeface="Times New Roman" panose="02020603050405020304" pitchFamily="18" charset="0"/>
              </a:rPr>
              <a:t>Indian Standards on Instruments / Devices used in Forensic Sciences</a:t>
            </a:r>
            <a:endParaRPr lang="en-US" sz="2800" dirty="0">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A23CE332-C2D5-49A7-1080-DB59647EF275}"/>
              </a:ext>
            </a:extLst>
          </p:cNvPr>
          <p:cNvSpPr>
            <a:spLocks noGrp="1"/>
          </p:cNvSpPr>
          <p:nvPr>
            <p:ph sz="quarter" idx="14"/>
          </p:nvPr>
        </p:nvSpPr>
        <p:spPr>
          <a:xfrm>
            <a:off x="1517904" y="2219565"/>
            <a:ext cx="6686644" cy="3460282"/>
          </a:xfrm>
        </p:spPr>
        <p:txBody>
          <a:bodyPr/>
          <a:lstStyle/>
          <a:p>
            <a:r>
              <a:rPr lang="en-US" dirty="0">
                <a:latin typeface="Times New Roman" panose="02020603050405020304" pitchFamily="18" charset="0"/>
                <a:cs typeface="Times New Roman" panose="02020603050405020304" pitchFamily="18" charset="0"/>
              </a:rPr>
              <a:t>Paraffin </a:t>
            </a:r>
            <a:r>
              <a:rPr lang="en-US" dirty="0" smtClean="0">
                <a:latin typeface="Times New Roman" panose="02020603050405020304" pitchFamily="18" charset="0"/>
                <a:cs typeface="Times New Roman" panose="02020603050405020304" pitchFamily="18" charset="0"/>
              </a:rPr>
              <a:t>Dispenser</a:t>
            </a:r>
          </a:p>
          <a:p>
            <a:r>
              <a:rPr lang="en-US" dirty="0">
                <a:latin typeface="Times New Roman" panose="02020603050405020304" pitchFamily="18" charset="0"/>
                <a:cs typeface="Times New Roman" panose="02020603050405020304" pitchFamily="18" charset="0"/>
              </a:rPr>
              <a:t>Embalming </a:t>
            </a:r>
            <a:r>
              <a:rPr lang="en-US" dirty="0" smtClean="0">
                <a:latin typeface="Times New Roman" panose="02020603050405020304" pitchFamily="18" charset="0"/>
                <a:cs typeface="Times New Roman" panose="02020603050405020304" pitchFamily="18" charset="0"/>
              </a:rPr>
              <a:t>Machine</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Grossing Station Automated </a:t>
            </a:r>
            <a:r>
              <a:rPr lang="en-US" dirty="0" smtClean="0">
                <a:latin typeface="Times New Roman" panose="02020603050405020304" pitchFamily="18" charset="0"/>
                <a:cs typeface="Times New Roman" panose="02020603050405020304" pitchFamily="18" charset="0"/>
              </a:rPr>
              <a:t>Specification</a:t>
            </a:r>
          </a:p>
          <a:p>
            <a:r>
              <a:rPr lang="en-US" dirty="0">
                <a:latin typeface="Times New Roman" panose="02020603050405020304" pitchFamily="18" charset="0"/>
                <a:cs typeface="Times New Roman" panose="02020603050405020304" pitchFamily="18" charset="0"/>
              </a:rPr>
              <a:t>Tissue Embedding </a:t>
            </a:r>
            <a:r>
              <a:rPr lang="en-US" dirty="0" smtClean="0">
                <a:latin typeface="Times New Roman" panose="02020603050405020304" pitchFamily="18" charset="0"/>
                <a:cs typeface="Times New Roman" panose="02020603050405020304" pitchFamily="18" charset="0"/>
              </a:rPr>
              <a:t>station</a:t>
            </a:r>
          </a:p>
          <a:p>
            <a:r>
              <a:rPr lang="en-US" dirty="0">
                <a:latin typeface="Times New Roman" panose="02020603050405020304" pitchFamily="18" charset="0"/>
                <a:cs typeface="Times New Roman" panose="02020603050405020304" pitchFamily="18" charset="0"/>
              </a:rPr>
              <a:t>Dissection </a:t>
            </a:r>
            <a:r>
              <a:rPr lang="en-US" dirty="0" smtClean="0">
                <a:latin typeface="Times New Roman" panose="02020603050405020304" pitchFamily="18" charset="0"/>
                <a:cs typeface="Times New Roman" panose="02020603050405020304" pitchFamily="18" charset="0"/>
              </a:rPr>
              <a:t>Table</a:t>
            </a:r>
          </a:p>
          <a:p>
            <a:r>
              <a:rPr lang="en-US" dirty="0">
                <a:latin typeface="Times New Roman" panose="02020603050405020304" pitchFamily="18" charset="0"/>
                <a:cs typeface="Times New Roman" panose="02020603050405020304" pitchFamily="18" charset="0"/>
              </a:rPr>
              <a:t>Isolated Organ Bath</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Polygraph</a:t>
            </a:r>
          </a:p>
          <a:p>
            <a:r>
              <a:rPr lang="en-US" dirty="0" err="1">
                <a:latin typeface="Times New Roman" panose="02020603050405020304" pitchFamily="18" charset="0"/>
                <a:cs typeface="Times New Roman" panose="02020603050405020304" pitchFamily="18" charset="0"/>
              </a:rPr>
              <a:t>Physiograph</a:t>
            </a: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0861786-7FA8-6FCB-14AA-6E7F0B3C371F}"/>
              </a:ext>
            </a:extLst>
          </p:cNvPr>
          <p:cNvPicPr>
            <a:picLocks noChangeAspect="1"/>
          </p:cNvPicPr>
          <p:nvPr/>
        </p:nvPicPr>
        <p:blipFill>
          <a:blip r:embed="rId2"/>
          <a:stretch>
            <a:fillRect/>
          </a:stretch>
        </p:blipFill>
        <p:spPr>
          <a:xfrm>
            <a:off x="0" y="0"/>
            <a:ext cx="1241033" cy="1241033"/>
          </a:xfrm>
          <a:prstGeom prst="rect">
            <a:avLst/>
          </a:prstGeom>
        </p:spPr>
      </p:pic>
    </p:spTree>
    <p:extLst>
      <p:ext uri="{BB962C8B-B14F-4D97-AF65-F5344CB8AC3E}">
        <p14:creationId xmlns:p14="http://schemas.microsoft.com/office/powerpoint/2010/main" val="320879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smtClean="0">
                <a:latin typeface="Times New Roman" panose="02020603050405020304" pitchFamily="18" charset="0"/>
                <a:cs typeface="Times New Roman" panose="02020603050405020304" pitchFamily="18" charset="0"/>
              </a:rPr>
              <a:t>Paraffin Wax Dispenser</a:t>
            </a:r>
            <a:endParaRPr lang="en-US" dirty="0">
              <a:latin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78305" y="2104378"/>
            <a:ext cx="5597651" cy="3894672"/>
          </a:xfrm>
        </p:spPr>
        <p:txBody>
          <a:bodyPr>
            <a:normAutofit/>
          </a:bodyPr>
          <a:lstStyle/>
          <a:p>
            <a:pPr algn="just"/>
            <a:r>
              <a:rPr lang="en-US" sz="2000" dirty="0">
                <a:latin typeface="Times New Roman" panose="02020603050405020304" pitchFamily="18" charset="0"/>
                <a:cs typeface="Times New Roman" panose="02020603050405020304" pitchFamily="18" charset="0"/>
              </a:rPr>
              <a:t>IS no. IS 17533 : </a:t>
            </a:r>
            <a:r>
              <a:rPr lang="en-US"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Indian Standard specifies basic requirements for Paraffin dispenser used in Histopathology, Forensic Medicine and Anatomy Lab, where wax embedded moulds or blocks are prepared. </a:t>
            </a:r>
            <a:endParaRPr lang="en-US" sz="2100" dirty="0" smtClean="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These </a:t>
            </a:r>
            <a:r>
              <a:rPr lang="en-US" sz="2100" dirty="0">
                <a:latin typeface="Times New Roman" panose="02020603050405020304" pitchFamily="18" charset="0"/>
                <a:cs typeface="Times New Roman" panose="02020603050405020304" pitchFamily="18" charset="0"/>
              </a:rPr>
              <a:t>dispensers are specially designed for use where large volume of paraffin is required, to facilitate disposing of wax for embedding </a:t>
            </a:r>
            <a:r>
              <a:rPr lang="en-US" sz="2100" dirty="0" smtClean="0">
                <a:latin typeface="Times New Roman" panose="02020603050405020304" pitchFamily="18" charset="0"/>
                <a:cs typeface="Times New Roman" panose="02020603050405020304" pitchFamily="18" charset="0"/>
              </a:rPr>
              <a:t>purpose.</a:t>
            </a:r>
            <a:endParaRPr lang="en-US" sz="21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pic>
        <p:nvPicPr>
          <p:cNvPr id="4" name="Picture 3"/>
          <p:cNvPicPr>
            <a:picLocks noChangeAspect="1"/>
          </p:cNvPicPr>
          <p:nvPr/>
        </p:nvPicPr>
        <p:blipFill>
          <a:blip r:embed="rId4"/>
          <a:stretch>
            <a:fillRect/>
          </a:stretch>
        </p:blipFill>
        <p:spPr>
          <a:xfrm>
            <a:off x="6475956" y="1574692"/>
            <a:ext cx="4954044" cy="4954044"/>
          </a:xfrm>
          <a:prstGeom prst="rect">
            <a:avLst/>
          </a:prstGeom>
        </p:spPr>
      </p:pic>
    </p:spTree>
    <p:extLst>
      <p:ext uri="{BB962C8B-B14F-4D97-AF65-F5344CB8AC3E}">
        <p14:creationId xmlns:p14="http://schemas.microsoft.com/office/powerpoint/2010/main" val="221978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a:latin typeface="Times New Roman" panose="02020603050405020304" pitchFamily="18" charset="0"/>
                <a:cs typeface="Times New Roman" panose="02020603050405020304" pitchFamily="18" charset="0"/>
              </a:rPr>
              <a:t>Embalming Machine</a:t>
            </a: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78305" y="2104378"/>
            <a:ext cx="5597651" cy="3894672"/>
          </a:xfrm>
        </p:spPr>
        <p:txBody>
          <a:bodyPr>
            <a:normAutofit lnSpcReduction="10000"/>
          </a:bodyPr>
          <a:lstStyle/>
          <a:p>
            <a:pPr algn="just"/>
            <a:r>
              <a:rPr lang="en-US" sz="2000" dirty="0">
                <a:latin typeface="Times New Roman" panose="02020603050405020304" pitchFamily="18" charset="0"/>
                <a:cs typeface="Times New Roman" panose="02020603050405020304" pitchFamily="18" charset="0"/>
              </a:rPr>
              <a:t>IS no. IS 17534 : 2021</a:t>
            </a:r>
            <a:endParaRPr lang="en-US" sz="2000" dirty="0">
              <a:latin typeface="Times New Roman" panose="02020603050405020304" pitchFamily="18" charset="0"/>
              <a:cs typeface="Times New Roman" panose="02020603050405020304" pitchFamily="18" charset="0"/>
            </a:endParaRPr>
          </a:p>
          <a:p>
            <a:pPr algn="just"/>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Indian Standard </a:t>
            </a:r>
            <a:r>
              <a:rPr lang="en-US" sz="2100" dirty="0" smtClean="0">
                <a:latin typeface="Times New Roman" panose="02020603050405020304" pitchFamily="18" charset="0"/>
                <a:cs typeface="Times New Roman" panose="02020603050405020304" pitchFamily="18" charset="0"/>
              </a:rPr>
              <a:t>specifies </a:t>
            </a:r>
            <a:r>
              <a:rPr lang="en-US" sz="2100" dirty="0">
                <a:latin typeface="Times New Roman" panose="02020603050405020304" pitchFamily="18" charset="0"/>
                <a:cs typeface="Times New Roman" panose="02020603050405020304" pitchFamily="18" charset="0"/>
              </a:rPr>
              <a:t>the essential requirements </a:t>
            </a:r>
            <a:r>
              <a:rPr lang="en-US" sz="2100" dirty="0" smtClean="0">
                <a:latin typeface="Times New Roman" panose="02020603050405020304" pitchFamily="18" charset="0"/>
                <a:cs typeface="Times New Roman" panose="02020603050405020304" pitchFamily="18" charset="0"/>
              </a:rPr>
              <a:t>for an </a:t>
            </a:r>
            <a:r>
              <a:rPr lang="en-US" sz="2100" dirty="0">
                <a:latin typeface="Times New Roman" panose="02020603050405020304" pitchFamily="18" charset="0"/>
                <a:cs typeface="Times New Roman" panose="02020603050405020304" pitchFamily="18" charset="0"/>
              </a:rPr>
              <a:t>embalming machine, also known as </a:t>
            </a:r>
            <a:r>
              <a:rPr lang="en-US" sz="2100" dirty="0" smtClean="0">
                <a:latin typeface="Times New Roman" panose="02020603050405020304" pitchFamily="18" charset="0"/>
                <a:cs typeface="Times New Roman" panose="02020603050405020304" pitchFamily="18" charset="0"/>
              </a:rPr>
              <a:t>cadaverous injector</a:t>
            </a:r>
            <a:r>
              <a:rPr lang="en-US" sz="2100" dirty="0">
                <a:latin typeface="Times New Roman" panose="02020603050405020304" pitchFamily="18" charset="0"/>
                <a:cs typeface="Times New Roman" panose="02020603050405020304" pitchFamily="18" charset="0"/>
              </a:rPr>
              <a:t>. </a:t>
            </a:r>
            <a:endParaRPr lang="en-US" sz="2100" dirty="0" smtClean="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Forensic scientists use embalming machines to preserve bodies for examination and analysis, and to preserve evidence</a:t>
            </a:r>
            <a:r>
              <a:rPr lang="en-US" sz="2100" dirty="0" smtClean="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Embalming machines have a fluid reservoir, a pump system, tubing, and control </a:t>
            </a:r>
            <a:r>
              <a:rPr lang="en-US" sz="2100" dirty="0" smtClean="0">
                <a:latin typeface="Times New Roman" panose="02020603050405020304" pitchFamily="18" charset="0"/>
                <a:cs typeface="Times New Roman" panose="02020603050405020304" pitchFamily="18" charset="0"/>
              </a:rPr>
              <a:t>mechanisms. The </a:t>
            </a:r>
            <a:r>
              <a:rPr lang="en-US" sz="2100" dirty="0">
                <a:latin typeface="Times New Roman" panose="02020603050405020304" pitchFamily="18" charset="0"/>
                <a:cs typeface="Times New Roman" panose="02020603050405020304" pitchFamily="18" charset="0"/>
              </a:rPr>
              <a:t>pump system circulates the embalming fluid through the body by creating pressure</a:t>
            </a:r>
            <a:endParaRPr lang="en-US" sz="21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pic>
        <p:nvPicPr>
          <p:cNvPr id="5" name="Picture 4"/>
          <p:cNvPicPr>
            <a:picLocks noChangeAspect="1"/>
          </p:cNvPicPr>
          <p:nvPr/>
        </p:nvPicPr>
        <p:blipFill>
          <a:blip r:embed="rId4"/>
          <a:stretch>
            <a:fillRect/>
          </a:stretch>
        </p:blipFill>
        <p:spPr>
          <a:xfrm>
            <a:off x="7073220" y="2104378"/>
            <a:ext cx="3661836" cy="3661836"/>
          </a:xfrm>
          <a:prstGeom prst="rect">
            <a:avLst/>
          </a:prstGeom>
        </p:spPr>
      </p:pic>
    </p:spTree>
    <p:extLst>
      <p:ext uri="{BB962C8B-B14F-4D97-AF65-F5344CB8AC3E}">
        <p14:creationId xmlns:p14="http://schemas.microsoft.com/office/powerpoint/2010/main" val="207930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a:latin typeface="Times New Roman" panose="02020603050405020304" pitchFamily="18" charset="0"/>
                <a:cs typeface="Times New Roman" panose="02020603050405020304" pitchFamily="18" charset="0"/>
              </a:rPr>
              <a:t>Grossing Station Automated</a:t>
            </a:r>
            <a:endParaRPr lang="en-US" dirty="0">
              <a:latin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78305" y="2104378"/>
            <a:ext cx="5597651" cy="3894672"/>
          </a:xfrm>
        </p:spPr>
        <p:txBody>
          <a:bodyPr>
            <a:normAutofit fontScale="92500"/>
          </a:bodyPr>
          <a:lstStyle/>
          <a:p>
            <a:pPr algn="just"/>
            <a:r>
              <a:rPr lang="en-US" sz="2000" dirty="0">
                <a:latin typeface="Times New Roman" panose="02020603050405020304" pitchFamily="18" charset="0"/>
                <a:cs typeface="Times New Roman" panose="02020603050405020304" pitchFamily="18" charset="0"/>
              </a:rPr>
              <a:t>IS </a:t>
            </a:r>
            <a:r>
              <a:rPr lang="en-US" sz="2000" dirty="0" smtClean="0">
                <a:latin typeface="Times New Roman" panose="02020603050405020304" pitchFamily="18" charset="0"/>
                <a:cs typeface="Times New Roman" panose="02020603050405020304" pitchFamily="18" charset="0"/>
              </a:rPr>
              <a:t>no. IS </a:t>
            </a:r>
            <a:r>
              <a:rPr lang="en-US" sz="2000" dirty="0">
                <a:latin typeface="Times New Roman" panose="02020603050405020304" pitchFamily="18" charset="0"/>
                <a:cs typeface="Times New Roman" panose="02020603050405020304" pitchFamily="18" charset="0"/>
              </a:rPr>
              <a:t>17535 : 2021</a:t>
            </a:r>
            <a:endParaRPr lang="en-US" sz="2000" dirty="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This Indian Standard specifies the </a:t>
            </a:r>
            <a:r>
              <a:rPr lang="en-US" sz="2100" dirty="0" smtClean="0">
                <a:latin typeface="Times New Roman" panose="02020603050405020304" pitchFamily="18" charset="0"/>
                <a:cs typeface="Times New Roman" panose="02020603050405020304" pitchFamily="18" charset="0"/>
              </a:rPr>
              <a:t>essential requirements </a:t>
            </a:r>
            <a:r>
              <a:rPr lang="en-US" sz="2100" dirty="0">
                <a:latin typeface="Times New Roman" panose="02020603050405020304" pitchFamily="18" charset="0"/>
                <a:cs typeface="Times New Roman" panose="02020603050405020304" pitchFamily="18" charset="0"/>
              </a:rPr>
              <a:t>of automated grossing station meant </a:t>
            </a:r>
            <a:r>
              <a:rPr lang="en-US" sz="2100" dirty="0" smtClean="0">
                <a:latin typeface="Times New Roman" panose="02020603050405020304" pitchFamily="18" charset="0"/>
                <a:cs typeface="Times New Roman" panose="02020603050405020304" pitchFamily="18" charset="0"/>
              </a:rPr>
              <a:t>to inspect </a:t>
            </a:r>
            <a:r>
              <a:rPr lang="en-US" sz="2100" dirty="0">
                <a:latin typeface="Times New Roman" panose="02020603050405020304" pitchFamily="18" charset="0"/>
                <a:cs typeface="Times New Roman" panose="02020603050405020304" pitchFamily="18" charset="0"/>
              </a:rPr>
              <a:t>pathological specimens with the bare eye </a:t>
            </a:r>
            <a:r>
              <a:rPr lang="en-US" sz="2100" dirty="0" smtClean="0">
                <a:latin typeface="Times New Roman" panose="02020603050405020304" pitchFamily="18" charset="0"/>
                <a:cs typeface="Times New Roman" panose="02020603050405020304" pitchFamily="18" charset="0"/>
              </a:rPr>
              <a:t>to obtain </a:t>
            </a:r>
            <a:r>
              <a:rPr lang="en-US" sz="2100" dirty="0">
                <a:latin typeface="Times New Roman" panose="02020603050405020304" pitchFamily="18" charset="0"/>
                <a:cs typeface="Times New Roman" panose="02020603050405020304" pitchFamily="18" charset="0"/>
              </a:rPr>
              <a:t>diagnostic information, while being </a:t>
            </a:r>
            <a:r>
              <a:rPr lang="en-US" sz="2100" dirty="0" smtClean="0">
                <a:latin typeface="Times New Roman" panose="02020603050405020304" pitchFamily="18" charset="0"/>
                <a:cs typeface="Times New Roman" panose="02020603050405020304" pitchFamily="18" charset="0"/>
              </a:rPr>
              <a:t>processed for </a:t>
            </a:r>
            <a:r>
              <a:rPr lang="en-US" sz="2100" dirty="0">
                <a:latin typeface="Times New Roman" panose="02020603050405020304" pitchFamily="18" charset="0"/>
                <a:cs typeface="Times New Roman" panose="02020603050405020304" pitchFamily="18" charset="0"/>
              </a:rPr>
              <a:t>further microscopic examination. </a:t>
            </a:r>
            <a:endParaRPr lang="en-US" sz="2100" dirty="0" smtClean="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Improved accuracy: Grossing stations can help to improve the accuracy of tissue examination.</a:t>
            </a:r>
          </a:p>
          <a:p>
            <a:pPr algn="just"/>
            <a:r>
              <a:rPr lang="en-US" sz="2100" dirty="0">
                <a:latin typeface="Times New Roman" panose="02020603050405020304" pitchFamily="18" charset="0"/>
                <a:cs typeface="Times New Roman" panose="02020603050405020304" pitchFamily="18" charset="0"/>
              </a:rPr>
              <a:t>Standardized sample preparation: Grossing stations can help to ensure that samples are prepared in a standardized way..</a:t>
            </a:r>
            <a:endParaRPr lang="en-US" sz="21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sp>
        <p:nvSpPr>
          <p:cNvPr id="6" name="AutoShape 2" descr="ET-107-1 Grossing Station - Solm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p:cNvPicPr>
            <a:picLocks noChangeAspect="1"/>
          </p:cNvPicPr>
          <p:nvPr/>
        </p:nvPicPr>
        <p:blipFill>
          <a:blip r:embed="rId4"/>
          <a:stretch>
            <a:fillRect/>
          </a:stretch>
        </p:blipFill>
        <p:spPr>
          <a:xfrm>
            <a:off x="6641128" y="1241033"/>
            <a:ext cx="4456656" cy="4456656"/>
          </a:xfrm>
          <a:prstGeom prst="rect">
            <a:avLst/>
          </a:prstGeom>
        </p:spPr>
      </p:pic>
    </p:spTree>
    <p:extLst>
      <p:ext uri="{BB962C8B-B14F-4D97-AF65-F5344CB8AC3E}">
        <p14:creationId xmlns:p14="http://schemas.microsoft.com/office/powerpoint/2010/main" val="201551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a:latin typeface="Times New Roman" panose="02020603050405020304" pitchFamily="18" charset="0"/>
                <a:cs typeface="Times New Roman" panose="02020603050405020304" pitchFamily="18" charset="0"/>
              </a:rPr>
              <a:t>Tissue Embedding </a:t>
            </a:r>
            <a:r>
              <a:rPr lang="en-US" dirty="0" smtClean="0">
                <a:latin typeface="Times New Roman" panose="02020603050405020304" pitchFamily="18" charset="0"/>
                <a:cs typeface="Times New Roman" panose="02020603050405020304" pitchFamily="18" charset="0"/>
              </a:rPr>
              <a:t>Station</a:t>
            </a:r>
            <a:endParaRPr lang="en-US" dirty="0">
              <a:latin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78305" y="2104378"/>
            <a:ext cx="5597651" cy="3894672"/>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IS no. IS 17543 : 2021</a:t>
            </a:r>
            <a:endParaRPr lang="en-US" sz="2000" dirty="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This Indian Standard specifies basic requirements for tissue embedding system which is a bench-top unit incorporated with Paraffin dispensing system and automated microprocessor based control system meant for embedding tissues in laboratories and pathological </a:t>
            </a:r>
            <a:r>
              <a:rPr lang="en-US" sz="2100" dirty="0" err="1">
                <a:latin typeface="Times New Roman" panose="02020603050405020304" pitchFamily="18" charset="0"/>
                <a:cs typeface="Times New Roman" panose="02020603050405020304" pitchFamily="18" charset="0"/>
              </a:rPr>
              <a:t>centres</a:t>
            </a:r>
            <a:r>
              <a:rPr lang="en-US" sz="2100" dirty="0" smtClean="0">
                <a:latin typeface="Times New Roman" panose="02020603050405020304" pitchFamily="18" charset="0"/>
                <a:cs typeface="Times New Roman" panose="02020603050405020304" pitchFamily="18" charset="0"/>
              </a:rPr>
              <a:t>. </a:t>
            </a:r>
          </a:p>
          <a:p>
            <a:pPr algn="just"/>
            <a:r>
              <a:rPr lang="en-US" sz="2100" dirty="0">
                <a:latin typeface="Times New Roman" panose="02020603050405020304" pitchFamily="18" charset="0"/>
                <a:cs typeface="Times New Roman" panose="02020603050405020304" pitchFamily="18" charset="0"/>
              </a:rPr>
              <a:t>Preserves tissue integrity: The embedding process preserves the tissue's structural integrity.</a:t>
            </a:r>
          </a:p>
          <a:p>
            <a:pPr algn="just"/>
            <a:r>
              <a:rPr lang="en-US" sz="2100" dirty="0">
                <a:latin typeface="Times New Roman" panose="02020603050405020304" pitchFamily="18" charset="0"/>
                <a:cs typeface="Times New Roman" panose="02020603050405020304" pitchFamily="18" charset="0"/>
              </a:rPr>
              <a:t>Provides accurate data: The embedding process ensures that researchers can get accurate and representative data..</a:t>
            </a:r>
            <a:endParaRPr lang="en-US" sz="21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pic>
        <p:nvPicPr>
          <p:cNvPr id="2050" name="Picture 2" descr="SSI-13 Tissue Embedding 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956" y="1670464"/>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0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1241033" y="1241033"/>
            <a:ext cx="9494023" cy="1241033"/>
          </a:xfrm>
        </p:spPr>
        <p:txBody>
          <a:bodyPr>
            <a:normAutofit/>
          </a:bodyPr>
          <a:lstStyle/>
          <a:p>
            <a:r>
              <a:rPr lang="en-US" dirty="0">
                <a:latin typeface="Times New Roman" panose="02020603050405020304" pitchFamily="18" charset="0"/>
                <a:cs typeface="Times New Roman" panose="02020603050405020304" pitchFamily="18" charset="0"/>
              </a:rPr>
              <a:t>Dissection Table</a:t>
            </a:r>
            <a:endParaRPr lang="en-US" dirty="0">
              <a:latin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98C71850-2415-3A61-92A8-AE037E3246EE}"/>
              </a:ext>
            </a:extLst>
          </p:cNvPr>
          <p:cNvSpPr>
            <a:spLocks noGrp="1"/>
          </p:cNvSpPr>
          <p:nvPr>
            <p:ph sz="quarter" idx="14"/>
          </p:nvPr>
        </p:nvSpPr>
        <p:spPr>
          <a:xfrm>
            <a:off x="878305" y="2104378"/>
            <a:ext cx="5597651" cy="3894672"/>
          </a:xfrm>
        </p:spPr>
        <p:txBody>
          <a:bodyPr>
            <a:normAutofit/>
          </a:bodyPr>
          <a:lstStyle/>
          <a:p>
            <a:pPr algn="just"/>
            <a:r>
              <a:rPr lang="en-US" sz="2000" dirty="0">
                <a:latin typeface="Times New Roman" panose="02020603050405020304" pitchFamily="18" charset="0"/>
                <a:cs typeface="Times New Roman" panose="02020603050405020304" pitchFamily="18" charset="0"/>
              </a:rPr>
              <a:t>IS no. IS 17584 : 2021</a:t>
            </a:r>
            <a:endParaRPr lang="en-US" sz="2000" dirty="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This Indian standard covers minimum </a:t>
            </a:r>
            <a:r>
              <a:rPr lang="en-US" sz="2100" dirty="0" smtClean="0">
                <a:latin typeface="Times New Roman" panose="02020603050405020304" pitchFamily="18" charset="0"/>
                <a:cs typeface="Times New Roman" panose="02020603050405020304" pitchFamily="18" charset="0"/>
              </a:rPr>
              <a:t>requirements and </a:t>
            </a:r>
            <a:r>
              <a:rPr lang="en-US" sz="2100" dirty="0">
                <a:latin typeface="Times New Roman" panose="02020603050405020304" pitchFamily="18" charset="0"/>
                <a:cs typeface="Times New Roman" panose="02020603050405020304" pitchFamily="18" charset="0"/>
              </a:rPr>
              <a:t>dimensional details for dissection </a:t>
            </a:r>
            <a:r>
              <a:rPr lang="en-US" sz="2100" dirty="0" smtClean="0">
                <a:latin typeface="Times New Roman" panose="02020603050405020304" pitchFamily="18" charset="0"/>
                <a:cs typeface="Times New Roman" panose="02020603050405020304" pitchFamily="18" charset="0"/>
              </a:rPr>
              <a:t>table. This </a:t>
            </a:r>
            <a:r>
              <a:rPr lang="en-US" sz="2100" dirty="0">
                <a:latin typeface="Times New Roman" panose="02020603050405020304" pitchFamily="18" charset="0"/>
                <a:cs typeface="Times New Roman" panose="02020603050405020304" pitchFamily="18" charset="0"/>
              </a:rPr>
              <a:t>standard covers specifications for both </a:t>
            </a:r>
            <a:r>
              <a:rPr lang="en-US" sz="2100" dirty="0" smtClean="0">
                <a:latin typeface="Times New Roman" panose="02020603050405020304" pitchFamily="18" charset="0"/>
                <a:cs typeface="Times New Roman" panose="02020603050405020304" pitchFamily="18" charset="0"/>
              </a:rPr>
              <a:t>the small </a:t>
            </a:r>
            <a:r>
              <a:rPr lang="en-US" sz="2100" dirty="0">
                <a:latin typeface="Times New Roman" panose="02020603050405020304" pitchFamily="18" charset="0"/>
                <a:cs typeface="Times New Roman" panose="02020603050405020304" pitchFamily="18" charset="0"/>
              </a:rPr>
              <a:t>and the standard dissection tables. </a:t>
            </a:r>
            <a:endParaRPr lang="en-US" sz="2100" dirty="0" smtClean="0">
              <a:latin typeface="Times New Roman" panose="02020603050405020304" pitchFamily="18" charset="0"/>
              <a:cs typeface="Times New Roman" panose="02020603050405020304" pitchFamily="18" charset="0"/>
            </a:endParaRPr>
          </a:p>
          <a:p>
            <a:pPr algn="just"/>
            <a:r>
              <a:rPr lang="en-US" sz="2100" dirty="0">
                <a:latin typeface="Times New Roman" panose="02020603050405020304" pitchFamily="18" charset="0"/>
                <a:cs typeface="Times New Roman" panose="02020603050405020304" pitchFamily="18" charset="0"/>
              </a:rPr>
              <a:t>Physical dissection tables, also known as autopsy tables, are used in forensic science to perform postmortem examinations. They are also used in medical schools and mortuaries.</a:t>
            </a:r>
            <a:endParaRPr lang="en-US" sz="21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E32A4C5-A715-5322-9E3E-FCC22DA06F22}"/>
              </a:ext>
            </a:extLst>
          </p:cNvPr>
          <p:cNvPicPr>
            <a:picLocks noChangeAspect="1"/>
          </p:cNvPicPr>
          <p:nvPr/>
        </p:nvPicPr>
        <p:blipFill>
          <a:blip r:embed="rId3"/>
          <a:stretch>
            <a:fillRect/>
          </a:stretch>
        </p:blipFill>
        <p:spPr>
          <a:xfrm>
            <a:off x="0" y="0"/>
            <a:ext cx="1241033" cy="1241033"/>
          </a:xfrm>
          <a:prstGeom prst="rect">
            <a:avLst/>
          </a:prstGeom>
        </p:spPr>
      </p:pic>
      <p:pic>
        <p:nvPicPr>
          <p:cNvPr id="5" name="Picture 4"/>
          <p:cNvPicPr>
            <a:picLocks noChangeAspect="1"/>
          </p:cNvPicPr>
          <p:nvPr/>
        </p:nvPicPr>
        <p:blipFill>
          <a:blip r:embed="rId4"/>
          <a:stretch>
            <a:fillRect/>
          </a:stretch>
        </p:blipFill>
        <p:spPr>
          <a:xfrm>
            <a:off x="6620290" y="2380581"/>
            <a:ext cx="4774664" cy="3342265"/>
          </a:xfrm>
          <a:prstGeom prst="rect">
            <a:avLst/>
          </a:prstGeom>
        </p:spPr>
      </p:pic>
    </p:spTree>
    <p:extLst>
      <p:ext uri="{BB962C8B-B14F-4D97-AF65-F5344CB8AC3E}">
        <p14:creationId xmlns:p14="http://schemas.microsoft.com/office/powerpoint/2010/main" val="2747217701"/>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4">
      <a:majorFont>
        <a:latin typeface="Aharon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 design_win32_EF_v4.potx" id="{2F35A8D2-2794-49E9-8A0C-100147B6AC9C}" vid="{55693A51-CC17-4AC7-B6BD-D840FAE37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B7AAFC-BA46-4192-9EDD-FC31D26BDA5D}">
  <ds:schemaRef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1af3243-3dd4-4a8d-8c0d-dd76da1f02a5"/>
    <ds:schemaRef ds:uri="http://schemas.microsoft.com/sharepoint/v3"/>
    <ds:schemaRef ds:uri="http://purl.org/dc/terms/"/>
    <ds:schemaRef ds:uri="http://www.w3.org/XML/1998/namespace"/>
    <ds:schemaRef ds:uri="230e9df3-be65-4c73-a93b-d1236ebd677e"/>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4CA8F0A8-0272-4870-9FED-50919032B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4D9BD-AE11-4F3A-9185-74D1F42CA599}">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PrismaticVTI</Template>
  <TotalTime>1189</TotalTime>
  <Words>1115</Words>
  <Application>Microsoft Office PowerPoint</Application>
  <PresentationFormat>Widescreen</PresentationFormat>
  <Paragraphs>96</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Aharoni</vt:lpstr>
      <vt:lpstr>Aptos</vt:lpstr>
      <vt:lpstr>Arial</vt:lpstr>
      <vt:lpstr>Avenir Next LT Pro</vt:lpstr>
      <vt:lpstr>Avenir Next LT Pro Light</vt:lpstr>
      <vt:lpstr>Calibri</vt:lpstr>
      <vt:lpstr>Courier New</vt:lpstr>
      <vt:lpstr>Times New Roman</vt:lpstr>
      <vt:lpstr>PrismaticVTI</vt:lpstr>
      <vt:lpstr>Forensic Sciences </vt:lpstr>
      <vt:lpstr>Agenda</vt:lpstr>
      <vt:lpstr>PowerPoint Presentation</vt:lpstr>
      <vt:lpstr>Indian Standards on Instruments / Devices used in Forensic Sciences</vt:lpstr>
      <vt:lpstr>Paraffin Wax Dispenser</vt:lpstr>
      <vt:lpstr>Embalming Machine</vt:lpstr>
      <vt:lpstr>Grossing Station Automated</vt:lpstr>
      <vt:lpstr>Tissue Embedding Station</vt:lpstr>
      <vt:lpstr>Dissection Table</vt:lpstr>
      <vt:lpstr>Polygraph</vt:lpstr>
      <vt:lpstr>Indian Standards on Forensic Sciences – SOPs</vt:lpstr>
      <vt:lpstr>Minimizing the risk of human DNA contamination in products used to collect store and analyze biological material </vt:lpstr>
      <vt:lpstr>Forensic sciences Part 2: Recognition Recording Collecting Transport and Storage of Items</vt:lpstr>
      <vt:lpstr>Protocol for Medico-Legal Examination of Accused of Sexual Assault (Standard Operating Procedure)</vt:lpstr>
      <vt:lpstr>Protocol for Medico-Legal Examination of Survivor of Sexual Assault (Standard Operating Procedure)</vt:lpstr>
      <vt:lpstr>Upcoming Areas in the Field</vt:lpstr>
      <vt:lpstr>Brainstorming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Biomedical Waste Management</dc:title>
  <dc:creator>Nagavarshini Mayakkannan</dc:creator>
  <cp:lastModifiedBy>HP</cp:lastModifiedBy>
  <cp:revision>193</cp:revision>
  <dcterms:created xsi:type="dcterms:W3CDTF">2025-01-16T12:30:12Z</dcterms:created>
  <dcterms:modified xsi:type="dcterms:W3CDTF">2025-01-20T10:12:42Z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