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31"/>
  </p:notesMasterIdLst>
  <p:sldIdLst>
    <p:sldId id="256" r:id="rId2"/>
    <p:sldId id="303" r:id="rId3"/>
    <p:sldId id="258" r:id="rId4"/>
    <p:sldId id="348" r:id="rId5"/>
    <p:sldId id="259" r:id="rId6"/>
    <p:sldId id="596" r:id="rId7"/>
    <p:sldId id="1239" r:id="rId8"/>
    <p:sldId id="714" r:id="rId9"/>
    <p:sldId id="298" r:id="rId10"/>
    <p:sldId id="715" r:id="rId11"/>
    <p:sldId id="1223" r:id="rId12"/>
    <p:sldId id="1224" r:id="rId13"/>
    <p:sldId id="1226" r:id="rId14"/>
    <p:sldId id="1227" r:id="rId15"/>
    <p:sldId id="1228" r:id="rId16"/>
    <p:sldId id="1229" r:id="rId17"/>
    <p:sldId id="1230" r:id="rId18"/>
    <p:sldId id="1231" r:id="rId19"/>
    <p:sldId id="1232" r:id="rId20"/>
    <p:sldId id="1233" r:id="rId21"/>
    <p:sldId id="1234" r:id="rId22"/>
    <p:sldId id="1235" r:id="rId23"/>
    <p:sldId id="1237" r:id="rId24"/>
    <p:sldId id="1238" r:id="rId25"/>
    <p:sldId id="322" r:id="rId26"/>
    <p:sldId id="359" r:id="rId27"/>
    <p:sldId id="278" r:id="rId28"/>
    <p:sldId id="280" r:id="rId29"/>
    <p:sldId id="528"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varScale="1">
        <p:scale>
          <a:sx n="85" d="100"/>
          <a:sy n="85" d="100"/>
        </p:scale>
        <p:origin x="59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E6E098-2E24-4B72-B16C-F2B2EB94E1E1}" type="datetimeFigureOut">
              <a:rPr lang="en-IN" smtClean="0"/>
              <a:t>29-01-2025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694BC4-38E4-4E95-BE43-4A9D383F3B4F}" type="slidenum">
              <a:rPr lang="en-IN" smtClean="0"/>
              <a:t>‹#›</a:t>
            </a:fld>
            <a:endParaRPr lang="en-IN"/>
          </a:p>
        </p:txBody>
      </p:sp>
    </p:spTree>
    <p:extLst>
      <p:ext uri="{BB962C8B-B14F-4D97-AF65-F5344CB8AC3E}">
        <p14:creationId xmlns:p14="http://schemas.microsoft.com/office/powerpoint/2010/main" val="1610087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970914E3-FD10-4B8C-AC93-3E552CCADEA1}" type="slidenum">
              <a:rPr lang="en-IN" smtClean="0"/>
              <a:t>25</a:t>
            </a:fld>
            <a:endParaRPr lang="en-IN"/>
          </a:p>
        </p:txBody>
      </p:sp>
    </p:spTree>
    <p:extLst>
      <p:ext uri="{BB962C8B-B14F-4D97-AF65-F5344CB8AC3E}">
        <p14:creationId xmlns:p14="http://schemas.microsoft.com/office/powerpoint/2010/main" val="1522697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573EA9-DBF7-458B-AD6A-74D1D69349E4}"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F3E1C-0B04-45EE-8242-5C716377776B}" type="slidenum">
              <a:rPr lang="en-US" smtClean="0"/>
              <a:t>‹#›</a:t>
            </a:fld>
            <a:endParaRPr lang="en-US"/>
          </a:p>
        </p:txBody>
      </p:sp>
    </p:spTree>
    <p:extLst>
      <p:ext uri="{BB962C8B-B14F-4D97-AF65-F5344CB8AC3E}">
        <p14:creationId xmlns:p14="http://schemas.microsoft.com/office/powerpoint/2010/main" val="1966480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573EA9-DBF7-458B-AD6A-74D1D69349E4}"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F3E1C-0B04-45EE-8242-5C716377776B}" type="slidenum">
              <a:rPr lang="en-US" smtClean="0"/>
              <a:t>‹#›</a:t>
            </a:fld>
            <a:endParaRPr lang="en-US"/>
          </a:p>
        </p:txBody>
      </p:sp>
    </p:spTree>
    <p:extLst>
      <p:ext uri="{BB962C8B-B14F-4D97-AF65-F5344CB8AC3E}">
        <p14:creationId xmlns:p14="http://schemas.microsoft.com/office/powerpoint/2010/main" val="2631405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573EA9-DBF7-458B-AD6A-74D1D69349E4}"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F3E1C-0B04-45EE-8242-5C716377776B}"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0247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573EA9-DBF7-458B-AD6A-74D1D69349E4}"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F3E1C-0B04-45EE-8242-5C716377776B}" type="slidenum">
              <a:rPr lang="en-US" smtClean="0"/>
              <a:t>‹#›</a:t>
            </a:fld>
            <a:endParaRPr lang="en-US"/>
          </a:p>
        </p:txBody>
      </p:sp>
    </p:spTree>
    <p:extLst>
      <p:ext uri="{BB962C8B-B14F-4D97-AF65-F5344CB8AC3E}">
        <p14:creationId xmlns:p14="http://schemas.microsoft.com/office/powerpoint/2010/main" val="2743064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573EA9-DBF7-458B-AD6A-74D1D69349E4}"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F3E1C-0B04-45EE-8242-5C716377776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18654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573EA9-DBF7-458B-AD6A-74D1D69349E4}"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F3E1C-0B04-45EE-8242-5C716377776B}" type="slidenum">
              <a:rPr lang="en-US" smtClean="0"/>
              <a:t>‹#›</a:t>
            </a:fld>
            <a:endParaRPr lang="en-US"/>
          </a:p>
        </p:txBody>
      </p:sp>
    </p:spTree>
    <p:extLst>
      <p:ext uri="{BB962C8B-B14F-4D97-AF65-F5344CB8AC3E}">
        <p14:creationId xmlns:p14="http://schemas.microsoft.com/office/powerpoint/2010/main" val="2789473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573EA9-DBF7-458B-AD6A-74D1D69349E4}"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F3E1C-0B04-45EE-8242-5C716377776B}" type="slidenum">
              <a:rPr lang="en-US" smtClean="0"/>
              <a:t>‹#›</a:t>
            </a:fld>
            <a:endParaRPr lang="en-US"/>
          </a:p>
        </p:txBody>
      </p:sp>
    </p:spTree>
    <p:extLst>
      <p:ext uri="{BB962C8B-B14F-4D97-AF65-F5344CB8AC3E}">
        <p14:creationId xmlns:p14="http://schemas.microsoft.com/office/powerpoint/2010/main" val="3251051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573EA9-DBF7-458B-AD6A-74D1D69349E4}"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F3E1C-0B04-45EE-8242-5C716377776B}" type="slidenum">
              <a:rPr lang="en-US" smtClean="0"/>
              <a:t>‹#›</a:t>
            </a:fld>
            <a:endParaRPr lang="en-US"/>
          </a:p>
        </p:txBody>
      </p:sp>
    </p:spTree>
    <p:extLst>
      <p:ext uri="{BB962C8B-B14F-4D97-AF65-F5344CB8AC3E}">
        <p14:creationId xmlns:p14="http://schemas.microsoft.com/office/powerpoint/2010/main" val="3544403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仅标题页">
    <p:bg>
      <p:bgPr>
        <a:solidFill>
          <a:srgbClr val="FFFFFF"/>
        </a:solidFill>
        <a:effectLst/>
      </p:bgPr>
    </p:bg>
    <p:spTree>
      <p:nvGrpSpPr>
        <p:cNvPr id="1" name=""/>
        <p:cNvGrpSpPr/>
        <p:nvPr/>
      </p:nvGrpSpPr>
      <p:grpSpPr>
        <a:xfrm>
          <a:off x="0" y="0"/>
          <a:ext cx="0" cy="0"/>
          <a:chOff x="0" y="0"/>
          <a:chExt cx="0" cy="0"/>
        </a:xfrm>
      </p:grpSpPr>
      <p:sp>
        <p:nvSpPr>
          <p:cNvPr id="2" name="AutoShape 2"/>
          <p:cNvSpPr>
            <a:spLocks noGrp="1"/>
          </p:cNvSpPr>
          <p:nvPr>
            <p:ph type="dt" sz="half" idx="10"/>
          </p:nvPr>
        </p:nvSpPr>
        <p:spPr>
          <a:xfrm>
            <a:off x="5401732" y="6240463"/>
            <a:ext cx="1388536" cy="206381"/>
          </a:xfrm>
        </p:spPr>
        <p:txBody>
          <a:bodyPr vert="horz" lIns="91440" tIns="45720" rIns="91440" bIns="45720" anchor="ctr">
            <a:normAutofit/>
          </a:bodyPr>
          <a:lstStyle/>
          <a:p>
            <a:pPr marL="0" algn="ctr"/>
            <a:r>
              <a:rPr lang="zh-CN" altLang="en-US" sz="1000" b="0" i="0" u="none" baseline="0">
                <a:solidFill>
                  <a:srgbClr val="000000">
                    <a:lumMod val="50000"/>
                    <a:lumOff val="50000"/>
                  </a:srgbClr>
                </a:solidFill>
                <a:latin typeface="Arial"/>
                <a:ea typeface="Arial"/>
              </a:rPr>
              <a:t>2024/8/12</a:t>
            </a:r>
          </a:p>
        </p:txBody>
      </p:sp>
      <p:sp>
        <p:nvSpPr>
          <p:cNvPr id="3" name="AutoShape 3"/>
          <p:cNvSpPr>
            <a:spLocks noGrp="1"/>
          </p:cNvSpPr>
          <p:nvPr>
            <p:ph type="sldNum" sz="quarter" idx="12"/>
          </p:nvPr>
        </p:nvSpPr>
        <p:spPr>
          <a:xfrm>
            <a:off x="8610599" y="6240463"/>
            <a:ext cx="2909888" cy="206381"/>
          </a:xfrm>
        </p:spPr>
        <p:txBody>
          <a:bodyPr vert="horz" lIns="91440" tIns="45720" rIns="91440" bIns="45720" anchor="ctr">
            <a:normAutofit/>
          </a:bodyPr>
          <a:lstStyle/>
          <a:p>
            <a:pPr marL="0" algn="r"/>
            <a:fld id="{3386411A-70EE-422D-B97C-F56BEE3FF077}" type="slidenum">
              <a:rPr lang="zh-CN" altLang="en-US" sz="1000" b="0" i="0" u="none" baseline="0">
                <a:solidFill>
                  <a:srgbClr val="000000">
                    <a:lumMod val="50000"/>
                    <a:lumOff val="50000"/>
                  </a:srgbClr>
                </a:solidFill>
                <a:latin typeface="Arial"/>
                <a:ea typeface="Arial"/>
              </a:rPr>
              <a:t>‹#›</a:t>
            </a:fld>
            <a:endParaRPr lang="zh-CN" altLang="en-US" sz="1000" b="0" i="0" u="none" baseline="0">
              <a:solidFill>
                <a:srgbClr val="000000">
                  <a:lumMod val="50000"/>
                  <a:lumOff val="50000"/>
                </a:srgbClr>
              </a:solidFill>
              <a:latin typeface="Arial"/>
              <a:ea typeface="Arial"/>
            </a:endParaRPr>
          </a:p>
        </p:txBody>
      </p:sp>
    </p:spTree>
    <p:extLst>
      <p:ext uri="{BB962C8B-B14F-4D97-AF65-F5344CB8AC3E}">
        <p14:creationId xmlns:p14="http://schemas.microsoft.com/office/powerpoint/2010/main" val="3301056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573EA9-DBF7-458B-AD6A-74D1D69349E4}"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F3E1C-0B04-45EE-8242-5C716377776B}" type="slidenum">
              <a:rPr lang="en-US" smtClean="0"/>
              <a:t>‹#›</a:t>
            </a:fld>
            <a:endParaRPr lang="en-US"/>
          </a:p>
        </p:txBody>
      </p:sp>
    </p:spTree>
    <p:extLst>
      <p:ext uri="{BB962C8B-B14F-4D97-AF65-F5344CB8AC3E}">
        <p14:creationId xmlns:p14="http://schemas.microsoft.com/office/powerpoint/2010/main" val="3473007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573EA9-DBF7-458B-AD6A-74D1D69349E4}"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F3E1C-0B04-45EE-8242-5C716377776B}" type="slidenum">
              <a:rPr lang="en-US" smtClean="0"/>
              <a:t>‹#›</a:t>
            </a:fld>
            <a:endParaRPr lang="en-US"/>
          </a:p>
        </p:txBody>
      </p:sp>
    </p:spTree>
    <p:extLst>
      <p:ext uri="{BB962C8B-B14F-4D97-AF65-F5344CB8AC3E}">
        <p14:creationId xmlns:p14="http://schemas.microsoft.com/office/powerpoint/2010/main" val="2186180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573EA9-DBF7-458B-AD6A-74D1D69349E4}"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F3E1C-0B04-45EE-8242-5C716377776B}" type="slidenum">
              <a:rPr lang="en-US" smtClean="0"/>
              <a:t>‹#›</a:t>
            </a:fld>
            <a:endParaRPr lang="en-US"/>
          </a:p>
        </p:txBody>
      </p:sp>
    </p:spTree>
    <p:extLst>
      <p:ext uri="{BB962C8B-B14F-4D97-AF65-F5344CB8AC3E}">
        <p14:creationId xmlns:p14="http://schemas.microsoft.com/office/powerpoint/2010/main" val="2072322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573EA9-DBF7-458B-AD6A-74D1D69349E4}" type="datetimeFigureOut">
              <a:rPr lang="en-US" smtClean="0"/>
              <a:t>1/29/2025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6F3E1C-0B04-45EE-8242-5C716377776B}" type="slidenum">
              <a:rPr lang="en-US" smtClean="0"/>
              <a:t>‹#›</a:t>
            </a:fld>
            <a:endParaRPr lang="en-US"/>
          </a:p>
        </p:txBody>
      </p:sp>
    </p:spTree>
    <p:extLst>
      <p:ext uri="{BB962C8B-B14F-4D97-AF65-F5344CB8AC3E}">
        <p14:creationId xmlns:p14="http://schemas.microsoft.com/office/powerpoint/2010/main" val="1651806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573EA9-DBF7-458B-AD6A-74D1D69349E4}" type="datetimeFigureOut">
              <a:rPr lang="en-US" smtClean="0"/>
              <a:t>1/29/2025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6F3E1C-0B04-45EE-8242-5C716377776B}" type="slidenum">
              <a:rPr lang="en-US" smtClean="0"/>
              <a:t>‹#›</a:t>
            </a:fld>
            <a:endParaRPr lang="en-US"/>
          </a:p>
        </p:txBody>
      </p:sp>
    </p:spTree>
    <p:extLst>
      <p:ext uri="{BB962C8B-B14F-4D97-AF65-F5344CB8AC3E}">
        <p14:creationId xmlns:p14="http://schemas.microsoft.com/office/powerpoint/2010/main" val="1699140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573EA9-DBF7-458B-AD6A-74D1D69349E4}" type="datetimeFigureOut">
              <a:rPr lang="en-US" smtClean="0"/>
              <a:t>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6F3E1C-0B04-45EE-8242-5C716377776B}" type="slidenum">
              <a:rPr lang="en-US" smtClean="0"/>
              <a:t>‹#›</a:t>
            </a:fld>
            <a:endParaRPr lang="en-US"/>
          </a:p>
        </p:txBody>
      </p:sp>
    </p:spTree>
    <p:extLst>
      <p:ext uri="{BB962C8B-B14F-4D97-AF65-F5344CB8AC3E}">
        <p14:creationId xmlns:p14="http://schemas.microsoft.com/office/powerpoint/2010/main" val="2134287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573EA9-DBF7-458B-AD6A-74D1D69349E4}"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F3E1C-0B04-45EE-8242-5C716377776B}" type="slidenum">
              <a:rPr lang="en-US" smtClean="0"/>
              <a:t>‹#›</a:t>
            </a:fld>
            <a:endParaRPr lang="en-US"/>
          </a:p>
        </p:txBody>
      </p:sp>
    </p:spTree>
    <p:extLst>
      <p:ext uri="{BB962C8B-B14F-4D97-AF65-F5344CB8AC3E}">
        <p14:creationId xmlns:p14="http://schemas.microsoft.com/office/powerpoint/2010/main" val="1050771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C573EA9-DBF7-458B-AD6A-74D1D69349E4}"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F3E1C-0B04-45EE-8242-5C716377776B}" type="slidenum">
              <a:rPr lang="en-US" smtClean="0"/>
              <a:t>‹#›</a:t>
            </a:fld>
            <a:endParaRPr lang="en-US"/>
          </a:p>
        </p:txBody>
      </p:sp>
    </p:spTree>
    <p:extLst>
      <p:ext uri="{BB962C8B-B14F-4D97-AF65-F5344CB8AC3E}">
        <p14:creationId xmlns:p14="http://schemas.microsoft.com/office/powerpoint/2010/main" val="1722834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C573EA9-DBF7-458B-AD6A-74D1D69349E4}" type="datetimeFigureOut">
              <a:rPr lang="en-US" smtClean="0"/>
              <a:t>1/29/2025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B6F3E1C-0B04-45EE-8242-5C716377776B}" type="slidenum">
              <a:rPr lang="en-US" smtClean="0"/>
              <a:t>‹#›</a:t>
            </a:fld>
            <a:endParaRPr lang="en-US"/>
          </a:p>
        </p:txBody>
      </p:sp>
    </p:spTree>
    <p:extLst>
      <p:ext uri="{BB962C8B-B14F-4D97-AF65-F5344CB8AC3E}">
        <p14:creationId xmlns:p14="http://schemas.microsoft.com/office/powerpoint/2010/main" val="126897707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randviewresearch.com/industry-analysis/medical-textiles-market"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10" Type="http://schemas.openxmlformats.org/officeDocument/2006/relationships/image" Target="../media/image4.jpeg"/><Relationship Id="rId4" Type="http://schemas.openxmlformats.org/officeDocument/2006/relationships/image" Target="../media/image7.jpe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hyperlink" Target="https://www.services.bis.gov.in/php/BIS_2.0/bisconnect/pow_details" TargetMode="External"/><Relationship Id="rId2" Type="http://schemas.openxmlformats.org/officeDocument/2006/relationships/hyperlink" Target="https://www.services.bis.gov.in:8071/php/BIS_2.0/bisconnect/standard_review/Standard_review/Isdetails?ID=NDY0" TargetMode="Externa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1822" y="1830753"/>
            <a:ext cx="11346611" cy="1883343"/>
          </a:xfrm>
        </p:spPr>
        <p:txBody>
          <a:bodyPr>
            <a:normAutofit/>
          </a:bodyPr>
          <a:lstStyle/>
          <a:p>
            <a:pPr algn="ctr"/>
            <a:br>
              <a:rPr lang="en-US" sz="3600" b="1" dirty="0">
                <a:solidFill>
                  <a:srgbClr val="002060"/>
                </a:solidFill>
                <a:latin typeface="Times New Roman" panose="02020603050405020304" pitchFamily="18" charset="0"/>
                <a:cs typeface="Times New Roman" panose="02020603050405020304" pitchFamily="18" charset="0"/>
              </a:rPr>
            </a:br>
            <a:r>
              <a:rPr lang="en-US" sz="3200" b="1" dirty="0">
                <a:solidFill>
                  <a:srgbClr val="002060"/>
                </a:solidFill>
                <a:highlight>
                  <a:srgbClr val="FFFFFF"/>
                </a:highlight>
                <a:latin typeface="Times New Roman" panose="02020603050405020304" pitchFamily="18" charset="0"/>
                <a:cs typeface="Times New Roman" panose="02020603050405020304" pitchFamily="18" charset="0"/>
              </a:rPr>
              <a:t>MEDICAL TEXTILES FOR HEALTH DEPARTMENT</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1445" y="4159237"/>
            <a:ext cx="9144000" cy="1883343"/>
          </a:xfrm>
        </p:spPr>
        <p:txBody>
          <a:bodyPr>
            <a:normAutofit/>
          </a:bodyPr>
          <a:lstStyle/>
          <a:p>
            <a:pPr algn="ctr">
              <a:lnSpc>
                <a:spcPct val="100000"/>
              </a:lnSpc>
              <a:spcBef>
                <a:spcPts val="0"/>
              </a:spcBef>
            </a:pPr>
            <a:endParaRPr lang="en-IN" sz="2400" b="1" dirty="0">
              <a:solidFill>
                <a:srgbClr val="002060"/>
              </a:solidFill>
              <a:latin typeface="Times New Roman" panose="02020603050405020304" pitchFamily="18" charset="0"/>
              <a:cs typeface="Times New Roman" panose="02020603050405020304" pitchFamily="18" charset="0"/>
            </a:endParaRPr>
          </a:p>
          <a:p>
            <a:pPr algn="ctr">
              <a:lnSpc>
                <a:spcPct val="100000"/>
              </a:lnSpc>
              <a:spcBef>
                <a:spcPts val="0"/>
              </a:spcBef>
            </a:pPr>
            <a:r>
              <a:rPr lang="en-IN" sz="2800" b="1" dirty="0">
                <a:solidFill>
                  <a:srgbClr val="002060"/>
                </a:solidFill>
                <a:latin typeface="Times New Roman" panose="02020603050405020304" pitchFamily="18" charset="0"/>
                <a:cs typeface="Times New Roman" panose="02020603050405020304" pitchFamily="18" charset="0"/>
              </a:rPr>
              <a:t>BUREAU OF INDIAN STANDARDS </a:t>
            </a:r>
          </a:p>
          <a:p>
            <a:pPr algn="ctr">
              <a:lnSpc>
                <a:spcPct val="100000"/>
              </a:lnSpc>
              <a:spcBef>
                <a:spcPts val="0"/>
              </a:spcBef>
            </a:pPr>
            <a:r>
              <a:rPr lang="en-IN" sz="2800" b="1" dirty="0">
                <a:solidFill>
                  <a:srgbClr val="002060"/>
                </a:solidFill>
                <a:latin typeface="Times New Roman" panose="02020603050405020304" pitchFamily="18" charset="0"/>
                <a:cs typeface="Times New Roman" panose="02020603050405020304" pitchFamily="18" charset="0"/>
              </a:rPr>
              <a:t>NEW DELHI</a:t>
            </a:r>
          </a:p>
        </p:txBody>
      </p:sp>
      <p:pic>
        <p:nvPicPr>
          <p:cNvPr id="4" name="Picture 8" descr="National Emblem - Presentation Gov">
            <a:extLst>
              <a:ext uri="{FF2B5EF4-FFF2-40B4-BE49-F238E27FC236}">
                <a16:creationId xmlns:a16="http://schemas.microsoft.com/office/drawing/2014/main" id="{032AC999-7BFF-66FF-847C-1BE70753B93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423" t="13034" r="33633" b="13708"/>
          <a:stretch/>
        </p:blipFill>
        <p:spPr bwMode="auto">
          <a:xfrm>
            <a:off x="10730753" y="99542"/>
            <a:ext cx="1377703" cy="14323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a:extLst>
              <a:ext uri="{FF2B5EF4-FFF2-40B4-BE49-F238E27FC236}">
                <a16:creationId xmlns:a16="http://schemas.microsoft.com/office/drawing/2014/main" id="{7E1039EF-1212-60A6-4CF7-F794E0D512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479" y="155336"/>
            <a:ext cx="1768473" cy="1376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472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7B094-AA78-3BA5-1BF9-12CB1837A2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43672B-1C7B-F85C-A208-7C9B7D8F15C5}"/>
              </a:ext>
            </a:extLst>
          </p:cNvPr>
          <p:cNvSpPr>
            <a:spLocks noGrp="1"/>
          </p:cNvSpPr>
          <p:nvPr>
            <p:ph type="title"/>
          </p:nvPr>
        </p:nvSpPr>
        <p:spPr>
          <a:xfrm>
            <a:off x="1776334" y="178520"/>
            <a:ext cx="9913641" cy="1320800"/>
          </a:xfrm>
        </p:spPr>
        <p:txBody>
          <a:bodyPr anchor="ctr">
            <a:normAutofit/>
          </a:bodyPr>
          <a:lstStyle/>
          <a:p>
            <a:pPr>
              <a:lnSpc>
                <a:spcPct val="90000"/>
              </a:lnSpc>
            </a:pPr>
            <a:r>
              <a:rPr lang="en-US" sz="2000" b="1" dirty="0">
                <a:solidFill>
                  <a:srgbClr val="002060"/>
                </a:solidFill>
                <a:latin typeface="Times New Roman" panose="02020603050405020304" pitchFamily="18" charset="0"/>
                <a:cs typeface="Times New Roman" panose="02020603050405020304" pitchFamily="18" charset="0"/>
              </a:rPr>
              <a:t>IMPORTANT STANDARDS FOR INFECTION CONTROL</a:t>
            </a:r>
            <a:r>
              <a:rPr lang="en-US" sz="2000" b="1" dirty="0">
                <a:solidFill>
                  <a:srgbClr val="002060"/>
                </a:solidFill>
                <a:latin typeface="Times New Roman" panose="02020603050405020304" pitchFamily="18" charset="0"/>
                <a:ea typeface="Calibri" panose="020F0502020204030204" pitchFamily="34" charset="0"/>
              </a:rPr>
              <a:t> MANAGEMENT</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3C321E5-F37C-24D0-E590-F597C2B2FE8C}"/>
              </a:ext>
            </a:extLst>
          </p:cNvPr>
          <p:cNvSpPr>
            <a:spLocks noGrp="1"/>
          </p:cNvSpPr>
          <p:nvPr>
            <p:ph idx="1"/>
          </p:nvPr>
        </p:nvSpPr>
        <p:spPr>
          <a:xfrm>
            <a:off x="1876425" y="1156447"/>
            <a:ext cx="9813551" cy="5441577"/>
          </a:xfrm>
        </p:spPr>
        <p:txBody>
          <a:bodyPr>
            <a:noAutofit/>
          </a:bodyPr>
          <a:lstStyle/>
          <a:p>
            <a:pPr>
              <a:lnSpc>
                <a:spcPct val="150000"/>
              </a:lnSpc>
            </a:pPr>
            <a:r>
              <a:rPr lang="en-US" sz="2000" b="1" dirty="0">
                <a:solidFill>
                  <a:srgbClr val="002060"/>
                </a:solidFill>
                <a:effectLst/>
                <a:latin typeface="Times New Roman" panose="02020603050405020304" pitchFamily="18" charset="0"/>
                <a:ea typeface="Calibri" panose="020F0502020204030204" pitchFamily="34" charset="0"/>
              </a:rPr>
              <a:t>IS 16289 : 2014</a:t>
            </a:r>
            <a:r>
              <a:rPr lang="en-US" sz="2000" b="1" dirty="0">
                <a:solidFill>
                  <a:srgbClr val="002060"/>
                </a:solidFill>
                <a:latin typeface="Times New Roman" panose="02020603050405020304" pitchFamily="18" charset="0"/>
                <a:ea typeface="Calibri" panose="020F0502020204030204" pitchFamily="34" charset="0"/>
              </a:rPr>
              <a:t> Surgical Face Mask</a:t>
            </a:r>
          </a:p>
          <a:p>
            <a:pPr algn="just">
              <a:lnSpc>
                <a:spcPct val="115000"/>
              </a:lnSpc>
            </a:pPr>
            <a:r>
              <a:rPr lang="en-GB" sz="2000" dirty="0">
                <a:solidFill>
                  <a:srgbClr val="002060"/>
                </a:solidFill>
                <a:effectLst/>
                <a:latin typeface="Times New Roman" panose="02020603050405020304" pitchFamily="18" charset="0"/>
                <a:ea typeface="Times New Roman" panose="02020603050405020304" pitchFamily="18" charset="0"/>
              </a:rPr>
              <a:t>Surgical face masks are essential in healthcare settings, serving as a protective barrier that prevents the inhalation of large particles, droplets, and bodily fluids. </a:t>
            </a:r>
          </a:p>
          <a:p>
            <a:pPr algn="just">
              <a:lnSpc>
                <a:spcPct val="115000"/>
              </a:lnSpc>
            </a:pPr>
            <a:r>
              <a:rPr lang="en-US" sz="2000" dirty="0">
                <a:solidFill>
                  <a:srgbClr val="002060"/>
                </a:solidFill>
                <a:effectLst/>
                <a:latin typeface="Times New Roman" panose="02020603050405020304" pitchFamily="18" charset="0"/>
                <a:ea typeface="Times New Roman" panose="02020603050405020304" pitchFamily="18" charset="0"/>
              </a:rPr>
              <a:t>The transmission of infective agents during surgical procedures in operating theatres and other healthcare settings can occur in several ways. Sources are, for example noses and mouths of the surgical team</a:t>
            </a:r>
            <a:endParaRPr lang="en-GB" sz="2000" dirty="0">
              <a:solidFill>
                <a:srgbClr val="002060"/>
              </a:solidFill>
              <a:latin typeface="Times New Roman" panose="02020603050405020304" pitchFamily="18" charset="0"/>
              <a:ea typeface="Times New Roman" panose="02020603050405020304" pitchFamily="18" charset="0"/>
            </a:endParaRPr>
          </a:p>
          <a:p>
            <a:pPr algn="just">
              <a:lnSpc>
                <a:spcPct val="115000"/>
              </a:lnSpc>
            </a:pPr>
            <a:r>
              <a:rPr lang="en-GB" sz="2000" dirty="0">
                <a:solidFill>
                  <a:srgbClr val="002060"/>
                </a:solidFill>
                <a:effectLst/>
                <a:latin typeface="Times New Roman" panose="02020603050405020304" pitchFamily="18" charset="0"/>
                <a:ea typeface="Times New Roman" panose="02020603050405020304" pitchFamily="18" charset="0"/>
              </a:rPr>
              <a:t>Surgical mask play a crucial role in infection control by safeguarding both healthcare workers and patients from potential contaminants during procedures.</a:t>
            </a:r>
            <a:endParaRPr lang="en-IN" sz="2000" dirty="0">
              <a:solidFill>
                <a:srgbClr val="002060"/>
              </a:solidFill>
              <a:effectLst/>
              <a:latin typeface="Times New Roman" panose="02020603050405020304" pitchFamily="18" charset="0"/>
              <a:ea typeface="Times New Roman" panose="02020603050405020304" pitchFamily="18" charset="0"/>
            </a:endParaRPr>
          </a:p>
          <a:p>
            <a:pPr algn="just">
              <a:lnSpc>
                <a:spcPct val="115000"/>
              </a:lnSpc>
            </a:pPr>
            <a:r>
              <a:rPr lang="en-GB" sz="2000" dirty="0">
                <a:solidFill>
                  <a:srgbClr val="002060"/>
                </a:solidFill>
                <a:effectLst/>
                <a:latin typeface="Times New Roman" panose="02020603050405020304" pitchFamily="18" charset="0"/>
                <a:ea typeface="Times New Roman" panose="02020603050405020304" pitchFamily="18" charset="0"/>
              </a:rPr>
              <a:t> The surgical masks have been categorized into three classes i.e., Class 1, Class 2 and Class 3. The key performance requirements specified in IS 16289 Surgical Facemask include Bacterial filtration efficiency and Sub-micron particulate filtration efficiency at 0.1 micron for safety, Differential pressure for comfort, splash resistance to protect from blood and body fluids during surgery.</a:t>
            </a:r>
            <a:endParaRPr lang="en-IN" sz="2000" dirty="0">
              <a:solidFill>
                <a:srgbClr val="002060"/>
              </a:solidFill>
              <a:effectLst/>
              <a:latin typeface="Times New Roman" panose="02020603050405020304" pitchFamily="18" charset="0"/>
              <a:ea typeface="Times New Roman" panose="02020603050405020304" pitchFamily="18" charset="0"/>
            </a:endParaRPr>
          </a:p>
          <a:p>
            <a:pPr>
              <a:lnSpc>
                <a:spcPct val="150000"/>
              </a:lnSpc>
            </a:pPr>
            <a:endParaRPr lang="en-US" b="1" dirty="0">
              <a:solidFill>
                <a:srgbClr val="002060"/>
              </a:solidFill>
              <a:latin typeface="Times New Roman" panose="02020603050405020304" pitchFamily="18" charset="0"/>
              <a:ea typeface="Calibri" panose="020F0502020204030204" pitchFamily="34" charset="0"/>
            </a:endParaRPr>
          </a:p>
        </p:txBody>
      </p:sp>
      <p:pic>
        <p:nvPicPr>
          <p:cNvPr id="4" name="Picture 3" descr="image">
            <a:extLst>
              <a:ext uri="{FF2B5EF4-FFF2-40B4-BE49-F238E27FC236}">
                <a16:creationId xmlns:a16="http://schemas.microsoft.com/office/drawing/2014/main" id="{1FF533C1-E4CB-908D-6C36-25F90AB54D0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479" y="155336"/>
            <a:ext cx="1383842" cy="8935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s (2)">
            <a:extLst>
              <a:ext uri="{FF2B5EF4-FFF2-40B4-BE49-F238E27FC236}">
                <a16:creationId xmlns:a16="http://schemas.microsoft.com/office/drawing/2014/main" id="{B4AA0BC7-09AA-EE05-9783-53B70A03252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181" y="1451695"/>
            <a:ext cx="1501140" cy="1584960"/>
          </a:xfrm>
          <a:prstGeom prst="rect">
            <a:avLst/>
          </a:prstGeom>
          <a:noFill/>
          <a:ln>
            <a:noFill/>
          </a:ln>
        </p:spPr>
      </p:pic>
    </p:spTree>
    <p:extLst>
      <p:ext uri="{BB962C8B-B14F-4D97-AF65-F5344CB8AC3E}">
        <p14:creationId xmlns:p14="http://schemas.microsoft.com/office/powerpoint/2010/main" val="3171847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56474-7F4D-2A07-6CBE-C0E3653FD3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EBF5F3-6FBD-C3DB-E52D-F8CC3D90D879}"/>
              </a:ext>
            </a:extLst>
          </p:cNvPr>
          <p:cNvSpPr>
            <a:spLocks noGrp="1"/>
          </p:cNvSpPr>
          <p:nvPr>
            <p:ph type="title"/>
          </p:nvPr>
        </p:nvSpPr>
        <p:spPr>
          <a:xfrm>
            <a:off x="1776334" y="178520"/>
            <a:ext cx="9913641" cy="1320800"/>
          </a:xfrm>
        </p:spPr>
        <p:txBody>
          <a:bodyPr anchor="ctr">
            <a:normAutofit/>
          </a:bodyPr>
          <a:lstStyle/>
          <a:p>
            <a:pPr>
              <a:lnSpc>
                <a:spcPct val="90000"/>
              </a:lnSpc>
            </a:pPr>
            <a:r>
              <a:rPr lang="en-US" sz="2000" b="1" dirty="0">
                <a:solidFill>
                  <a:srgbClr val="002060"/>
                </a:solidFill>
                <a:latin typeface="Times New Roman" panose="02020603050405020304" pitchFamily="18" charset="0"/>
                <a:cs typeface="Times New Roman" panose="02020603050405020304" pitchFamily="18" charset="0"/>
              </a:rPr>
              <a:t>IMPORTANT STANDARDS FOR INFECTION CONTROL</a:t>
            </a:r>
            <a:r>
              <a:rPr lang="en-US" sz="2000" b="1" dirty="0">
                <a:solidFill>
                  <a:srgbClr val="002060"/>
                </a:solidFill>
                <a:latin typeface="Times New Roman" panose="02020603050405020304" pitchFamily="18" charset="0"/>
                <a:ea typeface="Calibri" panose="020F0502020204030204" pitchFamily="34" charset="0"/>
              </a:rPr>
              <a:t> MANAGEMENT</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1BD8C78-4B0C-7BFC-81B3-7585CABB2ED4}"/>
              </a:ext>
            </a:extLst>
          </p:cNvPr>
          <p:cNvSpPr>
            <a:spLocks noGrp="1"/>
          </p:cNvSpPr>
          <p:nvPr>
            <p:ph idx="1"/>
          </p:nvPr>
        </p:nvSpPr>
        <p:spPr>
          <a:xfrm>
            <a:off x="1876425" y="1156447"/>
            <a:ext cx="9813551" cy="5441577"/>
          </a:xfrm>
        </p:spPr>
        <p:txBody>
          <a:bodyPr>
            <a:noAutofit/>
          </a:bodyPr>
          <a:lstStyle/>
          <a:p>
            <a:pPr>
              <a:lnSpc>
                <a:spcPct val="150000"/>
              </a:lnSpc>
            </a:pPr>
            <a:r>
              <a:rPr lang="en-US" sz="2000" b="1" dirty="0">
                <a:solidFill>
                  <a:srgbClr val="002060"/>
                </a:solidFill>
                <a:effectLst/>
                <a:latin typeface="Times New Roman" panose="02020603050405020304" pitchFamily="18" charset="0"/>
                <a:ea typeface="Calibri" panose="020F0502020204030204" pitchFamily="34" charset="0"/>
              </a:rPr>
              <a:t>IS 17423 : 2021 Bio-protective Coverall</a:t>
            </a:r>
            <a:endParaRPr lang="en-US" sz="2000" b="1" dirty="0">
              <a:solidFill>
                <a:srgbClr val="002060"/>
              </a:solidFill>
              <a:latin typeface="Times New Roman" panose="02020603050405020304" pitchFamily="18" charset="0"/>
              <a:ea typeface="Calibri" panose="020F0502020204030204" pitchFamily="34" charset="0"/>
            </a:endParaRPr>
          </a:p>
          <a:p>
            <a:pPr algn="just">
              <a:lnSpc>
                <a:spcPct val="107000"/>
              </a:lnSpc>
              <a:spcAft>
                <a:spcPts val="800"/>
              </a:spcAft>
            </a:pPr>
            <a:r>
              <a:rPr lang="en-IN" sz="1800" dirty="0">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Coverall is a type of personal protective equipment (PPE) intended to be worn by healthcare personnel for the purpose of isolating all parts of the body from a potential hazard. The bio-protective coveralls provide protection against various biological agents due to their material sealing arrangement.</a:t>
            </a:r>
            <a:endParaRPr lang="en-IN" sz="1800"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Aft>
                <a:spcPts val="800"/>
              </a:spcAft>
            </a:pPr>
            <a:r>
              <a:rPr lang="en-IN" sz="1800" dirty="0">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This standard specifies the requirements for single use and reusable bio-protective coveralls which can be supplied in sterile as well as unsterile condition.</a:t>
            </a:r>
            <a:endParaRPr lang="en-IN" sz="1800"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Aft>
                <a:spcPts val="800"/>
              </a:spcAft>
            </a:pPr>
            <a:r>
              <a:rPr lang="en-IN" sz="1800" dirty="0">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To ensure the safety, comfort and quality of Bio-protective coverall for healthcare professional, BIS has published IS 17423 (single use and reusable) which specifies the important performance requirement such as resistance to synthetic blood penetration, resistance to viral penetration, breathability, tensile strength, seam strength, cleanliness – microbial, resistance to dry microbial penetration and biocompatibility etc.</a:t>
            </a:r>
            <a:endParaRPr lang="en-IN" sz="1800"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Aft>
                <a:spcPts val="800"/>
              </a:spcAft>
            </a:pPr>
            <a:r>
              <a:rPr lang="en-IN" sz="1800" dirty="0">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Based on anticipated risk and barrier protection, the bio-protective coverall has been classified in 4 categories: - Level 1 (low risk), level 2 (medium risk), level 3 (high risk) and level 4 (very high risk).</a:t>
            </a:r>
            <a:endParaRPr lang="en-IN" sz="1800"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p>
            <a:pPr>
              <a:lnSpc>
                <a:spcPct val="150000"/>
              </a:lnSpc>
            </a:pPr>
            <a:endParaRPr lang="en-US" b="1" dirty="0">
              <a:solidFill>
                <a:srgbClr val="002060"/>
              </a:solidFill>
              <a:latin typeface="Times New Roman" panose="02020603050405020304" pitchFamily="18" charset="0"/>
              <a:ea typeface="Calibri" panose="020F0502020204030204" pitchFamily="34" charset="0"/>
            </a:endParaRPr>
          </a:p>
        </p:txBody>
      </p:sp>
      <p:pic>
        <p:nvPicPr>
          <p:cNvPr id="4" name="Picture 3" descr="image">
            <a:extLst>
              <a:ext uri="{FF2B5EF4-FFF2-40B4-BE49-F238E27FC236}">
                <a16:creationId xmlns:a16="http://schemas.microsoft.com/office/drawing/2014/main" id="{E626DC20-A0CA-516F-BB48-88337B4737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479" y="155336"/>
            <a:ext cx="1383842" cy="8935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AB7EC10-FD6B-0540-7EE6-B1259D3AFBF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479" y="1800225"/>
            <a:ext cx="1600946" cy="2124075"/>
          </a:xfrm>
          <a:prstGeom prst="rect">
            <a:avLst/>
          </a:prstGeom>
          <a:noFill/>
          <a:ln>
            <a:noFill/>
          </a:ln>
        </p:spPr>
      </p:pic>
    </p:spTree>
    <p:extLst>
      <p:ext uri="{BB962C8B-B14F-4D97-AF65-F5344CB8AC3E}">
        <p14:creationId xmlns:p14="http://schemas.microsoft.com/office/powerpoint/2010/main" val="2895177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CD011-1A6D-8E1C-C511-6372291DA9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379781-010E-6D46-5E2A-097D1ED4365E}"/>
              </a:ext>
            </a:extLst>
          </p:cNvPr>
          <p:cNvSpPr>
            <a:spLocks noGrp="1"/>
          </p:cNvSpPr>
          <p:nvPr>
            <p:ph type="title"/>
          </p:nvPr>
        </p:nvSpPr>
        <p:spPr>
          <a:xfrm>
            <a:off x="1776334" y="178520"/>
            <a:ext cx="9913641" cy="1320800"/>
          </a:xfrm>
        </p:spPr>
        <p:txBody>
          <a:bodyPr anchor="ctr">
            <a:normAutofit/>
          </a:bodyPr>
          <a:lstStyle/>
          <a:p>
            <a:pPr>
              <a:lnSpc>
                <a:spcPct val="90000"/>
              </a:lnSpc>
            </a:pPr>
            <a:r>
              <a:rPr lang="en-US" sz="2000" b="1" dirty="0">
                <a:solidFill>
                  <a:srgbClr val="002060"/>
                </a:solidFill>
                <a:latin typeface="Times New Roman" panose="02020603050405020304" pitchFamily="18" charset="0"/>
                <a:cs typeface="Times New Roman" panose="02020603050405020304" pitchFamily="18" charset="0"/>
              </a:rPr>
              <a:t>IMPORTANT STANDARDS FOR INFECTION CONTROL</a:t>
            </a:r>
            <a:r>
              <a:rPr lang="en-US" sz="2000" b="1" dirty="0">
                <a:solidFill>
                  <a:srgbClr val="002060"/>
                </a:solidFill>
                <a:latin typeface="Times New Roman" panose="02020603050405020304" pitchFamily="18" charset="0"/>
                <a:ea typeface="Calibri" panose="020F0502020204030204" pitchFamily="34" charset="0"/>
              </a:rPr>
              <a:t> MANAGEMENT</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44DE31D-75A3-A330-6A63-DA06DB98F8E0}"/>
              </a:ext>
            </a:extLst>
          </p:cNvPr>
          <p:cNvSpPr>
            <a:spLocks noGrp="1"/>
          </p:cNvSpPr>
          <p:nvPr>
            <p:ph idx="1"/>
          </p:nvPr>
        </p:nvSpPr>
        <p:spPr>
          <a:xfrm>
            <a:off x="1876425" y="1156447"/>
            <a:ext cx="9813551" cy="5441577"/>
          </a:xfrm>
        </p:spPr>
        <p:txBody>
          <a:bodyPr>
            <a:noAutofit/>
          </a:bodyPr>
          <a:lstStyle/>
          <a:p>
            <a:pPr>
              <a:lnSpc>
                <a:spcPct val="150000"/>
              </a:lnSpc>
            </a:pPr>
            <a:r>
              <a:rPr lang="en-US" sz="2000" b="1" dirty="0">
                <a:solidFill>
                  <a:srgbClr val="002060"/>
                </a:solidFill>
                <a:effectLst/>
                <a:latin typeface="Times New Roman" panose="02020603050405020304" pitchFamily="18" charset="0"/>
                <a:ea typeface="Calibri" panose="020F0502020204030204" pitchFamily="34" charset="0"/>
              </a:rPr>
              <a:t>IS 17334 :2019 Surgical Gown and Drape</a:t>
            </a:r>
            <a:endParaRPr lang="en-US" sz="2000" b="1" dirty="0">
              <a:solidFill>
                <a:srgbClr val="002060"/>
              </a:solidFill>
              <a:latin typeface="Times New Roman" panose="02020603050405020304" pitchFamily="18" charset="0"/>
              <a:ea typeface="Calibri" panose="020F0502020204030204" pitchFamily="34" charset="0"/>
            </a:endParaRPr>
          </a:p>
          <a:p>
            <a:pPr algn="just">
              <a:lnSpc>
                <a:spcPct val="115000"/>
              </a:lnSpc>
            </a:pPr>
            <a:r>
              <a:rPr lang="en-GB" sz="2000" dirty="0">
                <a:solidFill>
                  <a:srgbClr val="002060"/>
                </a:solidFill>
                <a:effectLst/>
                <a:latin typeface="Times New Roman" panose="02020603050405020304" pitchFamily="18" charset="0"/>
                <a:ea typeface="Times New Roman" panose="02020603050405020304" pitchFamily="18" charset="0"/>
              </a:rPr>
              <a:t>Surgical gowns and drapes are vital components in maintaining a sterile environment during medical procedures, particularly surgeries. They serve as protective barriers that prevent the transmission of microorganisms and contaminants between healthcare personnel and patients, significantly reducing the risk of hospital-acquired infections.</a:t>
            </a:r>
            <a:endParaRPr lang="en-IN" sz="2000" dirty="0">
              <a:solidFill>
                <a:srgbClr val="002060"/>
              </a:solidFill>
              <a:effectLst/>
              <a:latin typeface="Times New Roman" panose="02020603050405020304" pitchFamily="18" charset="0"/>
              <a:ea typeface="Times New Roman" panose="02020603050405020304" pitchFamily="18" charset="0"/>
            </a:endParaRPr>
          </a:p>
          <a:p>
            <a:pPr algn="just"/>
            <a:r>
              <a:rPr lang="en-GB" sz="2000" dirty="0">
                <a:solidFill>
                  <a:srgbClr val="002060"/>
                </a:solidFill>
                <a:effectLst/>
                <a:latin typeface="Times New Roman" panose="02020603050405020304" pitchFamily="18" charset="0"/>
                <a:ea typeface="Times New Roman" panose="02020603050405020304" pitchFamily="18" charset="0"/>
              </a:rPr>
              <a:t>To ensure the safety, comfort, durability and quality of surgical gown and drape for healthcare professional, BIS has published IS 17334 (single use and reusable) which specifies the important performance requirement such as resistance to synthetic blood penetration, resistance to viral penetration, breathability, tensile strength, seam strength, cleanliness – microbial, resistance to dry/wet microbial penetration and biocompatibility etc.</a:t>
            </a:r>
            <a:endParaRPr lang="en-IN" sz="2000" dirty="0">
              <a:solidFill>
                <a:srgbClr val="002060"/>
              </a:solidFill>
              <a:effectLst/>
              <a:latin typeface="Times New Roman" panose="02020603050405020304" pitchFamily="18" charset="0"/>
              <a:ea typeface="Times New Roman" panose="02020603050405020304" pitchFamily="18" charset="0"/>
            </a:endParaRPr>
          </a:p>
          <a:p>
            <a:pPr algn="just"/>
            <a:r>
              <a:rPr lang="en-GB" sz="2000" dirty="0">
                <a:solidFill>
                  <a:srgbClr val="002060"/>
                </a:solidFill>
                <a:effectLst/>
                <a:latin typeface="Times New Roman" panose="02020603050405020304" pitchFamily="18" charset="0"/>
                <a:ea typeface="Times New Roman" panose="02020603050405020304" pitchFamily="18" charset="0"/>
              </a:rPr>
              <a:t>Based on anticipated risk and barrier protection, the surgical gown and drape has been classified in 4 categories: - Level 0 (low risk), level 1 (medium risk), level 2 (high risk) and level 3 (very high risk).</a:t>
            </a:r>
            <a:endParaRPr lang="en-US" sz="2000" b="1" dirty="0">
              <a:solidFill>
                <a:srgbClr val="002060"/>
              </a:solidFill>
              <a:latin typeface="Times New Roman" panose="02020603050405020304" pitchFamily="18" charset="0"/>
              <a:ea typeface="Calibri" panose="020F0502020204030204" pitchFamily="34" charset="0"/>
            </a:endParaRPr>
          </a:p>
        </p:txBody>
      </p:sp>
      <p:pic>
        <p:nvPicPr>
          <p:cNvPr id="4" name="Picture 3" descr="image">
            <a:extLst>
              <a:ext uri="{FF2B5EF4-FFF2-40B4-BE49-F238E27FC236}">
                <a16:creationId xmlns:a16="http://schemas.microsoft.com/office/drawing/2014/main" id="{1008FAC8-9271-16A2-4344-A6552CEBE2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479" y="155336"/>
            <a:ext cx="1383842" cy="8935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 result for surgical gown">
            <a:extLst>
              <a:ext uri="{FF2B5EF4-FFF2-40B4-BE49-F238E27FC236}">
                <a16:creationId xmlns:a16="http://schemas.microsoft.com/office/drawing/2014/main" id="{9AAE9422-7F78-BCF7-CBB0-3FA3821D5D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99320"/>
            <a:ext cx="1776333" cy="1501055"/>
          </a:xfrm>
          <a:prstGeom prst="rect">
            <a:avLst/>
          </a:prstGeom>
          <a:noFill/>
          <a:ln>
            <a:noFill/>
          </a:ln>
        </p:spPr>
      </p:pic>
      <p:pic>
        <p:nvPicPr>
          <p:cNvPr id="7" name="Picture 6" descr="Image result for surgical drape">
            <a:extLst>
              <a:ext uri="{FF2B5EF4-FFF2-40B4-BE49-F238E27FC236}">
                <a16:creationId xmlns:a16="http://schemas.microsoft.com/office/drawing/2014/main" id="{9D0972CC-E88D-CC64-E0E6-194AFD59CE3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 y="3171825"/>
            <a:ext cx="1662033" cy="1905000"/>
          </a:xfrm>
          <a:prstGeom prst="rect">
            <a:avLst/>
          </a:prstGeom>
          <a:noFill/>
          <a:ln>
            <a:noFill/>
          </a:ln>
        </p:spPr>
      </p:pic>
    </p:spTree>
    <p:extLst>
      <p:ext uri="{BB962C8B-B14F-4D97-AF65-F5344CB8AC3E}">
        <p14:creationId xmlns:p14="http://schemas.microsoft.com/office/powerpoint/2010/main" val="2997442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4E917-CCAC-D589-DF1D-C96F8C25F4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D951BA-28FF-4A6D-E974-3E073C94595A}"/>
              </a:ext>
            </a:extLst>
          </p:cNvPr>
          <p:cNvSpPr>
            <a:spLocks noGrp="1"/>
          </p:cNvSpPr>
          <p:nvPr>
            <p:ph type="title"/>
          </p:nvPr>
        </p:nvSpPr>
        <p:spPr>
          <a:xfrm>
            <a:off x="1776334" y="178520"/>
            <a:ext cx="9913641" cy="1320800"/>
          </a:xfrm>
        </p:spPr>
        <p:txBody>
          <a:bodyPr anchor="ctr">
            <a:normAutofit/>
          </a:bodyPr>
          <a:lstStyle/>
          <a:p>
            <a:pPr>
              <a:lnSpc>
                <a:spcPct val="90000"/>
              </a:lnSpc>
            </a:pPr>
            <a:r>
              <a:rPr lang="en-US" sz="2000" b="1" dirty="0">
                <a:solidFill>
                  <a:srgbClr val="002060"/>
                </a:solidFill>
                <a:latin typeface="Times New Roman" panose="02020603050405020304" pitchFamily="18" charset="0"/>
                <a:cs typeface="Times New Roman" panose="02020603050405020304" pitchFamily="18" charset="0"/>
              </a:rPr>
              <a:t>IMPORTANT STANDARDS FOR INFECTION CONTROL</a:t>
            </a:r>
            <a:r>
              <a:rPr lang="en-US" sz="2000" b="1" dirty="0">
                <a:solidFill>
                  <a:srgbClr val="002060"/>
                </a:solidFill>
                <a:latin typeface="Times New Roman" panose="02020603050405020304" pitchFamily="18" charset="0"/>
                <a:ea typeface="Calibri" panose="020F0502020204030204" pitchFamily="34" charset="0"/>
              </a:rPr>
              <a:t> MANAGEMENT</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46B46CA-09BF-55D7-5E9D-FD741C8F70F9}"/>
              </a:ext>
            </a:extLst>
          </p:cNvPr>
          <p:cNvSpPr>
            <a:spLocks noGrp="1"/>
          </p:cNvSpPr>
          <p:nvPr>
            <p:ph idx="1"/>
          </p:nvPr>
        </p:nvSpPr>
        <p:spPr>
          <a:xfrm>
            <a:off x="1876425" y="1156447"/>
            <a:ext cx="9813551" cy="5091953"/>
          </a:xfrm>
        </p:spPr>
        <p:txBody>
          <a:bodyPr>
            <a:noAutofit/>
          </a:bodyPr>
          <a:lstStyle/>
          <a:p>
            <a:pPr>
              <a:lnSpc>
                <a:spcPct val="150000"/>
              </a:lnSpc>
            </a:pPr>
            <a:r>
              <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IS </a:t>
            </a: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18266 : 2023 Medical Respirator</a:t>
            </a:r>
          </a:p>
          <a:p>
            <a:pPr algn="just"/>
            <a:r>
              <a:rPr lang="en-GB"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 medical respirator is a respiratory protective device designed to achieve a very close facial fit and covers at least the nose, mouth and may cover the chin. Medical respirators are used to protect both the surgical patient and the operating room personnel/staff from transfer of microorganisms, body fluids and particulate material.</a:t>
            </a:r>
            <a:endParaRPr lang="en-IN"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Medical respirators have been categorized into two classes based on performance IN95 and IN99 based on degree of protection offered by them. </a:t>
            </a:r>
            <a:endParaRPr lang="en-IN"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IS 18266  outlines essential requirements for medical respirators, including breathing resistance, splash resistance, filter penetration, inward leakage, CO2 content, microbial cleanliness, and flammability. Additionally, it mandates a biocompatibility evaluation to assess cytotoxicity, irritation, and skin sensitization. These criteria ensure that medical respirators provide effective protection for both healthcare personnel and patients, maintaining safety and hygiene in surgical and healthcare environments.</a:t>
            </a:r>
            <a:endParaRPr lang="en-IN"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descr="image">
            <a:extLst>
              <a:ext uri="{FF2B5EF4-FFF2-40B4-BE49-F238E27FC236}">
                <a16:creationId xmlns:a16="http://schemas.microsoft.com/office/drawing/2014/main" id="{64B162C8-CE6E-C032-96DA-0A9FD2D6CD4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479" y="155336"/>
            <a:ext cx="1383842" cy="8935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N95 Protective Folded Respirator Face Mask | FDA-cleared">
            <a:extLst>
              <a:ext uri="{FF2B5EF4-FFF2-40B4-BE49-F238E27FC236}">
                <a16:creationId xmlns:a16="http://schemas.microsoft.com/office/drawing/2014/main" id="{1EE5ED5A-C726-5A2F-2868-AC819EC4C9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775" y="1998783"/>
            <a:ext cx="1771650" cy="1878452"/>
          </a:xfrm>
          <a:prstGeom prst="rect">
            <a:avLst/>
          </a:prstGeom>
          <a:noFill/>
          <a:ln>
            <a:noFill/>
          </a:ln>
        </p:spPr>
      </p:pic>
    </p:spTree>
    <p:extLst>
      <p:ext uri="{BB962C8B-B14F-4D97-AF65-F5344CB8AC3E}">
        <p14:creationId xmlns:p14="http://schemas.microsoft.com/office/powerpoint/2010/main" val="1043136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07909-F8EA-1472-2678-3C3CCF5496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A896B6-0EF3-291E-FD2C-0DFEAC2D0388}"/>
              </a:ext>
            </a:extLst>
          </p:cNvPr>
          <p:cNvSpPr>
            <a:spLocks noGrp="1"/>
          </p:cNvSpPr>
          <p:nvPr>
            <p:ph type="title"/>
          </p:nvPr>
        </p:nvSpPr>
        <p:spPr>
          <a:xfrm>
            <a:off x="1776334" y="178520"/>
            <a:ext cx="9913641" cy="1320800"/>
          </a:xfrm>
        </p:spPr>
        <p:txBody>
          <a:bodyPr anchor="ctr">
            <a:normAutofit/>
          </a:bodyPr>
          <a:lstStyle/>
          <a:p>
            <a:pPr>
              <a:lnSpc>
                <a:spcPct val="90000"/>
              </a:lnSpc>
            </a:pPr>
            <a:r>
              <a:rPr lang="en-US" sz="2000" b="1" dirty="0">
                <a:solidFill>
                  <a:srgbClr val="002060"/>
                </a:solidFill>
                <a:latin typeface="Times New Roman" panose="02020603050405020304" pitchFamily="18" charset="0"/>
                <a:cs typeface="Times New Roman" panose="02020603050405020304" pitchFamily="18" charset="0"/>
              </a:rPr>
              <a:t>IMPORTANT STANDARDS FOR INFECTION CONTROL</a:t>
            </a:r>
            <a:r>
              <a:rPr lang="en-US" sz="2000" b="1" dirty="0">
                <a:solidFill>
                  <a:srgbClr val="002060"/>
                </a:solidFill>
                <a:latin typeface="Times New Roman" panose="02020603050405020304" pitchFamily="18" charset="0"/>
                <a:ea typeface="Calibri" panose="020F0502020204030204" pitchFamily="34" charset="0"/>
              </a:rPr>
              <a:t> MANAGEMENT</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60F752E-2342-5807-CE64-38C3456B9689}"/>
              </a:ext>
            </a:extLst>
          </p:cNvPr>
          <p:cNvSpPr>
            <a:spLocks noGrp="1"/>
          </p:cNvSpPr>
          <p:nvPr>
            <p:ph idx="1"/>
          </p:nvPr>
        </p:nvSpPr>
        <p:spPr>
          <a:xfrm>
            <a:off x="1924050" y="1048871"/>
            <a:ext cx="10096500" cy="5380504"/>
          </a:xfrm>
        </p:spPr>
        <p:txBody>
          <a:bodyPr>
            <a:noAutofit/>
          </a:bodyPr>
          <a:lstStyle/>
          <a:p>
            <a:pPr>
              <a:lnSpc>
                <a:spcPct val="150000"/>
              </a:lnSpc>
            </a:pPr>
            <a:r>
              <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IS </a:t>
            </a: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17630 : 2021 </a:t>
            </a:r>
            <a:r>
              <a:rPr lang="en-US" sz="1800" b="1" dirty="0">
                <a:solidFill>
                  <a:srgbClr val="002060"/>
                </a:solidFill>
                <a:effectLst/>
                <a:latin typeface="Times New Roman" panose="02020603050405020304" pitchFamily="18" charset="0"/>
                <a:ea typeface="Calibri" panose="020F0502020204030204" pitchFamily="34" charset="0"/>
              </a:rPr>
              <a:t>Bedsheet And Pillow Cover </a:t>
            </a:r>
          </a:p>
          <a:p>
            <a:pPr algn="just">
              <a:lnSpc>
                <a:spcPct val="150000"/>
              </a:lnSpc>
            </a:pPr>
            <a:r>
              <a:rPr lang="en-IN" sz="1800" dirty="0">
                <a:solidFill>
                  <a:srgbClr val="002060"/>
                </a:solidFill>
                <a:effectLst/>
                <a:latin typeface="Times New Roman" panose="02020603050405020304" pitchFamily="18" charset="0"/>
                <a:ea typeface="Times New Roman" panose="02020603050405020304" pitchFamily="18" charset="0"/>
              </a:rPr>
              <a:t>Bedsheets and pillow covers used in hospitals are critical components of patient care and hospital hygiene. These products serve not only as a foundation for patient comfort but also play a vital role in infection control. In a healthcare setting, where patients may be vulnerable to infections, the quality and cleanliness of bedsheets and pillow covers are paramount. </a:t>
            </a:r>
          </a:p>
          <a:p>
            <a:pPr algn="just">
              <a:lnSpc>
                <a:spcPct val="150000"/>
              </a:lnSpc>
            </a:pPr>
            <a:r>
              <a:rPr lang="en-IN" sz="1800" dirty="0">
                <a:solidFill>
                  <a:srgbClr val="002060"/>
                </a:solidFill>
                <a:effectLst/>
                <a:latin typeface="Times New Roman" panose="02020603050405020304" pitchFamily="18" charset="0"/>
                <a:ea typeface="Times New Roman" panose="02020603050405020304" pitchFamily="18" charset="0"/>
              </a:rPr>
              <a:t>To ensure the quality, durability, comfort, safety for user, BIS has published </a:t>
            </a:r>
            <a:r>
              <a:rPr lang="en-GB" sz="1800" dirty="0">
                <a:solidFill>
                  <a:srgbClr val="002060"/>
                </a:solidFill>
                <a:effectLst/>
                <a:latin typeface="Times New Roman" panose="02020603050405020304" pitchFamily="18" charset="0"/>
                <a:ea typeface="Times New Roman" panose="02020603050405020304" pitchFamily="18" charset="0"/>
              </a:rPr>
              <a:t>IS 17630 : 2021, on  Bedsheet and Pillow Cover which covers important parameters </a:t>
            </a:r>
            <a:endParaRPr lang="en-IN" sz="1800" dirty="0">
              <a:solidFill>
                <a:srgbClr val="002060"/>
              </a:solidFill>
              <a:effectLst/>
              <a:latin typeface="Times New Roman" panose="02020603050405020304" pitchFamily="18" charset="0"/>
              <a:ea typeface="Times New Roman" panose="02020603050405020304" pitchFamily="18" charset="0"/>
            </a:endParaRPr>
          </a:p>
          <a:p>
            <a:pPr>
              <a:lnSpc>
                <a:spcPct val="150000"/>
              </a:lnSpc>
            </a:pPr>
            <a:r>
              <a:rPr lang="en-GB" sz="1800" dirty="0">
                <a:solidFill>
                  <a:srgbClr val="002060"/>
                </a:solidFill>
                <a:effectLst/>
                <a:latin typeface="Times New Roman" panose="02020603050405020304" pitchFamily="18" charset="0"/>
                <a:ea typeface="Times New Roman" panose="02020603050405020304" pitchFamily="18" charset="0"/>
              </a:rPr>
              <a:t>like </a:t>
            </a:r>
            <a:r>
              <a:rPr lang="en-US" sz="1800" dirty="0">
                <a:solidFill>
                  <a:srgbClr val="002060"/>
                </a:solidFill>
                <a:effectLst/>
                <a:latin typeface="Times New Roman" panose="02020603050405020304" pitchFamily="18" charset="0"/>
                <a:ea typeface="Times New Roman" panose="02020603050405020304" pitchFamily="18" charset="0"/>
              </a:rPr>
              <a:t>Physical test like colorfastness test, pilling resistance, tensile strength, bursting strength, Seam strength </a:t>
            </a:r>
            <a:r>
              <a:rPr lang="en-IN" dirty="0">
                <a:solidFill>
                  <a:srgbClr val="002060"/>
                </a:solidFill>
                <a:latin typeface="Times New Roman" panose="02020603050405020304" pitchFamily="18" charset="0"/>
                <a:ea typeface="Times New Roman" panose="02020603050405020304" pitchFamily="18" charset="0"/>
              </a:rPr>
              <a:t>, </a:t>
            </a:r>
            <a:r>
              <a:rPr lang="en-US" sz="1800" dirty="0">
                <a:solidFill>
                  <a:srgbClr val="002060"/>
                </a:solidFill>
                <a:effectLst/>
                <a:latin typeface="Times New Roman" panose="02020603050405020304" pitchFamily="18" charset="0"/>
                <a:ea typeface="Times New Roman" panose="02020603050405020304" pitchFamily="18" charset="0"/>
              </a:rPr>
              <a:t>Chemical test like scouring loss, pH, Water soluble substance, Bioburden test like Cleanliness–microbial, Biocompatibility Evaluation – Cytotoxicity, Irritation and skin sensitization, Moisture </a:t>
            </a:r>
            <a:r>
              <a:rPr lang="en-US" sz="1800" dirty="0" err="1">
                <a:solidFill>
                  <a:srgbClr val="002060"/>
                </a:solidFill>
                <a:effectLst/>
                <a:latin typeface="Times New Roman" panose="02020603050405020304" pitchFamily="18" charset="0"/>
                <a:ea typeface="Times New Roman" panose="02020603050405020304" pitchFamily="18" charset="0"/>
              </a:rPr>
              <a:t>vapour</a:t>
            </a:r>
            <a:r>
              <a:rPr lang="en-US" sz="1800" dirty="0">
                <a:solidFill>
                  <a:srgbClr val="002060"/>
                </a:solidFill>
                <a:effectLst/>
                <a:latin typeface="Times New Roman" panose="02020603050405020304" pitchFamily="18" charset="0"/>
                <a:ea typeface="Times New Roman" panose="02020603050405020304" pitchFamily="18" charset="0"/>
              </a:rPr>
              <a:t> transmission rate for breathability</a:t>
            </a:r>
            <a:endParaRPr lang="en-IN" sz="20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descr="image">
            <a:extLst>
              <a:ext uri="{FF2B5EF4-FFF2-40B4-BE49-F238E27FC236}">
                <a16:creationId xmlns:a16="http://schemas.microsoft.com/office/drawing/2014/main" id="{BD6C280C-CB29-0DCD-626A-2742CE01B2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479" y="155336"/>
            <a:ext cx="1383842" cy="8935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Product | mathasurgical">
            <a:extLst>
              <a:ext uri="{FF2B5EF4-FFF2-40B4-BE49-F238E27FC236}">
                <a16:creationId xmlns:a16="http://schemas.microsoft.com/office/drawing/2014/main" id="{3B539C06-38D5-24CA-08B8-C021963638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450" y="1808392"/>
            <a:ext cx="1866900" cy="2011680"/>
          </a:xfrm>
          <a:prstGeom prst="rect">
            <a:avLst/>
          </a:prstGeom>
          <a:noFill/>
          <a:ln>
            <a:noFill/>
          </a:ln>
        </p:spPr>
      </p:pic>
    </p:spTree>
    <p:extLst>
      <p:ext uri="{BB962C8B-B14F-4D97-AF65-F5344CB8AC3E}">
        <p14:creationId xmlns:p14="http://schemas.microsoft.com/office/powerpoint/2010/main" val="3714315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59DDA049-E185-F0F6-CB2D-47E464FDB259}"/>
            </a:ext>
          </a:extLst>
        </p:cNvPr>
        <p:cNvGrpSpPr/>
        <p:nvPr/>
      </p:nvGrpSpPr>
      <p:grpSpPr>
        <a:xfrm>
          <a:off x="0" y="0"/>
          <a:ext cx="0" cy="0"/>
          <a:chOff x="0" y="0"/>
          <a:chExt cx="0" cy="0"/>
        </a:xfrm>
      </p:grpSpPr>
      <p:sp>
        <p:nvSpPr>
          <p:cNvPr id="307202" name="Rectangle 2">
            <a:extLst>
              <a:ext uri="{FF2B5EF4-FFF2-40B4-BE49-F238E27FC236}">
                <a16:creationId xmlns:a16="http://schemas.microsoft.com/office/drawing/2014/main" id="{3CCDE9BD-4777-194F-AD77-1C22C1581FE0}"/>
              </a:ext>
            </a:extLst>
          </p:cNvPr>
          <p:cNvSpPr>
            <a:spLocks noGrp="1" noChangeArrowheads="1"/>
          </p:cNvSpPr>
          <p:nvPr>
            <p:ph type="title"/>
          </p:nvPr>
        </p:nvSpPr>
        <p:spPr>
          <a:xfrm>
            <a:off x="2259106" y="152401"/>
            <a:ext cx="9577582" cy="809623"/>
          </a:xfrm>
        </p:spPr>
        <p:txBody>
          <a:bodyPr>
            <a:normAutofit fontScale="90000"/>
          </a:bodyPr>
          <a:lstStyle/>
          <a:p>
            <a:pPr algn="ctr"/>
            <a:r>
              <a:rPr lang="en-US" sz="2700" b="1" dirty="0">
                <a:solidFill>
                  <a:srgbClr val="002060"/>
                </a:solidFill>
                <a:latin typeface="Times New Roman" panose="02020603050405020304" pitchFamily="18" charset="0"/>
                <a:cs typeface="Times New Roman" panose="02020603050405020304" pitchFamily="18" charset="0"/>
              </a:rPr>
              <a:t>IMPORTANCE OF </a:t>
            </a:r>
            <a:r>
              <a:rPr lang="en-US" sz="2700" b="1" dirty="0">
                <a:solidFill>
                  <a:srgbClr val="002060"/>
                </a:solidFill>
                <a:latin typeface="Times New Roman" panose="02020603050405020304" pitchFamily="18" charset="0"/>
                <a:ea typeface="Arial"/>
                <a:cs typeface="Times New Roman" panose="02020603050405020304" pitchFamily="18" charset="0"/>
              </a:rPr>
              <a:t>SUPPORT FOR PAIN AND INJURY MANAGEMENT</a:t>
            </a:r>
            <a:br>
              <a:rPr lang="en-US" sz="2800" dirty="0">
                <a:solidFill>
                  <a:srgbClr val="000000"/>
                </a:solidFill>
                <a:latin typeface="Calibri"/>
              </a:rPr>
            </a:br>
            <a:br>
              <a:rPr lang="en-US" altLang="en-US" sz="2800" b="1" dirty="0">
                <a:latin typeface="Arial" panose="020B0604020202020204" pitchFamily="34" charset="0"/>
                <a:cs typeface="Arial" panose="020B0604020202020204" pitchFamily="34" charset="0"/>
              </a:rPr>
            </a:br>
            <a:r>
              <a:rPr lang="en-US" altLang="en-US" sz="2200" dirty="0">
                <a:solidFill>
                  <a:srgbClr val="FF0000"/>
                </a:solidFill>
              </a:rPr>
              <a:t> 					</a:t>
            </a:r>
            <a:endParaRPr lang="en-US" altLang="en-US" sz="2000" b="1" dirty="0">
              <a:solidFill>
                <a:srgbClr val="FF0000"/>
              </a:solidFill>
            </a:endParaRPr>
          </a:p>
        </p:txBody>
      </p:sp>
      <p:sp>
        <p:nvSpPr>
          <p:cNvPr id="3" name="Rectangle 1">
            <a:extLst>
              <a:ext uri="{FF2B5EF4-FFF2-40B4-BE49-F238E27FC236}">
                <a16:creationId xmlns:a16="http://schemas.microsoft.com/office/drawing/2014/main" id="{D8673739-CE4D-2DD8-7B37-635A324F97CA}"/>
              </a:ext>
            </a:extLst>
          </p:cNvPr>
          <p:cNvSpPr>
            <a:spLocks noGrp="1" noChangeArrowheads="1"/>
          </p:cNvSpPr>
          <p:nvPr>
            <p:ph idx="1"/>
          </p:nvPr>
        </p:nvSpPr>
        <p:spPr bwMode="auto">
          <a:xfrm>
            <a:off x="523315" y="396034"/>
            <a:ext cx="9754159" cy="6101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endParaRPr lang="en-IN" sz="1200" b="1" dirty="0">
              <a:solidFill>
                <a:srgbClr val="00206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pPr>
            <a:endParaRPr lang="en-US" dirty="0">
              <a:solidFill>
                <a:srgbClr val="00206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pPr>
            <a:endParaRPr lang="en-US" dirty="0">
              <a:solidFill>
                <a:srgbClr val="00206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pPr>
            <a:endParaRPr lang="en-US" dirty="0">
              <a:solidFill>
                <a:srgbClr val="00206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pPr>
            <a:r>
              <a:rPr lang="en-US" dirty="0">
                <a:solidFill>
                  <a:srgbClr val="002060"/>
                </a:solidFill>
                <a:latin typeface="Times New Roman" panose="02020603050405020304" pitchFamily="18" charset="0"/>
                <a:cs typeface="Times New Roman" panose="02020603050405020304" pitchFamily="18" charset="0"/>
              </a:rPr>
              <a:t>Managing pain and injury is essential for maintaining overall health, preventing complications, and improving quality of life. Effective pain and injury management helps individuals recover faster, stay functional, and avoid long-term damage.</a:t>
            </a:r>
            <a:endParaRPr lang="en-US" altLang="en-US" b="1" dirty="0">
              <a:solidFill>
                <a:srgbClr val="002060"/>
              </a:solidFill>
              <a:latin typeface="Times New Roman" panose="02020603050405020304" pitchFamily="18" charset="0"/>
              <a:cs typeface="Times New Roman" panose="02020603050405020304" pitchFamily="18" charset="0"/>
            </a:endParaRPr>
          </a:p>
          <a:p>
            <a:pPr>
              <a:lnSpc>
                <a:spcPct val="107000"/>
              </a:lnSpc>
              <a:spcAft>
                <a:spcPts val="800"/>
              </a:spcAft>
            </a:pPr>
            <a:r>
              <a:rPr lang="en-IN" altLang="en-US" sz="1600" b="1" dirty="0">
                <a:solidFill>
                  <a:srgbClr val="002060"/>
                </a:solidFill>
                <a:latin typeface="Times New Roman" panose="02020603050405020304" pitchFamily="18" charset="0"/>
                <a:cs typeface="Times New Roman" panose="02020603050405020304" pitchFamily="18" charset="0"/>
              </a:rPr>
              <a:t>Benefits</a:t>
            </a:r>
          </a:p>
          <a:p>
            <a:pPr>
              <a:lnSpc>
                <a:spcPct val="107000"/>
              </a:lnSpc>
              <a:spcAft>
                <a:spcPts val="800"/>
              </a:spcAft>
            </a:pPr>
            <a:r>
              <a:rPr lang="en-IN" sz="1600" b="1" kern="100" dirty="0">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Prevents Further Injury - </a:t>
            </a:r>
            <a:r>
              <a:rPr lang="en-IN" sz="1600" kern="100" dirty="0">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Supportive devices restrict excessive movement, protecting injured areas from additional strain. They help maintain proper posture and alignment, reducing the risk of worsening the injury.</a:t>
            </a:r>
            <a:endParaRPr lang="en-IN" sz="1600" kern="100"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600" b="1" kern="100" dirty="0">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Reduces Pain and Discomfort - </a:t>
            </a:r>
            <a:r>
              <a:rPr lang="en-IN" sz="1600" kern="100" dirty="0">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By providing compression and stability, supports minimize stress on muscles and joints. Reduced movement in the affected area helps decrease inflammation and irritation.</a:t>
            </a:r>
            <a:endParaRPr lang="en-IN" sz="1600" kern="100"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600" b="1" kern="100" dirty="0">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Speeds Up Healing - </a:t>
            </a:r>
            <a:r>
              <a:rPr lang="en-IN" sz="1600" kern="100" dirty="0">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Supports enhance blood circulation, ensuring oxygen and nutrients reach the injured tissues. Controlled movement prevents overuse while allowing gradual recovery.</a:t>
            </a:r>
            <a:endParaRPr lang="en-IN" sz="1600" kern="100"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600" b="1" kern="100" dirty="0">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Improves Mobility and Function - </a:t>
            </a:r>
            <a:r>
              <a:rPr lang="en-IN" sz="1600" kern="100" dirty="0">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With the right support, individuals can continue daily activities with less pain. It prevents compensatory movements that could lead to secondary injuries.</a:t>
            </a:r>
            <a:endParaRPr lang="en-IN" sz="1600" kern="100"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600" b="1" kern="100" dirty="0">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Enhances Confidence and Psychological Well-being - </a:t>
            </a:r>
            <a:r>
              <a:rPr lang="en-IN" sz="1600" kern="100" dirty="0">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Knowing that the injured area is supported boosts confidence in movement. </a:t>
            </a:r>
            <a:r>
              <a:rPr lang="en-IN" sz="1600" dirty="0">
                <a:solidFill>
                  <a:srgbClr val="002060"/>
                </a:solidFill>
                <a:effectLst/>
                <a:latin typeface="Times New Roman" panose="02020603050405020304" pitchFamily="18" charset="0"/>
                <a:ea typeface="Calibri" panose="020F0502020204030204" pitchFamily="34" charset="0"/>
              </a:rPr>
              <a:t>Reduced pain leads to improved mental well-being and quality of life.</a:t>
            </a:r>
            <a:endParaRPr kumimoji="0" lang="en-IN" altLang="en-US" sz="1600"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p:txBody>
      </p:sp>
      <p:sp>
        <p:nvSpPr>
          <p:cNvPr id="5" name="AutoShape 4" descr="icon 1">
            <a:extLst>
              <a:ext uri="{FF2B5EF4-FFF2-40B4-BE49-F238E27FC236}">
                <a16:creationId xmlns:a16="http://schemas.microsoft.com/office/drawing/2014/main" id="{194E8394-1644-C290-2A4F-4F5F7B4A7F1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6" name="Picture 5" descr="image">
            <a:extLst>
              <a:ext uri="{FF2B5EF4-FFF2-40B4-BE49-F238E27FC236}">
                <a16:creationId xmlns:a16="http://schemas.microsoft.com/office/drawing/2014/main" id="{7EB787A8-4031-C770-D974-32B382B4C01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312" y="68489"/>
            <a:ext cx="1383842" cy="8935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ain Management in Fracture: Effective Strategies for Healing | Hip &amp; Knee  Orthopaedics">
            <a:extLst>
              <a:ext uri="{FF2B5EF4-FFF2-40B4-BE49-F238E27FC236}">
                <a16:creationId xmlns:a16="http://schemas.microsoft.com/office/drawing/2014/main" id="{F90FE5FD-ADBD-7D61-F5AB-BBD5AA9733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7474" y="1790701"/>
            <a:ext cx="1733550" cy="226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41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iterate type="lt">
                                    <p:tmPct val="10000"/>
                                  </p:iterate>
                                  <p:childTnLst>
                                    <p:set>
                                      <p:cBhvr>
                                        <p:cTn id="6" dur="1" fill="hold">
                                          <p:stCondLst>
                                            <p:cond delay="0"/>
                                          </p:stCondLst>
                                        </p:cTn>
                                        <p:tgtEl>
                                          <p:spTgt spid="307202"/>
                                        </p:tgtEl>
                                        <p:attrNameLst>
                                          <p:attrName>style.visibility</p:attrName>
                                        </p:attrNameLst>
                                      </p:cBhvr>
                                      <p:to>
                                        <p:strVal val="visible"/>
                                      </p:to>
                                    </p:set>
                                    <p:animEffect transition="in" filter="fade">
                                      <p:cBhvr>
                                        <p:cTn id="7" dur="600">
                                          <p:stCondLst>
                                            <p:cond delay="0"/>
                                          </p:stCondLst>
                                        </p:cTn>
                                        <p:tgtEl>
                                          <p:spTgt spid="307202"/>
                                        </p:tgtEl>
                                      </p:cBhvr>
                                    </p:animEffect>
                                    <p:anim calcmode="lin" valueType="num">
                                      <p:cBhvr>
                                        <p:cTn id="8" dur="600" fill="hold">
                                          <p:stCondLst>
                                            <p:cond delay="0"/>
                                          </p:stCondLst>
                                        </p:cTn>
                                        <p:tgtEl>
                                          <p:spTgt spid="307202"/>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307202"/>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30720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8D570-13B0-2839-2B24-8176566030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A76987-BFC7-7BBD-43CC-96CF31B36DB3}"/>
              </a:ext>
            </a:extLst>
          </p:cNvPr>
          <p:cNvSpPr>
            <a:spLocks noGrp="1"/>
          </p:cNvSpPr>
          <p:nvPr>
            <p:ph type="title"/>
          </p:nvPr>
        </p:nvSpPr>
        <p:spPr>
          <a:xfrm>
            <a:off x="1776334" y="178520"/>
            <a:ext cx="9913641" cy="1320800"/>
          </a:xfrm>
        </p:spPr>
        <p:txBody>
          <a:bodyPr anchor="ctr">
            <a:normAutofit/>
          </a:bodyPr>
          <a:lstStyle/>
          <a:p>
            <a:pPr>
              <a:lnSpc>
                <a:spcPct val="90000"/>
              </a:lnSpc>
            </a:pPr>
            <a:r>
              <a:rPr lang="en-US" sz="2000" b="1" dirty="0">
                <a:solidFill>
                  <a:srgbClr val="002060"/>
                </a:solidFill>
                <a:latin typeface="Times New Roman" panose="02020603050405020304" pitchFamily="18" charset="0"/>
                <a:cs typeface="Times New Roman" panose="02020603050405020304" pitchFamily="18" charset="0"/>
              </a:rPr>
              <a:t>IMPORTANT STANDARDS FOR INJURY SUPPORT AND PAIN MANAGEMENT</a:t>
            </a:r>
          </a:p>
        </p:txBody>
      </p:sp>
      <p:sp>
        <p:nvSpPr>
          <p:cNvPr id="3" name="Content Placeholder 2">
            <a:extLst>
              <a:ext uri="{FF2B5EF4-FFF2-40B4-BE49-F238E27FC236}">
                <a16:creationId xmlns:a16="http://schemas.microsoft.com/office/drawing/2014/main" id="{0EABB97E-46FB-0BF8-EDEF-45B626452F28}"/>
              </a:ext>
            </a:extLst>
          </p:cNvPr>
          <p:cNvSpPr>
            <a:spLocks noGrp="1"/>
          </p:cNvSpPr>
          <p:nvPr>
            <p:ph idx="1"/>
          </p:nvPr>
        </p:nvSpPr>
        <p:spPr>
          <a:xfrm>
            <a:off x="1924050" y="1048871"/>
            <a:ext cx="10096500" cy="5380504"/>
          </a:xfrm>
        </p:spPr>
        <p:txBody>
          <a:bodyPr>
            <a:noAutofit/>
          </a:bodyPr>
          <a:lstStyle/>
          <a:p>
            <a:pPr>
              <a:lnSpc>
                <a:spcPct val="150000"/>
              </a:lnSpc>
            </a:pPr>
            <a:r>
              <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IS 4605 : 2020 Crepe Bandage</a:t>
            </a:r>
            <a:r>
              <a:rPr lang="en-US" sz="1800" b="1" dirty="0">
                <a:solidFill>
                  <a:srgbClr val="002060"/>
                </a:solidFill>
                <a:effectLst/>
                <a:latin typeface="Times New Roman" panose="02020603050405020304" pitchFamily="18" charset="0"/>
                <a:ea typeface="Calibri" panose="020F0502020204030204" pitchFamily="34" charset="0"/>
              </a:rPr>
              <a:t> </a:t>
            </a:r>
          </a:p>
          <a:p>
            <a:pPr algn="just">
              <a:lnSpc>
                <a:spcPct val="115000"/>
              </a:lnSpc>
            </a:pPr>
            <a:r>
              <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Crepe bandage consists of characteristic fabric of plain weave or needle loom weave, in which the warp threads are crepe-twisted for ensuring maximum elasticity. Crepe bandage is used for dressing of varicose veins, weak ankles, legs, knees and wrists in case of sprains and other conditions in which light support is required.</a:t>
            </a:r>
            <a:endParaRPr lang="en-IN"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They work by applying gentle, even pressure to the affected area, which helps in reducing swelling and inflammation, alleviating pain, and stabilizing joints. This compression encourages blood flow, which is crucial for faster recovery, and reduces the chance of further injury by limiting unnecessary movement.</a:t>
            </a:r>
            <a:endParaRPr lang="en-IN"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GB"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IS 4605 on crepe bandages outline specific requirements for the material, construction, and performance to ensure their effectiveness and durability. This standard cover parameters such as breaking load (the maximum force the bandage can withstand before breaking), elasticity (to provide adequate stretch and fit), as well as permissible levels of water-soluble and ether-soluble substances, ensuring the bandage remains safe and comfortable for prolonged use.</a:t>
            </a:r>
            <a:endParaRPr lang="en-IN"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endParaRPr lang="en-US" sz="1800" b="1" dirty="0">
              <a:solidFill>
                <a:srgbClr val="002060"/>
              </a:solidFill>
              <a:effectLst/>
              <a:latin typeface="Times New Roman" panose="02020603050405020304" pitchFamily="18" charset="0"/>
              <a:ea typeface="Calibri" panose="020F0502020204030204" pitchFamily="34" charset="0"/>
            </a:endParaRPr>
          </a:p>
        </p:txBody>
      </p:sp>
      <p:pic>
        <p:nvPicPr>
          <p:cNvPr id="4" name="Picture 3" descr="image">
            <a:extLst>
              <a:ext uri="{FF2B5EF4-FFF2-40B4-BE49-F238E27FC236}">
                <a16:creationId xmlns:a16="http://schemas.microsoft.com/office/drawing/2014/main" id="{16F5A018-9547-4D84-D18B-F1E3622016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479" y="155336"/>
            <a:ext cx="1383842" cy="8935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CD6E5EB-D93D-1561-8F9F-CD73BA84CB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25" y="1756410"/>
            <a:ext cx="1895475" cy="2316480"/>
          </a:xfrm>
          <a:prstGeom prst="rect">
            <a:avLst/>
          </a:prstGeom>
          <a:noFill/>
          <a:ln>
            <a:noFill/>
          </a:ln>
        </p:spPr>
      </p:pic>
    </p:spTree>
    <p:extLst>
      <p:ext uri="{BB962C8B-B14F-4D97-AF65-F5344CB8AC3E}">
        <p14:creationId xmlns:p14="http://schemas.microsoft.com/office/powerpoint/2010/main" val="2171854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63BD4-45CD-4A69-B627-D8F8D8EAD1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B7DE42-7987-1F69-FDA7-AAEA442CBC9F}"/>
              </a:ext>
            </a:extLst>
          </p:cNvPr>
          <p:cNvSpPr>
            <a:spLocks noGrp="1"/>
          </p:cNvSpPr>
          <p:nvPr>
            <p:ph type="title"/>
          </p:nvPr>
        </p:nvSpPr>
        <p:spPr>
          <a:xfrm>
            <a:off x="1776334" y="178520"/>
            <a:ext cx="9913641" cy="1320800"/>
          </a:xfrm>
        </p:spPr>
        <p:txBody>
          <a:bodyPr anchor="ctr">
            <a:normAutofit/>
          </a:bodyPr>
          <a:lstStyle/>
          <a:p>
            <a:pPr>
              <a:lnSpc>
                <a:spcPct val="90000"/>
              </a:lnSpc>
            </a:pPr>
            <a:r>
              <a:rPr lang="en-US" sz="2000" b="1" dirty="0">
                <a:solidFill>
                  <a:srgbClr val="002060"/>
                </a:solidFill>
                <a:latin typeface="Times New Roman" panose="02020603050405020304" pitchFamily="18" charset="0"/>
                <a:cs typeface="Times New Roman" panose="02020603050405020304" pitchFamily="18" charset="0"/>
              </a:rPr>
              <a:t>IMPORTANT STANDARDS FOR INJURY SUPPORT AND PAIN MANAGEMENT</a:t>
            </a:r>
          </a:p>
        </p:txBody>
      </p:sp>
      <p:sp>
        <p:nvSpPr>
          <p:cNvPr id="3" name="Content Placeholder 2">
            <a:extLst>
              <a:ext uri="{FF2B5EF4-FFF2-40B4-BE49-F238E27FC236}">
                <a16:creationId xmlns:a16="http://schemas.microsoft.com/office/drawing/2014/main" id="{B57A0212-2BE6-D2EF-C9B3-A95E47292938}"/>
              </a:ext>
            </a:extLst>
          </p:cNvPr>
          <p:cNvSpPr>
            <a:spLocks noGrp="1"/>
          </p:cNvSpPr>
          <p:nvPr>
            <p:ph idx="1"/>
          </p:nvPr>
        </p:nvSpPr>
        <p:spPr>
          <a:xfrm>
            <a:off x="1924050" y="1048871"/>
            <a:ext cx="10096500" cy="5380504"/>
          </a:xfrm>
        </p:spPr>
        <p:txBody>
          <a:bodyPr>
            <a:noAutofit/>
          </a:bodyPr>
          <a:lstStyle/>
          <a:p>
            <a:pPr>
              <a:lnSpc>
                <a:spcPct val="150000"/>
              </a:lnSpc>
            </a:pPr>
            <a:r>
              <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IS </a:t>
            </a: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16111 :2013</a:t>
            </a:r>
            <a:r>
              <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Elastic Bandage</a:t>
            </a:r>
            <a:r>
              <a:rPr lang="en-US" sz="1800" b="1" dirty="0">
                <a:solidFill>
                  <a:srgbClr val="002060"/>
                </a:solidFill>
                <a:effectLst/>
                <a:latin typeface="Times New Roman" panose="02020603050405020304" pitchFamily="18" charset="0"/>
                <a:ea typeface="Calibri" panose="020F0502020204030204" pitchFamily="34" charset="0"/>
              </a:rPr>
              <a:t> </a:t>
            </a:r>
          </a:p>
          <a:p>
            <a:pPr algn="just"/>
            <a:r>
              <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An elastic bandage is a continuous strip without joints, of woven/knitted material to provide support and immobilize dressings covering the wounds besides the function of compression and support for </a:t>
            </a:r>
            <a:r>
              <a:rPr lang="en-US" sz="1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orthopaedic</a:t>
            </a:r>
            <a:r>
              <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purposes. Their flexibility ensures comfort and proper fit, while preventing further injury during the healing process. </a:t>
            </a:r>
          </a:p>
          <a:p>
            <a:pPr algn="just"/>
            <a:r>
              <a:rPr lang="en-US"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IS 16111 specify s</a:t>
            </a:r>
            <a:r>
              <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ix types of elastic </a:t>
            </a:r>
            <a:r>
              <a:rPr lang="en-US"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b</a:t>
            </a:r>
            <a:r>
              <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andages :</a:t>
            </a:r>
            <a:endParaRPr lang="en-IN"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 Type A – Woven cellulosic yarn bandage </a:t>
            </a:r>
            <a:r>
              <a:rPr lang="en-IN"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 Type B – Knitted cellulosic yarn bandage </a:t>
            </a:r>
            <a:endParaRPr lang="en-IN"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 Type C – Woven non-cellulosic yarn bandage </a:t>
            </a:r>
            <a:r>
              <a:rPr lang="en-IN"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 Type D – Knitted non-cellulosic yarn bandage </a:t>
            </a:r>
            <a:endParaRPr lang="en-IN"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 Type E – Combination of both cellulosic yarn/</a:t>
            </a:r>
            <a:r>
              <a:rPr lang="en-US" sz="1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noncellulosic</a:t>
            </a:r>
            <a:r>
              <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yarns woven knitted </a:t>
            </a:r>
            <a:endParaRPr lang="en-IN"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f) Type F – Combination of both cellulosic yarn/</a:t>
            </a:r>
            <a:r>
              <a:rPr lang="en-US" sz="1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noncellulosic</a:t>
            </a:r>
            <a:r>
              <a:rPr lang="en-US"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yarns woven knitted. </a:t>
            </a:r>
            <a:endParaRPr lang="en-IN"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1800" dirty="0">
                <a:solidFill>
                  <a:srgbClr val="002060"/>
                </a:solidFill>
                <a:effectLst/>
                <a:latin typeface="Times New Roman" panose="02020603050405020304" pitchFamily="18" charset="0"/>
                <a:ea typeface="Calibri" panose="020F0502020204030204" pitchFamily="34" charset="0"/>
              </a:rPr>
              <a:t>The standard prescribes requirements relating to dimensions and tolerances, weight, stretch length and extensibility, and regain that an elastic </a:t>
            </a:r>
            <a:r>
              <a:rPr lang="en-US" dirty="0">
                <a:solidFill>
                  <a:srgbClr val="002060"/>
                </a:solidFill>
                <a:latin typeface="Times New Roman" panose="02020603050405020304" pitchFamily="18" charset="0"/>
                <a:ea typeface="Calibri" panose="020F0502020204030204" pitchFamily="34" charset="0"/>
              </a:rPr>
              <a:t>b</a:t>
            </a:r>
            <a:r>
              <a:rPr lang="en-US" sz="1800" dirty="0">
                <a:solidFill>
                  <a:srgbClr val="002060"/>
                </a:solidFill>
                <a:effectLst/>
                <a:latin typeface="Times New Roman" panose="02020603050405020304" pitchFamily="18" charset="0"/>
                <a:ea typeface="Calibri" panose="020F0502020204030204" pitchFamily="34" charset="0"/>
              </a:rPr>
              <a:t>andage must conform in order to ensure a quality product which would provide the desired function of compression and support for the wound dressings. </a:t>
            </a:r>
            <a:endParaRPr lang="en-IN" sz="1800" dirty="0">
              <a:solidFill>
                <a:srgbClr val="002060"/>
              </a:solidFill>
              <a:effectLst/>
              <a:latin typeface="Calibri" panose="020F0502020204030204" pitchFamily="34" charset="0"/>
              <a:ea typeface="Calibri" panose="020F0502020204030204" pitchFamily="34" charset="0"/>
            </a:endParaRPr>
          </a:p>
          <a:p>
            <a:pPr>
              <a:lnSpc>
                <a:spcPct val="150000"/>
              </a:lnSpc>
            </a:pPr>
            <a:endParaRPr lang="en-US" sz="1800" b="1" dirty="0">
              <a:solidFill>
                <a:srgbClr val="002060"/>
              </a:solidFill>
              <a:effectLst/>
              <a:latin typeface="Times New Roman" panose="02020603050405020304" pitchFamily="18" charset="0"/>
              <a:ea typeface="Calibri" panose="020F0502020204030204" pitchFamily="34" charset="0"/>
            </a:endParaRPr>
          </a:p>
        </p:txBody>
      </p:sp>
      <p:pic>
        <p:nvPicPr>
          <p:cNvPr id="4" name="Picture 3" descr="image">
            <a:extLst>
              <a:ext uri="{FF2B5EF4-FFF2-40B4-BE49-F238E27FC236}">
                <a16:creationId xmlns:a16="http://schemas.microsoft.com/office/drawing/2014/main" id="{BBB3E980-83B9-35E9-357E-099EC35366D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479" y="155336"/>
            <a:ext cx="1383842" cy="8935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Bloomun Cotton Crepe Bandage 4 Inch Crepe Bandage Price in India - Buy  Bloomun Cotton Crepe Bandage 4 Inch Crepe Bandage online at Flipkart.com">
            <a:extLst>
              <a:ext uri="{FF2B5EF4-FFF2-40B4-BE49-F238E27FC236}">
                <a16:creationId xmlns:a16="http://schemas.microsoft.com/office/drawing/2014/main" id="{196F5F34-5FFF-54D8-8E02-D89CFCEAF7D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701" y="1704975"/>
            <a:ext cx="1531620" cy="2352675"/>
          </a:xfrm>
          <a:prstGeom prst="rect">
            <a:avLst/>
          </a:prstGeom>
          <a:noFill/>
          <a:ln>
            <a:noFill/>
          </a:ln>
        </p:spPr>
      </p:pic>
    </p:spTree>
    <p:extLst>
      <p:ext uri="{BB962C8B-B14F-4D97-AF65-F5344CB8AC3E}">
        <p14:creationId xmlns:p14="http://schemas.microsoft.com/office/powerpoint/2010/main" val="3309812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4E2F1-16D3-2527-072B-585A2F1C0F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B99BCE-0742-8D21-EF58-EA4CA86E1D59}"/>
              </a:ext>
            </a:extLst>
          </p:cNvPr>
          <p:cNvSpPr>
            <a:spLocks noGrp="1"/>
          </p:cNvSpPr>
          <p:nvPr>
            <p:ph type="title"/>
          </p:nvPr>
        </p:nvSpPr>
        <p:spPr>
          <a:xfrm>
            <a:off x="1776334" y="178520"/>
            <a:ext cx="9913641" cy="1320800"/>
          </a:xfrm>
        </p:spPr>
        <p:txBody>
          <a:bodyPr anchor="ctr">
            <a:normAutofit/>
          </a:bodyPr>
          <a:lstStyle/>
          <a:p>
            <a:pPr>
              <a:lnSpc>
                <a:spcPct val="90000"/>
              </a:lnSpc>
            </a:pPr>
            <a:r>
              <a:rPr lang="en-US" sz="2000" b="1" dirty="0">
                <a:solidFill>
                  <a:srgbClr val="002060"/>
                </a:solidFill>
                <a:latin typeface="Times New Roman" panose="02020603050405020304" pitchFamily="18" charset="0"/>
                <a:cs typeface="Times New Roman" panose="02020603050405020304" pitchFamily="18" charset="0"/>
              </a:rPr>
              <a:t>IMPORTANT STANDARDS FOR INJURY SUPPORT AND PAIN MANAGEMENT</a:t>
            </a:r>
          </a:p>
        </p:txBody>
      </p:sp>
      <p:sp>
        <p:nvSpPr>
          <p:cNvPr id="3" name="Content Placeholder 2">
            <a:extLst>
              <a:ext uri="{FF2B5EF4-FFF2-40B4-BE49-F238E27FC236}">
                <a16:creationId xmlns:a16="http://schemas.microsoft.com/office/drawing/2014/main" id="{0D069D84-4A37-E3DD-5ED9-54962FB574AE}"/>
              </a:ext>
            </a:extLst>
          </p:cNvPr>
          <p:cNvSpPr>
            <a:spLocks noGrp="1"/>
          </p:cNvSpPr>
          <p:nvPr>
            <p:ph idx="1"/>
          </p:nvPr>
        </p:nvSpPr>
        <p:spPr>
          <a:xfrm>
            <a:off x="1504950" y="1048870"/>
            <a:ext cx="10515600" cy="5630609"/>
          </a:xfrm>
        </p:spPr>
        <p:txBody>
          <a:bodyPr>
            <a:noAutofit/>
          </a:bodyPr>
          <a:lstStyle/>
          <a:p>
            <a:pPr>
              <a:lnSpc>
                <a:spcPct val="150000"/>
              </a:lnSpc>
            </a:pPr>
            <a:r>
              <a:rPr lang="en-US" sz="1800" b="1" dirty="0">
                <a:solidFill>
                  <a:srgbClr val="002060"/>
                </a:solidFill>
                <a:effectLst/>
                <a:latin typeface="Times New Roman" panose="02020603050405020304" pitchFamily="18" charset="0"/>
                <a:ea typeface="Calibri" panose="020F0502020204030204" pitchFamily="34" charset="0"/>
              </a:rPr>
              <a:t>IS 4738 : 2020, Bandage, Plaster of Paris </a:t>
            </a:r>
          </a:p>
          <a:p>
            <a:pPr algn="just">
              <a:lnSpc>
                <a:spcPct val="150000"/>
              </a:lnSpc>
            </a:pPr>
            <a:r>
              <a:rPr lang="en-US" sz="1600" dirty="0">
                <a:solidFill>
                  <a:srgbClr val="002060"/>
                </a:solidFill>
                <a:effectLst/>
                <a:latin typeface="Times New Roman" panose="02020603050405020304" pitchFamily="18" charset="0"/>
                <a:ea typeface="Calibri" panose="020F0502020204030204" pitchFamily="34" charset="0"/>
              </a:rPr>
              <a:t>Plaster of Paris bandages are used primarily in the medical field for immobilizing fractures and providing support during the healing process. When mixed with water, the bandage becomes moldable and can be applied directly to the injured area, where it hardens into a rigid cast, stabilizing broken bones and preventing movement. The significance of Plaster of Paris bandages lies in their ability to ensure proper bone alignment, reduce the risk of further injury, and promote faster healing by providing strong, durable support to the affected area until recovery is complete.</a:t>
            </a:r>
            <a:endParaRPr lang="en-IN" sz="1600" dirty="0">
              <a:solidFill>
                <a:srgbClr val="002060"/>
              </a:solidFill>
              <a:effectLst/>
              <a:latin typeface="Calibri" panose="020F0502020204030204" pitchFamily="34" charset="0"/>
              <a:ea typeface="Calibri" panose="020F0502020204030204" pitchFamily="34" charset="0"/>
            </a:endParaRPr>
          </a:p>
          <a:p>
            <a:pPr>
              <a:lnSpc>
                <a:spcPct val="107000"/>
              </a:lnSpc>
              <a:spcAft>
                <a:spcPts val="800"/>
              </a:spcAft>
            </a:pPr>
            <a:r>
              <a:rPr lang="en-IN" sz="1600" b="1" kern="100" dirty="0">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Important performance parameters</a:t>
            </a:r>
          </a:p>
          <a:p>
            <a:pPr marL="0" indent="0">
              <a:lnSpc>
                <a:spcPct val="107000"/>
              </a:lnSpc>
              <a:spcAft>
                <a:spcPts val="800"/>
              </a:spcAft>
              <a:buNone/>
            </a:pPr>
            <a:r>
              <a:rPr lang="en-IN" sz="1600" b="1" kern="100" dirty="0">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Setting Time</a:t>
            </a:r>
            <a:r>
              <a:rPr lang="en-IN" sz="1600" kern="100" dirty="0">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 : The plaster mass which remains workable for not less than 1 minute after removal of the bandage from water, shall set within 8 min. The time of setting in plaster of Paris bandages is crucial for ensuring ease of application, patient comfort, and the stability of the cast.</a:t>
            </a:r>
            <a:endParaRPr lang="en-IN" sz="1600" kern="100"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p>
            <a:pPr marL="114300" indent="0" algn="just">
              <a:lnSpc>
                <a:spcPct val="107000"/>
              </a:lnSpc>
              <a:buNone/>
            </a:pPr>
            <a:r>
              <a:rPr lang="en-IN" sz="1600" b="1" kern="100" dirty="0">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Cast Breaking Strength -</a:t>
            </a:r>
            <a:r>
              <a:rPr lang="en-IN" sz="1600" kern="100" dirty="0">
                <a:solidFill>
                  <a:srgbClr val="002060"/>
                </a:solidFill>
                <a:effectLst/>
                <a:latin typeface="TimesNewRomanPSMT"/>
                <a:ea typeface="Calibri" panose="020F0502020204030204" pitchFamily="34" charset="0"/>
                <a:cs typeface="TimesNewRomanPSMT"/>
              </a:rPr>
              <a:t> </a:t>
            </a:r>
            <a:r>
              <a:rPr lang="en-IN" sz="1600" kern="100" dirty="0">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The cast breaking strength of plaster of Paris bandage</a:t>
            </a:r>
            <a:r>
              <a:rPr lang="en-IN" sz="1600" kern="100" dirty="0">
                <a:solidFill>
                  <a:srgbClr val="002060"/>
                </a:solidFill>
                <a:latin typeface="Calibri" panose="020F0502020204030204" pitchFamily="34" charset="0"/>
                <a:ea typeface="Calibri" panose="020F0502020204030204" pitchFamily="34" charset="0"/>
                <a:cs typeface="Mangal" panose="02040503050203030202" pitchFamily="18" charset="0"/>
              </a:rPr>
              <a:t> </a:t>
            </a:r>
            <a:r>
              <a:rPr lang="en-IN" sz="1600" kern="100" dirty="0">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shall not be less than 175 N (17.5 </a:t>
            </a:r>
            <a:r>
              <a:rPr lang="en-IN" sz="1600" kern="100" dirty="0" err="1">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kgf</a:t>
            </a:r>
            <a:r>
              <a:rPr lang="en-IN" sz="1600" kern="100" dirty="0">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 </a:t>
            </a:r>
            <a:r>
              <a:rPr lang="en-IN" sz="1600" kern="100" dirty="0" err="1">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approx</a:t>
            </a:r>
            <a:r>
              <a:rPr lang="en-IN" sz="1600" kern="100" dirty="0">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 – </a:t>
            </a:r>
            <a:r>
              <a:rPr lang="en-IN" sz="1600" kern="100" dirty="0">
                <a:solidFill>
                  <a:srgbClr val="002060"/>
                </a:solidFill>
                <a:latin typeface="Calibri" panose="020F0502020204030204" pitchFamily="34" charset="0"/>
                <a:ea typeface="Calibri" panose="020F0502020204030204" pitchFamily="34" charset="0"/>
                <a:cs typeface="Mangal" panose="02040503050203030202" pitchFamily="18" charset="0"/>
              </a:rPr>
              <a:t> </a:t>
            </a:r>
            <a:r>
              <a:rPr lang="en-IN" sz="1600" kern="100" dirty="0">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Cast breaking strength is a critical parameter for plaster of Paris bandages because it determines the durability and effectiveness of the cast in immobilizing the injured area.</a:t>
            </a:r>
            <a:endParaRPr lang="en-IN" sz="1600" kern="100"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p>
            <a:pPr marL="114300" indent="0" algn="just">
              <a:lnSpc>
                <a:spcPct val="107000"/>
              </a:lnSpc>
              <a:buNone/>
            </a:pPr>
            <a:r>
              <a:rPr lang="en-IN" sz="1600" b="1" kern="100" dirty="0">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Calcium Sulphate Content - </a:t>
            </a:r>
            <a:r>
              <a:rPr lang="en-IN" sz="1600" kern="100" dirty="0">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Calcium sulphate content of plaster of Paris bandage shall not be less than 88 percent,   Plays a vital role in the setting and hardening process.</a:t>
            </a:r>
            <a:endParaRPr lang="en-IN" sz="1600" kern="100"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p>
            <a:pPr>
              <a:lnSpc>
                <a:spcPct val="150000"/>
              </a:lnSpc>
            </a:pPr>
            <a:r>
              <a:rPr lang="en-US" sz="1800" b="1" dirty="0">
                <a:solidFill>
                  <a:srgbClr val="002060"/>
                </a:solidFill>
                <a:effectLst/>
                <a:latin typeface="Times New Roman" panose="02020603050405020304" pitchFamily="18" charset="0"/>
                <a:ea typeface="Calibri" panose="020F0502020204030204" pitchFamily="34" charset="0"/>
              </a:rPr>
              <a:t> </a:t>
            </a:r>
          </a:p>
        </p:txBody>
      </p:sp>
      <p:pic>
        <p:nvPicPr>
          <p:cNvPr id="4" name="Picture 3" descr="image">
            <a:extLst>
              <a:ext uri="{FF2B5EF4-FFF2-40B4-BE49-F238E27FC236}">
                <a16:creationId xmlns:a16="http://schemas.microsoft.com/office/drawing/2014/main" id="{87F6359D-66D1-1425-53B3-87419667ACA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479" y="155336"/>
            <a:ext cx="1383842" cy="8935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laster of Paris">
            <a:extLst>
              <a:ext uri="{FF2B5EF4-FFF2-40B4-BE49-F238E27FC236}">
                <a16:creationId xmlns:a16="http://schemas.microsoft.com/office/drawing/2014/main" id="{5F73FD43-ABE4-4D5B-C98B-AE3294787E1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851" y="1719197"/>
            <a:ext cx="1591483" cy="1546860"/>
          </a:xfrm>
          <a:prstGeom prst="rect">
            <a:avLst/>
          </a:prstGeom>
          <a:noFill/>
          <a:ln>
            <a:noFill/>
          </a:ln>
        </p:spPr>
      </p:pic>
    </p:spTree>
    <p:extLst>
      <p:ext uri="{BB962C8B-B14F-4D97-AF65-F5344CB8AC3E}">
        <p14:creationId xmlns:p14="http://schemas.microsoft.com/office/powerpoint/2010/main" val="3432958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F546B886-20A6-679B-B24C-E51529B6DBAF}"/>
            </a:ext>
          </a:extLst>
        </p:cNvPr>
        <p:cNvGrpSpPr/>
        <p:nvPr/>
      </p:nvGrpSpPr>
      <p:grpSpPr>
        <a:xfrm>
          <a:off x="0" y="0"/>
          <a:ext cx="0" cy="0"/>
          <a:chOff x="0" y="0"/>
          <a:chExt cx="0" cy="0"/>
        </a:xfrm>
      </p:grpSpPr>
      <p:sp>
        <p:nvSpPr>
          <p:cNvPr id="307202" name="Rectangle 2">
            <a:extLst>
              <a:ext uri="{FF2B5EF4-FFF2-40B4-BE49-F238E27FC236}">
                <a16:creationId xmlns:a16="http://schemas.microsoft.com/office/drawing/2014/main" id="{892899F9-2680-016A-082C-BE5C431C88A3}"/>
              </a:ext>
            </a:extLst>
          </p:cNvPr>
          <p:cNvSpPr>
            <a:spLocks noGrp="1" noChangeArrowheads="1"/>
          </p:cNvSpPr>
          <p:nvPr>
            <p:ph type="title"/>
          </p:nvPr>
        </p:nvSpPr>
        <p:spPr>
          <a:xfrm>
            <a:off x="2259106" y="152401"/>
            <a:ext cx="9577582" cy="809623"/>
          </a:xfrm>
        </p:spPr>
        <p:txBody>
          <a:bodyPr>
            <a:normAutofit fontScale="90000"/>
          </a:bodyPr>
          <a:lstStyle/>
          <a:p>
            <a:pPr algn="ctr"/>
            <a:r>
              <a:rPr lang="en-US" sz="2700" b="1" dirty="0">
                <a:solidFill>
                  <a:srgbClr val="002060"/>
                </a:solidFill>
                <a:latin typeface="Times New Roman" panose="02020603050405020304" pitchFamily="18" charset="0"/>
                <a:cs typeface="Times New Roman" panose="02020603050405020304" pitchFamily="18" charset="0"/>
              </a:rPr>
              <a:t>IMPORTANCE OF WOUND </a:t>
            </a:r>
            <a:r>
              <a:rPr lang="en-US" sz="2700" b="1" dirty="0">
                <a:solidFill>
                  <a:srgbClr val="002060"/>
                </a:solidFill>
                <a:latin typeface="Times New Roman" panose="02020603050405020304" pitchFamily="18" charset="0"/>
                <a:ea typeface="Arial"/>
                <a:cs typeface="Times New Roman" panose="02020603050405020304" pitchFamily="18" charset="0"/>
              </a:rPr>
              <a:t>MANAGEMENT</a:t>
            </a:r>
            <a:br>
              <a:rPr lang="en-US" sz="2800" dirty="0">
                <a:solidFill>
                  <a:srgbClr val="000000"/>
                </a:solidFill>
                <a:latin typeface="Calibri"/>
              </a:rPr>
            </a:br>
            <a:br>
              <a:rPr lang="en-US" altLang="en-US" sz="2800" b="1" dirty="0">
                <a:latin typeface="Arial" panose="020B0604020202020204" pitchFamily="34" charset="0"/>
                <a:cs typeface="Arial" panose="020B0604020202020204" pitchFamily="34" charset="0"/>
              </a:rPr>
            </a:br>
            <a:r>
              <a:rPr lang="en-US" altLang="en-US" sz="2200" dirty="0">
                <a:solidFill>
                  <a:srgbClr val="FF0000"/>
                </a:solidFill>
              </a:rPr>
              <a:t> 					</a:t>
            </a:r>
            <a:endParaRPr lang="en-US" altLang="en-US" sz="2000" b="1" dirty="0">
              <a:solidFill>
                <a:srgbClr val="FF0000"/>
              </a:solidFill>
            </a:endParaRPr>
          </a:p>
        </p:txBody>
      </p:sp>
      <p:sp>
        <p:nvSpPr>
          <p:cNvPr id="3" name="Rectangle 1">
            <a:extLst>
              <a:ext uri="{FF2B5EF4-FFF2-40B4-BE49-F238E27FC236}">
                <a16:creationId xmlns:a16="http://schemas.microsoft.com/office/drawing/2014/main" id="{541BD923-FF3F-9D68-6928-0BA48C0AEA7D}"/>
              </a:ext>
            </a:extLst>
          </p:cNvPr>
          <p:cNvSpPr>
            <a:spLocks noGrp="1" noChangeArrowheads="1"/>
          </p:cNvSpPr>
          <p:nvPr>
            <p:ph idx="1"/>
          </p:nvPr>
        </p:nvSpPr>
        <p:spPr bwMode="auto">
          <a:xfrm>
            <a:off x="932890" y="-187396"/>
            <a:ext cx="9401735" cy="7268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endParaRPr lang="en-IN" sz="1200" b="1" dirty="0">
              <a:solidFill>
                <a:srgbClr val="00206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pPr>
            <a:endParaRPr lang="en-US" dirty="0">
              <a:solidFill>
                <a:srgbClr val="00206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pPr>
            <a:endParaRPr lang="en-US" dirty="0">
              <a:solidFill>
                <a:srgbClr val="002060"/>
              </a:solidFill>
              <a:latin typeface="Times New Roman" panose="02020603050405020304" pitchFamily="18" charset="0"/>
              <a:cs typeface="Times New Roman" panose="02020603050405020304" pitchFamily="18" charset="0"/>
            </a:endParaRPr>
          </a:p>
          <a:p>
            <a:pPr>
              <a:lnSpc>
                <a:spcPct val="107000"/>
              </a:lnSpc>
              <a:spcAft>
                <a:spcPts val="800"/>
              </a:spcAft>
            </a:pPr>
            <a:r>
              <a:rPr lang="en-IN" sz="1600" kern="100" dirty="0">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  </a:t>
            </a:r>
            <a:r>
              <a:rPr lang="en-IN" sz="2000" kern="100" dirty="0">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Managing wounds properly is crucial for several reasons :-</a:t>
            </a:r>
            <a:endParaRPr lang="en-IN" sz="2000" kern="100"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Aft>
                <a:spcPts val="800"/>
              </a:spcAft>
            </a:pPr>
            <a:r>
              <a:rPr lang="en-IN" sz="1600" b="1" kern="100" dirty="0">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Prevention of Infection</a:t>
            </a:r>
            <a:r>
              <a:rPr lang="en-IN" sz="1600" kern="100" dirty="0">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 An untreated wound can become a breeding ground for bacteria, which can lead to infections. Managing a wound by cleaning and dressing it properly reduces the risk of bacterial contamination.</a:t>
            </a:r>
            <a:endParaRPr lang="en-IN" sz="1600" kern="100"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600" b="1" kern="100" dirty="0">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Promotes Faster Healing</a:t>
            </a:r>
            <a:r>
              <a:rPr lang="en-IN" sz="1600" kern="100" dirty="0">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 Proper wound care helps to maintain a moist environment, which promotes quicker and more effective healing. This also helps minimize scarring and other long-term complications.</a:t>
            </a:r>
            <a:endParaRPr lang="en-IN" sz="1600" kern="100"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600" b="1" kern="100" dirty="0">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Pain Relief and Reduces Inflammation </a:t>
            </a:r>
            <a:r>
              <a:rPr lang="en-IN" sz="1600" kern="100" dirty="0">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 By managing wounds with appropriate treatments, you can alleviate pain and discomfort. For example, keeping the wound clean and covered can reduce exposure to irritants and minimize pain. Managing wounds helps control inflammation, which can further damage tissues and slow down the healing process.</a:t>
            </a:r>
          </a:p>
          <a:p>
            <a:pPr>
              <a:lnSpc>
                <a:spcPct val="107000"/>
              </a:lnSpc>
              <a:spcAft>
                <a:spcPts val="800"/>
              </a:spcAft>
            </a:pPr>
            <a:r>
              <a:rPr lang="en-IN" sz="1600" b="1" kern="100" dirty="0">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Prevents Complications</a:t>
            </a:r>
            <a:r>
              <a:rPr lang="en-IN" sz="1600" kern="100" dirty="0">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 Poor wound care can lead to complications like chronic wounds, delayed healing, or systemic infections that could be life-threatening, such as sepsis.</a:t>
            </a:r>
            <a:endParaRPr lang="en-IN" sz="1600" kern="100"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600" b="1" kern="100" dirty="0">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Minimizes Scarring</a:t>
            </a:r>
            <a:r>
              <a:rPr lang="en-IN" sz="1600" kern="100" dirty="0">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 Proper wound management helps the tissue heal in a more organized and functional way, reducing the formation of excessive scar tissue.</a:t>
            </a:r>
            <a:endParaRPr lang="en-IN" sz="1600" kern="100"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600" b="1" kern="100" dirty="0">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Improves Quality of Life</a:t>
            </a:r>
            <a:r>
              <a:rPr lang="en-IN" sz="1600" kern="100" dirty="0">
                <a:solidFill>
                  <a:srgbClr val="002060"/>
                </a:solidFill>
                <a:effectLst/>
                <a:latin typeface="Times New Roman" panose="02020603050405020304" pitchFamily="18" charset="0"/>
                <a:ea typeface="Calibri" panose="020F0502020204030204" pitchFamily="34" charset="0"/>
                <a:cs typeface="Mangal" panose="02040503050203030202" pitchFamily="18" charset="0"/>
              </a:rPr>
              <a:t>: Effective wound management can reduce the impact on daily activities by preventing discomfort, infection, or long-term complications, allowing the individual to return to regular activities sooner</a:t>
            </a:r>
            <a:endParaRPr lang="en-IN" sz="1600" kern="100"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p>
            <a:pPr marL="0" marR="0" lvl="0" indent="0" algn="just" defTabSz="914400" rtl="0" eaLnBrk="0" fontAlgn="base" latinLnBrk="0" hangingPunct="0">
              <a:lnSpc>
                <a:spcPct val="100000"/>
              </a:lnSpc>
              <a:spcBef>
                <a:spcPct val="0"/>
              </a:spcBef>
              <a:spcAft>
                <a:spcPct val="0"/>
              </a:spcAft>
              <a:buClrTx/>
              <a:buSzTx/>
              <a:buNone/>
              <a:tabLst/>
            </a:pPr>
            <a:endParaRPr lang="en-US" dirty="0">
              <a:solidFill>
                <a:srgbClr val="002060"/>
              </a:solidFill>
              <a:latin typeface="Times New Roman" panose="02020603050405020304" pitchFamily="18" charset="0"/>
              <a:cs typeface="Times New Roman" panose="02020603050405020304" pitchFamily="18" charset="0"/>
            </a:endParaRPr>
          </a:p>
        </p:txBody>
      </p:sp>
      <p:sp>
        <p:nvSpPr>
          <p:cNvPr id="5" name="AutoShape 4" descr="icon 1">
            <a:extLst>
              <a:ext uri="{FF2B5EF4-FFF2-40B4-BE49-F238E27FC236}">
                <a16:creationId xmlns:a16="http://schemas.microsoft.com/office/drawing/2014/main" id="{FCB98AF2-1364-621B-BC1F-254E26F03E8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6" name="Picture 5" descr="image">
            <a:extLst>
              <a:ext uri="{FF2B5EF4-FFF2-40B4-BE49-F238E27FC236}">
                <a16:creationId xmlns:a16="http://schemas.microsoft.com/office/drawing/2014/main" id="{B0671075-8877-85E5-5BB0-49A982FD31A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505"/>
            <a:ext cx="1383842" cy="89353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Side effects of improper wound care | Corner Stone Urgent Care Center">
            <a:extLst>
              <a:ext uri="{FF2B5EF4-FFF2-40B4-BE49-F238E27FC236}">
                <a16:creationId xmlns:a16="http://schemas.microsoft.com/office/drawing/2014/main" id="{BAF7FDC2-0F5B-F7ED-E2D8-49DA19D403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5125" y="1533525"/>
            <a:ext cx="16668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3216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iterate type="lt">
                                    <p:tmPct val="10000"/>
                                  </p:iterate>
                                  <p:childTnLst>
                                    <p:set>
                                      <p:cBhvr>
                                        <p:cTn id="6" dur="1" fill="hold">
                                          <p:stCondLst>
                                            <p:cond delay="0"/>
                                          </p:stCondLst>
                                        </p:cTn>
                                        <p:tgtEl>
                                          <p:spTgt spid="307202"/>
                                        </p:tgtEl>
                                        <p:attrNameLst>
                                          <p:attrName>style.visibility</p:attrName>
                                        </p:attrNameLst>
                                      </p:cBhvr>
                                      <p:to>
                                        <p:strVal val="visible"/>
                                      </p:to>
                                    </p:set>
                                    <p:animEffect transition="in" filter="fade">
                                      <p:cBhvr>
                                        <p:cTn id="7" dur="600">
                                          <p:stCondLst>
                                            <p:cond delay="0"/>
                                          </p:stCondLst>
                                        </p:cTn>
                                        <p:tgtEl>
                                          <p:spTgt spid="307202"/>
                                        </p:tgtEl>
                                      </p:cBhvr>
                                    </p:animEffect>
                                    <p:anim calcmode="lin" valueType="num">
                                      <p:cBhvr>
                                        <p:cTn id="8" dur="600" fill="hold">
                                          <p:stCondLst>
                                            <p:cond delay="0"/>
                                          </p:stCondLst>
                                        </p:cTn>
                                        <p:tgtEl>
                                          <p:spTgt spid="307202"/>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307202"/>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30720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406002" y="407701"/>
            <a:ext cx="3041716" cy="766917"/>
          </a:xfrm>
          <a:prstGeom prst="roundRect">
            <a:avLst>
              <a:gd name="adj" fmla="val 50000"/>
            </a:avLst>
          </a:prstGeom>
          <a:solidFill>
            <a:schemeClr val="accent1"/>
          </a:solidFill>
          <a:ln cap="flat" cmpd="sng">
            <a:solidFill>
              <a:srgbClr val="7030A0"/>
            </a:solidFill>
            <a:prstDash val="solid"/>
          </a:ln>
        </p:spPr>
        <p:txBody>
          <a:bodyPr vert="horz"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300" normalizeH="0" baseline="0" noProof="0" dirty="0">
                <a:ln>
                  <a:noFill/>
                </a:ln>
                <a:solidFill>
                  <a:srgbClr val="002060"/>
                </a:solidFill>
                <a:effectLst/>
                <a:uLnTx/>
                <a:uFillTx/>
                <a:latin typeface="Arial"/>
                <a:ea typeface="Arial"/>
                <a:cs typeface="+mn-cs"/>
              </a:rPr>
              <a:t>Contents</a:t>
            </a:r>
          </a:p>
        </p:txBody>
      </p:sp>
      <p:sp>
        <p:nvSpPr>
          <p:cNvPr id="3" name="AutoShape 3"/>
          <p:cNvSpPr/>
          <p:nvPr/>
        </p:nvSpPr>
        <p:spPr>
          <a:xfrm>
            <a:off x="1134805" y="3513844"/>
            <a:ext cx="805186" cy="803582"/>
          </a:xfrm>
          <a:prstGeom prst="octagon">
            <a:avLst>
              <a:gd name="adj" fmla="val 24733"/>
            </a:avLst>
          </a:prstGeom>
          <a:solidFill>
            <a:srgbClr val="FFFFFF"/>
          </a:solidFill>
          <a:ln w="28575">
            <a:solidFill>
              <a:schemeClr val="accent1"/>
            </a:solidFill>
            <a:prstDash val="solid"/>
          </a:ln>
        </p:spPr>
        <p:txBody>
          <a:bodyPr vert="horz" wrap="square" lIns="91440" tIns="45720" rIns="91440" bIns="45720" anchor="ctr">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Arial"/>
                <a:ea typeface="Arial"/>
                <a:cs typeface="+mn-cs"/>
              </a:rPr>
              <a:t>01</a:t>
            </a:r>
          </a:p>
        </p:txBody>
      </p:sp>
      <p:sp>
        <p:nvSpPr>
          <p:cNvPr id="4" name="AutoShape 4"/>
          <p:cNvSpPr/>
          <p:nvPr/>
        </p:nvSpPr>
        <p:spPr>
          <a:xfrm>
            <a:off x="2958246" y="2891446"/>
            <a:ext cx="805186" cy="803582"/>
          </a:xfrm>
          <a:prstGeom prst="octagon">
            <a:avLst>
              <a:gd name="adj" fmla="val 24733"/>
            </a:avLst>
          </a:prstGeom>
          <a:solidFill>
            <a:srgbClr val="FFFFFF"/>
          </a:solidFill>
          <a:ln w="28575">
            <a:solidFill>
              <a:schemeClr val="accent1"/>
            </a:solidFill>
            <a:prstDash val="solid"/>
          </a:ln>
        </p:spPr>
        <p:txBody>
          <a:bodyPr vert="horz" wrap="square" lIns="91440" tIns="45720" rIns="91440" bIns="45720" anchor="ctr">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Arial"/>
                <a:ea typeface="Arial"/>
                <a:cs typeface="+mn-cs"/>
              </a:rPr>
              <a:t>02</a:t>
            </a:r>
          </a:p>
        </p:txBody>
      </p:sp>
      <p:sp>
        <p:nvSpPr>
          <p:cNvPr id="5" name="AutoShape 5"/>
          <p:cNvSpPr/>
          <p:nvPr/>
        </p:nvSpPr>
        <p:spPr>
          <a:xfrm>
            <a:off x="4781687" y="3513844"/>
            <a:ext cx="805186" cy="803582"/>
          </a:xfrm>
          <a:prstGeom prst="octagon">
            <a:avLst>
              <a:gd name="adj" fmla="val 24733"/>
            </a:avLst>
          </a:prstGeom>
          <a:solidFill>
            <a:srgbClr val="FFFFFF"/>
          </a:solidFill>
          <a:ln w="28575">
            <a:solidFill>
              <a:schemeClr val="accent1"/>
            </a:solidFill>
            <a:prstDash val="solid"/>
          </a:ln>
        </p:spPr>
        <p:txBody>
          <a:bodyPr vert="horz" wrap="square" lIns="91440" tIns="45720" rIns="91440" bIns="45720" anchor="ctr">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Arial"/>
                <a:ea typeface="Arial"/>
                <a:cs typeface="+mn-cs"/>
              </a:rPr>
              <a:t>03</a:t>
            </a:r>
          </a:p>
        </p:txBody>
      </p:sp>
      <p:sp>
        <p:nvSpPr>
          <p:cNvPr id="6" name="AutoShape 6"/>
          <p:cNvSpPr/>
          <p:nvPr/>
        </p:nvSpPr>
        <p:spPr>
          <a:xfrm>
            <a:off x="6605129" y="2891446"/>
            <a:ext cx="805186" cy="803582"/>
          </a:xfrm>
          <a:prstGeom prst="octagon">
            <a:avLst>
              <a:gd name="adj" fmla="val 24733"/>
            </a:avLst>
          </a:prstGeom>
          <a:solidFill>
            <a:srgbClr val="FFFFFF"/>
          </a:solidFill>
          <a:ln w="28575">
            <a:solidFill>
              <a:schemeClr val="accent1"/>
            </a:solidFill>
            <a:prstDash val="solid"/>
          </a:ln>
        </p:spPr>
        <p:txBody>
          <a:bodyPr vert="horz" wrap="square" lIns="91440" tIns="45720" rIns="91440" bIns="45720" anchor="ctr">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Arial"/>
                <a:ea typeface="Arial"/>
                <a:cs typeface="+mn-cs"/>
              </a:rPr>
              <a:t>04</a:t>
            </a:r>
          </a:p>
        </p:txBody>
      </p:sp>
      <p:sp>
        <p:nvSpPr>
          <p:cNvPr id="7" name="AutoShape 7"/>
          <p:cNvSpPr/>
          <p:nvPr/>
        </p:nvSpPr>
        <p:spPr>
          <a:xfrm>
            <a:off x="8428570" y="3455842"/>
            <a:ext cx="1252640" cy="861584"/>
          </a:xfrm>
          <a:prstGeom prst="octagon">
            <a:avLst>
              <a:gd name="adj" fmla="val 24733"/>
            </a:avLst>
          </a:prstGeom>
          <a:solidFill>
            <a:srgbClr val="FFFFFF"/>
          </a:solidFill>
          <a:ln w="28575">
            <a:solidFill>
              <a:schemeClr val="accent1"/>
            </a:solidFill>
            <a:prstDash val="solid"/>
          </a:ln>
        </p:spPr>
        <p:txBody>
          <a:bodyPr vert="horz" wrap="square" lIns="91440" tIns="45720" rIns="91440" bIns="45720" anchor="ctr">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Arial"/>
                <a:ea typeface="Arial"/>
                <a:cs typeface="+mn-cs"/>
              </a:rPr>
              <a:t>05</a:t>
            </a:r>
          </a:p>
        </p:txBody>
      </p:sp>
      <p:cxnSp>
        <p:nvCxnSpPr>
          <p:cNvPr id="9" name="Connector 9"/>
          <p:cNvCxnSpPr/>
          <p:nvPr/>
        </p:nvCxnSpPr>
        <p:spPr>
          <a:xfrm flipV="1">
            <a:off x="1939991" y="3496278"/>
            <a:ext cx="1018255" cy="216316"/>
          </a:xfrm>
          <a:prstGeom prst="line">
            <a:avLst/>
          </a:prstGeom>
          <a:ln w="3175" cap="flat" cmpd="sng">
            <a:solidFill>
              <a:srgbClr val="FFFFFF">
                <a:lumMod val="75000"/>
              </a:srgbClr>
            </a:solidFill>
            <a:prstDash val="dash"/>
          </a:ln>
        </p:spPr>
      </p:cxnSp>
      <p:cxnSp>
        <p:nvCxnSpPr>
          <p:cNvPr id="10" name="Connector 10"/>
          <p:cNvCxnSpPr/>
          <p:nvPr/>
        </p:nvCxnSpPr>
        <p:spPr>
          <a:xfrm>
            <a:off x="3763432" y="3496278"/>
            <a:ext cx="1018255" cy="216316"/>
          </a:xfrm>
          <a:prstGeom prst="line">
            <a:avLst/>
          </a:prstGeom>
          <a:ln w="3175" cap="flat" cmpd="sng">
            <a:solidFill>
              <a:srgbClr val="FFFFFF">
                <a:lumMod val="75000"/>
              </a:srgbClr>
            </a:solidFill>
            <a:prstDash val="dash"/>
          </a:ln>
        </p:spPr>
      </p:cxnSp>
      <p:cxnSp>
        <p:nvCxnSpPr>
          <p:cNvPr id="11" name="Connector 11"/>
          <p:cNvCxnSpPr/>
          <p:nvPr/>
        </p:nvCxnSpPr>
        <p:spPr>
          <a:xfrm flipV="1">
            <a:off x="5586873" y="3496278"/>
            <a:ext cx="1018255" cy="216316"/>
          </a:xfrm>
          <a:prstGeom prst="line">
            <a:avLst/>
          </a:prstGeom>
          <a:ln w="3175" cap="flat" cmpd="sng">
            <a:solidFill>
              <a:srgbClr val="FFFFFF">
                <a:lumMod val="75000"/>
              </a:srgbClr>
            </a:solidFill>
            <a:prstDash val="dash"/>
          </a:ln>
        </p:spPr>
      </p:cxnSp>
      <p:cxnSp>
        <p:nvCxnSpPr>
          <p:cNvPr id="12" name="Connector 12"/>
          <p:cNvCxnSpPr/>
          <p:nvPr/>
        </p:nvCxnSpPr>
        <p:spPr>
          <a:xfrm>
            <a:off x="7410315" y="3496278"/>
            <a:ext cx="1018255" cy="216316"/>
          </a:xfrm>
          <a:prstGeom prst="line">
            <a:avLst/>
          </a:prstGeom>
          <a:ln w="3175" cap="flat" cmpd="sng">
            <a:solidFill>
              <a:srgbClr val="FFFFFF">
                <a:lumMod val="75000"/>
              </a:srgbClr>
            </a:solidFill>
            <a:prstDash val="dash"/>
          </a:ln>
        </p:spPr>
      </p:cxnSp>
      <p:sp>
        <p:nvSpPr>
          <p:cNvPr id="14" name="TextBox 14"/>
          <p:cNvSpPr txBox="1"/>
          <p:nvPr/>
        </p:nvSpPr>
        <p:spPr>
          <a:xfrm>
            <a:off x="298208" y="4290304"/>
            <a:ext cx="2453494" cy="707886"/>
          </a:xfrm>
          <a:prstGeom prst="rect">
            <a:avLst/>
          </a:prstGeom>
          <a:noFill/>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Arial"/>
                <a:cs typeface="+mn-cs"/>
              </a:rPr>
              <a:t>Overview of </a:t>
            </a:r>
            <a:r>
              <a:rPr lang="en-US" sz="2000" b="1" dirty="0">
                <a:solidFill>
                  <a:srgbClr val="000000"/>
                </a:solidFill>
                <a:latin typeface="Arial"/>
                <a:ea typeface="Arial"/>
              </a:rPr>
              <a:t>Medical T</a:t>
            </a:r>
            <a:r>
              <a:rPr kumimoji="0" lang="en-US" sz="2000" b="1" i="0" u="none" strike="noStrike" kern="1200" cap="none" spc="0" normalizeH="0" baseline="0" noProof="0" dirty="0" err="1">
                <a:ln>
                  <a:noFill/>
                </a:ln>
                <a:solidFill>
                  <a:srgbClr val="000000"/>
                </a:solidFill>
                <a:effectLst/>
                <a:uLnTx/>
                <a:uFillTx/>
                <a:latin typeface="Arial"/>
                <a:ea typeface="Arial"/>
                <a:cs typeface="+mn-cs"/>
              </a:rPr>
              <a:t>extiles</a:t>
            </a: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6" name="TextBox 16"/>
          <p:cNvSpPr txBox="1"/>
          <p:nvPr/>
        </p:nvSpPr>
        <p:spPr>
          <a:xfrm>
            <a:off x="5930819" y="2066290"/>
            <a:ext cx="2453494" cy="707886"/>
          </a:xfrm>
          <a:prstGeom prst="rect">
            <a:avLst/>
          </a:prstGeom>
          <a:noFill/>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b="1" dirty="0">
                <a:solidFill>
                  <a:srgbClr val="000000"/>
                </a:solidFill>
                <a:latin typeface="Arial"/>
              </a:rPr>
              <a:t>Wound Management</a:t>
            </a: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7" name="TextBox 17"/>
          <p:cNvSpPr txBox="1"/>
          <p:nvPr/>
        </p:nvSpPr>
        <p:spPr>
          <a:xfrm>
            <a:off x="2121648" y="2124258"/>
            <a:ext cx="2453494" cy="707886"/>
          </a:xfrm>
          <a:prstGeom prst="rect">
            <a:avLst/>
          </a:prstGeom>
          <a:noFill/>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b="1" dirty="0">
                <a:solidFill>
                  <a:srgbClr val="000000"/>
                </a:solidFill>
                <a:latin typeface="Arial"/>
                <a:ea typeface="Arial"/>
              </a:rPr>
              <a:t>Infection Control Management</a:t>
            </a: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8" name="TextBox 18"/>
          <p:cNvSpPr txBox="1"/>
          <p:nvPr/>
        </p:nvSpPr>
        <p:spPr>
          <a:xfrm>
            <a:off x="3724289" y="4398895"/>
            <a:ext cx="2453494" cy="1015663"/>
          </a:xfrm>
          <a:prstGeom prst="rect">
            <a:avLst/>
          </a:prstGeom>
          <a:noFill/>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Arial"/>
                <a:cs typeface="+mn-cs"/>
              </a:rPr>
              <a:t>Support for Pain and Injury Management</a:t>
            </a: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9" name="TextBox 19"/>
          <p:cNvSpPr txBox="1"/>
          <p:nvPr/>
        </p:nvSpPr>
        <p:spPr>
          <a:xfrm>
            <a:off x="7591972" y="4444192"/>
            <a:ext cx="2453494" cy="400110"/>
          </a:xfrm>
          <a:prstGeom prst="rect">
            <a:avLst/>
          </a:prstGeom>
          <a:noFill/>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Arial"/>
                <a:cs typeface="+mn-cs"/>
              </a:rPr>
              <a:t>        </a:t>
            </a:r>
            <a:r>
              <a:rPr kumimoji="0" lang="en-US" sz="2000" b="1" i="0" u="none" strike="noStrike" kern="1200" cap="none" spc="0" normalizeH="0" baseline="0" noProof="0" dirty="0">
                <a:ln>
                  <a:noFill/>
                </a:ln>
                <a:solidFill>
                  <a:srgbClr val="000000"/>
                </a:solidFill>
                <a:effectLst/>
                <a:uLnTx/>
                <a:uFillTx/>
                <a:latin typeface="Arial"/>
                <a:ea typeface="Arial"/>
                <a:cs typeface="+mn-cs"/>
              </a:rPr>
              <a:t>Conclusion</a:t>
            </a: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0" name="AutoShape 20"/>
          <p:cNvSpPr/>
          <p:nvPr/>
        </p:nvSpPr>
        <p:spPr>
          <a:xfrm>
            <a:off x="1909612" y="3675276"/>
            <a:ext cx="74636" cy="74636"/>
          </a:xfrm>
          <a:prstGeom prst="ellipse">
            <a:avLst/>
          </a:prstGeom>
          <a:solidFill>
            <a:srgbClr val="FFFFFF">
              <a:lumMod val="75000"/>
            </a:srgbClr>
          </a:solidFill>
          <a:ln w="19050" cap="flat" cmpd="sng">
            <a:solidFill>
              <a:srgbClr val="FFFFFF"/>
            </a:solidFill>
            <a:prstDash val="solid"/>
          </a:ln>
        </p:spPr>
        <p:txBody>
          <a:bodyPr vert="horz"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1" name="AutoShape 21"/>
          <p:cNvSpPr/>
          <p:nvPr/>
        </p:nvSpPr>
        <p:spPr>
          <a:xfrm>
            <a:off x="2925393" y="3455842"/>
            <a:ext cx="74636" cy="74636"/>
          </a:xfrm>
          <a:prstGeom prst="ellipse">
            <a:avLst/>
          </a:prstGeom>
          <a:solidFill>
            <a:srgbClr val="FFFFFF">
              <a:lumMod val="75000"/>
            </a:srgbClr>
          </a:solidFill>
          <a:ln w="19050" cap="flat" cmpd="sng">
            <a:solidFill>
              <a:srgbClr val="FFFFFF"/>
            </a:solidFill>
            <a:prstDash val="solid"/>
          </a:ln>
        </p:spPr>
        <p:txBody>
          <a:bodyPr vert="horz"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2" name="AutoShape 22"/>
          <p:cNvSpPr/>
          <p:nvPr/>
        </p:nvSpPr>
        <p:spPr>
          <a:xfrm>
            <a:off x="3728762" y="3455842"/>
            <a:ext cx="74636" cy="74636"/>
          </a:xfrm>
          <a:prstGeom prst="ellipse">
            <a:avLst/>
          </a:prstGeom>
          <a:solidFill>
            <a:srgbClr val="FFFFFF">
              <a:lumMod val="75000"/>
            </a:srgbClr>
          </a:solidFill>
          <a:ln w="19050" cap="flat" cmpd="sng">
            <a:solidFill>
              <a:srgbClr val="FFFFFF"/>
            </a:solidFill>
            <a:prstDash val="solid"/>
          </a:ln>
        </p:spPr>
        <p:txBody>
          <a:bodyPr vert="horz"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3" name="AutoShape 23"/>
          <p:cNvSpPr/>
          <p:nvPr/>
        </p:nvSpPr>
        <p:spPr>
          <a:xfrm>
            <a:off x="6562100" y="3455842"/>
            <a:ext cx="74636" cy="74636"/>
          </a:xfrm>
          <a:prstGeom prst="ellipse">
            <a:avLst/>
          </a:prstGeom>
          <a:solidFill>
            <a:srgbClr val="FFFFFF">
              <a:lumMod val="75000"/>
            </a:srgbClr>
          </a:solidFill>
          <a:ln w="19050" cap="flat" cmpd="sng">
            <a:solidFill>
              <a:srgbClr val="FFFFFF"/>
            </a:solidFill>
            <a:prstDash val="solid"/>
          </a:ln>
        </p:spPr>
        <p:txBody>
          <a:bodyPr vert="horz"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4" name="AutoShape 24"/>
          <p:cNvSpPr/>
          <p:nvPr/>
        </p:nvSpPr>
        <p:spPr>
          <a:xfrm>
            <a:off x="7375299" y="3455842"/>
            <a:ext cx="74636" cy="74636"/>
          </a:xfrm>
          <a:prstGeom prst="ellipse">
            <a:avLst/>
          </a:prstGeom>
          <a:solidFill>
            <a:srgbClr val="FFFFFF">
              <a:lumMod val="75000"/>
            </a:srgbClr>
          </a:solidFill>
          <a:ln w="19050" cap="flat" cmpd="sng">
            <a:solidFill>
              <a:srgbClr val="FFFFFF"/>
            </a:solidFill>
            <a:prstDash val="solid"/>
          </a:ln>
        </p:spPr>
        <p:txBody>
          <a:bodyPr vert="horz"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5" name="AutoShape 25"/>
          <p:cNvSpPr/>
          <p:nvPr/>
        </p:nvSpPr>
        <p:spPr>
          <a:xfrm>
            <a:off x="10212045" y="3455842"/>
            <a:ext cx="74636" cy="74636"/>
          </a:xfrm>
          <a:prstGeom prst="ellipse">
            <a:avLst/>
          </a:prstGeom>
          <a:solidFill>
            <a:srgbClr val="FFFFFF">
              <a:lumMod val="75000"/>
            </a:srgbClr>
          </a:solidFill>
          <a:ln w="19050" cap="flat" cmpd="sng">
            <a:solidFill>
              <a:srgbClr val="FFFFFF"/>
            </a:solidFill>
            <a:prstDash val="solid"/>
          </a:ln>
        </p:spPr>
        <p:txBody>
          <a:bodyPr vert="horz"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6" name="AutoShape 26"/>
          <p:cNvSpPr/>
          <p:nvPr/>
        </p:nvSpPr>
        <p:spPr>
          <a:xfrm>
            <a:off x="4744367" y="3675276"/>
            <a:ext cx="74636" cy="74636"/>
          </a:xfrm>
          <a:prstGeom prst="ellipse">
            <a:avLst/>
          </a:prstGeom>
          <a:solidFill>
            <a:srgbClr val="FFFFFF">
              <a:lumMod val="75000"/>
            </a:srgbClr>
          </a:solidFill>
          <a:ln w="19050" cap="flat" cmpd="sng">
            <a:solidFill>
              <a:srgbClr val="FFFFFF"/>
            </a:solidFill>
            <a:prstDash val="solid"/>
          </a:ln>
        </p:spPr>
        <p:txBody>
          <a:bodyPr vert="horz"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7" name="AutoShape 27"/>
          <p:cNvSpPr/>
          <p:nvPr/>
        </p:nvSpPr>
        <p:spPr>
          <a:xfrm>
            <a:off x="5549555" y="3675276"/>
            <a:ext cx="74636" cy="74636"/>
          </a:xfrm>
          <a:prstGeom prst="ellipse">
            <a:avLst/>
          </a:prstGeom>
          <a:solidFill>
            <a:srgbClr val="FFFFFF">
              <a:lumMod val="75000"/>
            </a:srgbClr>
          </a:solidFill>
          <a:ln w="19050" cap="flat" cmpd="sng">
            <a:solidFill>
              <a:srgbClr val="FFFFFF"/>
            </a:solidFill>
            <a:prstDash val="solid"/>
          </a:ln>
        </p:spPr>
        <p:txBody>
          <a:bodyPr vert="horz"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8" name="AutoShape 28"/>
          <p:cNvSpPr/>
          <p:nvPr/>
        </p:nvSpPr>
        <p:spPr>
          <a:xfrm>
            <a:off x="8384313" y="3675276"/>
            <a:ext cx="74636" cy="74636"/>
          </a:xfrm>
          <a:prstGeom prst="ellipse">
            <a:avLst/>
          </a:prstGeom>
          <a:solidFill>
            <a:srgbClr val="FFFFFF">
              <a:lumMod val="75000"/>
            </a:srgbClr>
          </a:solidFill>
          <a:ln w="19050" cap="flat" cmpd="sng">
            <a:solidFill>
              <a:srgbClr val="FFFFFF"/>
            </a:solidFill>
            <a:prstDash val="solid"/>
          </a:ln>
        </p:spPr>
        <p:txBody>
          <a:bodyPr vert="horz"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9" name="AutoShape 29"/>
          <p:cNvSpPr/>
          <p:nvPr/>
        </p:nvSpPr>
        <p:spPr>
          <a:xfrm>
            <a:off x="9213780" y="3675276"/>
            <a:ext cx="74636" cy="74636"/>
          </a:xfrm>
          <a:prstGeom prst="ellipse">
            <a:avLst/>
          </a:prstGeom>
          <a:solidFill>
            <a:srgbClr val="FFFFFF">
              <a:lumMod val="75000"/>
            </a:srgbClr>
          </a:solidFill>
          <a:ln w="19050" cap="flat" cmpd="sng">
            <a:solidFill>
              <a:srgbClr val="FFFFFF"/>
            </a:solidFill>
            <a:prstDash val="solid"/>
          </a:ln>
        </p:spPr>
        <p:txBody>
          <a:bodyPr vert="horz"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30" name="Freeform 30"/>
          <p:cNvSpPr/>
          <p:nvPr/>
        </p:nvSpPr>
        <p:spPr>
          <a:xfrm>
            <a:off x="1029289" y="4735352"/>
            <a:ext cx="5806429" cy="1854290"/>
          </a:xfrm>
          <a:custGeom>
            <a:avLst/>
            <a:gdLst/>
            <a:ahLst/>
            <a:cxnLst/>
            <a:rect l="l" t="t" r="r" b="b"/>
            <a:pathLst>
              <a:path w="1478" h="473">
                <a:moveTo>
                  <a:pt x="1010" y="471"/>
                </a:moveTo>
                <a:lnTo>
                  <a:pt x="1027" y="471"/>
                </a:lnTo>
                <a:lnTo>
                  <a:pt x="1027" y="473"/>
                </a:lnTo>
                <a:lnTo>
                  <a:pt x="972" y="473"/>
                </a:lnTo>
                <a:lnTo>
                  <a:pt x="972" y="473"/>
                </a:lnTo>
                <a:lnTo>
                  <a:pt x="970" y="473"/>
                </a:lnTo>
                <a:lnTo>
                  <a:pt x="970" y="117"/>
                </a:lnTo>
                <a:lnTo>
                  <a:pt x="995" y="117"/>
                </a:lnTo>
                <a:lnTo>
                  <a:pt x="996" y="75"/>
                </a:lnTo>
                <a:lnTo>
                  <a:pt x="996" y="105"/>
                </a:lnTo>
                <a:lnTo>
                  <a:pt x="1002" y="105"/>
                </a:lnTo>
                <a:lnTo>
                  <a:pt x="1006" y="117"/>
                </a:lnTo>
                <a:lnTo>
                  <a:pt x="1010" y="117"/>
                </a:lnTo>
                <a:lnTo>
                  <a:pt x="1010" y="471"/>
                </a:lnTo>
                <a:lnTo>
                  <a:pt x="1010" y="471"/>
                </a:lnTo>
                <a:close/>
                <a:moveTo>
                  <a:pt x="1461" y="105"/>
                </a:moveTo>
                <a:lnTo>
                  <a:pt x="1463" y="0"/>
                </a:lnTo>
                <a:lnTo>
                  <a:pt x="1465" y="105"/>
                </a:lnTo>
                <a:lnTo>
                  <a:pt x="1475" y="105"/>
                </a:lnTo>
                <a:lnTo>
                  <a:pt x="1475" y="155"/>
                </a:lnTo>
                <a:lnTo>
                  <a:pt x="1478" y="155"/>
                </a:lnTo>
                <a:lnTo>
                  <a:pt x="1478" y="473"/>
                </a:lnTo>
                <a:lnTo>
                  <a:pt x="1475" y="473"/>
                </a:lnTo>
                <a:lnTo>
                  <a:pt x="1465" y="473"/>
                </a:lnTo>
                <a:lnTo>
                  <a:pt x="1427" y="473"/>
                </a:lnTo>
                <a:lnTo>
                  <a:pt x="1423" y="473"/>
                </a:lnTo>
                <a:lnTo>
                  <a:pt x="1415" y="473"/>
                </a:lnTo>
                <a:lnTo>
                  <a:pt x="1415" y="207"/>
                </a:lnTo>
                <a:lnTo>
                  <a:pt x="1423" y="207"/>
                </a:lnTo>
                <a:lnTo>
                  <a:pt x="1423" y="155"/>
                </a:lnTo>
                <a:lnTo>
                  <a:pt x="1427" y="155"/>
                </a:lnTo>
                <a:lnTo>
                  <a:pt x="1427" y="105"/>
                </a:lnTo>
                <a:lnTo>
                  <a:pt x="1440" y="105"/>
                </a:lnTo>
                <a:lnTo>
                  <a:pt x="1442" y="23"/>
                </a:lnTo>
                <a:lnTo>
                  <a:pt x="1444" y="105"/>
                </a:lnTo>
                <a:lnTo>
                  <a:pt x="1461" y="105"/>
                </a:lnTo>
                <a:lnTo>
                  <a:pt x="1461" y="105"/>
                </a:lnTo>
                <a:close/>
                <a:moveTo>
                  <a:pt x="1285" y="190"/>
                </a:moveTo>
                <a:lnTo>
                  <a:pt x="1335" y="190"/>
                </a:lnTo>
                <a:lnTo>
                  <a:pt x="1335" y="473"/>
                </a:lnTo>
                <a:lnTo>
                  <a:pt x="1285" y="473"/>
                </a:lnTo>
                <a:lnTo>
                  <a:pt x="1285" y="190"/>
                </a:lnTo>
                <a:lnTo>
                  <a:pt x="1285" y="190"/>
                </a:lnTo>
                <a:close/>
                <a:moveTo>
                  <a:pt x="1176" y="243"/>
                </a:moveTo>
                <a:lnTo>
                  <a:pt x="1216" y="243"/>
                </a:lnTo>
                <a:lnTo>
                  <a:pt x="1216" y="473"/>
                </a:lnTo>
                <a:lnTo>
                  <a:pt x="1176" y="473"/>
                </a:lnTo>
                <a:lnTo>
                  <a:pt x="1176" y="243"/>
                </a:lnTo>
                <a:lnTo>
                  <a:pt x="1176" y="243"/>
                </a:lnTo>
                <a:close/>
                <a:moveTo>
                  <a:pt x="1083" y="167"/>
                </a:moveTo>
                <a:lnTo>
                  <a:pt x="1125" y="167"/>
                </a:lnTo>
                <a:lnTo>
                  <a:pt x="1125" y="473"/>
                </a:lnTo>
                <a:lnTo>
                  <a:pt x="1083" y="473"/>
                </a:lnTo>
                <a:lnTo>
                  <a:pt x="1083" y="167"/>
                </a:lnTo>
                <a:lnTo>
                  <a:pt x="1083" y="167"/>
                </a:lnTo>
                <a:close/>
                <a:moveTo>
                  <a:pt x="849" y="295"/>
                </a:moveTo>
                <a:lnTo>
                  <a:pt x="884" y="295"/>
                </a:lnTo>
                <a:lnTo>
                  <a:pt x="884" y="473"/>
                </a:lnTo>
                <a:lnTo>
                  <a:pt x="849" y="473"/>
                </a:lnTo>
                <a:lnTo>
                  <a:pt x="849" y="295"/>
                </a:lnTo>
                <a:lnTo>
                  <a:pt x="849" y="295"/>
                </a:lnTo>
                <a:close/>
                <a:moveTo>
                  <a:pt x="631" y="373"/>
                </a:moveTo>
                <a:lnTo>
                  <a:pt x="643" y="373"/>
                </a:lnTo>
                <a:lnTo>
                  <a:pt x="643" y="318"/>
                </a:lnTo>
                <a:lnTo>
                  <a:pt x="667" y="318"/>
                </a:lnTo>
                <a:lnTo>
                  <a:pt x="667" y="306"/>
                </a:lnTo>
                <a:lnTo>
                  <a:pt x="667" y="234"/>
                </a:lnTo>
                <a:lnTo>
                  <a:pt x="702" y="234"/>
                </a:lnTo>
                <a:lnTo>
                  <a:pt x="702" y="306"/>
                </a:lnTo>
                <a:lnTo>
                  <a:pt x="723" y="306"/>
                </a:lnTo>
                <a:lnTo>
                  <a:pt x="723" y="473"/>
                </a:lnTo>
                <a:lnTo>
                  <a:pt x="702" y="473"/>
                </a:lnTo>
                <a:lnTo>
                  <a:pt x="698" y="473"/>
                </a:lnTo>
                <a:lnTo>
                  <a:pt x="687" y="473"/>
                </a:lnTo>
                <a:lnTo>
                  <a:pt x="667" y="473"/>
                </a:lnTo>
                <a:lnTo>
                  <a:pt x="643" y="473"/>
                </a:lnTo>
                <a:lnTo>
                  <a:pt x="631" y="473"/>
                </a:lnTo>
                <a:lnTo>
                  <a:pt x="631" y="373"/>
                </a:lnTo>
                <a:lnTo>
                  <a:pt x="631" y="373"/>
                </a:lnTo>
                <a:close/>
                <a:moveTo>
                  <a:pt x="581" y="255"/>
                </a:moveTo>
                <a:lnTo>
                  <a:pt x="623" y="255"/>
                </a:lnTo>
                <a:lnTo>
                  <a:pt x="623" y="473"/>
                </a:lnTo>
                <a:lnTo>
                  <a:pt x="581" y="473"/>
                </a:lnTo>
                <a:lnTo>
                  <a:pt x="581" y="255"/>
                </a:lnTo>
                <a:lnTo>
                  <a:pt x="581" y="255"/>
                </a:lnTo>
                <a:close/>
                <a:moveTo>
                  <a:pt x="532" y="314"/>
                </a:moveTo>
                <a:lnTo>
                  <a:pt x="557" y="314"/>
                </a:lnTo>
                <a:lnTo>
                  <a:pt x="557" y="356"/>
                </a:lnTo>
                <a:lnTo>
                  <a:pt x="557" y="473"/>
                </a:lnTo>
                <a:lnTo>
                  <a:pt x="532" y="473"/>
                </a:lnTo>
                <a:lnTo>
                  <a:pt x="488" y="473"/>
                </a:lnTo>
                <a:lnTo>
                  <a:pt x="455" y="473"/>
                </a:lnTo>
                <a:lnTo>
                  <a:pt x="455" y="356"/>
                </a:lnTo>
                <a:lnTo>
                  <a:pt x="455" y="302"/>
                </a:lnTo>
                <a:lnTo>
                  <a:pt x="488" y="302"/>
                </a:lnTo>
                <a:lnTo>
                  <a:pt x="488" y="356"/>
                </a:lnTo>
                <a:lnTo>
                  <a:pt x="532" y="356"/>
                </a:lnTo>
                <a:lnTo>
                  <a:pt x="532" y="314"/>
                </a:lnTo>
                <a:lnTo>
                  <a:pt x="532" y="314"/>
                </a:lnTo>
                <a:close/>
                <a:moveTo>
                  <a:pt x="360" y="293"/>
                </a:moveTo>
                <a:lnTo>
                  <a:pt x="426" y="293"/>
                </a:lnTo>
                <a:lnTo>
                  <a:pt x="426" y="473"/>
                </a:lnTo>
                <a:lnTo>
                  <a:pt x="360" y="473"/>
                </a:lnTo>
                <a:lnTo>
                  <a:pt x="360" y="293"/>
                </a:lnTo>
                <a:lnTo>
                  <a:pt x="360" y="293"/>
                </a:lnTo>
                <a:close/>
                <a:moveTo>
                  <a:pt x="287" y="209"/>
                </a:moveTo>
                <a:lnTo>
                  <a:pt x="350" y="209"/>
                </a:lnTo>
                <a:lnTo>
                  <a:pt x="350" y="473"/>
                </a:lnTo>
                <a:lnTo>
                  <a:pt x="287" y="473"/>
                </a:lnTo>
                <a:lnTo>
                  <a:pt x="287" y="209"/>
                </a:lnTo>
                <a:lnTo>
                  <a:pt x="287" y="209"/>
                </a:lnTo>
                <a:close/>
                <a:moveTo>
                  <a:pt x="195" y="184"/>
                </a:moveTo>
                <a:lnTo>
                  <a:pt x="241" y="184"/>
                </a:lnTo>
                <a:lnTo>
                  <a:pt x="241" y="473"/>
                </a:lnTo>
                <a:lnTo>
                  <a:pt x="195" y="473"/>
                </a:lnTo>
                <a:lnTo>
                  <a:pt x="195" y="184"/>
                </a:lnTo>
                <a:lnTo>
                  <a:pt x="195" y="184"/>
                </a:lnTo>
                <a:close/>
                <a:moveTo>
                  <a:pt x="31" y="264"/>
                </a:moveTo>
                <a:lnTo>
                  <a:pt x="92" y="264"/>
                </a:lnTo>
                <a:lnTo>
                  <a:pt x="92" y="473"/>
                </a:lnTo>
                <a:lnTo>
                  <a:pt x="61" y="473"/>
                </a:lnTo>
                <a:lnTo>
                  <a:pt x="31" y="473"/>
                </a:lnTo>
                <a:lnTo>
                  <a:pt x="0" y="473"/>
                </a:lnTo>
                <a:lnTo>
                  <a:pt x="0" y="331"/>
                </a:lnTo>
                <a:lnTo>
                  <a:pt x="31" y="331"/>
                </a:lnTo>
                <a:lnTo>
                  <a:pt x="31" y="264"/>
                </a:lnTo>
                <a:lnTo>
                  <a:pt x="31" y="264"/>
                </a:lnTo>
                <a:close/>
              </a:path>
            </a:pathLst>
          </a:custGeom>
          <a:solidFill>
            <a:srgbClr val="FFFFFF">
              <a:alpha val="19000"/>
              <a:lumMod val="85000"/>
            </a:srgbClr>
          </a:solidFill>
        </p:spPr>
        <p:txBody>
          <a:bodyPr vert="horz" wrap="square" lIns="91440" tIns="45720" rIns="91440" bIns="45720" anchor="t">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31" name="Freeform 31"/>
          <p:cNvSpPr/>
          <p:nvPr/>
        </p:nvSpPr>
        <p:spPr>
          <a:xfrm>
            <a:off x="157143" y="5590702"/>
            <a:ext cx="7982863" cy="998946"/>
          </a:xfrm>
          <a:custGeom>
            <a:avLst/>
            <a:gdLst/>
            <a:ahLst/>
            <a:cxnLst/>
            <a:rect l="l" t="t" r="r" b="b"/>
            <a:pathLst>
              <a:path w="2031" h="347">
                <a:moveTo>
                  <a:pt x="1972" y="347"/>
                </a:moveTo>
                <a:lnTo>
                  <a:pt x="2001" y="347"/>
                </a:lnTo>
                <a:lnTo>
                  <a:pt x="2006" y="347"/>
                </a:lnTo>
                <a:lnTo>
                  <a:pt x="2018" y="347"/>
                </a:lnTo>
                <a:lnTo>
                  <a:pt x="2022" y="347"/>
                </a:lnTo>
                <a:lnTo>
                  <a:pt x="2031" y="347"/>
                </a:lnTo>
                <a:lnTo>
                  <a:pt x="2031" y="314"/>
                </a:lnTo>
                <a:lnTo>
                  <a:pt x="2018" y="314"/>
                </a:lnTo>
                <a:lnTo>
                  <a:pt x="2018" y="306"/>
                </a:lnTo>
                <a:lnTo>
                  <a:pt x="2006" y="306"/>
                </a:lnTo>
                <a:lnTo>
                  <a:pt x="2006" y="314"/>
                </a:lnTo>
                <a:lnTo>
                  <a:pt x="2006" y="324"/>
                </a:lnTo>
                <a:lnTo>
                  <a:pt x="2001" y="324"/>
                </a:lnTo>
                <a:lnTo>
                  <a:pt x="2001" y="293"/>
                </a:lnTo>
                <a:lnTo>
                  <a:pt x="1972" y="293"/>
                </a:lnTo>
                <a:lnTo>
                  <a:pt x="1972" y="324"/>
                </a:lnTo>
                <a:lnTo>
                  <a:pt x="1972" y="347"/>
                </a:lnTo>
                <a:lnTo>
                  <a:pt x="1972" y="347"/>
                </a:lnTo>
                <a:close/>
                <a:moveTo>
                  <a:pt x="8" y="159"/>
                </a:moveTo>
                <a:lnTo>
                  <a:pt x="13" y="159"/>
                </a:lnTo>
                <a:lnTo>
                  <a:pt x="13" y="176"/>
                </a:lnTo>
                <a:lnTo>
                  <a:pt x="0" y="176"/>
                </a:lnTo>
                <a:lnTo>
                  <a:pt x="0" y="347"/>
                </a:lnTo>
                <a:lnTo>
                  <a:pt x="13" y="347"/>
                </a:lnTo>
                <a:lnTo>
                  <a:pt x="59" y="347"/>
                </a:lnTo>
                <a:lnTo>
                  <a:pt x="73" y="347"/>
                </a:lnTo>
                <a:lnTo>
                  <a:pt x="73" y="176"/>
                </a:lnTo>
                <a:lnTo>
                  <a:pt x="59" y="176"/>
                </a:lnTo>
                <a:lnTo>
                  <a:pt x="59" y="159"/>
                </a:lnTo>
                <a:lnTo>
                  <a:pt x="65" y="159"/>
                </a:lnTo>
                <a:lnTo>
                  <a:pt x="65" y="153"/>
                </a:lnTo>
                <a:lnTo>
                  <a:pt x="8" y="153"/>
                </a:lnTo>
                <a:lnTo>
                  <a:pt x="8" y="159"/>
                </a:lnTo>
                <a:lnTo>
                  <a:pt x="8" y="159"/>
                </a:lnTo>
                <a:close/>
                <a:moveTo>
                  <a:pt x="174" y="347"/>
                </a:moveTo>
                <a:lnTo>
                  <a:pt x="235" y="347"/>
                </a:lnTo>
                <a:lnTo>
                  <a:pt x="235" y="79"/>
                </a:lnTo>
                <a:lnTo>
                  <a:pt x="174" y="79"/>
                </a:lnTo>
                <a:lnTo>
                  <a:pt x="174" y="347"/>
                </a:lnTo>
                <a:lnTo>
                  <a:pt x="174" y="347"/>
                </a:lnTo>
                <a:close/>
                <a:moveTo>
                  <a:pt x="413" y="134"/>
                </a:moveTo>
                <a:lnTo>
                  <a:pt x="413" y="129"/>
                </a:lnTo>
                <a:lnTo>
                  <a:pt x="406" y="129"/>
                </a:lnTo>
                <a:lnTo>
                  <a:pt x="406" y="134"/>
                </a:lnTo>
                <a:lnTo>
                  <a:pt x="388" y="134"/>
                </a:lnTo>
                <a:lnTo>
                  <a:pt x="388" y="150"/>
                </a:lnTo>
                <a:lnTo>
                  <a:pt x="362" y="150"/>
                </a:lnTo>
                <a:lnTo>
                  <a:pt x="362" y="347"/>
                </a:lnTo>
                <a:lnTo>
                  <a:pt x="367" y="347"/>
                </a:lnTo>
                <a:lnTo>
                  <a:pt x="438" y="347"/>
                </a:lnTo>
                <a:lnTo>
                  <a:pt x="442" y="347"/>
                </a:lnTo>
                <a:lnTo>
                  <a:pt x="442" y="167"/>
                </a:lnTo>
                <a:lnTo>
                  <a:pt x="438" y="167"/>
                </a:lnTo>
                <a:lnTo>
                  <a:pt x="438" y="150"/>
                </a:lnTo>
                <a:lnTo>
                  <a:pt x="413" y="150"/>
                </a:lnTo>
                <a:lnTo>
                  <a:pt x="413" y="134"/>
                </a:lnTo>
                <a:lnTo>
                  <a:pt x="413" y="134"/>
                </a:lnTo>
                <a:close/>
                <a:moveTo>
                  <a:pt x="484" y="347"/>
                </a:moveTo>
                <a:lnTo>
                  <a:pt x="547" y="347"/>
                </a:lnTo>
                <a:lnTo>
                  <a:pt x="547" y="138"/>
                </a:lnTo>
                <a:lnTo>
                  <a:pt x="484" y="138"/>
                </a:lnTo>
                <a:lnTo>
                  <a:pt x="484" y="347"/>
                </a:lnTo>
                <a:lnTo>
                  <a:pt x="484" y="347"/>
                </a:lnTo>
                <a:close/>
                <a:moveTo>
                  <a:pt x="583" y="347"/>
                </a:moveTo>
                <a:lnTo>
                  <a:pt x="601" y="347"/>
                </a:lnTo>
                <a:lnTo>
                  <a:pt x="601" y="220"/>
                </a:lnTo>
                <a:lnTo>
                  <a:pt x="583" y="220"/>
                </a:lnTo>
                <a:lnTo>
                  <a:pt x="583" y="205"/>
                </a:lnTo>
                <a:lnTo>
                  <a:pt x="559" y="205"/>
                </a:lnTo>
                <a:lnTo>
                  <a:pt x="559" y="220"/>
                </a:lnTo>
                <a:lnTo>
                  <a:pt x="559" y="347"/>
                </a:lnTo>
                <a:lnTo>
                  <a:pt x="583" y="347"/>
                </a:lnTo>
                <a:lnTo>
                  <a:pt x="583" y="347"/>
                </a:lnTo>
                <a:close/>
                <a:moveTo>
                  <a:pt x="641" y="347"/>
                </a:moveTo>
                <a:lnTo>
                  <a:pt x="666" y="347"/>
                </a:lnTo>
                <a:lnTo>
                  <a:pt x="666" y="236"/>
                </a:lnTo>
                <a:lnTo>
                  <a:pt x="641" y="236"/>
                </a:lnTo>
                <a:lnTo>
                  <a:pt x="641" y="347"/>
                </a:lnTo>
                <a:lnTo>
                  <a:pt x="641" y="347"/>
                </a:lnTo>
                <a:close/>
                <a:moveTo>
                  <a:pt x="694" y="347"/>
                </a:moveTo>
                <a:lnTo>
                  <a:pt x="719" y="347"/>
                </a:lnTo>
                <a:lnTo>
                  <a:pt x="719" y="280"/>
                </a:lnTo>
                <a:lnTo>
                  <a:pt x="694" y="280"/>
                </a:lnTo>
                <a:lnTo>
                  <a:pt x="694" y="347"/>
                </a:lnTo>
                <a:lnTo>
                  <a:pt x="694" y="347"/>
                </a:lnTo>
                <a:close/>
                <a:moveTo>
                  <a:pt x="725" y="347"/>
                </a:moveTo>
                <a:lnTo>
                  <a:pt x="763" y="347"/>
                </a:lnTo>
                <a:lnTo>
                  <a:pt x="763" y="92"/>
                </a:lnTo>
                <a:lnTo>
                  <a:pt x="725" y="92"/>
                </a:lnTo>
                <a:lnTo>
                  <a:pt x="725" y="347"/>
                </a:lnTo>
                <a:lnTo>
                  <a:pt x="725" y="347"/>
                </a:lnTo>
                <a:close/>
                <a:moveTo>
                  <a:pt x="838" y="347"/>
                </a:moveTo>
                <a:lnTo>
                  <a:pt x="876" y="347"/>
                </a:lnTo>
                <a:lnTo>
                  <a:pt x="876" y="257"/>
                </a:lnTo>
                <a:lnTo>
                  <a:pt x="838" y="257"/>
                </a:lnTo>
                <a:lnTo>
                  <a:pt x="838" y="347"/>
                </a:lnTo>
                <a:lnTo>
                  <a:pt x="838" y="347"/>
                </a:lnTo>
                <a:close/>
                <a:moveTo>
                  <a:pt x="939" y="347"/>
                </a:moveTo>
                <a:lnTo>
                  <a:pt x="972" y="347"/>
                </a:lnTo>
                <a:lnTo>
                  <a:pt x="972" y="236"/>
                </a:lnTo>
                <a:lnTo>
                  <a:pt x="939" y="236"/>
                </a:lnTo>
                <a:lnTo>
                  <a:pt x="939" y="347"/>
                </a:lnTo>
                <a:lnTo>
                  <a:pt x="939" y="347"/>
                </a:lnTo>
                <a:close/>
                <a:moveTo>
                  <a:pt x="1012" y="347"/>
                </a:moveTo>
                <a:lnTo>
                  <a:pt x="1086" y="347"/>
                </a:lnTo>
                <a:lnTo>
                  <a:pt x="1086" y="0"/>
                </a:lnTo>
                <a:lnTo>
                  <a:pt x="1012" y="0"/>
                </a:lnTo>
                <a:lnTo>
                  <a:pt x="1012" y="347"/>
                </a:lnTo>
                <a:lnTo>
                  <a:pt x="1012" y="347"/>
                </a:lnTo>
                <a:close/>
                <a:moveTo>
                  <a:pt x="1199" y="347"/>
                </a:moveTo>
                <a:lnTo>
                  <a:pt x="1217" y="347"/>
                </a:lnTo>
                <a:lnTo>
                  <a:pt x="1217" y="276"/>
                </a:lnTo>
                <a:lnTo>
                  <a:pt x="1199" y="276"/>
                </a:lnTo>
                <a:lnTo>
                  <a:pt x="1199" y="6"/>
                </a:lnTo>
                <a:lnTo>
                  <a:pt x="1125" y="6"/>
                </a:lnTo>
                <a:lnTo>
                  <a:pt x="1125" y="347"/>
                </a:lnTo>
                <a:lnTo>
                  <a:pt x="1142" y="347"/>
                </a:lnTo>
                <a:lnTo>
                  <a:pt x="1199" y="347"/>
                </a:lnTo>
                <a:lnTo>
                  <a:pt x="1199" y="347"/>
                </a:lnTo>
                <a:close/>
                <a:moveTo>
                  <a:pt x="1477" y="289"/>
                </a:moveTo>
                <a:lnTo>
                  <a:pt x="1477" y="146"/>
                </a:lnTo>
                <a:lnTo>
                  <a:pt x="1431" y="146"/>
                </a:lnTo>
                <a:lnTo>
                  <a:pt x="1431" y="289"/>
                </a:lnTo>
                <a:lnTo>
                  <a:pt x="1417" y="289"/>
                </a:lnTo>
                <a:lnTo>
                  <a:pt x="1417" y="347"/>
                </a:lnTo>
                <a:lnTo>
                  <a:pt x="1480" y="347"/>
                </a:lnTo>
                <a:lnTo>
                  <a:pt x="1480" y="289"/>
                </a:lnTo>
                <a:lnTo>
                  <a:pt x="1477" y="289"/>
                </a:lnTo>
                <a:lnTo>
                  <a:pt x="1477" y="289"/>
                </a:lnTo>
                <a:close/>
                <a:moveTo>
                  <a:pt x="1565" y="285"/>
                </a:moveTo>
                <a:lnTo>
                  <a:pt x="1565" y="253"/>
                </a:lnTo>
                <a:lnTo>
                  <a:pt x="1528" y="253"/>
                </a:lnTo>
                <a:lnTo>
                  <a:pt x="1528" y="285"/>
                </a:lnTo>
                <a:lnTo>
                  <a:pt x="1502" y="285"/>
                </a:lnTo>
                <a:lnTo>
                  <a:pt x="1502" y="347"/>
                </a:lnTo>
                <a:lnTo>
                  <a:pt x="1565" y="347"/>
                </a:lnTo>
                <a:lnTo>
                  <a:pt x="1565" y="314"/>
                </a:lnTo>
                <a:lnTo>
                  <a:pt x="1565" y="285"/>
                </a:lnTo>
                <a:lnTo>
                  <a:pt x="1565" y="285"/>
                </a:lnTo>
                <a:close/>
                <a:moveTo>
                  <a:pt x="1568" y="347"/>
                </a:moveTo>
                <a:lnTo>
                  <a:pt x="1632" y="347"/>
                </a:lnTo>
                <a:lnTo>
                  <a:pt x="1632" y="163"/>
                </a:lnTo>
                <a:lnTo>
                  <a:pt x="1628" y="163"/>
                </a:lnTo>
                <a:lnTo>
                  <a:pt x="1628" y="155"/>
                </a:lnTo>
                <a:lnTo>
                  <a:pt x="1626" y="155"/>
                </a:lnTo>
                <a:lnTo>
                  <a:pt x="1622" y="153"/>
                </a:lnTo>
                <a:lnTo>
                  <a:pt x="1618" y="155"/>
                </a:lnTo>
                <a:lnTo>
                  <a:pt x="1616" y="155"/>
                </a:lnTo>
                <a:lnTo>
                  <a:pt x="1616" y="163"/>
                </a:lnTo>
                <a:lnTo>
                  <a:pt x="1607" y="163"/>
                </a:lnTo>
                <a:lnTo>
                  <a:pt x="1607" y="155"/>
                </a:lnTo>
                <a:lnTo>
                  <a:pt x="1605" y="155"/>
                </a:lnTo>
                <a:lnTo>
                  <a:pt x="1601" y="153"/>
                </a:lnTo>
                <a:lnTo>
                  <a:pt x="1597" y="155"/>
                </a:lnTo>
                <a:lnTo>
                  <a:pt x="1595" y="155"/>
                </a:lnTo>
                <a:lnTo>
                  <a:pt x="1595" y="163"/>
                </a:lnTo>
                <a:lnTo>
                  <a:pt x="1586" y="163"/>
                </a:lnTo>
                <a:lnTo>
                  <a:pt x="1586" y="155"/>
                </a:lnTo>
                <a:lnTo>
                  <a:pt x="1584" y="155"/>
                </a:lnTo>
                <a:lnTo>
                  <a:pt x="1580" y="153"/>
                </a:lnTo>
                <a:lnTo>
                  <a:pt x="1576" y="155"/>
                </a:lnTo>
                <a:lnTo>
                  <a:pt x="1574" y="155"/>
                </a:lnTo>
                <a:lnTo>
                  <a:pt x="1574" y="163"/>
                </a:lnTo>
                <a:lnTo>
                  <a:pt x="1568" y="163"/>
                </a:lnTo>
                <a:lnTo>
                  <a:pt x="1568" y="347"/>
                </a:lnTo>
                <a:lnTo>
                  <a:pt x="1568" y="347"/>
                </a:lnTo>
                <a:close/>
                <a:moveTo>
                  <a:pt x="1750" y="180"/>
                </a:moveTo>
                <a:lnTo>
                  <a:pt x="1750" y="129"/>
                </a:lnTo>
                <a:lnTo>
                  <a:pt x="1704" y="129"/>
                </a:lnTo>
                <a:lnTo>
                  <a:pt x="1704" y="180"/>
                </a:lnTo>
                <a:lnTo>
                  <a:pt x="1683" y="180"/>
                </a:lnTo>
                <a:lnTo>
                  <a:pt x="1683" y="347"/>
                </a:lnTo>
                <a:lnTo>
                  <a:pt x="1756" y="347"/>
                </a:lnTo>
                <a:lnTo>
                  <a:pt x="1756" y="180"/>
                </a:lnTo>
                <a:lnTo>
                  <a:pt x="1750" y="180"/>
                </a:lnTo>
                <a:lnTo>
                  <a:pt x="1750" y="180"/>
                </a:lnTo>
                <a:close/>
                <a:moveTo>
                  <a:pt x="1894" y="308"/>
                </a:moveTo>
                <a:lnTo>
                  <a:pt x="1894" y="278"/>
                </a:lnTo>
                <a:lnTo>
                  <a:pt x="1873" y="278"/>
                </a:lnTo>
                <a:lnTo>
                  <a:pt x="1873" y="308"/>
                </a:lnTo>
                <a:lnTo>
                  <a:pt x="1869" y="308"/>
                </a:lnTo>
                <a:lnTo>
                  <a:pt x="1869" y="285"/>
                </a:lnTo>
                <a:lnTo>
                  <a:pt x="1848" y="285"/>
                </a:lnTo>
                <a:lnTo>
                  <a:pt x="1848" y="308"/>
                </a:lnTo>
                <a:lnTo>
                  <a:pt x="1840" y="308"/>
                </a:lnTo>
                <a:lnTo>
                  <a:pt x="1840" y="335"/>
                </a:lnTo>
                <a:lnTo>
                  <a:pt x="1911" y="335"/>
                </a:lnTo>
                <a:lnTo>
                  <a:pt x="1911" y="308"/>
                </a:lnTo>
                <a:lnTo>
                  <a:pt x="1894" y="308"/>
                </a:lnTo>
                <a:lnTo>
                  <a:pt x="1894" y="308"/>
                </a:lnTo>
                <a:close/>
              </a:path>
            </a:pathLst>
          </a:custGeom>
          <a:solidFill>
            <a:srgbClr val="FFFFFF">
              <a:alpha val="19000"/>
              <a:lumMod val="85000"/>
            </a:srgbClr>
          </a:solidFill>
        </p:spPr>
        <p:txBody>
          <a:bodyPr vert="horz" wrap="square" lIns="91440" tIns="45720" rIns="91440" bIns="45720" anchor="t">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32" name="Freeform 32"/>
          <p:cNvSpPr/>
          <p:nvPr/>
        </p:nvSpPr>
        <p:spPr>
          <a:xfrm>
            <a:off x="573573" y="5018211"/>
            <a:ext cx="408571" cy="1547862"/>
          </a:xfrm>
          <a:custGeom>
            <a:avLst/>
            <a:gdLst/>
            <a:ahLst/>
            <a:cxnLst/>
            <a:rect l="l" t="t" r="r" b="b"/>
            <a:pathLst>
              <a:path w="105" h="394">
                <a:moveTo>
                  <a:pt x="42" y="17"/>
                </a:moveTo>
                <a:lnTo>
                  <a:pt x="92" y="0"/>
                </a:lnTo>
                <a:lnTo>
                  <a:pt x="102" y="0"/>
                </a:lnTo>
                <a:lnTo>
                  <a:pt x="102" y="29"/>
                </a:lnTo>
                <a:lnTo>
                  <a:pt x="105" y="29"/>
                </a:lnTo>
                <a:lnTo>
                  <a:pt x="105" y="122"/>
                </a:lnTo>
                <a:lnTo>
                  <a:pt x="105" y="155"/>
                </a:lnTo>
                <a:lnTo>
                  <a:pt x="105" y="205"/>
                </a:lnTo>
                <a:lnTo>
                  <a:pt x="105" y="218"/>
                </a:lnTo>
                <a:lnTo>
                  <a:pt x="105" y="298"/>
                </a:lnTo>
                <a:lnTo>
                  <a:pt x="105" y="331"/>
                </a:lnTo>
                <a:lnTo>
                  <a:pt x="105" y="394"/>
                </a:lnTo>
                <a:lnTo>
                  <a:pt x="0" y="394"/>
                </a:lnTo>
                <a:lnTo>
                  <a:pt x="0" y="218"/>
                </a:lnTo>
                <a:lnTo>
                  <a:pt x="10" y="218"/>
                </a:lnTo>
                <a:lnTo>
                  <a:pt x="10" y="155"/>
                </a:lnTo>
                <a:lnTo>
                  <a:pt x="21" y="155"/>
                </a:lnTo>
                <a:lnTo>
                  <a:pt x="21" y="122"/>
                </a:lnTo>
                <a:lnTo>
                  <a:pt x="39" y="122"/>
                </a:lnTo>
                <a:lnTo>
                  <a:pt x="39" y="29"/>
                </a:lnTo>
                <a:lnTo>
                  <a:pt x="42" y="29"/>
                </a:lnTo>
                <a:lnTo>
                  <a:pt x="42" y="17"/>
                </a:lnTo>
                <a:lnTo>
                  <a:pt x="42" y="17"/>
                </a:lnTo>
                <a:close/>
              </a:path>
            </a:pathLst>
          </a:custGeom>
          <a:solidFill>
            <a:srgbClr val="FFFFFF">
              <a:alpha val="19000"/>
              <a:lumMod val="85000"/>
            </a:srgbClr>
          </a:solidFill>
        </p:spPr>
        <p:txBody>
          <a:bodyPr vert="horz" wrap="square" lIns="91440" tIns="45720" rIns="91440" bIns="45720" anchor="t">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33" name="Freeform 33"/>
          <p:cNvSpPr/>
          <p:nvPr/>
        </p:nvSpPr>
        <p:spPr>
          <a:xfrm>
            <a:off x="1210001" y="5497499"/>
            <a:ext cx="1469285" cy="1068573"/>
          </a:xfrm>
          <a:custGeom>
            <a:avLst/>
            <a:gdLst/>
            <a:ahLst/>
            <a:cxnLst/>
            <a:rect l="l" t="t" r="r" b="b"/>
            <a:pathLst>
              <a:path w="375" h="272">
                <a:moveTo>
                  <a:pt x="109" y="163"/>
                </a:moveTo>
                <a:lnTo>
                  <a:pt x="138" y="151"/>
                </a:lnTo>
                <a:lnTo>
                  <a:pt x="145" y="140"/>
                </a:lnTo>
                <a:lnTo>
                  <a:pt x="147" y="140"/>
                </a:lnTo>
                <a:lnTo>
                  <a:pt x="155" y="151"/>
                </a:lnTo>
                <a:lnTo>
                  <a:pt x="183" y="163"/>
                </a:lnTo>
                <a:lnTo>
                  <a:pt x="183" y="169"/>
                </a:lnTo>
                <a:lnTo>
                  <a:pt x="178" y="169"/>
                </a:lnTo>
                <a:lnTo>
                  <a:pt x="178" y="190"/>
                </a:lnTo>
                <a:lnTo>
                  <a:pt x="358" y="190"/>
                </a:lnTo>
                <a:lnTo>
                  <a:pt x="358" y="199"/>
                </a:lnTo>
                <a:lnTo>
                  <a:pt x="375" y="199"/>
                </a:lnTo>
                <a:lnTo>
                  <a:pt x="375" y="272"/>
                </a:lnTo>
                <a:lnTo>
                  <a:pt x="0" y="272"/>
                </a:lnTo>
                <a:lnTo>
                  <a:pt x="0" y="199"/>
                </a:lnTo>
                <a:lnTo>
                  <a:pt x="17" y="199"/>
                </a:lnTo>
                <a:lnTo>
                  <a:pt x="17" y="190"/>
                </a:lnTo>
                <a:lnTo>
                  <a:pt x="27" y="190"/>
                </a:lnTo>
                <a:lnTo>
                  <a:pt x="27" y="71"/>
                </a:lnTo>
                <a:lnTo>
                  <a:pt x="30" y="71"/>
                </a:lnTo>
                <a:lnTo>
                  <a:pt x="30" y="50"/>
                </a:lnTo>
                <a:lnTo>
                  <a:pt x="34" y="50"/>
                </a:lnTo>
                <a:lnTo>
                  <a:pt x="34" y="27"/>
                </a:lnTo>
                <a:lnTo>
                  <a:pt x="38" y="27"/>
                </a:lnTo>
                <a:lnTo>
                  <a:pt x="38" y="18"/>
                </a:lnTo>
                <a:lnTo>
                  <a:pt x="42" y="18"/>
                </a:lnTo>
                <a:lnTo>
                  <a:pt x="51" y="0"/>
                </a:lnTo>
                <a:lnTo>
                  <a:pt x="55" y="0"/>
                </a:lnTo>
                <a:lnTo>
                  <a:pt x="65" y="18"/>
                </a:lnTo>
                <a:lnTo>
                  <a:pt x="69" y="18"/>
                </a:lnTo>
                <a:lnTo>
                  <a:pt x="69" y="27"/>
                </a:lnTo>
                <a:lnTo>
                  <a:pt x="73" y="27"/>
                </a:lnTo>
                <a:lnTo>
                  <a:pt x="73" y="50"/>
                </a:lnTo>
                <a:lnTo>
                  <a:pt x="76" y="50"/>
                </a:lnTo>
                <a:lnTo>
                  <a:pt x="76" y="71"/>
                </a:lnTo>
                <a:lnTo>
                  <a:pt x="80" y="71"/>
                </a:lnTo>
                <a:lnTo>
                  <a:pt x="80" y="190"/>
                </a:lnTo>
                <a:lnTo>
                  <a:pt x="115" y="190"/>
                </a:lnTo>
                <a:lnTo>
                  <a:pt x="115" y="169"/>
                </a:lnTo>
                <a:lnTo>
                  <a:pt x="109" y="169"/>
                </a:lnTo>
                <a:lnTo>
                  <a:pt x="109" y="163"/>
                </a:lnTo>
                <a:lnTo>
                  <a:pt x="109" y="163"/>
                </a:lnTo>
                <a:close/>
              </a:path>
            </a:pathLst>
          </a:custGeom>
          <a:solidFill>
            <a:srgbClr val="FFFFFF">
              <a:alpha val="19000"/>
              <a:lumMod val="85000"/>
            </a:srgbClr>
          </a:solidFill>
        </p:spPr>
        <p:txBody>
          <a:bodyPr vert="horz" wrap="square" lIns="91440" tIns="45720" rIns="91440" bIns="45720" anchor="t">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34" name="Freeform 34"/>
          <p:cNvSpPr/>
          <p:nvPr/>
        </p:nvSpPr>
        <p:spPr>
          <a:xfrm>
            <a:off x="2718573" y="6298928"/>
            <a:ext cx="141428" cy="267143"/>
          </a:xfrm>
          <a:custGeom>
            <a:avLst/>
            <a:gdLst/>
            <a:ahLst/>
            <a:cxnLst/>
            <a:rect l="l" t="t" r="r" b="b"/>
            <a:pathLst>
              <a:path w="37" h="67">
                <a:moveTo>
                  <a:pt x="0" y="0"/>
                </a:moveTo>
                <a:lnTo>
                  <a:pt x="37" y="0"/>
                </a:lnTo>
                <a:lnTo>
                  <a:pt x="37" y="67"/>
                </a:lnTo>
                <a:lnTo>
                  <a:pt x="0" y="67"/>
                </a:lnTo>
                <a:lnTo>
                  <a:pt x="0" y="0"/>
                </a:lnTo>
                <a:lnTo>
                  <a:pt x="0" y="0"/>
                </a:lnTo>
                <a:close/>
              </a:path>
            </a:pathLst>
          </a:custGeom>
          <a:solidFill>
            <a:srgbClr val="FFFFFF">
              <a:alpha val="19000"/>
              <a:lumMod val="85000"/>
            </a:srgbClr>
          </a:solidFill>
        </p:spPr>
        <p:txBody>
          <a:bodyPr vert="horz" wrap="square" lIns="91440" tIns="45720" rIns="91440" bIns="45720" anchor="t">
            <a:prstTxWarp prst="textNoShape">
              <a:avLst/>
            </a:prstTxWarp>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35" name="Freeform 35"/>
          <p:cNvSpPr/>
          <p:nvPr/>
        </p:nvSpPr>
        <p:spPr>
          <a:xfrm>
            <a:off x="2820720" y="6369641"/>
            <a:ext cx="424286" cy="196430"/>
          </a:xfrm>
          <a:custGeom>
            <a:avLst/>
            <a:gdLst/>
            <a:ahLst/>
            <a:cxnLst/>
            <a:rect l="l" t="t" r="r" b="b"/>
            <a:pathLst>
              <a:path w="109" h="50">
                <a:moveTo>
                  <a:pt x="63" y="0"/>
                </a:moveTo>
                <a:lnTo>
                  <a:pt x="109" y="0"/>
                </a:lnTo>
                <a:lnTo>
                  <a:pt x="109" y="25"/>
                </a:lnTo>
                <a:lnTo>
                  <a:pt x="109" y="50"/>
                </a:lnTo>
                <a:lnTo>
                  <a:pt x="63" y="50"/>
                </a:lnTo>
                <a:lnTo>
                  <a:pt x="0" y="50"/>
                </a:lnTo>
                <a:lnTo>
                  <a:pt x="0" y="25"/>
                </a:lnTo>
                <a:lnTo>
                  <a:pt x="63" y="25"/>
                </a:lnTo>
                <a:lnTo>
                  <a:pt x="63" y="0"/>
                </a:lnTo>
                <a:lnTo>
                  <a:pt x="63" y="0"/>
                </a:lnTo>
                <a:close/>
              </a:path>
            </a:pathLst>
          </a:custGeom>
          <a:solidFill>
            <a:srgbClr val="FFFFFF">
              <a:alpha val="19000"/>
              <a:lumMod val="85000"/>
            </a:srgbClr>
          </a:solidFill>
        </p:spPr>
        <p:txBody>
          <a:bodyPr vert="horz" wrap="square" lIns="91440" tIns="45720" rIns="91440" bIns="45720" anchor="t">
            <a:prstTxWarp prst="textNoShape">
              <a:avLst/>
            </a:prstTxWarp>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36" name="Freeform 36"/>
          <p:cNvSpPr/>
          <p:nvPr/>
        </p:nvSpPr>
        <p:spPr>
          <a:xfrm>
            <a:off x="3127145" y="5858928"/>
            <a:ext cx="369283" cy="707143"/>
          </a:xfrm>
          <a:custGeom>
            <a:avLst/>
            <a:gdLst/>
            <a:ahLst/>
            <a:cxnLst/>
            <a:rect l="l" t="t" r="r" b="b"/>
            <a:pathLst>
              <a:path w="93" h="180">
                <a:moveTo>
                  <a:pt x="30" y="27"/>
                </a:moveTo>
                <a:lnTo>
                  <a:pt x="44" y="0"/>
                </a:lnTo>
                <a:lnTo>
                  <a:pt x="49" y="0"/>
                </a:lnTo>
                <a:lnTo>
                  <a:pt x="63" y="27"/>
                </a:lnTo>
                <a:lnTo>
                  <a:pt x="68" y="27"/>
                </a:lnTo>
                <a:lnTo>
                  <a:pt x="68" y="59"/>
                </a:lnTo>
                <a:lnTo>
                  <a:pt x="93" y="59"/>
                </a:lnTo>
                <a:lnTo>
                  <a:pt x="93" y="180"/>
                </a:lnTo>
                <a:lnTo>
                  <a:pt x="0" y="180"/>
                </a:lnTo>
                <a:lnTo>
                  <a:pt x="0" y="59"/>
                </a:lnTo>
                <a:lnTo>
                  <a:pt x="24" y="59"/>
                </a:lnTo>
                <a:lnTo>
                  <a:pt x="24" y="27"/>
                </a:lnTo>
                <a:lnTo>
                  <a:pt x="30" y="27"/>
                </a:lnTo>
                <a:lnTo>
                  <a:pt x="30" y="27"/>
                </a:lnTo>
                <a:close/>
              </a:path>
            </a:pathLst>
          </a:custGeom>
          <a:solidFill>
            <a:srgbClr val="FFFFFF">
              <a:alpha val="19000"/>
              <a:lumMod val="85000"/>
            </a:srgbClr>
          </a:solidFill>
        </p:spPr>
        <p:txBody>
          <a:bodyPr vert="horz" wrap="square" lIns="91440" tIns="45720" rIns="91440" bIns="45720" anchor="t">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37" name="Freeform 37"/>
          <p:cNvSpPr/>
          <p:nvPr/>
        </p:nvSpPr>
        <p:spPr>
          <a:xfrm>
            <a:off x="3543576" y="6338213"/>
            <a:ext cx="157142" cy="227860"/>
          </a:xfrm>
          <a:custGeom>
            <a:avLst/>
            <a:gdLst/>
            <a:ahLst/>
            <a:cxnLst/>
            <a:rect l="l" t="t" r="r" b="b"/>
            <a:pathLst>
              <a:path w="40" h="58">
                <a:moveTo>
                  <a:pt x="0" y="0"/>
                </a:moveTo>
                <a:lnTo>
                  <a:pt x="40" y="0"/>
                </a:lnTo>
                <a:lnTo>
                  <a:pt x="40" y="58"/>
                </a:lnTo>
                <a:lnTo>
                  <a:pt x="0" y="58"/>
                </a:lnTo>
                <a:lnTo>
                  <a:pt x="0" y="0"/>
                </a:lnTo>
                <a:lnTo>
                  <a:pt x="0" y="0"/>
                </a:lnTo>
                <a:close/>
              </a:path>
            </a:pathLst>
          </a:custGeom>
          <a:solidFill>
            <a:srgbClr val="FFFFFF">
              <a:alpha val="19000"/>
              <a:lumMod val="85000"/>
            </a:srgbClr>
          </a:solidFill>
        </p:spPr>
        <p:txBody>
          <a:bodyPr vert="horz" wrap="square" lIns="91440" tIns="45720" rIns="91440" bIns="45720" anchor="t">
            <a:prstTxWarp prst="textNoShape">
              <a:avLst/>
            </a:prstTxWarp>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38" name="Freeform 38"/>
          <p:cNvSpPr/>
          <p:nvPr/>
        </p:nvSpPr>
        <p:spPr>
          <a:xfrm>
            <a:off x="3724289" y="6259641"/>
            <a:ext cx="149283" cy="306432"/>
          </a:xfrm>
          <a:custGeom>
            <a:avLst/>
            <a:gdLst/>
            <a:ahLst/>
            <a:cxnLst/>
            <a:rect l="l" t="t" r="r" b="b"/>
            <a:pathLst>
              <a:path w="38" h="79">
                <a:moveTo>
                  <a:pt x="0" y="0"/>
                </a:moveTo>
                <a:lnTo>
                  <a:pt x="38" y="0"/>
                </a:lnTo>
                <a:lnTo>
                  <a:pt x="38" y="79"/>
                </a:lnTo>
                <a:lnTo>
                  <a:pt x="0" y="79"/>
                </a:lnTo>
                <a:lnTo>
                  <a:pt x="0" y="0"/>
                </a:lnTo>
                <a:lnTo>
                  <a:pt x="0" y="0"/>
                </a:lnTo>
                <a:close/>
              </a:path>
            </a:pathLst>
          </a:custGeom>
          <a:solidFill>
            <a:srgbClr val="FFFFFF">
              <a:alpha val="19000"/>
              <a:lumMod val="85000"/>
            </a:srgbClr>
          </a:solidFill>
        </p:spPr>
        <p:txBody>
          <a:bodyPr vert="horz" wrap="square" lIns="91440" tIns="45720" rIns="91440" bIns="45720" anchor="t">
            <a:prstTxWarp prst="textNoShape">
              <a:avLst/>
            </a:prstTxWarp>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39" name="Freeform 39"/>
          <p:cNvSpPr/>
          <p:nvPr/>
        </p:nvSpPr>
        <p:spPr>
          <a:xfrm>
            <a:off x="4557147" y="5976783"/>
            <a:ext cx="196428" cy="589289"/>
          </a:xfrm>
          <a:custGeom>
            <a:avLst/>
            <a:gdLst/>
            <a:ahLst/>
            <a:cxnLst/>
            <a:rect l="l" t="t" r="r" b="b"/>
            <a:pathLst>
              <a:path w="50" h="149">
                <a:moveTo>
                  <a:pt x="9" y="23"/>
                </a:moveTo>
                <a:lnTo>
                  <a:pt x="13" y="23"/>
                </a:lnTo>
                <a:lnTo>
                  <a:pt x="23" y="0"/>
                </a:lnTo>
                <a:lnTo>
                  <a:pt x="29" y="0"/>
                </a:lnTo>
                <a:lnTo>
                  <a:pt x="36" y="23"/>
                </a:lnTo>
                <a:lnTo>
                  <a:pt x="42" y="23"/>
                </a:lnTo>
                <a:lnTo>
                  <a:pt x="42" y="36"/>
                </a:lnTo>
                <a:lnTo>
                  <a:pt x="44" y="42"/>
                </a:lnTo>
                <a:lnTo>
                  <a:pt x="50" y="42"/>
                </a:lnTo>
                <a:lnTo>
                  <a:pt x="50" y="149"/>
                </a:lnTo>
                <a:lnTo>
                  <a:pt x="0" y="149"/>
                </a:lnTo>
                <a:lnTo>
                  <a:pt x="0" y="42"/>
                </a:lnTo>
                <a:lnTo>
                  <a:pt x="8" y="42"/>
                </a:lnTo>
                <a:lnTo>
                  <a:pt x="9" y="36"/>
                </a:lnTo>
                <a:lnTo>
                  <a:pt x="9" y="23"/>
                </a:lnTo>
                <a:lnTo>
                  <a:pt x="9" y="23"/>
                </a:lnTo>
                <a:close/>
              </a:path>
            </a:pathLst>
          </a:custGeom>
          <a:solidFill>
            <a:srgbClr val="FFFFFF">
              <a:alpha val="19000"/>
              <a:lumMod val="85000"/>
            </a:srgbClr>
          </a:solidFill>
        </p:spPr>
        <p:txBody>
          <a:bodyPr vert="horz" wrap="square" lIns="91440" tIns="45720" rIns="91440" bIns="45720" anchor="t">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40" name="Freeform 40"/>
          <p:cNvSpPr/>
          <p:nvPr/>
        </p:nvSpPr>
        <p:spPr>
          <a:xfrm>
            <a:off x="4855717" y="6448213"/>
            <a:ext cx="110000" cy="117859"/>
          </a:xfrm>
          <a:custGeom>
            <a:avLst/>
            <a:gdLst/>
            <a:ahLst/>
            <a:cxnLst/>
            <a:rect l="l" t="t" r="r" b="b"/>
            <a:pathLst>
              <a:path w="28" h="31">
                <a:moveTo>
                  <a:pt x="0" y="0"/>
                </a:moveTo>
                <a:lnTo>
                  <a:pt x="28" y="0"/>
                </a:lnTo>
                <a:lnTo>
                  <a:pt x="28" y="31"/>
                </a:lnTo>
                <a:lnTo>
                  <a:pt x="0" y="31"/>
                </a:lnTo>
                <a:lnTo>
                  <a:pt x="0" y="0"/>
                </a:lnTo>
                <a:lnTo>
                  <a:pt x="0" y="0"/>
                </a:lnTo>
                <a:close/>
              </a:path>
            </a:pathLst>
          </a:custGeom>
          <a:solidFill>
            <a:srgbClr val="FFFFFF">
              <a:alpha val="19000"/>
              <a:lumMod val="85000"/>
            </a:srgbClr>
          </a:solidFill>
        </p:spPr>
        <p:txBody>
          <a:bodyPr vert="horz" wrap="square" lIns="91440" tIns="45720" rIns="91440" bIns="45720" anchor="t">
            <a:prstTxWarp prst="textNoShape">
              <a:avLst/>
            </a:prstTxWarp>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41" name="Freeform 41"/>
          <p:cNvSpPr/>
          <p:nvPr/>
        </p:nvSpPr>
        <p:spPr>
          <a:xfrm>
            <a:off x="4895005" y="5191803"/>
            <a:ext cx="1037144" cy="1374268"/>
          </a:xfrm>
          <a:custGeom>
            <a:avLst/>
            <a:gdLst/>
            <a:ahLst/>
            <a:cxnLst/>
            <a:rect l="l" t="t" r="r" b="b"/>
            <a:pathLst>
              <a:path w="266" h="476">
                <a:moveTo>
                  <a:pt x="124" y="0"/>
                </a:moveTo>
                <a:lnTo>
                  <a:pt x="203" y="0"/>
                </a:lnTo>
                <a:lnTo>
                  <a:pt x="203" y="5"/>
                </a:lnTo>
                <a:lnTo>
                  <a:pt x="209" y="5"/>
                </a:lnTo>
                <a:lnTo>
                  <a:pt x="209" y="9"/>
                </a:lnTo>
                <a:lnTo>
                  <a:pt x="214" y="9"/>
                </a:lnTo>
                <a:lnTo>
                  <a:pt x="214" y="17"/>
                </a:lnTo>
                <a:lnTo>
                  <a:pt x="222" y="17"/>
                </a:lnTo>
                <a:lnTo>
                  <a:pt x="222" y="430"/>
                </a:lnTo>
                <a:lnTo>
                  <a:pt x="230" y="430"/>
                </a:lnTo>
                <a:lnTo>
                  <a:pt x="230" y="453"/>
                </a:lnTo>
                <a:lnTo>
                  <a:pt x="230" y="462"/>
                </a:lnTo>
                <a:lnTo>
                  <a:pt x="266" y="462"/>
                </a:lnTo>
                <a:lnTo>
                  <a:pt x="266" y="476"/>
                </a:lnTo>
                <a:lnTo>
                  <a:pt x="230" y="476"/>
                </a:lnTo>
                <a:lnTo>
                  <a:pt x="222" y="476"/>
                </a:lnTo>
                <a:lnTo>
                  <a:pt x="199" y="476"/>
                </a:lnTo>
                <a:lnTo>
                  <a:pt x="124" y="476"/>
                </a:lnTo>
                <a:lnTo>
                  <a:pt x="48" y="476"/>
                </a:lnTo>
                <a:lnTo>
                  <a:pt x="0" y="476"/>
                </a:lnTo>
                <a:lnTo>
                  <a:pt x="0" y="453"/>
                </a:lnTo>
                <a:lnTo>
                  <a:pt x="0" y="411"/>
                </a:lnTo>
                <a:lnTo>
                  <a:pt x="10" y="411"/>
                </a:lnTo>
                <a:lnTo>
                  <a:pt x="10" y="166"/>
                </a:lnTo>
                <a:lnTo>
                  <a:pt x="17" y="166"/>
                </a:lnTo>
                <a:lnTo>
                  <a:pt x="17" y="155"/>
                </a:lnTo>
                <a:lnTo>
                  <a:pt x="23" y="155"/>
                </a:lnTo>
                <a:lnTo>
                  <a:pt x="23" y="143"/>
                </a:lnTo>
                <a:lnTo>
                  <a:pt x="25" y="143"/>
                </a:lnTo>
                <a:lnTo>
                  <a:pt x="44" y="111"/>
                </a:lnTo>
                <a:lnTo>
                  <a:pt x="46" y="111"/>
                </a:lnTo>
                <a:lnTo>
                  <a:pt x="48" y="111"/>
                </a:lnTo>
                <a:lnTo>
                  <a:pt x="48" y="76"/>
                </a:lnTo>
                <a:lnTo>
                  <a:pt x="50" y="76"/>
                </a:lnTo>
                <a:lnTo>
                  <a:pt x="50" y="113"/>
                </a:lnTo>
                <a:lnTo>
                  <a:pt x="69" y="143"/>
                </a:lnTo>
                <a:lnTo>
                  <a:pt x="71" y="143"/>
                </a:lnTo>
                <a:lnTo>
                  <a:pt x="71" y="155"/>
                </a:lnTo>
                <a:lnTo>
                  <a:pt x="75" y="155"/>
                </a:lnTo>
                <a:lnTo>
                  <a:pt x="75" y="166"/>
                </a:lnTo>
                <a:lnTo>
                  <a:pt x="82" y="166"/>
                </a:lnTo>
                <a:lnTo>
                  <a:pt x="82" y="453"/>
                </a:lnTo>
                <a:lnTo>
                  <a:pt x="124" y="453"/>
                </a:lnTo>
                <a:lnTo>
                  <a:pt x="124" y="23"/>
                </a:lnTo>
                <a:lnTo>
                  <a:pt x="124" y="17"/>
                </a:lnTo>
                <a:lnTo>
                  <a:pt x="124" y="17"/>
                </a:lnTo>
                <a:lnTo>
                  <a:pt x="124" y="11"/>
                </a:lnTo>
                <a:lnTo>
                  <a:pt x="124" y="9"/>
                </a:lnTo>
                <a:lnTo>
                  <a:pt x="124" y="5"/>
                </a:lnTo>
                <a:lnTo>
                  <a:pt x="124" y="0"/>
                </a:lnTo>
                <a:lnTo>
                  <a:pt x="124" y="0"/>
                </a:lnTo>
                <a:close/>
              </a:path>
            </a:pathLst>
          </a:custGeom>
          <a:solidFill>
            <a:srgbClr val="FFFFFF">
              <a:alpha val="19000"/>
              <a:lumMod val="85000"/>
            </a:srgbClr>
          </a:solidFill>
        </p:spPr>
        <p:txBody>
          <a:bodyPr vert="horz" wrap="square" lIns="91440" tIns="45720" rIns="91440" bIns="45720" anchor="t">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42" name="Freeform 42"/>
          <p:cNvSpPr/>
          <p:nvPr/>
        </p:nvSpPr>
        <p:spPr>
          <a:xfrm>
            <a:off x="5837864" y="5992497"/>
            <a:ext cx="408571" cy="573575"/>
          </a:xfrm>
          <a:custGeom>
            <a:avLst/>
            <a:gdLst/>
            <a:ahLst/>
            <a:cxnLst/>
            <a:rect l="l" t="t" r="r" b="b"/>
            <a:pathLst>
              <a:path w="103" h="145">
                <a:moveTo>
                  <a:pt x="48" y="112"/>
                </a:moveTo>
                <a:lnTo>
                  <a:pt x="103" y="112"/>
                </a:lnTo>
                <a:lnTo>
                  <a:pt x="103" y="145"/>
                </a:lnTo>
                <a:lnTo>
                  <a:pt x="48" y="145"/>
                </a:lnTo>
                <a:lnTo>
                  <a:pt x="23" y="145"/>
                </a:lnTo>
                <a:lnTo>
                  <a:pt x="0" y="145"/>
                </a:lnTo>
                <a:lnTo>
                  <a:pt x="0" y="11"/>
                </a:lnTo>
                <a:lnTo>
                  <a:pt x="6" y="11"/>
                </a:lnTo>
                <a:lnTo>
                  <a:pt x="6" y="0"/>
                </a:lnTo>
                <a:lnTo>
                  <a:pt x="34" y="0"/>
                </a:lnTo>
                <a:lnTo>
                  <a:pt x="34" y="11"/>
                </a:lnTo>
                <a:lnTo>
                  <a:pt x="48" y="11"/>
                </a:lnTo>
                <a:lnTo>
                  <a:pt x="48" y="112"/>
                </a:lnTo>
                <a:lnTo>
                  <a:pt x="48" y="112"/>
                </a:lnTo>
                <a:close/>
              </a:path>
            </a:pathLst>
          </a:custGeom>
          <a:solidFill>
            <a:srgbClr val="FFFFFF">
              <a:alpha val="19000"/>
              <a:lumMod val="85000"/>
            </a:srgbClr>
          </a:solidFill>
        </p:spPr>
        <p:txBody>
          <a:bodyPr vert="horz" wrap="square" lIns="91440" tIns="45720" rIns="91440" bIns="45720" anchor="t">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43" name="Freeform 43"/>
          <p:cNvSpPr/>
          <p:nvPr/>
        </p:nvSpPr>
        <p:spPr>
          <a:xfrm>
            <a:off x="6537147" y="6008211"/>
            <a:ext cx="487144" cy="557862"/>
          </a:xfrm>
          <a:custGeom>
            <a:avLst/>
            <a:gdLst/>
            <a:ahLst/>
            <a:cxnLst/>
            <a:rect l="l" t="t" r="r" b="b"/>
            <a:pathLst>
              <a:path w="124" h="142">
                <a:moveTo>
                  <a:pt x="0" y="0"/>
                </a:moveTo>
                <a:lnTo>
                  <a:pt x="124" y="0"/>
                </a:lnTo>
                <a:lnTo>
                  <a:pt x="124" y="142"/>
                </a:lnTo>
                <a:lnTo>
                  <a:pt x="0" y="142"/>
                </a:lnTo>
                <a:lnTo>
                  <a:pt x="0" y="0"/>
                </a:lnTo>
                <a:lnTo>
                  <a:pt x="0" y="0"/>
                </a:lnTo>
                <a:close/>
              </a:path>
            </a:pathLst>
          </a:custGeom>
          <a:solidFill>
            <a:srgbClr val="FFFFFF">
              <a:alpha val="19000"/>
              <a:lumMod val="85000"/>
            </a:srgbClr>
          </a:solidFill>
        </p:spPr>
        <p:txBody>
          <a:bodyPr vert="horz" wrap="square" lIns="91440" tIns="45720" rIns="91440" bIns="45720" anchor="t">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44" name="Freeform 44"/>
          <p:cNvSpPr/>
          <p:nvPr/>
        </p:nvSpPr>
        <p:spPr>
          <a:xfrm>
            <a:off x="7063579" y="5709641"/>
            <a:ext cx="1162859" cy="856433"/>
          </a:xfrm>
          <a:custGeom>
            <a:avLst/>
            <a:gdLst/>
            <a:ahLst/>
            <a:cxnLst/>
            <a:rect l="l" t="t" r="r" b="b"/>
            <a:pathLst>
              <a:path w="296" h="218">
                <a:moveTo>
                  <a:pt x="84" y="193"/>
                </a:moveTo>
                <a:lnTo>
                  <a:pt x="94" y="193"/>
                </a:lnTo>
                <a:lnTo>
                  <a:pt x="94" y="199"/>
                </a:lnTo>
                <a:lnTo>
                  <a:pt x="113" y="199"/>
                </a:lnTo>
                <a:lnTo>
                  <a:pt x="113" y="206"/>
                </a:lnTo>
                <a:lnTo>
                  <a:pt x="160" y="206"/>
                </a:lnTo>
                <a:lnTo>
                  <a:pt x="160" y="9"/>
                </a:lnTo>
                <a:lnTo>
                  <a:pt x="178" y="9"/>
                </a:lnTo>
                <a:lnTo>
                  <a:pt x="178" y="0"/>
                </a:lnTo>
                <a:lnTo>
                  <a:pt x="218" y="0"/>
                </a:lnTo>
                <a:lnTo>
                  <a:pt x="218" y="9"/>
                </a:lnTo>
                <a:lnTo>
                  <a:pt x="231" y="9"/>
                </a:lnTo>
                <a:lnTo>
                  <a:pt x="231" y="206"/>
                </a:lnTo>
                <a:lnTo>
                  <a:pt x="245" y="206"/>
                </a:lnTo>
                <a:lnTo>
                  <a:pt x="245" y="214"/>
                </a:lnTo>
                <a:lnTo>
                  <a:pt x="296" y="214"/>
                </a:lnTo>
                <a:lnTo>
                  <a:pt x="296" y="218"/>
                </a:lnTo>
                <a:lnTo>
                  <a:pt x="245" y="218"/>
                </a:lnTo>
                <a:lnTo>
                  <a:pt x="231" y="218"/>
                </a:lnTo>
                <a:lnTo>
                  <a:pt x="160" y="218"/>
                </a:lnTo>
                <a:lnTo>
                  <a:pt x="130" y="218"/>
                </a:lnTo>
                <a:lnTo>
                  <a:pt x="84" y="218"/>
                </a:lnTo>
                <a:lnTo>
                  <a:pt x="80" y="218"/>
                </a:lnTo>
                <a:lnTo>
                  <a:pt x="50" y="218"/>
                </a:lnTo>
                <a:lnTo>
                  <a:pt x="0" y="218"/>
                </a:lnTo>
                <a:lnTo>
                  <a:pt x="0" y="4"/>
                </a:lnTo>
                <a:lnTo>
                  <a:pt x="50" y="4"/>
                </a:lnTo>
                <a:lnTo>
                  <a:pt x="50" y="25"/>
                </a:lnTo>
                <a:lnTo>
                  <a:pt x="84" y="25"/>
                </a:lnTo>
                <a:lnTo>
                  <a:pt x="84" y="193"/>
                </a:lnTo>
                <a:lnTo>
                  <a:pt x="84" y="193"/>
                </a:lnTo>
                <a:close/>
              </a:path>
            </a:pathLst>
          </a:custGeom>
          <a:solidFill>
            <a:srgbClr val="FFFFFF">
              <a:alpha val="19000"/>
              <a:lumMod val="85000"/>
            </a:srgbClr>
          </a:solidFill>
        </p:spPr>
        <p:txBody>
          <a:bodyPr vert="horz" wrap="square" lIns="91440" tIns="45720" rIns="91440" bIns="45720" anchor="t">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45" name="Freeform 45"/>
          <p:cNvSpPr/>
          <p:nvPr/>
        </p:nvSpPr>
        <p:spPr>
          <a:xfrm>
            <a:off x="47143" y="6338213"/>
            <a:ext cx="502858" cy="227860"/>
          </a:xfrm>
          <a:custGeom>
            <a:avLst/>
            <a:gdLst/>
            <a:ahLst/>
            <a:cxnLst/>
            <a:rect l="l" t="t" r="r" b="b"/>
            <a:pathLst>
              <a:path w="129" h="58">
                <a:moveTo>
                  <a:pt x="0" y="0"/>
                </a:moveTo>
                <a:lnTo>
                  <a:pt x="129" y="0"/>
                </a:lnTo>
                <a:lnTo>
                  <a:pt x="129" y="58"/>
                </a:lnTo>
                <a:lnTo>
                  <a:pt x="0" y="58"/>
                </a:lnTo>
                <a:lnTo>
                  <a:pt x="0" y="0"/>
                </a:lnTo>
                <a:lnTo>
                  <a:pt x="0" y="0"/>
                </a:lnTo>
                <a:close/>
              </a:path>
            </a:pathLst>
          </a:custGeom>
          <a:solidFill>
            <a:srgbClr val="FFFFFF">
              <a:alpha val="19000"/>
              <a:lumMod val="85000"/>
            </a:srgbClr>
          </a:solidFill>
        </p:spPr>
        <p:txBody>
          <a:bodyPr vert="horz" wrap="square" lIns="91440" tIns="45720" rIns="91440" bIns="45720" anchor="t">
            <a:prstTxWarp prst="textNoShape">
              <a:avLst/>
            </a:prstTxWarp>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46" name="Freeform 46"/>
          <p:cNvSpPr/>
          <p:nvPr/>
        </p:nvSpPr>
        <p:spPr>
          <a:xfrm>
            <a:off x="3700718" y="5012800"/>
            <a:ext cx="793569" cy="1553271"/>
          </a:xfrm>
          <a:custGeom>
            <a:avLst/>
            <a:gdLst/>
            <a:ahLst/>
            <a:cxnLst/>
            <a:rect l="l" t="t" r="r" b="b"/>
            <a:pathLst>
              <a:path w="200" h="538">
                <a:moveTo>
                  <a:pt x="145" y="446"/>
                </a:moveTo>
                <a:lnTo>
                  <a:pt x="195" y="446"/>
                </a:lnTo>
                <a:lnTo>
                  <a:pt x="195" y="456"/>
                </a:lnTo>
                <a:lnTo>
                  <a:pt x="200" y="456"/>
                </a:lnTo>
                <a:lnTo>
                  <a:pt x="200" y="538"/>
                </a:lnTo>
                <a:lnTo>
                  <a:pt x="145" y="538"/>
                </a:lnTo>
                <a:lnTo>
                  <a:pt x="95" y="538"/>
                </a:lnTo>
                <a:lnTo>
                  <a:pt x="46" y="538"/>
                </a:lnTo>
                <a:lnTo>
                  <a:pt x="34" y="538"/>
                </a:lnTo>
                <a:lnTo>
                  <a:pt x="0" y="538"/>
                </a:lnTo>
                <a:lnTo>
                  <a:pt x="0" y="482"/>
                </a:lnTo>
                <a:lnTo>
                  <a:pt x="34" y="482"/>
                </a:lnTo>
                <a:lnTo>
                  <a:pt x="34" y="287"/>
                </a:lnTo>
                <a:lnTo>
                  <a:pt x="55" y="287"/>
                </a:lnTo>
                <a:lnTo>
                  <a:pt x="55" y="152"/>
                </a:lnTo>
                <a:lnTo>
                  <a:pt x="55" y="146"/>
                </a:lnTo>
                <a:lnTo>
                  <a:pt x="67" y="146"/>
                </a:lnTo>
                <a:lnTo>
                  <a:pt x="67" y="64"/>
                </a:lnTo>
                <a:lnTo>
                  <a:pt x="72" y="64"/>
                </a:lnTo>
                <a:lnTo>
                  <a:pt x="74" y="31"/>
                </a:lnTo>
                <a:lnTo>
                  <a:pt x="76" y="64"/>
                </a:lnTo>
                <a:lnTo>
                  <a:pt x="84" y="64"/>
                </a:lnTo>
                <a:lnTo>
                  <a:pt x="86" y="0"/>
                </a:lnTo>
                <a:lnTo>
                  <a:pt x="88" y="64"/>
                </a:lnTo>
                <a:lnTo>
                  <a:pt x="99" y="64"/>
                </a:lnTo>
                <a:lnTo>
                  <a:pt x="99" y="64"/>
                </a:lnTo>
                <a:lnTo>
                  <a:pt x="95" y="64"/>
                </a:lnTo>
                <a:lnTo>
                  <a:pt x="97" y="23"/>
                </a:lnTo>
                <a:lnTo>
                  <a:pt x="99" y="60"/>
                </a:lnTo>
                <a:lnTo>
                  <a:pt x="109" y="60"/>
                </a:lnTo>
                <a:lnTo>
                  <a:pt x="109" y="52"/>
                </a:lnTo>
                <a:lnTo>
                  <a:pt x="111" y="64"/>
                </a:lnTo>
                <a:lnTo>
                  <a:pt x="109" y="64"/>
                </a:lnTo>
                <a:lnTo>
                  <a:pt x="109" y="64"/>
                </a:lnTo>
                <a:lnTo>
                  <a:pt x="111" y="64"/>
                </a:lnTo>
                <a:lnTo>
                  <a:pt x="111" y="146"/>
                </a:lnTo>
                <a:lnTo>
                  <a:pt x="120" y="146"/>
                </a:lnTo>
                <a:lnTo>
                  <a:pt x="120" y="152"/>
                </a:lnTo>
                <a:lnTo>
                  <a:pt x="128" y="152"/>
                </a:lnTo>
                <a:lnTo>
                  <a:pt x="128" y="287"/>
                </a:lnTo>
                <a:lnTo>
                  <a:pt x="145" y="287"/>
                </a:lnTo>
                <a:lnTo>
                  <a:pt x="145" y="446"/>
                </a:lnTo>
                <a:lnTo>
                  <a:pt x="145" y="446"/>
                </a:lnTo>
                <a:close/>
              </a:path>
            </a:pathLst>
          </a:custGeom>
          <a:solidFill>
            <a:srgbClr val="FFFFFF">
              <a:alpha val="19000"/>
              <a:lumMod val="85000"/>
            </a:srgbClr>
          </a:solidFill>
        </p:spPr>
        <p:txBody>
          <a:bodyPr vert="horz" wrap="square" lIns="91440" tIns="45720" rIns="91440" bIns="45720" anchor="t">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47" name="Freeform 47"/>
          <p:cNvSpPr/>
          <p:nvPr/>
        </p:nvSpPr>
        <p:spPr>
          <a:xfrm>
            <a:off x="6270004" y="6503215"/>
            <a:ext cx="840713" cy="62858"/>
          </a:xfrm>
          <a:custGeom>
            <a:avLst/>
            <a:gdLst/>
            <a:ahLst/>
            <a:cxnLst/>
            <a:rect l="l" t="t" r="r" b="b"/>
            <a:pathLst>
              <a:path w="212" h="15">
                <a:moveTo>
                  <a:pt x="0" y="0"/>
                </a:moveTo>
                <a:lnTo>
                  <a:pt x="212" y="0"/>
                </a:lnTo>
                <a:lnTo>
                  <a:pt x="212" y="15"/>
                </a:lnTo>
                <a:lnTo>
                  <a:pt x="0" y="15"/>
                </a:lnTo>
                <a:lnTo>
                  <a:pt x="0" y="0"/>
                </a:lnTo>
                <a:lnTo>
                  <a:pt x="0" y="0"/>
                </a:lnTo>
                <a:close/>
              </a:path>
            </a:pathLst>
          </a:custGeom>
          <a:solidFill>
            <a:srgbClr val="FFFFFF">
              <a:alpha val="19000"/>
              <a:lumMod val="85000"/>
            </a:srgbClr>
          </a:solidFill>
        </p:spPr>
        <p:txBody>
          <a:bodyPr vert="horz" wrap="square" lIns="91440" tIns="45720" rIns="91440" bIns="45720" anchor="t">
            <a:prstTxWarp prst="textNoShape">
              <a:avLst/>
            </a:prstTxWarp>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48" name="Freeform 48"/>
          <p:cNvSpPr/>
          <p:nvPr/>
        </p:nvSpPr>
        <p:spPr>
          <a:xfrm>
            <a:off x="0" y="6471785"/>
            <a:ext cx="12177677" cy="421538"/>
          </a:xfrm>
          <a:custGeom>
            <a:avLst/>
            <a:gdLst/>
            <a:ahLst/>
            <a:cxnLst/>
            <a:rect l="l" t="t" r="r" b="b"/>
            <a:pathLst>
              <a:path w="2098" h="101">
                <a:moveTo>
                  <a:pt x="132" y="0"/>
                </a:moveTo>
                <a:lnTo>
                  <a:pt x="132" y="21"/>
                </a:lnTo>
                <a:lnTo>
                  <a:pt x="138" y="21"/>
                </a:lnTo>
                <a:lnTo>
                  <a:pt x="138" y="0"/>
                </a:lnTo>
                <a:lnTo>
                  <a:pt x="281" y="0"/>
                </a:lnTo>
                <a:lnTo>
                  <a:pt x="281" y="21"/>
                </a:lnTo>
                <a:lnTo>
                  <a:pt x="289" y="21"/>
                </a:lnTo>
                <a:lnTo>
                  <a:pt x="289" y="0"/>
                </a:lnTo>
                <a:lnTo>
                  <a:pt x="675" y="0"/>
                </a:lnTo>
                <a:lnTo>
                  <a:pt x="675" y="21"/>
                </a:lnTo>
                <a:lnTo>
                  <a:pt x="685" y="21"/>
                </a:lnTo>
                <a:lnTo>
                  <a:pt x="685" y="0"/>
                </a:lnTo>
                <a:lnTo>
                  <a:pt x="706" y="0"/>
                </a:lnTo>
                <a:lnTo>
                  <a:pt x="706" y="21"/>
                </a:lnTo>
                <a:lnTo>
                  <a:pt x="710" y="21"/>
                </a:lnTo>
                <a:lnTo>
                  <a:pt x="710" y="0"/>
                </a:lnTo>
                <a:lnTo>
                  <a:pt x="819" y="0"/>
                </a:lnTo>
                <a:lnTo>
                  <a:pt x="819" y="21"/>
                </a:lnTo>
                <a:lnTo>
                  <a:pt x="824" y="21"/>
                </a:lnTo>
                <a:lnTo>
                  <a:pt x="824" y="0"/>
                </a:lnTo>
                <a:lnTo>
                  <a:pt x="889" y="0"/>
                </a:lnTo>
                <a:lnTo>
                  <a:pt x="889" y="21"/>
                </a:lnTo>
                <a:lnTo>
                  <a:pt x="895" y="21"/>
                </a:lnTo>
                <a:lnTo>
                  <a:pt x="895" y="0"/>
                </a:lnTo>
                <a:lnTo>
                  <a:pt x="979" y="0"/>
                </a:lnTo>
                <a:lnTo>
                  <a:pt x="979" y="21"/>
                </a:lnTo>
                <a:lnTo>
                  <a:pt x="987" y="21"/>
                </a:lnTo>
                <a:lnTo>
                  <a:pt x="987" y="0"/>
                </a:lnTo>
                <a:lnTo>
                  <a:pt x="1222" y="0"/>
                </a:lnTo>
                <a:lnTo>
                  <a:pt x="1222" y="21"/>
                </a:lnTo>
                <a:lnTo>
                  <a:pt x="1228" y="21"/>
                </a:lnTo>
                <a:lnTo>
                  <a:pt x="1228" y="0"/>
                </a:lnTo>
                <a:lnTo>
                  <a:pt x="1257" y="0"/>
                </a:lnTo>
                <a:lnTo>
                  <a:pt x="1257" y="21"/>
                </a:lnTo>
                <a:lnTo>
                  <a:pt x="1260" y="21"/>
                </a:lnTo>
                <a:lnTo>
                  <a:pt x="1260" y="4"/>
                </a:lnTo>
                <a:lnTo>
                  <a:pt x="1260" y="0"/>
                </a:lnTo>
                <a:lnTo>
                  <a:pt x="1352" y="0"/>
                </a:lnTo>
                <a:lnTo>
                  <a:pt x="1352" y="4"/>
                </a:lnTo>
                <a:lnTo>
                  <a:pt x="1362" y="4"/>
                </a:lnTo>
                <a:lnTo>
                  <a:pt x="1362" y="0"/>
                </a:lnTo>
                <a:lnTo>
                  <a:pt x="1446" y="0"/>
                </a:lnTo>
                <a:lnTo>
                  <a:pt x="1446" y="4"/>
                </a:lnTo>
                <a:lnTo>
                  <a:pt x="1446" y="11"/>
                </a:lnTo>
                <a:lnTo>
                  <a:pt x="1477" y="11"/>
                </a:lnTo>
                <a:lnTo>
                  <a:pt x="1477" y="21"/>
                </a:lnTo>
                <a:lnTo>
                  <a:pt x="1478" y="21"/>
                </a:lnTo>
                <a:lnTo>
                  <a:pt x="1478" y="0"/>
                </a:lnTo>
                <a:lnTo>
                  <a:pt x="1582" y="0"/>
                </a:lnTo>
                <a:lnTo>
                  <a:pt x="1582" y="21"/>
                </a:lnTo>
                <a:lnTo>
                  <a:pt x="1610" y="21"/>
                </a:lnTo>
                <a:lnTo>
                  <a:pt x="1610" y="0"/>
                </a:lnTo>
                <a:lnTo>
                  <a:pt x="1783" y="0"/>
                </a:lnTo>
                <a:lnTo>
                  <a:pt x="1783" y="21"/>
                </a:lnTo>
                <a:lnTo>
                  <a:pt x="1792" y="21"/>
                </a:lnTo>
                <a:lnTo>
                  <a:pt x="1792" y="0"/>
                </a:lnTo>
                <a:lnTo>
                  <a:pt x="1884" y="0"/>
                </a:lnTo>
                <a:lnTo>
                  <a:pt x="1884" y="4"/>
                </a:lnTo>
                <a:lnTo>
                  <a:pt x="1903" y="4"/>
                </a:lnTo>
                <a:lnTo>
                  <a:pt x="1903" y="11"/>
                </a:lnTo>
                <a:lnTo>
                  <a:pt x="1928" y="11"/>
                </a:lnTo>
                <a:lnTo>
                  <a:pt x="1928" y="0"/>
                </a:lnTo>
                <a:lnTo>
                  <a:pt x="2029" y="0"/>
                </a:lnTo>
                <a:lnTo>
                  <a:pt x="2029" y="11"/>
                </a:lnTo>
                <a:lnTo>
                  <a:pt x="2037" y="11"/>
                </a:lnTo>
                <a:lnTo>
                  <a:pt x="2037" y="19"/>
                </a:lnTo>
                <a:lnTo>
                  <a:pt x="2046" y="19"/>
                </a:lnTo>
                <a:lnTo>
                  <a:pt x="2046" y="4"/>
                </a:lnTo>
                <a:lnTo>
                  <a:pt x="2081" y="4"/>
                </a:lnTo>
                <a:lnTo>
                  <a:pt x="2081" y="19"/>
                </a:lnTo>
                <a:lnTo>
                  <a:pt x="2087" y="19"/>
                </a:lnTo>
                <a:lnTo>
                  <a:pt x="2087" y="21"/>
                </a:lnTo>
                <a:lnTo>
                  <a:pt x="2098" y="21"/>
                </a:lnTo>
                <a:lnTo>
                  <a:pt x="2098" y="57"/>
                </a:lnTo>
                <a:lnTo>
                  <a:pt x="2098" y="57"/>
                </a:lnTo>
                <a:lnTo>
                  <a:pt x="2098" y="101"/>
                </a:lnTo>
                <a:lnTo>
                  <a:pt x="2098" y="101"/>
                </a:lnTo>
                <a:lnTo>
                  <a:pt x="0" y="101"/>
                </a:lnTo>
                <a:lnTo>
                  <a:pt x="0" y="57"/>
                </a:lnTo>
                <a:lnTo>
                  <a:pt x="0" y="57"/>
                </a:lnTo>
                <a:lnTo>
                  <a:pt x="0" y="21"/>
                </a:lnTo>
                <a:lnTo>
                  <a:pt x="4" y="21"/>
                </a:lnTo>
                <a:lnTo>
                  <a:pt x="4" y="0"/>
                </a:lnTo>
                <a:lnTo>
                  <a:pt x="132" y="0"/>
                </a:lnTo>
                <a:lnTo>
                  <a:pt x="132" y="0"/>
                </a:lnTo>
                <a:close/>
              </a:path>
            </a:pathLst>
          </a:custGeom>
          <a:solidFill>
            <a:srgbClr val="FFFFFF">
              <a:alpha val="19000"/>
              <a:lumMod val="85000"/>
            </a:srgbClr>
          </a:solidFill>
        </p:spPr>
        <p:txBody>
          <a:bodyPr vert="horz" wrap="square" lIns="91440" tIns="45720" rIns="91440" bIns="45720" anchor="t">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49" name="Freeform 49"/>
          <p:cNvSpPr/>
          <p:nvPr/>
        </p:nvSpPr>
        <p:spPr>
          <a:xfrm>
            <a:off x="8660772" y="5018211"/>
            <a:ext cx="408571" cy="1547862"/>
          </a:xfrm>
          <a:custGeom>
            <a:avLst/>
            <a:gdLst/>
            <a:ahLst/>
            <a:cxnLst/>
            <a:rect l="l" t="t" r="r" b="b"/>
            <a:pathLst>
              <a:path w="105" h="394">
                <a:moveTo>
                  <a:pt x="42" y="17"/>
                </a:moveTo>
                <a:lnTo>
                  <a:pt x="92" y="0"/>
                </a:lnTo>
                <a:lnTo>
                  <a:pt x="102" y="0"/>
                </a:lnTo>
                <a:lnTo>
                  <a:pt x="102" y="29"/>
                </a:lnTo>
                <a:lnTo>
                  <a:pt x="105" y="29"/>
                </a:lnTo>
                <a:lnTo>
                  <a:pt x="105" y="122"/>
                </a:lnTo>
                <a:lnTo>
                  <a:pt x="105" y="155"/>
                </a:lnTo>
                <a:lnTo>
                  <a:pt x="105" y="205"/>
                </a:lnTo>
                <a:lnTo>
                  <a:pt x="105" y="218"/>
                </a:lnTo>
                <a:lnTo>
                  <a:pt x="105" y="298"/>
                </a:lnTo>
                <a:lnTo>
                  <a:pt x="105" y="331"/>
                </a:lnTo>
                <a:lnTo>
                  <a:pt x="105" y="394"/>
                </a:lnTo>
                <a:lnTo>
                  <a:pt x="0" y="394"/>
                </a:lnTo>
                <a:lnTo>
                  <a:pt x="0" y="218"/>
                </a:lnTo>
                <a:lnTo>
                  <a:pt x="10" y="218"/>
                </a:lnTo>
                <a:lnTo>
                  <a:pt x="10" y="155"/>
                </a:lnTo>
                <a:lnTo>
                  <a:pt x="21" y="155"/>
                </a:lnTo>
                <a:lnTo>
                  <a:pt x="21" y="122"/>
                </a:lnTo>
                <a:lnTo>
                  <a:pt x="39" y="122"/>
                </a:lnTo>
                <a:lnTo>
                  <a:pt x="39" y="29"/>
                </a:lnTo>
                <a:lnTo>
                  <a:pt x="42" y="29"/>
                </a:lnTo>
                <a:lnTo>
                  <a:pt x="42" y="17"/>
                </a:lnTo>
                <a:lnTo>
                  <a:pt x="42" y="17"/>
                </a:lnTo>
                <a:close/>
              </a:path>
            </a:pathLst>
          </a:custGeom>
          <a:solidFill>
            <a:srgbClr val="FFFFFF">
              <a:alpha val="19000"/>
              <a:lumMod val="85000"/>
            </a:srgbClr>
          </a:solidFill>
        </p:spPr>
        <p:txBody>
          <a:bodyPr vert="horz" wrap="square" lIns="91440" tIns="45720" rIns="91440" bIns="45720" anchor="t">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50" name="Freeform 50"/>
          <p:cNvSpPr/>
          <p:nvPr/>
        </p:nvSpPr>
        <p:spPr>
          <a:xfrm>
            <a:off x="9297200" y="5497499"/>
            <a:ext cx="1469285" cy="1068573"/>
          </a:xfrm>
          <a:custGeom>
            <a:avLst/>
            <a:gdLst/>
            <a:ahLst/>
            <a:cxnLst/>
            <a:rect l="l" t="t" r="r" b="b"/>
            <a:pathLst>
              <a:path w="375" h="272">
                <a:moveTo>
                  <a:pt x="109" y="163"/>
                </a:moveTo>
                <a:lnTo>
                  <a:pt x="138" y="151"/>
                </a:lnTo>
                <a:lnTo>
                  <a:pt x="145" y="140"/>
                </a:lnTo>
                <a:lnTo>
                  <a:pt x="147" y="140"/>
                </a:lnTo>
                <a:lnTo>
                  <a:pt x="155" y="151"/>
                </a:lnTo>
                <a:lnTo>
                  <a:pt x="183" y="163"/>
                </a:lnTo>
                <a:lnTo>
                  <a:pt x="183" y="169"/>
                </a:lnTo>
                <a:lnTo>
                  <a:pt x="178" y="169"/>
                </a:lnTo>
                <a:lnTo>
                  <a:pt x="178" y="190"/>
                </a:lnTo>
                <a:lnTo>
                  <a:pt x="358" y="190"/>
                </a:lnTo>
                <a:lnTo>
                  <a:pt x="358" y="199"/>
                </a:lnTo>
                <a:lnTo>
                  <a:pt x="375" y="199"/>
                </a:lnTo>
                <a:lnTo>
                  <a:pt x="375" y="272"/>
                </a:lnTo>
                <a:lnTo>
                  <a:pt x="0" y="272"/>
                </a:lnTo>
                <a:lnTo>
                  <a:pt x="0" y="199"/>
                </a:lnTo>
                <a:lnTo>
                  <a:pt x="17" y="199"/>
                </a:lnTo>
                <a:lnTo>
                  <a:pt x="17" y="190"/>
                </a:lnTo>
                <a:lnTo>
                  <a:pt x="27" y="190"/>
                </a:lnTo>
                <a:lnTo>
                  <a:pt x="27" y="71"/>
                </a:lnTo>
                <a:lnTo>
                  <a:pt x="30" y="71"/>
                </a:lnTo>
                <a:lnTo>
                  <a:pt x="30" y="50"/>
                </a:lnTo>
                <a:lnTo>
                  <a:pt x="34" y="50"/>
                </a:lnTo>
                <a:lnTo>
                  <a:pt x="34" y="27"/>
                </a:lnTo>
                <a:lnTo>
                  <a:pt x="38" y="27"/>
                </a:lnTo>
                <a:lnTo>
                  <a:pt x="38" y="18"/>
                </a:lnTo>
                <a:lnTo>
                  <a:pt x="42" y="18"/>
                </a:lnTo>
                <a:lnTo>
                  <a:pt x="51" y="0"/>
                </a:lnTo>
                <a:lnTo>
                  <a:pt x="55" y="0"/>
                </a:lnTo>
                <a:lnTo>
                  <a:pt x="65" y="18"/>
                </a:lnTo>
                <a:lnTo>
                  <a:pt x="69" y="18"/>
                </a:lnTo>
                <a:lnTo>
                  <a:pt x="69" y="27"/>
                </a:lnTo>
                <a:lnTo>
                  <a:pt x="73" y="27"/>
                </a:lnTo>
                <a:lnTo>
                  <a:pt x="73" y="50"/>
                </a:lnTo>
                <a:lnTo>
                  <a:pt x="76" y="50"/>
                </a:lnTo>
                <a:lnTo>
                  <a:pt x="76" y="71"/>
                </a:lnTo>
                <a:lnTo>
                  <a:pt x="80" y="71"/>
                </a:lnTo>
                <a:lnTo>
                  <a:pt x="80" y="190"/>
                </a:lnTo>
                <a:lnTo>
                  <a:pt x="115" y="190"/>
                </a:lnTo>
                <a:lnTo>
                  <a:pt x="115" y="169"/>
                </a:lnTo>
                <a:lnTo>
                  <a:pt x="109" y="169"/>
                </a:lnTo>
                <a:lnTo>
                  <a:pt x="109" y="163"/>
                </a:lnTo>
                <a:lnTo>
                  <a:pt x="109" y="163"/>
                </a:lnTo>
                <a:close/>
              </a:path>
            </a:pathLst>
          </a:custGeom>
          <a:solidFill>
            <a:srgbClr val="FFFFFF">
              <a:alpha val="19000"/>
              <a:lumMod val="85000"/>
            </a:srgbClr>
          </a:solidFill>
        </p:spPr>
        <p:txBody>
          <a:bodyPr vert="horz" wrap="square" lIns="91440" tIns="45720" rIns="91440" bIns="45720" anchor="t">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51" name="Freeform 51"/>
          <p:cNvSpPr/>
          <p:nvPr/>
        </p:nvSpPr>
        <p:spPr>
          <a:xfrm>
            <a:off x="10805772" y="6298928"/>
            <a:ext cx="141428" cy="267143"/>
          </a:xfrm>
          <a:custGeom>
            <a:avLst/>
            <a:gdLst/>
            <a:ahLst/>
            <a:cxnLst/>
            <a:rect l="l" t="t" r="r" b="b"/>
            <a:pathLst>
              <a:path w="37" h="67">
                <a:moveTo>
                  <a:pt x="0" y="0"/>
                </a:moveTo>
                <a:lnTo>
                  <a:pt x="37" y="0"/>
                </a:lnTo>
                <a:lnTo>
                  <a:pt x="37" y="67"/>
                </a:lnTo>
                <a:lnTo>
                  <a:pt x="0" y="67"/>
                </a:lnTo>
                <a:lnTo>
                  <a:pt x="0" y="0"/>
                </a:lnTo>
                <a:lnTo>
                  <a:pt x="0" y="0"/>
                </a:lnTo>
                <a:close/>
              </a:path>
            </a:pathLst>
          </a:custGeom>
          <a:solidFill>
            <a:srgbClr val="FFFFFF">
              <a:alpha val="19000"/>
              <a:lumMod val="85000"/>
            </a:srgbClr>
          </a:solidFill>
        </p:spPr>
        <p:txBody>
          <a:bodyPr vert="horz" wrap="square" lIns="91440" tIns="45720" rIns="91440" bIns="45720" anchor="t">
            <a:prstTxWarp prst="textNoShape">
              <a:avLst/>
            </a:prstTxWarp>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52" name="Freeform 52"/>
          <p:cNvSpPr/>
          <p:nvPr/>
        </p:nvSpPr>
        <p:spPr>
          <a:xfrm>
            <a:off x="10907918" y="6369641"/>
            <a:ext cx="424286" cy="196430"/>
          </a:xfrm>
          <a:custGeom>
            <a:avLst/>
            <a:gdLst/>
            <a:ahLst/>
            <a:cxnLst/>
            <a:rect l="l" t="t" r="r" b="b"/>
            <a:pathLst>
              <a:path w="109" h="50">
                <a:moveTo>
                  <a:pt x="63" y="0"/>
                </a:moveTo>
                <a:lnTo>
                  <a:pt x="109" y="0"/>
                </a:lnTo>
                <a:lnTo>
                  <a:pt x="109" y="25"/>
                </a:lnTo>
                <a:lnTo>
                  <a:pt x="109" y="50"/>
                </a:lnTo>
                <a:lnTo>
                  <a:pt x="63" y="50"/>
                </a:lnTo>
                <a:lnTo>
                  <a:pt x="0" y="50"/>
                </a:lnTo>
                <a:lnTo>
                  <a:pt x="0" y="25"/>
                </a:lnTo>
                <a:lnTo>
                  <a:pt x="63" y="25"/>
                </a:lnTo>
                <a:lnTo>
                  <a:pt x="63" y="0"/>
                </a:lnTo>
                <a:lnTo>
                  <a:pt x="63" y="0"/>
                </a:lnTo>
                <a:close/>
              </a:path>
            </a:pathLst>
          </a:custGeom>
          <a:solidFill>
            <a:srgbClr val="FFFFFF">
              <a:alpha val="19000"/>
              <a:lumMod val="85000"/>
            </a:srgbClr>
          </a:solidFill>
        </p:spPr>
        <p:txBody>
          <a:bodyPr vert="horz" wrap="square" lIns="91440" tIns="45720" rIns="91440" bIns="45720" anchor="t">
            <a:prstTxWarp prst="textNoShape">
              <a:avLst/>
            </a:prstTxWarp>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53" name="Freeform 53"/>
          <p:cNvSpPr/>
          <p:nvPr/>
        </p:nvSpPr>
        <p:spPr>
          <a:xfrm>
            <a:off x="11214345" y="5858928"/>
            <a:ext cx="369283" cy="707143"/>
          </a:xfrm>
          <a:custGeom>
            <a:avLst/>
            <a:gdLst/>
            <a:ahLst/>
            <a:cxnLst/>
            <a:rect l="l" t="t" r="r" b="b"/>
            <a:pathLst>
              <a:path w="93" h="180">
                <a:moveTo>
                  <a:pt x="30" y="27"/>
                </a:moveTo>
                <a:lnTo>
                  <a:pt x="44" y="0"/>
                </a:lnTo>
                <a:lnTo>
                  <a:pt x="49" y="0"/>
                </a:lnTo>
                <a:lnTo>
                  <a:pt x="63" y="27"/>
                </a:lnTo>
                <a:lnTo>
                  <a:pt x="68" y="27"/>
                </a:lnTo>
                <a:lnTo>
                  <a:pt x="68" y="59"/>
                </a:lnTo>
                <a:lnTo>
                  <a:pt x="93" y="59"/>
                </a:lnTo>
                <a:lnTo>
                  <a:pt x="93" y="180"/>
                </a:lnTo>
                <a:lnTo>
                  <a:pt x="0" y="180"/>
                </a:lnTo>
                <a:lnTo>
                  <a:pt x="0" y="59"/>
                </a:lnTo>
                <a:lnTo>
                  <a:pt x="24" y="59"/>
                </a:lnTo>
                <a:lnTo>
                  <a:pt x="24" y="27"/>
                </a:lnTo>
                <a:lnTo>
                  <a:pt x="30" y="27"/>
                </a:lnTo>
                <a:lnTo>
                  <a:pt x="30" y="27"/>
                </a:lnTo>
                <a:close/>
              </a:path>
            </a:pathLst>
          </a:custGeom>
          <a:solidFill>
            <a:srgbClr val="FFFFFF">
              <a:alpha val="19000"/>
              <a:lumMod val="85000"/>
            </a:srgbClr>
          </a:solidFill>
        </p:spPr>
        <p:txBody>
          <a:bodyPr vert="horz" wrap="square" lIns="91440" tIns="45720" rIns="91440" bIns="45720" anchor="t">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54" name="Freeform 54"/>
          <p:cNvSpPr/>
          <p:nvPr/>
        </p:nvSpPr>
        <p:spPr>
          <a:xfrm>
            <a:off x="11630775" y="6338213"/>
            <a:ext cx="157142" cy="227860"/>
          </a:xfrm>
          <a:custGeom>
            <a:avLst/>
            <a:gdLst/>
            <a:ahLst/>
            <a:cxnLst/>
            <a:rect l="l" t="t" r="r" b="b"/>
            <a:pathLst>
              <a:path w="40" h="58">
                <a:moveTo>
                  <a:pt x="0" y="0"/>
                </a:moveTo>
                <a:lnTo>
                  <a:pt x="40" y="0"/>
                </a:lnTo>
                <a:lnTo>
                  <a:pt x="40" y="58"/>
                </a:lnTo>
                <a:lnTo>
                  <a:pt x="0" y="58"/>
                </a:lnTo>
                <a:lnTo>
                  <a:pt x="0" y="0"/>
                </a:lnTo>
                <a:lnTo>
                  <a:pt x="0" y="0"/>
                </a:lnTo>
                <a:close/>
              </a:path>
            </a:pathLst>
          </a:custGeom>
          <a:solidFill>
            <a:srgbClr val="FFFFFF">
              <a:alpha val="19000"/>
              <a:lumMod val="85000"/>
            </a:srgbClr>
          </a:solidFill>
        </p:spPr>
        <p:txBody>
          <a:bodyPr vert="horz" wrap="square" lIns="91440" tIns="45720" rIns="91440" bIns="45720" anchor="t">
            <a:prstTxWarp prst="textNoShape">
              <a:avLst/>
            </a:prstTxWarp>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55" name="Freeform 55"/>
          <p:cNvSpPr/>
          <p:nvPr/>
        </p:nvSpPr>
        <p:spPr>
          <a:xfrm>
            <a:off x="11811488" y="6259641"/>
            <a:ext cx="149283" cy="306432"/>
          </a:xfrm>
          <a:custGeom>
            <a:avLst/>
            <a:gdLst/>
            <a:ahLst/>
            <a:cxnLst/>
            <a:rect l="l" t="t" r="r" b="b"/>
            <a:pathLst>
              <a:path w="38" h="79">
                <a:moveTo>
                  <a:pt x="0" y="0"/>
                </a:moveTo>
                <a:lnTo>
                  <a:pt x="38" y="0"/>
                </a:lnTo>
                <a:lnTo>
                  <a:pt x="38" y="79"/>
                </a:lnTo>
                <a:lnTo>
                  <a:pt x="0" y="79"/>
                </a:lnTo>
                <a:lnTo>
                  <a:pt x="0" y="0"/>
                </a:lnTo>
                <a:lnTo>
                  <a:pt x="0" y="0"/>
                </a:lnTo>
                <a:close/>
              </a:path>
            </a:pathLst>
          </a:custGeom>
          <a:solidFill>
            <a:srgbClr val="FFFFFF">
              <a:alpha val="19000"/>
              <a:lumMod val="85000"/>
            </a:srgbClr>
          </a:solidFill>
        </p:spPr>
        <p:txBody>
          <a:bodyPr vert="horz" wrap="square" lIns="91440" tIns="45720" rIns="91440" bIns="45720" anchor="t">
            <a:prstTxWarp prst="textNoShape">
              <a:avLst/>
            </a:prstTxWarp>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56" name="Freeform 56"/>
          <p:cNvSpPr/>
          <p:nvPr/>
        </p:nvSpPr>
        <p:spPr>
          <a:xfrm>
            <a:off x="8134342" y="6338213"/>
            <a:ext cx="502858" cy="227860"/>
          </a:xfrm>
          <a:custGeom>
            <a:avLst/>
            <a:gdLst/>
            <a:ahLst/>
            <a:cxnLst/>
            <a:rect l="l" t="t" r="r" b="b"/>
            <a:pathLst>
              <a:path w="129" h="58">
                <a:moveTo>
                  <a:pt x="0" y="0"/>
                </a:moveTo>
                <a:lnTo>
                  <a:pt x="129" y="0"/>
                </a:lnTo>
                <a:lnTo>
                  <a:pt x="129" y="58"/>
                </a:lnTo>
                <a:lnTo>
                  <a:pt x="0" y="58"/>
                </a:lnTo>
                <a:lnTo>
                  <a:pt x="0" y="0"/>
                </a:lnTo>
                <a:lnTo>
                  <a:pt x="0" y="0"/>
                </a:lnTo>
                <a:close/>
              </a:path>
            </a:pathLst>
          </a:custGeom>
          <a:solidFill>
            <a:srgbClr val="FFFFFF">
              <a:alpha val="19000"/>
              <a:lumMod val="85000"/>
            </a:srgbClr>
          </a:solidFill>
        </p:spPr>
        <p:txBody>
          <a:bodyPr vert="horz" wrap="square" lIns="91440" tIns="45720" rIns="91440" bIns="45720" anchor="t">
            <a:prstTxWarp prst="textNoShape">
              <a:avLst/>
            </a:prstTxWarp>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57" name="Freeform 57"/>
          <p:cNvSpPr/>
          <p:nvPr/>
        </p:nvSpPr>
        <p:spPr>
          <a:xfrm>
            <a:off x="11259164" y="4452495"/>
            <a:ext cx="793569" cy="2113577"/>
          </a:xfrm>
          <a:custGeom>
            <a:avLst/>
            <a:gdLst/>
            <a:ahLst/>
            <a:cxnLst/>
            <a:rect l="l" t="t" r="r" b="b"/>
            <a:pathLst>
              <a:path w="200" h="538">
                <a:moveTo>
                  <a:pt x="145" y="446"/>
                </a:moveTo>
                <a:lnTo>
                  <a:pt x="195" y="446"/>
                </a:lnTo>
                <a:lnTo>
                  <a:pt x="195" y="456"/>
                </a:lnTo>
                <a:lnTo>
                  <a:pt x="200" y="456"/>
                </a:lnTo>
                <a:lnTo>
                  <a:pt x="200" y="538"/>
                </a:lnTo>
                <a:lnTo>
                  <a:pt x="145" y="538"/>
                </a:lnTo>
                <a:lnTo>
                  <a:pt x="95" y="538"/>
                </a:lnTo>
                <a:lnTo>
                  <a:pt x="46" y="538"/>
                </a:lnTo>
                <a:lnTo>
                  <a:pt x="34" y="538"/>
                </a:lnTo>
                <a:lnTo>
                  <a:pt x="0" y="538"/>
                </a:lnTo>
                <a:lnTo>
                  <a:pt x="0" y="482"/>
                </a:lnTo>
                <a:lnTo>
                  <a:pt x="34" y="482"/>
                </a:lnTo>
                <a:lnTo>
                  <a:pt x="34" y="287"/>
                </a:lnTo>
                <a:lnTo>
                  <a:pt x="55" y="287"/>
                </a:lnTo>
                <a:lnTo>
                  <a:pt x="55" y="152"/>
                </a:lnTo>
                <a:lnTo>
                  <a:pt x="55" y="146"/>
                </a:lnTo>
                <a:lnTo>
                  <a:pt x="67" y="146"/>
                </a:lnTo>
                <a:lnTo>
                  <a:pt x="67" y="64"/>
                </a:lnTo>
                <a:lnTo>
                  <a:pt x="72" y="64"/>
                </a:lnTo>
                <a:lnTo>
                  <a:pt x="74" y="31"/>
                </a:lnTo>
                <a:lnTo>
                  <a:pt x="76" y="64"/>
                </a:lnTo>
                <a:lnTo>
                  <a:pt x="84" y="64"/>
                </a:lnTo>
                <a:lnTo>
                  <a:pt x="86" y="0"/>
                </a:lnTo>
                <a:lnTo>
                  <a:pt x="88" y="64"/>
                </a:lnTo>
                <a:lnTo>
                  <a:pt x="99" y="64"/>
                </a:lnTo>
                <a:lnTo>
                  <a:pt x="99" y="64"/>
                </a:lnTo>
                <a:lnTo>
                  <a:pt x="95" y="64"/>
                </a:lnTo>
                <a:lnTo>
                  <a:pt x="97" y="23"/>
                </a:lnTo>
                <a:lnTo>
                  <a:pt x="99" y="60"/>
                </a:lnTo>
                <a:lnTo>
                  <a:pt x="109" y="60"/>
                </a:lnTo>
                <a:lnTo>
                  <a:pt x="109" y="52"/>
                </a:lnTo>
                <a:lnTo>
                  <a:pt x="111" y="64"/>
                </a:lnTo>
                <a:lnTo>
                  <a:pt x="109" y="64"/>
                </a:lnTo>
                <a:lnTo>
                  <a:pt x="109" y="64"/>
                </a:lnTo>
                <a:lnTo>
                  <a:pt x="111" y="64"/>
                </a:lnTo>
                <a:lnTo>
                  <a:pt x="111" y="146"/>
                </a:lnTo>
                <a:lnTo>
                  <a:pt x="120" y="146"/>
                </a:lnTo>
                <a:lnTo>
                  <a:pt x="120" y="152"/>
                </a:lnTo>
                <a:lnTo>
                  <a:pt x="128" y="152"/>
                </a:lnTo>
                <a:lnTo>
                  <a:pt x="128" y="287"/>
                </a:lnTo>
                <a:lnTo>
                  <a:pt x="145" y="287"/>
                </a:lnTo>
                <a:lnTo>
                  <a:pt x="145" y="446"/>
                </a:lnTo>
                <a:lnTo>
                  <a:pt x="145" y="446"/>
                </a:lnTo>
                <a:close/>
              </a:path>
            </a:pathLst>
          </a:custGeom>
          <a:solidFill>
            <a:srgbClr val="FFFFFF">
              <a:alpha val="19000"/>
              <a:lumMod val="85000"/>
            </a:srgbClr>
          </a:solidFill>
        </p:spPr>
        <p:txBody>
          <a:bodyPr vert="horz" wrap="square" lIns="91440" tIns="45720" rIns="91440" bIns="45720" anchor="t">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58" name="Freeform 58"/>
          <p:cNvSpPr/>
          <p:nvPr/>
        </p:nvSpPr>
        <p:spPr>
          <a:xfrm>
            <a:off x="5078045" y="5230358"/>
            <a:ext cx="7099632" cy="1359290"/>
          </a:xfrm>
          <a:custGeom>
            <a:avLst/>
            <a:gdLst/>
            <a:ahLst/>
            <a:cxnLst/>
            <a:rect l="l" t="t" r="r" b="b"/>
            <a:pathLst>
              <a:path w="2031" h="347">
                <a:moveTo>
                  <a:pt x="1972" y="347"/>
                </a:moveTo>
                <a:lnTo>
                  <a:pt x="2001" y="347"/>
                </a:lnTo>
                <a:lnTo>
                  <a:pt x="2006" y="347"/>
                </a:lnTo>
                <a:lnTo>
                  <a:pt x="2018" y="347"/>
                </a:lnTo>
                <a:lnTo>
                  <a:pt x="2022" y="347"/>
                </a:lnTo>
                <a:lnTo>
                  <a:pt x="2031" y="347"/>
                </a:lnTo>
                <a:lnTo>
                  <a:pt x="2031" y="314"/>
                </a:lnTo>
                <a:lnTo>
                  <a:pt x="2018" y="314"/>
                </a:lnTo>
                <a:lnTo>
                  <a:pt x="2018" y="306"/>
                </a:lnTo>
                <a:lnTo>
                  <a:pt x="2006" y="306"/>
                </a:lnTo>
                <a:lnTo>
                  <a:pt x="2006" y="314"/>
                </a:lnTo>
                <a:lnTo>
                  <a:pt x="2006" y="324"/>
                </a:lnTo>
                <a:lnTo>
                  <a:pt x="2001" y="324"/>
                </a:lnTo>
                <a:lnTo>
                  <a:pt x="2001" y="293"/>
                </a:lnTo>
                <a:lnTo>
                  <a:pt x="1972" y="293"/>
                </a:lnTo>
                <a:lnTo>
                  <a:pt x="1972" y="324"/>
                </a:lnTo>
                <a:lnTo>
                  <a:pt x="1972" y="347"/>
                </a:lnTo>
                <a:lnTo>
                  <a:pt x="1972" y="347"/>
                </a:lnTo>
                <a:close/>
                <a:moveTo>
                  <a:pt x="8" y="159"/>
                </a:moveTo>
                <a:lnTo>
                  <a:pt x="13" y="159"/>
                </a:lnTo>
                <a:lnTo>
                  <a:pt x="13" y="176"/>
                </a:lnTo>
                <a:lnTo>
                  <a:pt x="0" y="176"/>
                </a:lnTo>
                <a:lnTo>
                  <a:pt x="0" y="347"/>
                </a:lnTo>
                <a:lnTo>
                  <a:pt x="13" y="347"/>
                </a:lnTo>
                <a:lnTo>
                  <a:pt x="59" y="347"/>
                </a:lnTo>
                <a:lnTo>
                  <a:pt x="73" y="347"/>
                </a:lnTo>
                <a:lnTo>
                  <a:pt x="73" y="176"/>
                </a:lnTo>
                <a:lnTo>
                  <a:pt x="59" y="176"/>
                </a:lnTo>
                <a:lnTo>
                  <a:pt x="59" y="159"/>
                </a:lnTo>
                <a:lnTo>
                  <a:pt x="65" y="159"/>
                </a:lnTo>
                <a:lnTo>
                  <a:pt x="65" y="153"/>
                </a:lnTo>
                <a:lnTo>
                  <a:pt x="8" y="153"/>
                </a:lnTo>
                <a:lnTo>
                  <a:pt x="8" y="159"/>
                </a:lnTo>
                <a:lnTo>
                  <a:pt x="8" y="159"/>
                </a:lnTo>
                <a:close/>
                <a:moveTo>
                  <a:pt x="174" y="347"/>
                </a:moveTo>
                <a:lnTo>
                  <a:pt x="235" y="347"/>
                </a:lnTo>
                <a:lnTo>
                  <a:pt x="235" y="79"/>
                </a:lnTo>
                <a:lnTo>
                  <a:pt x="174" y="79"/>
                </a:lnTo>
                <a:lnTo>
                  <a:pt x="174" y="347"/>
                </a:lnTo>
                <a:lnTo>
                  <a:pt x="174" y="347"/>
                </a:lnTo>
                <a:close/>
                <a:moveTo>
                  <a:pt x="413" y="134"/>
                </a:moveTo>
                <a:lnTo>
                  <a:pt x="413" y="129"/>
                </a:lnTo>
                <a:lnTo>
                  <a:pt x="406" y="129"/>
                </a:lnTo>
                <a:lnTo>
                  <a:pt x="406" y="134"/>
                </a:lnTo>
                <a:lnTo>
                  <a:pt x="388" y="134"/>
                </a:lnTo>
                <a:lnTo>
                  <a:pt x="388" y="150"/>
                </a:lnTo>
                <a:lnTo>
                  <a:pt x="362" y="150"/>
                </a:lnTo>
                <a:lnTo>
                  <a:pt x="362" y="347"/>
                </a:lnTo>
                <a:lnTo>
                  <a:pt x="367" y="347"/>
                </a:lnTo>
                <a:lnTo>
                  <a:pt x="438" y="347"/>
                </a:lnTo>
                <a:lnTo>
                  <a:pt x="442" y="347"/>
                </a:lnTo>
                <a:lnTo>
                  <a:pt x="442" y="167"/>
                </a:lnTo>
                <a:lnTo>
                  <a:pt x="438" y="167"/>
                </a:lnTo>
                <a:lnTo>
                  <a:pt x="438" y="150"/>
                </a:lnTo>
                <a:lnTo>
                  <a:pt x="413" y="150"/>
                </a:lnTo>
                <a:lnTo>
                  <a:pt x="413" y="134"/>
                </a:lnTo>
                <a:lnTo>
                  <a:pt x="413" y="134"/>
                </a:lnTo>
                <a:close/>
                <a:moveTo>
                  <a:pt x="484" y="347"/>
                </a:moveTo>
                <a:lnTo>
                  <a:pt x="547" y="347"/>
                </a:lnTo>
                <a:lnTo>
                  <a:pt x="547" y="138"/>
                </a:lnTo>
                <a:lnTo>
                  <a:pt x="484" y="138"/>
                </a:lnTo>
                <a:lnTo>
                  <a:pt x="484" y="347"/>
                </a:lnTo>
                <a:lnTo>
                  <a:pt x="484" y="347"/>
                </a:lnTo>
                <a:close/>
                <a:moveTo>
                  <a:pt x="583" y="347"/>
                </a:moveTo>
                <a:lnTo>
                  <a:pt x="601" y="347"/>
                </a:lnTo>
                <a:lnTo>
                  <a:pt x="601" y="220"/>
                </a:lnTo>
                <a:lnTo>
                  <a:pt x="583" y="220"/>
                </a:lnTo>
                <a:lnTo>
                  <a:pt x="583" y="205"/>
                </a:lnTo>
                <a:lnTo>
                  <a:pt x="559" y="205"/>
                </a:lnTo>
                <a:lnTo>
                  <a:pt x="559" y="220"/>
                </a:lnTo>
                <a:lnTo>
                  <a:pt x="559" y="347"/>
                </a:lnTo>
                <a:lnTo>
                  <a:pt x="583" y="347"/>
                </a:lnTo>
                <a:lnTo>
                  <a:pt x="583" y="347"/>
                </a:lnTo>
                <a:close/>
                <a:moveTo>
                  <a:pt x="641" y="347"/>
                </a:moveTo>
                <a:lnTo>
                  <a:pt x="666" y="347"/>
                </a:lnTo>
                <a:lnTo>
                  <a:pt x="666" y="236"/>
                </a:lnTo>
                <a:lnTo>
                  <a:pt x="641" y="236"/>
                </a:lnTo>
                <a:lnTo>
                  <a:pt x="641" y="347"/>
                </a:lnTo>
                <a:lnTo>
                  <a:pt x="641" y="347"/>
                </a:lnTo>
                <a:close/>
                <a:moveTo>
                  <a:pt x="694" y="347"/>
                </a:moveTo>
                <a:lnTo>
                  <a:pt x="719" y="347"/>
                </a:lnTo>
                <a:lnTo>
                  <a:pt x="719" y="280"/>
                </a:lnTo>
                <a:lnTo>
                  <a:pt x="694" y="280"/>
                </a:lnTo>
                <a:lnTo>
                  <a:pt x="694" y="347"/>
                </a:lnTo>
                <a:lnTo>
                  <a:pt x="694" y="347"/>
                </a:lnTo>
                <a:close/>
                <a:moveTo>
                  <a:pt x="725" y="347"/>
                </a:moveTo>
                <a:lnTo>
                  <a:pt x="763" y="347"/>
                </a:lnTo>
                <a:lnTo>
                  <a:pt x="763" y="92"/>
                </a:lnTo>
                <a:lnTo>
                  <a:pt x="725" y="92"/>
                </a:lnTo>
                <a:lnTo>
                  <a:pt x="725" y="347"/>
                </a:lnTo>
                <a:lnTo>
                  <a:pt x="725" y="347"/>
                </a:lnTo>
                <a:close/>
                <a:moveTo>
                  <a:pt x="838" y="347"/>
                </a:moveTo>
                <a:lnTo>
                  <a:pt x="876" y="347"/>
                </a:lnTo>
                <a:lnTo>
                  <a:pt x="876" y="257"/>
                </a:lnTo>
                <a:lnTo>
                  <a:pt x="838" y="257"/>
                </a:lnTo>
                <a:lnTo>
                  <a:pt x="838" y="347"/>
                </a:lnTo>
                <a:lnTo>
                  <a:pt x="838" y="347"/>
                </a:lnTo>
                <a:close/>
                <a:moveTo>
                  <a:pt x="939" y="347"/>
                </a:moveTo>
                <a:lnTo>
                  <a:pt x="972" y="347"/>
                </a:lnTo>
                <a:lnTo>
                  <a:pt x="972" y="236"/>
                </a:lnTo>
                <a:lnTo>
                  <a:pt x="939" y="236"/>
                </a:lnTo>
                <a:lnTo>
                  <a:pt x="939" y="347"/>
                </a:lnTo>
                <a:lnTo>
                  <a:pt x="939" y="347"/>
                </a:lnTo>
                <a:close/>
                <a:moveTo>
                  <a:pt x="1012" y="347"/>
                </a:moveTo>
                <a:lnTo>
                  <a:pt x="1086" y="347"/>
                </a:lnTo>
                <a:lnTo>
                  <a:pt x="1086" y="0"/>
                </a:lnTo>
                <a:lnTo>
                  <a:pt x="1012" y="0"/>
                </a:lnTo>
                <a:lnTo>
                  <a:pt x="1012" y="347"/>
                </a:lnTo>
                <a:lnTo>
                  <a:pt x="1012" y="347"/>
                </a:lnTo>
                <a:close/>
                <a:moveTo>
                  <a:pt x="1199" y="347"/>
                </a:moveTo>
                <a:lnTo>
                  <a:pt x="1217" y="347"/>
                </a:lnTo>
                <a:lnTo>
                  <a:pt x="1217" y="276"/>
                </a:lnTo>
                <a:lnTo>
                  <a:pt x="1199" y="276"/>
                </a:lnTo>
                <a:lnTo>
                  <a:pt x="1199" y="6"/>
                </a:lnTo>
                <a:lnTo>
                  <a:pt x="1125" y="6"/>
                </a:lnTo>
                <a:lnTo>
                  <a:pt x="1125" y="347"/>
                </a:lnTo>
                <a:lnTo>
                  <a:pt x="1142" y="347"/>
                </a:lnTo>
                <a:lnTo>
                  <a:pt x="1199" y="347"/>
                </a:lnTo>
                <a:lnTo>
                  <a:pt x="1199" y="347"/>
                </a:lnTo>
                <a:close/>
                <a:moveTo>
                  <a:pt x="1477" y="289"/>
                </a:moveTo>
                <a:lnTo>
                  <a:pt x="1477" y="146"/>
                </a:lnTo>
                <a:lnTo>
                  <a:pt x="1431" y="146"/>
                </a:lnTo>
                <a:lnTo>
                  <a:pt x="1431" y="289"/>
                </a:lnTo>
                <a:lnTo>
                  <a:pt x="1417" y="289"/>
                </a:lnTo>
                <a:lnTo>
                  <a:pt x="1417" y="347"/>
                </a:lnTo>
                <a:lnTo>
                  <a:pt x="1480" y="347"/>
                </a:lnTo>
                <a:lnTo>
                  <a:pt x="1480" y="289"/>
                </a:lnTo>
                <a:lnTo>
                  <a:pt x="1477" y="289"/>
                </a:lnTo>
                <a:lnTo>
                  <a:pt x="1477" y="289"/>
                </a:lnTo>
                <a:close/>
                <a:moveTo>
                  <a:pt x="1565" y="285"/>
                </a:moveTo>
                <a:lnTo>
                  <a:pt x="1565" y="253"/>
                </a:lnTo>
                <a:lnTo>
                  <a:pt x="1528" y="253"/>
                </a:lnTo>
                <a:lnTo>
                  <a:pt x="1528" y="285"/>
                </a:lnTo>
                <a:lnTo>
                  <a:pt x="1502" y="285"/>
                </a:lnTo>
                <a:lnTo>
                  <a:pt x="1502" y="347"/>
                </a:lnTo>
                <a:lnTo>
                  <a:pt x="1565" y="347"/>
                </a:lnTo>
                <a:lnTo>
                  <a:pt x="1565" y="314"/>
                </a:lnTo>
                <a:lnTo>
                  <a:pt x="1565" y="285"/>
                </a:lnTo>
                <a:lnTo>
                  <a:pt x="1565" y="285"/>
                </a:lnTo>
                <a:close/>
                <a:moveTo>
                  <a:pt x="1568" y="347"/>
                </a:moveTo>
                <a:lnTo>
                  <a:pt x="1632" y="347"/>
                </a:lnTo>
                <a:lnTo>
                  <a:pt x="1632" y="163"/>
                </a:lnTo>
                <a:lnTo>
                  <a:pt x="1628" y="163"/>
                </a:lnTo>
                <a:lnTo>
                  <a:pt x="1628" y="155"/>
                </a:lnTo>
                <a:lnTo>
                  <a:pt x="1626" y="155"/>
                </a:lnTo>
                <a:lnTo>
                  <a:pt x="1622" y="153"/>
                </a:lnTo>
                <a:lnTo>
                  <a:pt x="1618" y="155"/>
                </a:lnTo>
                <a:lnTo>
                  <a:pt x="1616" y="155"/>
                </a:lnTo>
                <a:lnTo>
                  <a:pt x="1616" y="163"/>
                </a:lnTo>
                <a:lnTo>
                  <a:pt x="1607" y="163"/>
                </a:lnTo>
                <a:lnTo>
                  <a:pt x="1607" y="155"/>
                </a:lnTo>
                <a:lnTo>
                  <a:pt x="1605" y="155"/>
                </a:lnTo>
                <a:lnTo>
                  <a:pt x="1601" y="153"/>
                </a:lnTo>
                <a:lnTo>
                  <a:pt x="1597" y="155"/>
                </a:lnTo>
                <a:lnTo>
                  <a:pt x="1595" y="155"/>
                </a:lnTo>
                <a:lnTo>
                  <a:pt x="1595" y="163"/>
                </a:lnTo>
                <a:lnTo>
                  <a:pt x="1586" y="163"/>
                </a:lnTo>
                <a:lnTo>
                  <a:pt x="1586" y="155"/>
                </a:lnTo>
                <a:lnTo>
                  <a:pt x="1584" y="155"/>
                </a:lnTo>
                <a:lnTo>
                  <a:pt x="1580" y="153"/>
                </a:lnTo>
                <a:lnTo>
                  <a:pt x="1576" y="155"/>
                </a:lnTo>
                <a:lnTo>
                  <a:pt x="1574" y="155"/>
                </a:lnTo>
                <a:lnTo>
                  <a:pt x="1574" y="163"/>
                </a:lnTo>
                <a:lnTo>
                  <a:pt x="1568" y="163"/>
                </a:lnTo>
                <a:lnTo>
                  <a:pt x="1568" y="347"/>
                </a:lnTo>
                <a:lnTo>
                  <a:pt x="1568" y="347"/>
                </a:lnTo>
                <a:close/>
                <a:moveTo>
                  <a:pt x="1750" y="180"/>
                </a:moveTo>
                <a:lnTo>
                  <a:pt x="1750" y="129"/>
                </a:lnTo>
                <a:lnTo>
                  <a:pt x="1704" y="129"/>
                </a:lnTo>
                <a:lnTo>
                  <a:pt x="1704" y="180"/>
                </a:lnTo>
                <a:lnTo>
                  <a:pt x="1683" y="180"/>
                </a:lnTo>
                <a:lnTo>
                  <a:pt x="1683" y="347"/>
                </a:lnTo>
                <a:lnTo>
                  <a:pt x="1756" y="347"/>
                </a:lnTo>
                <a:lnTo>
                  <a:pt x="1756" y="180"/>
                </a:lnTo>
                <a:lnTo>
                  <a:pt x="1750" y="180"/>
                </a:lnTo>
                <a:lnTo>
                  <a:pt x="1750" y="180"/>
                </a:lnTo>
                <a:close/>
                <a:moveTo>
                  <a:pt x="1894" y="308"/>
                </a:moveTo>
                <a:lnTo>
                  <a:pt x="1894" y="278"/>
                </a:lnTo>
                <a:lnTo>
                  <a:pt x="1873" y="278"/>
                </a:lnTo>
                <a:lnTo>
                  <a:pt x="1873" y="308"/>
                </a:lnTo>
                <a:lnTo>
                  <a:pt x="1869" y="308"/>
                </a:lnTo>
                <a:lnTo>
                  <a:pt x="1869" y="285"/>
                </a:lnTo>
                <a:lnTo>
                  <a:pt x="1848" y="285"/>
                </a:lnTo>
                <a:lnTo>
                  <a:pt x="1848" y="308"/>
                </a:lnTo>
                <a:lnTo>
                  <a:pt x="1840" y="308"/>
                </a:lnTo>
                <a:lnTo>
                  <a:pt x="1840" y="335"/>
                </a:lnTo>
                <a:lnTo>
                  <a:pt x="1911" y="335"/>
                </a:lnTo>
                <a:lnTo>
                  <a:pt x="1911" y="308"/>
                </a:lnTo>
                <a:lnTo>
                  <a:pt x="1894" y="308"/>
                </a:lnTo>
                <a:lnTo>
                  <a:pt x="1894" y="308"/>
                </a:lnTo>
                <a:close/>
              </a:path>
            </a:pathLst>
          </a:custGeom>
          <a:solidFill>
            <a:srgbClr val="FFFFFF">
              <a:alpha val="19000"/>
              <a:lumMod val="85000"/>
            </a:srgbClr>
          </a:solidFill>
        </p:spPr>
        <p:txBody>
          <a:bodyPr vert="horz" wrap="square" lIns="91440" tIns="45720" rIns="91440" bIns="45720" anchor="t">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pic>
        <p:nvPicPr>
          <p:cNvPr id="13" name="Picture 12" descr="image">
            <a:extLst>
              <a:ext uri="{FF2B5EF4-FFF2-40B4-BE49-F238E27FC236}">
                <a16:creationId xmlns:a16="http://schemas.microsoft.com/office/drawing/2014/main" id="{2F644DCA-CC6B-3DE7-BD4B-9742D35B0B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479" y="155336"/>
            <a:ext cx="1768473" cy="1376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44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C140A-004D-F94B-76CB-72286E7EC4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C6F96C-F386-9036-1D66-F17470DA2002}"/>
              </a:ext>
            </a:extLst>
          </p:cNvPr>
          <p:cNvSpPr>
            <a:spLocks noGrp="1"/>
          </p:cNvSpPr>
          <p:nvPr>
            <p:ph type="title"/>
          </p:nvPr>
        </p:nvSpPr>
        <p:spPr>
          <a:xfrm>
            <a:off x="1776334" y="178520"/>
            <a:ext cx="10244216" cy="1320800"/>
          </a:xfrm>
        </p:spPr>
        <p:txBody>
          <a:bodyPr anchor="ctr">
            <a:normAutofit/>
          </a:bodyPr>
          <a:lstStyle/>
          <a:p>
            <a:pPr>
              <a:lnSpc>
                <a:spcPct val="90000"/>
              </a:lnSpc>
            </a:pPr>
            <a:r>
              <a:rPr lang="en-US" sz="2000" b="1" dirty="0">
                <a:solidFill>
                  <a:srgbClr val="002060"/>
                </a:solidFill>
                <a:latin typeface="Times New Roman" panose="02020603050405020304" pitchFamily="18" charset="0"/>
                <a:cs typeface="Times New Roman" panose="02020603050405020304" pitchFamily="18" charset="0"/>
              </a:rPr>
              <a:t>IMPORTANT STANDARDS FOR WOUND MANAGEMENT</a:t>
            </a:r>
          </a:p>
        </p:txBody>
      </p:sp>
      <p:sp>
        <p:nvSpPr>
          <p:cNvPr id="3" name="Content Placeholder 2">
            <a:extLst>
              <a:ext uri="{FF2B5EF4-FFF2-40B4-BE49-F238E27FC236}">
                <a16:creationId xmlns:a16="http://schemas.microsoft.com/office/drawing/2014/main" id="{5DBA983C-4A66-FAC6-4344-A99B6435A395}"/>
              </a:ext>
            </a:extLst>
          </p:cNvPr>
          <p:cNvSpPr>
            <a:spLocks noGrp="1"/>
          </p:cNvSpPr>
          <p:nvPr>
            <p:ph idx="1"/>
          </p:nvPr>
        </p:nvSpPr>
        <p:spPr>
          <a:xfrm>
            <a:off x="1924050" y="1048871"/>
            <a:ext cx="9753600" cy="5380504"/>
          </a:xfrm>
        </p:spPr>
        <p:txBody>
          <a:bodyPr>
            <a:noAutofit/>
          </a:bodyPr>
          <a:lstStyle/>
          <a:p>
            <a:pPr>
              <a:lnSpc>
                <a:spcPct val="150000"/>
              </a:lnSpc>
            </a:pPr>
            <a:r>
              <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IS </a:t>
            </a:r>
            <a:r>
              <a:rPr lang="en-US"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16468 : 2016 Absorbent Cotton (Sterile and Non - Sterile)</a:t>
            </a:r>
            <a:r>
              <a:rPr lang="en-US" sz="1800" b="1" dirty="0">
                <a:solidFill>
                  <a:srgbClr val="002060"/>
                </a:solidFill>
                <a:effectLst/>
                <a:latin typeface="Times New Roman" panose="02020603050405020304" pitchFamily="18" charset="0"/>
                <a:ea typeface="Calibri" panose="020F0502020204030204" pitchFamily="34" charset="0"/>
              </a:rPr>
              <a:t> </a:t>
            </a:r>
          </a:p>
          <a:p>
            <a:r>
              <a:rPr lang="en-US" sz="2000" dirty="0">
                <a:solidFill>
                  <a:srgbClr val="002060"/>
                </a:solidFill>
                <a:effectLst/>
                <a:latin typeface="Times New Roman" panose="02020603050405020304" pitchFamily="18" charset="0"/>
                <a:ea typeface="Calibri" panose="020F0502020204030204" pitchFamily="34" charset="0"/>
              </a:rPr>
              <a:t>Absorbent cotton is widely used in wound management due to its high absorbency, softness, and sterility. It serves various purposes, including as a primary or secondary dressing to absorb exudate and promote healing, cleansing wounds with cotton swabs or pads, and absorbing blood or fluids to maintain a dry environment.</a:t>
            </a:r>
          </a:p>
          <a:p>
            <a:pPr algn="just"/>
            <a:r>
              <a:rPr lang="en-IN" sz="2000" dirty="0">
                <a:solidFill>
                  <a:srgbClr val="002060"/>
                </a:solidFill>
                <a:effectLst/>
                <a:latin typeface="Times New Roman" panose="02020603050405020304" pitchFamily="18" charset="0"/>
                <a:ea typeface="Calibri" panose="020F0502020204030204" pitchFamily="34" charset="0"/>
              </a:rPr>
              <a:t>IS 16468 outlines the requirements for both sterile and non-sterile absorbent cotton, ensuring they meet specific standards for medical use.</a:t>
            </a:r>
            <a:endParaRPr lang="en-IN" sz="2000" dirty="0">
              <a:solidFill>
                <a:srgbClr val="002060"/>
              </a:solidFill>
              <a:effectLst/>
              <a:latin typeface="Calibri" panose="020F0502020204030204" pitchFamily="34" charset="0"/>
              <a:ea typeface="Calibri" panose="020F0502020204030204" pitchFamily="34" charset="0"/>
            </a:endParaRPr>
          </a:p>
          <a:p>
            <a:pPr algn="just"/>
            <a:r>
              <a:rPr lang="en-US" sz="2000" dirty="0">
                <a:solidFill>
                  <a:srgbClr val="002060"/>
                </a:solidFill>
                <a:effectLst/>
                <a:latin typeface="Times New Roman" panose="02020603050405020304" pitchFamily="18" charset="0"/>
                <a:ea typeface="Calibri" panose="020F0502020204030204" pitchFamily="34" charset="0"/>
              </a:rPr>
              <a:t> The standard covers key performance criteria such as the presence of foreign fibers, </a:t>
            </a:r>
            <a:r>
              <a:rPr lang="en-US" sz="2000" dirty="0" err="1">
                <a:solidFill>
                  <a:srgbClr val="002060"/>
                </a:solidFill>
                <a:effectLst/>
                <a:latin typeface="Times New Roman" panose="02020603050405020304" pitchFamily="18" charset="0"/>
                <a:ea typeface="Calibri" panose="020F0502020204030204" pitchFamily="34" charset="0"/>
              </a:rPr>
              <a:t>neps</a:t>
            </a:r>
            <a:r>
              <a:rPr lang="en-US" sz="2000" dirty="0">
                <a:solidFill>
                  <a:srgbClr val="002060"/>
                </a:solidFill>
                <a:effectLst/>
                <a:latin typeface="Times New Roman" panose="02020603050405020304" pitchFamily="18" charset="0"/>
                <a:ea typeface="Calibri" panose="020F0502020204030204" pitchFamily="34" charset="0"/>
              </a:rPr>
              <a:t>, fluorescence loss on drying, absorbency, pH of aqueous extract, extractable coloring matter, water-soluble substances, and surface-active substances. For sterile cotton, sterility is also specified. Additionally, the standard includes clauses on marking, sampling, conformity criteria, and packing requirements to ensure consistent quality and safety in medical settings.</a:t>
            </a:r>
            <a:endParaRPr lang="en-IN" sz="2000" dirty="0">
              <a:solidFill>
                <a:srgbClr val="002060"/>
              </a:solidFill>
              <a:effectLst/>
              <a:latin typeface="Calibri" panose="020F0502020204030204" pitchFamily="34" charset="0"/>
              <a:ea typeface="Calibri" panose="020F0502020204030204" pitchFamily="34" charset="0"/>
            </a:endParaRPr>
          </a:p>
          <a:p>
            <a:pPr>
              <a:lnSpc>
                <a:spcPct val="150000"/>
              </a:lnSpc>
            </a:pPr>
            <a:endParaRPr lang="en-US" sz="1800" b="1" dirty="0">
              <a:solidFill>
                <a:srgbClr val="002060"/>
              </a:solidFill>
              <a:effectLst/>
              <a:latin typeface="Times New Roman" panose="02020603050405020304" pitchFamily="18" charset="0"/>
              <a:ea typeface="Calibri" panose="020F0502020204030204" pitchFamily="34" charset="0"/>
            </a:endParaRPr>
          </a:p>
        </p:txBody>
      </p:sp>
      <p:pic>
        <p:nvPicPr>
          <p:cNvPr id="4" name="Picture 3" descr="image">
            <a:extLst>
              <a:ext uri="{FF2B5EF4-FFF2-40B4-BE49-F238E27FC236}">
                <a16:creationId xmlns:a16="http://schemas.microsoft.com/office/drawing/2014/main" id="{1710618F-86AB-6430-152A-E4EFA91A6B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479" y="155336"/>
            <a:ext cx="1383842" cy="8935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White Absorbent Cotton Wool Plain Dyed Sterility Non Sterile For Domestic  And Hospital Length: 12 Mm Millimeter (mm) at Best Price in Dhule |  Ashutosh Surgicals">
            <a:extLst>
              <a:ext uri="{FF2B5EF4-FFF2-40B4-BE49-F238E27FC236}">
                <a16:creationId xmlns:a16="http://schemas.microsoft.com/office/drawing/2014/main" id="{247CBEBE-2D31-7607-7D18-6D8C71609FC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 y="1735497"/>
            <a:ext cx="1897380" cy="1485900"/>
          </a:xfrm>
          <a:prstGeom prst="rect">
            <a:avLst/>
          </a:prstGeom>
          <a:noFill/>
          <a:ln>
            <a:noFill/>
          </a:ln>
        </p:spPr>
      </p:pic>
    </p:spTree>
    <p:extLst>
      <p:ext uri="{BB962C8B-B14F-4D97-AF65-F5344CB8AC3E}">
        <p14:creationId xmlns:p14="http://schemas.microsoft.com/office/powerpoint/2010/main" val="3887027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6E208-1286-D4CE-4B00-248659E429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44DB9E-E177-7ABC-973D-370D4756F197}"/>
              </a:ext>
            </a:extLst>
          </p:cNvPr>
          <p:cNvSpPr>
            <a:spLocks noGrp="1"/>
          </p:cNvSpPr>
          <p:nvPr>
            <p:ph type="title"/>
          </p:nvPr>
        </p:nvSpPr>
        <p:spPr>
          <a:xfrm>
            <a:off x="1776334" y="178520"/>
            <a:ext cx="10244216" cy="1320800"/>
          </a:xfrm>
        </p:spPr>
        <p:txBody>
          <a:bodyPr anchor="ctr">
            <a:normAutofit/>
          </a:bodyPr>
          <a:lstStyle/>
          <a:p>
            <a:pPr>
              <a:lnSpc>
                <a:spcPct val="90000"/>
              </a:lnSpc>
            </a:pPr>
            <a:r>
              <a:rPr lang="en-US" sz="2000" b="1" dirty="0">
                <a:solidFill>
                  <a:srgbClr val="002060"/>
                </a:solidFill>
                <a:latin typeface="Times New Roman" panose="02020603050405020304" pitchFamily="18" charset="0"/>
                <a:cs typeface="Times New Roman" panose="02020603050405020304" pitchFamily="18" charset="0"/>
              </a:rPr>
              <a:t>IMPORTANT STANDARDS FOR WOUND MANAGEMENT</a:t>
            </a:r>
          </a:p>
        </p:txBody>
      </p:sp>
      <p:sp>
        <p:nvSpPr>
          <p:cNvPr id="3" name="Content Placeholder 2">
            <a:extLst>
              <a:ext uri="{FF2B5EF4-FFF2-40B4-BE49-F238E27FC236}">
                <a16:creationId xmlns:a16="http://schemas.microsoft.com/office/drawing/2014/main" id="{5E93E11E-1085-90F2-744D-3C64024729B8}"/>
              </a:ext>
            </a:extLst>
          </p:cNvPr>
          <p:cNvSpPr>
            <a:spLocks noGrp="1"/>
          </p:cNvSpPr>
          <p:nvPr>
            <p:ph idx="1"/>
          </p:nvPr>
        </p:nvSpPr>
        <p:spPr>
          <a:xfrm>
            <a:off x="1924050" y="1048871"/>
            <a:ext cx="9753600" cy="5380504"/>
          </a:xfrm>
        </p:spPr>
        <p:txBody>
          <a:bodyPr>
            <a:noAutofit/>
          </a:bodyPr>
          <a:lstStyle/>
          <a:p>
            <a:pPr>
              <a:lnSpc>
                <a:spcPct val="150000"/>
              </a:lnSpc>
            </a:pPr>
            <a:r>
              <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IS 758</a:t>
            </a:r>
            <a:r>
              <a:rPr lang="en-US"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2023 Cotton Absorbent Gauze</a:t>
            </a:r>
            <a:r>
              <a:rPr lang="en-US" sz="2400" b="1" dirty="0">
                <a:solidFill>
                  <a:srgbClr val="002060"/>
                </a:solidFill>
                <a:effectLst/>
                <a:latin typeface="Times New Roman" panose="02020603050405020304" pitchFamily="18" charset="0"/>
                <a:ea typeface="Calibri" panose="020F0502020204030204" pitchFamily="34" charset="0"/>
              </a:rPr>
              <a:t> </a:t>
            </a:r>
          </a:p>
          <a:p>
            <a:pPr algn="just"/>
            <a:r>
              <a:rPr lang="en-GB" sz="2200" dirty="0">
                <a:solidFill>
                  <a:srgbClr val="002060"/>
                </a:solidFill>
                <a:effectLst/>
                <a:latin typeface="Times New Roman" panose="02020603050405020304" pitchFamily="18" charset="0"/>
                <a:ea typeface="Times New Roman" panose="02020603050405020304" pitchFamily="18" charset="0"/>
              </a:rPr>
              <a:t>Dressing and gauze are essential components of wound care, providing protection and support to facilitate healing.  Dressings are used to heal wounds, preventing infection and absorbing exudate while maintaining a moist environment conducive to recovery. </a:t>
            </a:r>
          </a:p>
          <a:p>
            <a:pPr algn="just"/>
            <a:r>
              <a:rPr lang="en-GB" sz="2200" dirty="0">
                <a:solidFill>
                  <a:srgbClr val="002060"/>
                </a:solidFill>
                <a:effectLst/>
                <a:latin typeface="Times New Roman" panose="02020603050405020304" pitchFamily="18" charset="0"/>
                <a:ea typeface="Times New Roman" panose="02020603050405020304" pitchFamily="18" charset="0"/>
              </a:rPr>
              <a:t>Gauze, typically made from woven cotton, is often employed in conjunction with dressings for its high absorbency and breathability, making it ideal for dressing wounds, cleaning, and applying medications.</a:t>
            </a:r>
            <a:endParaRPr lang="en-IN" sz="2200" dirty="0">
              <a:solidFill>
                <a:srgbClr val="002060"/>
              </a:solidFill>
              <a:effectLst/>
              <a:latin typeface="Times New Roman" panose="02020603050405020304" pitchFamily="18" charset="0"/>
              <a:ea typeface="Times New Roman" panose="02020603050405020304" pitchFamily="18" charset="0"/>
            </a:endParaRPr>
          </a:p>
          <a:p>
            <a:pPr algn="just"/>
            <a:r>
              <a:rPr lang="en-GB" sz="2200" dirty="0">
                <a:solidFill>
                  <a:srgbClr val="002060"/>
                </a:solidFill>
                <a:effectLst/>
                <a:latin typeface="Times New Roman" panose="02020603050405020304" pitchFamily="18" charset="0"/>
                <a:ea typeface="Times New Roman" panose="02020603050405020304" pitchFamily="18" charset="0"/>
              </a:rPr>
              <a:t>IS 758 on absorbent cotton gauze provide specific requirements for the material, construction, and performance parameters such as pH (to prevent skin irritation), absorbency (to soak up fluids effectively), cleanliness–microbial/bioburden test (free from harmful levels of contamination), scouring loss and freedom from optical whitener (to ensure cleanliness and the absence of optical whiteners).</a:t>
            </a:r>
            <a:endParaRPr lang="en-IN" sz="2200" dirty="0">
              <a:solidFill>
                <a:srgbClr val="002060"/>
              </a:solidFill>
              <a:effectLst/>
              <a:latin typeface="Times New Roman" panose="02020603050405020304" pitchFamily="18" charset="0"/>
              <a:ea typeface="Times New Roman" panose="02020603050405020304" pitchFamily="18" charset="0"/>
            </a:endParaRPr>
          </a:p>
          <a:p>
            <a:pPr>
              <a:lnSpc>
                <a:spcPct val="150000"/>
              </a:lnSpc>
            </a:pPr>
            <a:endParaRPr lang="en-US" sz="1800" b="1" dirty="0">
              <a:solidFill>
                <a:srgbClr val="002060"/>
              </a:solidFill>
              <a:effectLst/>
              <a:latin typeface="Times New Roman" panose="02020603050405020304" pitchFamily="18" charset="0"/>
              <a:ea typeface="Calibri" panose="020F0502020204030204" pitchFamily="34" charset="0"/>
            </a:endParaRPr>
          </a:p>
        </p:txBody>
      </p:sp>
      <p:pic>
        <p:nvPicPr>
          <p:cNvPr id="4" name="Picture 3" descr="image">
            <a:extLst>
              <a:ext uri="{FF2B5EF4-FFF2-40B4-BE49-F238E27FC236}">
                <a16:creationId xmlns:a16="http://schemas.microsoft.com/office/drawing/2014/main" id="{B7239013-E74E-BE04-D477-F2EDA272A72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479" y="155336"/>
            <a:ext cx="1383842" cy="8935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White Cotton Absorbent Gauze Roll, For Hospital at ₹ 8.1/roll in  Virudhunagar">
            <a:extLst>
              <a:ext uri="{FF2B5EF4-FFF2-40B4-BE49-F238E27FC236}">
                <a16:creationId xmlns:a16="http://schemas.microsoft.com/office/drawing/2014/main" id="{A7362FD4-7A57-358A-6225-BAC4D472D17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735497"/>
            <a:ext cx="1924050" cy="1485900"/>
          </a:xfrm>
          <a:prstGeom prst="rect">
            <a:avLst/>
          </a:prstGeom>
          <a:noFill/>
          <a:ln>
            <a:noFill/>
          </a:ln>
        </p:spPr>
      </p:pic>
    </p:spTree>
    <p:extLst>
      <p:ext uri="{BB962C8B-B14F-4D97-AF65-F5344CB8AC3E}">
        <p14:creationId xmlns:p14="http://schemas.microsoft.com/office/powerpoint/2010/main" val="379469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FC122-64FF-6DA1-F242-F781EF635C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25EDDE-E315-0038-5B9F-E53101295AAC}"/>
              </a:ext>
            </a:extLst>
          </p:cNvPr>
          <p:cNvSpPr>
            <a:spLocks noGrp="1"/>
          </p:cNvSpPr>
          <p:nvPr>
            <p:ph type="title"/>
          </p:nvPr>
        </p:nvSpPr>
        <p:spPr>
          <a:xfrm>
            <a:off x="1776334" y="178520"/>
            <a:ext cx="10244216" cy="1320800"/>
          </a:xfrm>
        </p:spPr>
        <p:txBody>
          <a:bodyPr anchor="ctr">
            <a:normAutofit/>
          </a:bodyPr>
          <a:lstStyle/>
          <a:p>
            <a:pPr>
              <a:lnSpc>
                <a:spcPct val="90000"/>
              </a:lnSpc>
            </a:pPr>
            <a:r>
              <a:rPr lang="en-US" sz="2000" b="1" dirty="0">
                <a:solidFill>
                  <a:srgbClr val="002060"/>
                </a:solidFill>
                <a:latin typeface="Times New Roman" panose="02020603050405020304" pitchFamily="18" charset="0"/>
                <a:cs typeface="Times New Roman" panose="02020603050405020304" pitchFamily="18" charset="0"/>
              </a:rPr>
              <a:t>IMPORTANT STANDARDS FOR WOUND MANAGEMENT</a:t>
            </a:r>
          </a:p>
        </p:txBody>
      </p:sp>
      <p:sp>
        <p:nvSpPr>
          <p:cNvPr id="3" name="Content Placeholder 2">
            <a:extLst>
              <a:ext uri="{FF2B5EF4-FFF2-40B4-BE49-F238E27FC236}">
                <a16:creationId xmlns:a16="http://schemas.microsoft.com/office/drawing/2014/main" id="{9A2B8DB8-FA7D-500F-E1C7-65B1339BC1F9}"/>
              </a:ext>
            </a:extLst>
          </p:cNvPr>
          <p:cNvSpPr>
            <a:spLocks noGrp="1"/>
          </p:cNvSpPr>
          <p:nvPr>
            <p:ph idx="1"/>
          </p:nvPr>
        </p:nvSpPr>
        <p:spPr>
          <a:xfrm>
            <a:off x="1924050" y="1048871"/>
            <a:ext cx="9753600" cy="5380504"/>
          </a:xfrm>
        </p:spPr>
        <p:txBody>
          <a:bodyPr>
            <a:noAutofit/>
          </a:bodyPr>
          <a:lstStyle/>
          <a:p>
            <a:r>
              <a:rPr lang="en-US" sz="1800" b="1" dirty="0">
                <a:solidFill>
                  <a:srgbClr val="002060"/>
                </a:solidFill>
                <a:effectLst/>
                <a:latin typeface="Times New Roman" panose="02020603050405020304" pitchFamily="18" charset="0"/>
                <a:ea typeface="Calibri" panose="020F0502020204030204" pitchFamily="34" charset="0"/>
              </a:rPr>
              <a:t>IS 863: 2023 COTTON BANDAGE CLOTH </a:t>
            </a:r>
            <a:endParaRPr lang="en-IN" sz="1800" dirty="0">
              <a:solidFill>
                <a:srgbClr val="002060"/>
              </a:solidFill>
              <a:effectLst/>
              <a:latin typeface="Calibri" panose="020F0502020204030204" pitchFamily="34" charset="0"/>
              <a:ea typeface="Calibri" panose="020F0502020204030204" pitchFamily="34" charset="0"/>
            </a:endParaRPr>
          </a:p>
          <a:p>
            <a:pPr algn="just"/>
            <a:r>
              <a:rPr lang="en-US"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Cotton bandage cloth is a versatile and commonly used material in medical applications, particularly for wound care and injury support. It is soft, breathable, and gentle on the skin, making it ideal for wrapping injured areas without causing irritation. Cotton bandage cloth is highly absorbent, allowing it to effectively manage moisture from wounds or exudates, and is often used for securing dressings, providing support for sprains or strains, and immobilizing body parts after injuries. </a:t>
            </a:r>
            <a:endParaRPr lang="en-IN"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The Indian Standard IS 863:2023 specifies the requirements for Cotton Bandage Cloth used for medical and surgical applications. </a:t>
            </a:r>
            <a:r>
              <a:rPr lang="en-US" dirty="0">
                <a:solidFill>
                  <a:srgbClr val="002060"/>
                </a:solidFill>
                <a:latin typeface="Times New Roman" panose="02020603050405020304" pitchFamily="18" charset="0"/>
                <a:cs typeface="Times New Roman" panose="02020603050405020304" pitchFamily="18" charset="0"/>
              </a:rPr>
              <a:t>The parameters of </a:t>
            </a:r>
            <a:r>
              <a:rPr lang="en-US" dirty="0" err="1">
                <a:solidFill>
                  <a:srgbClr val="002060"/>
                </a:solidFill>
                <a:latin typeface="Times New Roman" panose="02020603050405020304" pitchFamily="18" charset="0"/>
                <a:cs typeface="Times New Roman" panose="02020603050405020304" pitchFamily="18" charset="0"/>
              </a:rPr>
              <a:t>fibre</a:t>
            </a:r>
            <a:r>
              <a:rPr lang="en-US" dirty="0">
                <a:solidFill>
                  <a:srgbClr val="002060"/>
                </a:solidFill>
                <a:latin typeface="Times New Roman" panose="02020603050405020304" pitchFamily="18" charset="0"/>
                <a:cs typeface="Times New Roman" panose="02020603050405020304" pitchFamily="18" charset="0"/>
              </a:rPr>
              <a:t> content, construction, dimension, pH, scouring loss, freedom from defects, optical whitener, colorfastness, and sterility are crucial for ensuring the quality and safety of cotton bandage cloth. </a:t>
            </a:r>
          </a:p>
          <a:p>
            <a:r>
              <a:rPr lang="en-US" dirty="0">
                <a:solidFill>
                  <a:srgbClr val="002060"/>
                </a:solidFill>
                <a:latin typeface="Times New Roman" panose="02020603050405020304" pitchFamily="18" charset="0"/>
                <a:cs typeface="Times New Roman" panose="02020603050405020304" pitchFamily="18" charset="0"/>
              </a:rPr>
              <a:t>Correct </a:t>
            </a:r>
            <a:r>
              <a:rPr lang="en-US" dirty="0" err="1">
                <a:solidFill>
                  <a:srgbClr val="002060"/>
                </a:solidFill>
                <a:latin typeface="Times New Roman" panose="02020603050405020304" pitchFamily="18" charset="0"/>
                <a:cs typeface="Times New Roman" panose="02020603050405020304" pitchFamily="18" charset="0"/>
              </a:rPr>
              <a:t>fibre</a:t>
            </a:r>
            <a:r>
              <a:rPr lang="en-US" dirty="0">
                <a:solidFill>
                  <a:srgbClr val="002060"/>
                </a:solidFill>
                <a:latin typeface="Times New Roman" panose="02020603050405020304" pitchFamily="18" charset="0"/>
                <a:cs typeface="Times New Roman" panose="02020603050405020304" pitchFamily="18" charset="0"/>
              </a:rPr>
              <a:t> content ensures softness and absorbency, while proper construction and dimensions provide strength, durability, and suitable sizing. pH balance prevents skin irritation, and low scouring loss ensures fabric stability. Freedom from defects maintains functional integrity, while avoiding optical whiteners ensures skin safety. Colorfastness guarantees long-lasting appearance and hygiene, and sterility is vital for infection control in medical use.</a:t>
            </a:r>
            <a:endParaRPr lang="en-US"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descr="image">
            <a:extLst>
              <a:ext uri="{FF2B5EF4-FFF2-40B4-BE49-F238E27FC236}">
                <a16:creationId xmlns:a16="http://schemas.microsoft.com/office/drawing/2014/main" id="{2E9C849E-9444-7C5E-4ED9-49E0D9B7556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479" y="155336"/>
            <a:ext cx="1383842" cy="8935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White 100% Cotton Bleached Gauze Cloth For Medical Purpose at Best Price in  Muvattupuzha | M/s Vincita Health Care">
            <a:extLst>
              <a:ext uri="{FF2B5EF4-FFF2-40B4-BE49-F238E27FC236}">
                <a16:creationId xmlns:a16="http://schemas.microsoft.com/office/drawing/2014/main" id="{1B94A911-D87B-9CAA-9C56-4052816ADBA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471" y="1919222"/>
            <a:ext cx="2045521" cy="1127760"/>
          </a:xfrm>
          <a:prstGeom prst="rect">
            <a:avLst/>
          </a:prstGeom>
          <a:noFill/>
          <a:ln>
            <a:noFill/>
          </a:ln>
        </p:spPr>
      </p:pic>
    </p:spTree>
    <p:extLst>
      <p:ext uri="{BB962C8B-B14F-4D97-AF65-F5344CB8AC3E}">
        <p14:creationId xmlns:p14="http://schemas.microsoft.com/office/powerpoint/2010/main" val="4050094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82F98-C11E-DDAF-334E-3DA8C852AF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B9957E-9A39-1840-B1AA-BDFB4012CF6E}"/>
              </a:ext>
            </a:extLst>
          </p:cNvPr>
          <p:cNvSpPr>
            <a:spLocks noGrp="1"/>
          </p:cNvSpPr>
          <p:nvPr>
            <p:ph type="title"/>
          </p:nvPr>
        </p:nvSpPr>
        <p:spPr>
          <a:xfrm>
            <a:off x="1776334" y="178520"/>
            <a:ext cx="10244216" cy="1320800"/>
          </a:xfrm>
        </p:spPr>
        <p:txBody>
          <a:bodyPr anchor="ctr">
            <a:normAutofit/>
          </a:bodyPr>
          <a:lstStyle/>
          <a:p>
            <a:pPr>
              <a:lnSpc>
                <a:spcPct val="90000"/>
              </a:lnSpc>
            </a:pPr>
            <a:r>
              <a:rPr lang="en-US" sz="2000" b="1" dirty="0">
                <a:solidFill>
                  <a:srgbClr val="002060"/>
                </a:solidFill>
                <a:latin typeface="Times New Roman" panose="02020603050405020304" pitchFamily="18" charset="0"/>
                <a:cs typeface="Times New Roman" panose="02020603050405020304" pitchFamily="18" charset="0"/>
              </a:rPr>
              <a:t>IMPORTANT STANDARDS FOR WOUND MANAGEMENT</a:t>
            </a:r>
          </a:p>
        </p:txBody>
      </p:sp>
      <p:sp>
        <p:nvSpPr>
          <p:cNvPr id="3" name="Content Placeholder 2">
            <a:extLst>
              <a:ext uri="{FF2B5EF4-FFF2-40B4-BE49-F238E27FC236}">
                <a16:creationId xmlns:a16="http://schemas.microsoft.com/office/drawing/2014/main" id="{D7FE228B-1004-E1DB-952B-87B0B8AD48C5}"/>
              </a:ext>
            </a:extLst>
          </p:cNvPr>
          <p:cNvSpPr>
            <a:spLocks noGrp="1"/>
          </p:cNvSpPr>
          <p:nvPr>
            <p:ph idx="1"/>
          </p:nvPr>
        </p:nvSpPr>
        <p:spPr>
          <a:xfrm>
            <a:off x="1924050" y="1048871"/>
            <a:ext cx="9753600" cy="5380504"/>
          </a:xfrm>
        </p:spPr>
        <p:txBody>
          <a:bodyPr>
            <a:noAutofit/>
          </a:bodyPr>
          <a:lstStyle/>
          <a:p>
            <a:pPr algn="just"/>
            <a:r>
              <a:rPr lang="en-US" sz="1800" b="1" dirty="0">
                <a:solidFill>
                  <a:srgbClr val="002060"/>
                </a:solidFill>
                <a:effectLst/>
                <a:latin typeface="Times New Roman" panose="02020603050405020304" pitchFamily="18" charset="0"/>
                <a:ea typeface="Calibri" panose="020F0502020204030204" pitchFamily="34" charset="0"/>
              </a:rPr>
              <a:t>IS 17351 : 2020, Dressing Shell Compressed </a:t>
            </a:r>
            <a:r>
              <a:rPr lang="en-US" sz="1800" dirty="0">
                <a:solidFill>
                  <a:srgbClr val="002060"/>
                </a:solidFill>
                <a:effectLst/>
                <a:latin typeface="Times New Roman" panose="02020603050405020304" pitchFamily="18" charset="0"/>
                <a:ea typeface="Calibri" panose="020F0502020204030204" pitchFamily="34" charset="0"/>
              </a:rPr>
              <a:t> </a:t>
            </a:r>
          </a:p>
          <a:p>
            <a:pPr algn="just"/>
            <a:r>
              <a:rPr lang="en-US"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Dressing Shell Compressed is an essential medical product used for wound protection and care. It is compact for easy storage and handling but expands to cover wounds when applied, providing cushioning, absorption of exudates, and a sterile barrier. </a:t>
            </a:r>
          </a:p>
          <a:p>
            <a:pPr algn="just"/>
            <a:r>
              <a:rPr lang="en-US"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Its primary uses include protecting surgical sites, managing wound fluids, and offering comfort to patients by preventing contamination and infection. The significance lies in its ability to promote faster healing by maintaining a clean and dry environment, while also being cost-effective, versatile, and suitable for a wide range of wounds.</a:t>
            </a:r>
          </a:p>
          <a:p>
            <a:pPr algn="just"/>
            <a:r>
              <a:rPr lang="en-US"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IS 17351 standard specifies the requirements for dressing, shell compressed intended to be used mainly as emergency life saver to stop blood flow in case of open injuries</a:t>
            </a:r>
            <a:endParaRPr lang="en-IN"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The standard specifies performance requirements for </a:t>
            </a:r>
            <a:r>
              <a:rPr lang="en-US"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water-soluble substances</a:t>
            </a:r>
            <a:r>
              <a:rPr lang="en-US"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ether-soluble substances</a:t>
            </a:r>
            <a:r>
              <a:rPr lang="en-US"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sulphated ash</a:t>
            </a:r>
            <a:r>
              <a:rPr lang="en-US"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sinking time</a:t>
            </a:r>
            <a:r>
              <a:rPr lang="en-US"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absorbency</a:t>
            </a:r>
            <a:r>
              <a:rPr lang="en-US"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and </a:t>
            </a:r>
            <a:r>
              <a:rPr lang="en-US"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biocompatibility</a:t>
            </a:r>
            <a:r>
              <a:rPr lang="en-US"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which are crucial for </a:t>
            </a:r>
            <a:r>
              <a:rPr lang="en-US" sz="20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compressed dressing shells</a:t>
            </a:r>
            <a:r>
              <a:rPr lang="en-US"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to ensure their safety, effectiveness, and compatibility with the human body in medical applications</a:t>
            </a:r>
            <a:endParaRPr lang="en-IN"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descr="image">
            <a:extLst>
              <a:ext uri="{FF2B5EF4-FFF2-40B4-BE49-F238E27FC236}">
                <a16:creationId xmlns:a16="http://schemas.microsoft.com/office/drawing/2014/main" id="{CEB755FF-FE60-62DD-9105-6575F6619F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479" y="155336"/>
            <a:ext cx="1383842" cy="8935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73CAFCA-288C-3EFB-34C3-F6D17E2109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412" y="1846730"/>
            <a:ext cx="1372922" cy="1250630"/>
          </a:xfrm>
          <a:prstGeom prst="rect">
            <a:avLst/>
          </a:prstGeom>
        </p:spPr>
      </p:pic>
    </p:spTree>
    <p:extLst>
      <p:ext uri="{BB962C8B-B14F-4D97-AF65-F5344CB8AC3E}">
        <p14:creationId xmlns:p14="http://schemas.microsoft.com/office/powerpoint/2010/main" val="1571713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C9A6C-2253-81D2-6923-15E27E769E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F52CD5-0036-09CB-68CD-F99A44268449}"/>
              </a:ext>
            </a:extLst>
          </p:cNvPr>
          <p:cNvSpPr>
            <a:spLocks noGrp="1"/>
          </p:cNvSpPr>
          <p:nvPr>
            <p:ph type="title"/>
          </p:nvPr>
        </p:nvSpPr>
        <p:spPr>
          <a:xfrm>
            <a:off x="1776334" y="178520"/>
            <a:ext cx="10244216" cy="1320800"/>
          </a:xfrm>
        </p:spPr>
        <p:txBody>
          <a:bodyPr anchor="ctr">
            <a:normAutofit/>
          </a:bodyPr>
          <a:lstStyle/>
          <a:p>
            <a:pPr>
              <a:lnSpc>
                <a:spcPct val="90000"/>
              </a:lnSpc>
            </a:pPr>
            <a:r>
              <a:rPr lang="en-US" sz="2000" b="1" dirty="0">
                <a:solidFill>
                  <a:srgbClr val="002060"/>
                </a:solidFill>
                <a:latin typeface="Times New Roman" panose="02020603050405020304" pitchFamily="18" charset="0"/>
                <a:cs typeface="Times New Roman" panose="02020603050405020304" pitchFamily="18" charset="0"/>
              </a:rPr>
              <a:t>IMPORTANT STANDARDS FOR WOUND MANAGEMENT</a:t>
            </a:r>
          </a:p>
        </p:txBody>
      </p:sp>
      <p:sp>
        <p:nvSpPr>
          <p:cNvPr id="3" name="Content Placeholder 2">
            <a:extLst>
              <a:ext uri="{FF2B5EF4-FFF2-40B4-BE49-F238E27FC236}">
                <a16:creationId xmlns:a16="http://schemas.microsoft.com/office/drawing/2014/main" id="{3CE29BEB-EAD8-54F3-1F60-4A3CB8E2D822}"/>
              </a:ext>
            </a:extLst>
          </p:cNvPr>
          <p:cNvSpPr>
            <a:spLocks noGrp="1"/>
          </p:cNvSpPr>
          <p:nvPr>
            <p:ph idx="1"/>
          </p:nvPr>
        </p:nvSpPr>
        <p:spPr>
          <a:xfrm>
            <a:off x="1924050" y="1048871"/>
            <a:ext cx="9753600" cy="5380504"/>
          </a:xfrm>
        </p:spPr>
        <p:txBody>
          <a:bodyPr>
            <a:noAutofit/>
          </a:bodyPr>
          <a:lstStyle/>
          <a:p>
            <a:pPr algn="just"/>
            <a:r>
              <a:rPr lang="en-IN" sz="1800" b="1" dirty="0">
                <a:solidFill>
                  <a:srgbClr val="002060"/>
                </a:solidFill>
                <a:effectLst/>
                <a:latin typeface="Times New Roman" panose="02020603050405020304" pitchFamily="18" charset="0"/>
                <a:ea typeface="Times New Roman" panose="02020603050405020304" pitchFamily="18" charset="0"/>
              </a:rPr>
              <a:t>IS 17528 : 2021, Chlorhexidine Gauze Dressing </a:t>
            </a:r>
            <a:endParaRPr lang="en-IN" sz="1800" b="1" dirty="0">
              <a:solidFill>
                <a:srgbClr val="002060"/>
              </a:solidFill>
              <a:effectLst/>
              <a:latin typeface="Calibri" panose="020F0502020204030204" pitchFamily="34" charset="0"/>
              <a:ea typeface="Calibri" panose="020F0502020204030204" pitchFamily="34" charset="0"/>
            </a:endParaRPr>
          </a:p>
          <a:p>
            <a:pPr algn="just"/>
            <a:r>
              <a:rPr lang="en-IN" sz="2000" dirty="0">
                <a:solidFill>
                  <a:srgbClr val="002060"/>
                </a:solidFill>
                <a:effectLst/>
                <a:latin typeface="Times New Roman" panose="02020603050405020304" pitchFamily="18" charset="0"/>
                <a:ea typeface="Times New Roman" panose="02020603050405020304" pitchFamily="18" charset="0"/>
              </a:rPr>
              <a:t>Chlorhexidine gauze dressings are essential in treating burn wounds and major injuries with skin damage. They provide effective infection prevention due to chlorhexidine's broad-spectrum antimicrobial properties, reduce pain with its mild numbing effect, and promote faster healing by maintaining a clean environment. These dressings act as a protective barrier against contaminants, support prolonged healing, and reduce the frequency of dressing changes, making them an important tool in managing severe wounds and promoting recovery.</a:t>
            </a:r>
            <a:endParaRPr lang="en-IN" sz="2000" dirty="0">
              <a:solidFill>
                <a:srgbClr val="002060"/>
              </a:solidFill>
              <a:effectLst/>
              <a:latin typeface="Calibri" panose="020F0502020204030204" pitchFamily="34" charset="0"/>
              <a:ea typeface="Calibri" panose="020F0502020204030204" pitchFamily="34" charset="0"/>
            </a:endParaRPr>
          </a:p>
          <a:p>
            <a:pPr algn="just"/>
            <a:r>
              <a:rPr lang="en-IN" sz="2000" dirty="0">
                <a:solidFill>
                  <a:srgbClr val="002060"/>
                </a:solidFill>
                <a:effectLst/>
                <a:latin typeface="Times New Roman" panose="02020603050405020304" pitchFamily="18" charset="0"/>
                <a:ea typeface="Times New Roman" panose="02020603050405020304" pitchFamily="18" charset="0"/>
              </a:rPr>
              <a:t> It consists of fabric of leno weave with two picks in each shed in which the warp and weft threads consists of cotton or viscose or combined cotton and viscose yarn. The fabric has been evenly impregnated with a suitable ointment containing a dispersion of chlorhexidine acetate. The dressing is supplied sterile in single pieces.</a:t>
            </a:r>
            <a:endParaRPr lang="en-IN" sz="2000" dirty="0">
              <a:solidFill>
                <a:srgbClr val="002060"/>
              </a:solidFill>
              <a:effectLst/>
              <a:latin typeface="Calibri" panose="020F0502020204030204" pitchFamily="34" charset="0"/>
              <a:ea typeface="Calibri" panose="020F0502020204030204" pitchFamily="34" charset="0"/>
            </a:endParaRPr>
          </a:p>
          <a:p>
            <a:pPr algn="just"/>
            <a:r>
              <a:rPr lang="en-IN" sz="2000" dirty="0">
                <a:solidFill>
                  <a:srgbClr val="002060"/>
                </a:solidFill>
                <a:effectLst/>
                <a:latin typeface="Times New Roman" panose="02020603050405020304" pitchFamily="18" charset="0"/>
                <a:ea typeface="Times New Roman" panose="02020603050405020304" pitchFamily="18" charset="0"/>
              </a:rPr>
              <a:t>IS 17528 performance requirements such as </a:t>
            </a:r>
            <a:r>
              <a:rPr lang="en-IN" sz="2000" b="1" dirty="0">
                <a:solidFill>
                  <a:srgbClr val="002060"/>
                </a:solidFill>
                <a:effectLst/>
                <a:latin typeface="Times New Roman" panose="02020603050405020304" pitchFamily="18" charset="0"/>
                <a:ea typeface="Times New Roman" panose="02020603050405020304" pitchFamily="18" charset="0"/>
              </a:rPr>
              <a:t>fibre identification</a:t>
            </a:r>
            <a:r>
              <a:rPr lang="en-IN" sz="2000" dirty="0">
                <a:solidFill>
                  <a:srgbClr val="002060"/>
                </a:solidFill>
                <a:effectLst/>
                <a:latin typeface="Times New Roman" panose="02020603050405020304" pitchFamily="18" charset="0"/>
                <a:ea typeface="Times New Roman" panose="02020603050405020304" pitchFamily="18" charset="0"/>
              </a:rPr>
              <a:t>, </a:t>
            </a:r>
            <a:r>
              <a:rPr lang="en-IN" sz="2000" b="1" dirty="0">
                <a:solidFill>
                  <a:srgbClr val="002060"/>
                </a:solidFill>
                <a:effectLst/>
                <a:latin typeface="Times New Roman" panose="02020603050405020304" pitchFamily="18" charset="0"/>
                <a:ea typeface="Times New Roman" panose="02020603050405020304" pitchFamily="18" charset="0"/>
              </a:rPr>
              <a:t>threads per dm</a:t>
            </a:r>
            <a:r>
              <a:rPr lang="en-IN" sz="2000" dirty="0">
                <a:solidFill>
                  <a:srgbClr val="002060"/>
                </a:solidFill>
                <a:effectLst/>
                <a:latin typeface="Times New Roman" panose="02020603050405020304" pitchFamily="18" charset="0"/>
                <a:ea typeface="Times New Roman" panose="02020603050405020304" pitchFamily="18" charset="0"/>
              </a:rPr>
              <a:t>, </a:t>
            </a:r>
            <a:r>
              <a:rPr lang="en-IN" sz="2000" b="1" dirty="0">
                <a:solidFill>
                  <a:srgbClr val="002060"/>
                </a:solidFill>
                <a:effectLst/>
                <a:latin typeface="Times New Roman" panose="02020603050405020304" pitchFamily="18" charset="0"/>
                <a:ea typeface="Times New Roman" panose="02020603050405020304" pitchFamily="18" charset="0"/>
              </a:rPr>
              <a:t>weight per square meter</a:t>
            </a:r>
            <a:r>
              <a:rPr lang="en-IN" sz="2000" dirty="0">
                <a:solidFill>
                  <a:srgbClr val="002060"/>
                </a:solidFill>
                <a:effectLst/>
                <a:latin typeface="Times New Roman" panose="02020603050405020304" pitchFamily="18" charset="0"/>
                <a:ea typeface="Times New Roman" panose="02020603050405020304" pitchFamily="18" charset="0"/>
              </a:rPr>
              <a:t>, </a:t>
            </a:r>
            <a:r>
              <a:rPr lang="en-IN" sz="2000" b="1" dirty="0">
                <a:solidFill>
                  <a:srgbClr val="002060"/>
                </a:solidFill>
                <a:effectLst/>
                <a:latin typeface="Times New Roman" panose="02020603050405020304" pitchFamily="18" charset="0"/>
                <a:ea typeface="Times New Roman" panose="02020603050405020304" pitchFamily="18" charset="0"/>
              </a:rPr>
              <a:t>content of chlorhexidine acetate</a:t>
            </a:r>
            <a:r>
              <a:rPr lang="en-IN" sz="2000" dirty="0">
                <a:solidFill>
                  <a:srgbClr val="002060"/>
                </a:solidFill>
                <a:effectLst/>
                <a:latin typeface="Times New Roman" panose="02020603050405020304" pitchFamily="18" charset="0"/>
                <a:ea typeface="Times New Roman" panose="02020603050405020304" pitchFamily="18" charset="0"/>
              </a:rPr>
              <a:t>, </a:t>
            </a:r>
            <a:r>
              <a:rPr lang="en-IN" sz="2000" b="1" dirty="0">
                <a:solidFill>
                  <a:srgbClr val="002060"/>
                </a:solidFill>
                <a:effectLst/>
                <a:latin typeface="Times New Roman" panose="02020603050405020304" pitchFamily="18" charset="0"/>
                <a:ea typeface="Times New Roman" panose="02020603050405020304" pitchFamily="18" charset="0"/>
              </a:rPr>
              <a:t>sterility</a:t>
            </a:r>
            <a:r>
              <a:rPr lang="en-IN" sz="2000" dirty="0">
                <a:solidFill>
                  <a:srgbClr val="002060"/>
                </a:solidFill>
                <a:effectLst/>
                <a:latin typeface="Times New Roman" panose="02020603050405020304" pitchFamily="18" charset="0"/>
                <a:ea typeface="Times New Roman" panose="02020603050405020304" pitchFamily="18" charset="0"/>
              </a:rPr>
              <a:t>, and </a:t>
            </a:r>
            <a:r>
              <a:rPr lang="en-IN" sz="2000" b="1" dirty="0">
                <a:solidFill>
                  <a:srgbClr val="002060"/>
                </a:solidFill>
                <a:effectLst/>
                <a:latin typeface="Times New Roman" panose="02020603050405020304" pitchFamily="18" charset="0"/>
                <a:ea typeface="Times New Roman" panose="02020603050405020304" pitchFamily="18" charset="0"/>
              </a:rPr>
              <a:t>ether soluble substances</a:t>
            </a:r>
            <a:r>
              <a:rPr lang="en-IN" sz="2000" dirty="0">
                <a:solidFill>
                  <a:srgbClr val="002060"/>
                </a:solidFill>
                <a:effectLst/>
                <a:latin typeface="Times New Roman" panose="02020603050405020304" pitchFamily="18" charset="0"/>
                <a:ea typeface="Times New Roman" panose="02020603050405020304" pitchFamily="18" charset="0"/>
              </a:rPr>
              <a:t> are important for </a:t>
            </a:r>
            <a:r>
              <a:rPr lang="en-IN" sz="2000" b="1" dirty="0">
                <a:solidFill>
                  <a:srgbClr val="002060"/>
                </a:solidFill>
                <a:effectLst/>
                <a:latin typeface="Times New Roman" panose="02020603050405020304" pitchFamily="18" charset="0"/>
                <a:ea typeface="Times New Roman" panose="02020603050405020304" pitchFamily="18" charset="0"/>
              </a:rPr>
              <a:t>Chlorhexidine Gauze Dressings</a:t>
            </a:r>
            <a:r>
              <a:rPr lang="en-IN" sz="2000" dirty="0">
                <a:solidFill>
                  <a:srgbClr val="002060"/>
                </a:solidFill>
                <a:effectLst/>
                <a:latin typeface="Times New Roman" panose="02020603050405020304" pitchFamily="18" charset="0"/>
                <a:ea typeface="Times New Roman" panose="02020603050405020304" pitchFamily="18" charset="0"/>
              </a:rPr>
              <a:t> to ensure their safety, effectiveness, and quality in medical applications. </a:t>
            </a:r>
            <a:endParaRPr lang="en-IN" sz="2000" dirty="0">
              <a:solidFill>
                <a:srgbClr val="002060"/>
              </a:solidFill>
              <a:effectLst/>
              <a:latin typeface="Calibri" panose="020F0502020204030204" pitchFamily="34" charset="0"/>
              <a:ea typeface="Calibri" panose="020F0502020204030204" pitchFamily="34" charset="0"/>
            </a:endParaRPr>
          </a:p>
          <a:p>
            <a:pPr>
              <a:lnSpc>
                <a:spcPct val="150000"/>
              </a:lnSpc>
            </a:pPr>
            <a:endParaRPr lang="en-US" sz="1800" b="1" dirty="0">
              <a:solidFill>
                <a:srgbClr val="002060"/>
              </a:solidFill>
              <a:effectLst/>
              <a:latin typeface="Times New Roman" panose="02020603050405020304" pitchFamily="18" charset="0"/>
              <a:ea typeface="Calibri" panose="020F0502020204030204" pitchFamily="34" charset="0"/>
            </a:endParaRPr>
          </a:p>
        </p:txBody>
      </p:sp>
      <p:pic>
        <p:nvPicPr>
          <p:cNvPr id="4" name="Picture 3" descr="image">
            <a:extLst>
              <a:ext uri="{FF2B5EF4-FFF2-40B4-BE49-F238E27FC236}">
                <a16:creationId xmlns:a16="http://schemas.microsoft.com/office/drawing/2014/main" id="{4C884315-F04D-2FE2-494A-C294118454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479" y="155336"/>
            <a:ext cx="1383842" cy="8935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hlorhexidine Gauze Dressing 10 x 10 x 1s (Box of 10) - Docuses Healthcare">
            <a:extLst>
              <a:ext uri="{FF2B5EF4-FFF2-40B4-BE49-F238E27FC236}">
                <a16:creationId xmlns:a16="http://schemas.microsoft.com/office/drawing/2014/main" id="{631400F3-C1DC-C016-5492-5B8347F4705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520" y="1865433"/>
            <a:ext cx="1712529" cy="1478402"/>
          </a:xfrm>
          <a:prstGeom prst="rect">
            <a:avLst/>
          </a:prstGeom>
          <a:noFill/>
          <a:ln>
            <a:noFill/>
          </a:ln>
        </p:spPr>
      </p:pic>
    </p:spTree>
    <p:extLst>
      <p:ext uri="{BB962C8B-B14F-4D97-AF65-F5344CB8AC3E}">
        <p14:creationId xmlns:p14="http://schemas.microsoft.com/office/powerpoint/2010/main" val="85853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0253"/>
            <a:ext cx="10515600" cy="534285"/>
          </a:xfrm>
        </p:spPr>
        <p:txBody>
          <a:bodyPr>
            <a:normAutofit/>
          </a:bodyPr>
          <a:lstStyle/>
          <a:p>
            <a:pPr algn="ctr"/>
            <a:r>
              <a:rPr lang="en-US" sz="2400" b="1" dirty="0">
                <a:solidFill>
                  <a:srgbClr val="002060"/>
                </a:solidFill>
                <a:latin typeface="+mn-lt"/>
              </a:rPr>
              <a:t>Why it is required to have regulations and standards?</a:t>
            </a:r>
            <a:endParaRPr lang="en-IN" sz="2400" b="1" dirty="0">
              <a:solidFill>
                <a:srgbClr val="002060"/>
              </a:solidFill>
              <a:latin typeface="+mn-lt"/>
            </a:endParaRPr>
          </a:p>
        </p:txBody>
      </p:sp>
      <p:grpSp>
        <p:nvGrpSpPr>
          <p:cNvPr id="12" name="Group 11"/>
          <p:cNvGrpSpPr/>
          <p:nvPr/>
        </p:nvGrpSpPr>
        <p:grpSpPr>
          <a:xfrm>
            <a:off x="340636" y="1217754"/>
            <a:ext cx="2066925" cy="2183142"/>
            <a:chOff x="235705" y="1214203"/>
            <a:chExt cx="2066925" cy="2183142"/>
          </a:xfrm>
        </p:grpSpPr>
        <p:pic>
          <p:nvPicPr>
            <p:cNvPr id="4" name="Picture 3"/>
            <p:cNvPicPr>
              <a:picLocks noChangeAspect="1"/>
            </p:cNvPicPr>
            <p:nvPr/>
          </p:nvPicPr>
          <p:blipFill rotWithShape="1">
            <a:blip r:embed="rId3"/>
            <a:srcRect t="5398" b="12521"/>
            <a:stretch/>
          </p:blipFill>
          <p:spPr>
            <a:xfrm>
              <a:off x="235705" y="1214203"/>
              <a:ext cx="2066925" cy="1813810"/>
            </a:xfrm>
            <a:prstGeom prst="rect">
              <a:avLst/>
            </a:prstGeom>
          </p:spPr>
        </p:pic>
        <p:sp>
          <p:nvSpPr>
            <p:cNvPr id="5" name="Rectangle 4"/>
            <p:cNvSpPr/>
            <p:nvPr/>
          </p:nvSpPr>
          <p:spPr>
            <a:xfrm>
              <a:off x="530759" y="3028013"/>
              <a:ext cx="1515608" cy="369332"/>
            </a:xfrm>
            <a:prstGeom prst="rect">
              <a:avLst/>
            </a:prstGeom>
          </p:spPr>
          <p:txBody>
            <a:bodyPr wrap="none">
              <a:spAutoFit/>
            </a:bodyPr>
            <a:lstStyle/>
            <a:p>
              <a:r>
                <a:rPr lang="en-IN" b="1" dirty="0">
                  <a:solidFill>
                    <a:srgbClr val="0070C0"/>
                  </a:solidFill>
                </a:rPr>
                <a:t>Patient Safety</a:t>
              </a:r>
            </a:p>
          </p:txBody>
        </p:sp>
      </p:grpSp>
      <p:grpSp>
        <p:nvGrpSpPr>
          <p:cNvPr id="13" name="Group 12"/>
          <p:cNvGrpSpPr/>
          <p:nvPr/>
        </p:nvGrpSpPr>
        <p:grpSpPr>
          <a:xfrm>
            <a:off x="2773226" y="1217754"/>
            <a:ext cx="1906035" cy="2183142"/>
            <a:chOff x="3258305" y="1214203"/>
            <a:chExt cx="1906035" cy="2183142"/>
          </a:xfrm>
        </p:grpSpPr>
        <p:sp>
          <p:nvSpPr>
            <p:cNvPr id="6" name="Rectangle 5"/>
            <p:cNvSpPr/>
            <p:nvPr/>
          </p:nvSpPr>
          <p:spPr>
            <a:xfrm>
              <a:off x="3258305" y="3028013"/>
              <a:ext cx="1906035" cy="369332"/>
            </a:xfrm>
            <a:prstGeom prst="rect">
              <a:avLst/>
            </a:prstGeom>
          </p:spPr>
          <p:txBody>
            <a:bodyPr wrap="none">
              <a:spAutoFit/>
            </a:bodyPr>
            <a:lstStyle/>
            <a:p>
              <a:r>
                <a:rPr lang="en-IN" b="1" dirty="0">
                  <a:solidFill>
                    <a:srgbClr val="0070C0"/>
                  </a:solidFill>
                </a:rPr>
                <a:t>Quality Assurance</a:t>
              </a:r>
            </a:p>
          </p:txBody>
        </p:sp>
        <p:pic>
          <p:nvPicPr>
            <p:cNvPr id="7" name="Picture 6"/>
            <p:cNvPicPr>
              <a:picLocks noChangeAspect="1"/>
            </p:cNvPicPr>
            <p:nvPr/>
          </p:nvPicPr>
          <p:blipFill rotWithShape="1">
            <a:blip r:embed="rId4"/>
            <a:srcRect l="18750" t="12577" r="18238" b="13344"/>
            <a:stretch/>
          </p:blipFill>
          <p:spPr>
            <a:xfrm>
              <a:off x="3325388" y="1214203"/>
              <a:ext cx="1771871" cy="1813810"/>
            </a:xfrm>
            <a:prstGeom prst="rect">
              <a:avLst/>
            </a:prstGeom>
          </p:spPr>
        </p:pic>
      </p:grpSp>
      <p:grpSp>
        <p:nvGrpSpPr>
          <p:cNvPr id="14" name="Group 13"/>
          <p:cNvGrpSpPr/>
          <p:nvPr/>
        </p:nvGrpSpPr>
        <p:grpSpPr>
          <a:xfrm>
            <a:off x="5112009" y="1397636"/>
            <a:ext cx="1633928" cy="2003260"/>
            <a:chOff x="5559314" y="1394085"/>
            <a:chExt cx="1633928" cy="2003260"/>
          </a:xfrm>
        </p:grpSpPr>
        <p:sp>
          <p:nvSpPr>
            <p:cNvPr id="8" name="Rectangle 7"/>
            <p:cNvSpPr/>
            <p:nvPr/>
          </p:nvSpPr>
          <p:spPr>
            <a:xfrm>
              <a:off x="5922247" y="3028013"/>
              <a:ext cx="908069" cy="369332"/>
            </a:xfrm>
            <a:prstGeom prst="rect">
              <a:avLst/>
            </a:prstGeom>
          </p:spPr>
          <p:txBody>
            <a:bodyPr wrap="none">
              <a:spAutoFit/>
            </a:bodyPr>
            <a:lstStyle/>
            <a:p>
              <a:r>
                <a:rPr lang="en-IN" b="1" dirty="0">
                  <a:solidFill>
                    <a:srgbClr val="0070C0"/>
                  </a:solidFill>
                </a:rPr>
                <a:t>Efficacy</a:t>
              </a:r>
            </a:p>
          </p:txBody>
        </p:sp>
        <p:pic>
          <p:nvPicPr>
            <p:cNvPr id="9" name="Picture 8"/>
            <p:cNvPicPr>
              <a:picLocks noChangeAspect="1"/>
            </p:cNvPicPr>
            <p:nvPr/>
          </p:nvPicPr>
          <p:blipFill>
            <a:blip r:embed="rId5"/>
            <a:stretch>
              <a:fillRect/>
            </a:stretch>
          </p:blipFill>
          <p:spPr>
            <a:xfrm>
              <a:off x="5559314" y="1394085"/>
              <a:ext cx="1633928" cy="1633928"/>
            </a:xfrm>
            <a:prstGeom prst="rect">
              <a:avLst/>
            </a:prstGeom>
          </p:spPr>
        </p:pic>
      </p:grpSp>
      <p:grpSp>
        <p:nvGrpSpPr>
          <p:cNvPr id="15" name="Group 14"/>
          <p:cNvGrpSpPr/>
          <p:nvPr/>
        </p:nvGrpSpPr>
        <p:grpSpPr>
          <a:xfrm>
            <a:off x="7178685" y="1301449"/>
            <a:ext cx="1904880" cy="2099447"/>
            <a:chOff x="8069797" y="1297898"/>
            <a:chExt cx="1904880" cy="2099447"/>
          </a:xfrm>
        </p:grpSpPr>
        <p:sp>
          <p:nvSpPr>
            <p:cNvPr id="10" name="Rectangle 9"/>
            <p:cNvSpPr/>
            <p:nvPr/>
          </p:nvSpPr>
          <p:spPr>
            <a:xfrm>
              <a:off x="8069797" y="3028013"/>
              <a:ext cx="1904880" cy="369332"/>
            </a:xfrm>
            <a:prstGeom prst="rect">
              <a:avLst/>
            </a:prstGeom>
          </p:spPr>
          <p:txBody>
            <a:bodyPr wrap="none">
              <a:spAutoFit/>
            </a:bodyPr>
            <a:lstStyle/>
            <a:p>
              <a:r>
                <a:rPr lang="en-IN" b="1" dirty="0">
                  <a:solidFill>
                    <a:srgbClr val="0070C0"/>
                  </a:solidFill>
                </a:rPr>
                <a:t>Risk Management</a:t>
              </a:r>
            </a:p>
          </p:txBody>
        </p:sp>
        <p:pic>
          <p:nvPicPr>
            <p:cNvPr id="11" name="Picture 10"/>
            <p:cNvPicPr>
              <a:picLocks noChangeAspect="1"/>
            </p:cNvPicPr>
            <p:nvPr/>
          </p:nvPicPr>
          <p:blipFill>
            <a:blip r:embed="rId6"/>
            <a:stretch>
              <a:fillRect/>
            </a:stretch>
          </p:blipFill>
          <p:spPr>
            <a:xfrm>
              <a:off x="8199028" y="1297898"/>
              <a:ext cx="1646419" cy="1646419"/>
            </a:xfrm>
            <a:prstGeom prst="rect">
              <a:avLst/>
            </a:prstGeom>
          </p:spPr>
        </p:pic>
      </p:grpSp>
      <p:grpSp>
        <p:nvGrpSpPr>
          <p:cNvPr id="18" name="Group 17"/>
          <p:cNvGrpSpPr/>
          <p:nvPr/>
        </p:nvGrpSpPr>
        <p:grpSpPr>
          <a:xfrm>
            <a:off x="9683332" y="1301449"/>
            <a:ext cx="1850036" cy="2099447"/>
            <a:chOff x="9212657" y="1297898"/>
            <a:chExt cx="1850036" cy="2099447"/>
          </a:xfrm>
        </p:grpSpPr>
        <p:sp>
          <p:nvSpPr>
            <p:cNvPr id="16" name="Rectangle 15"/>
            <p:cNvSpPr/>
            <p:nvPr/>
          </p:nvSpPr>
          <p:spPr>
            <a:xfrm>
              <a:off x="9486696" y="3028013"/>
              <a:ext cx="1301959" cy="369332"/>
            </a:xfrm>
            <a:prstGeom prst="rect">
              <a:avLst/>
            </a:prstGeom>
          </p:spPr>
          <p:txBody>
            <a:bodyPr wrap="none">
              <a:spAutoFit/>
            </a:bodyPr>
            <a:lstStyle/>
            <a:p>
              <a:r>
                <a:rPr lang="en-IN" b="1" dirty="0">
                  <a:solidFill>
                    <a:srgbClr val="0070C0"/>
                  </a:solidFill>
                </a:rPr>
                <a:t>Compliance</a:t>
              </a:r>
            </a:p>
          </p:txBody>
        </p:sp>
        <p:pic>
          <p:nvPicPr>
            <p:cNvPr id="17" name="Picture 16"/>
            <p:cNvPicPr>
              <a:picLocks noChangeAspect="1"/>
            </p:cNvPicPr>
            <p:nvPr/>
          </p:nvPicPr>
          <p:blipFill>
            <a:blip r:embed="rId7"/>
            <a:stretch>
              <a:fillRect/>
            </a:stretch>
          </p:blipFill>
          <p:spPr>
            <a:xfrm>
              <a:off x="9212657" y="1297898"/>
              <a:ext cx="1850036" cy="1850036"/>
            </a:xfrm>
            <a:prstGeom prst="rect">
              <a:avLst/>
            </a:prstGeom>
          </p:spPr>
        </p:pic>
      </p:grpSp>
      <p:grpSp>
        <p:nvGrpSpPr>
          <p:cNvPr id="21" name="Group 20"/>
          <p:cNvGrpSpPr/>
          <p:nvPr/>
        </p:nvGrpSpPr>
        <p:grpSpPr>
          <a:xfrm>
            <a:off x="530759" y="3741294"/>
            <a:ext cx="2434064" cy="2479422"/>
            <a:chOff x="1085598" y="3867462"/>
            <a:chExt cx="2434064" cy="2479422"/>
          </a:xfrm>
        </p:grpSpPr>
        <p:pic>
          <p:nvPicPr>
            <p:cNvPr id="19" name="Picture 18"/>
            <p:cNvPicPr>
              <a:picLocks noChangeAspect="1"/>
            </p:cNvPicPr>
            <p:nvPr/>
          </p:nvPicPr>
          <p:blipFill>
            <a:blip r:embed="rId8"/>
            <a:stretch>
              <a:fillRect/>
            </a:stretch>
          </p:blipFill>
          <p:spPr>
            <a:xfrm>
              <a:off x="1220215" y="3867462"/>
              <a:ext cx="2164830" cy="2164830"/>
            </a:xfrm>
            <a:prstGeom prst="rect">
              <a:avLst/>
            </a:prstGeom>
          </p:spPr>
        </p:pic>
        <p:sp>
          <p:nvSpPr>
            <p:cNvPr id="20" name="Rectangle 19"/>
            <p:cNvSpPr/>
            <p:nvPr/>
          </p:nvSpPr>
          <p:spPr>
            <a:xfrm>
              <a:off x="1085598" y="5977552"/>
              <a:ext cx="2434064" cy="369332"/>
            </a:xfrm>
            <a:prstGeom prst="rect">
              <a:avLst/>
            </a:prstGeom>
          </p:spPr>
          <p:txBody>
            <a:bodyPr wrap="none">
              <a:spAutoFit/>
            </a:bodyPr>
            <a:lstStyle/>
            <a:p>
              <a:r>
                <a:rPr lang="en-IN" b="1" dirty="0">
                  <a:solidFill>
                    <a:srgbClr val="0070C0"/>
                  </a:solidFill>
                </a:rPr>
                <a:t>Encouraging Innovation</a:t>
              </a:r>
            </a:p>
          </p:txBody>
        </p:sp>
      </p:grpSp>
      <p:grpSp>
        <p:nvGrpSpPr>
          <p:cNvPr id="24" name="Group 23"/>
          <p:cNvGrpSpPr/>
          <p:nvPr/>
        </p:nvGrpSpPr>
        <p:grpSpPr>
          <a:xfrm>
            <a:off x="3806661" y="4064580"/>
            <a:ext cx="1734500" cy="2156136"/>
            <a:chOff x="4574330" y="4056475"/>
            <a:chExt cx="1734500" cy="2156136"/>
          </a:xfrm>
        </p:grpSpPr>
        <p:sp>
          <p:nvSpPr>
            <p:cNvPr id="22" name="Rectangle 21"/>
            <p:cNvSpPr/>
            <p:nvPr/>
          </p:nvSpPr>
          <p:spPr>
            <a:xfrm>
              <a:off x="4663514" y="5843279"/>
              <a:ext cx="1556132" cy="369332"/>
            </a:xfrm>
            <a:prstGeom prst="rect">
              <a:avLst/>
            </a:prstGeom>
          </p:spPr>
          <p:txBody>
            <a:bodyPr wrap="none">
              <a:spAutoFit/>
            </a:bodyPr>
            <a:lstStyle/>
            <a:p>
              <a:r>
                <a:rPr lang="en-IN" b="1" dirty="0">
                  <a:solidFill>
                    <a:srgbClr val="0070C0"/>
                  </a:solidFill>
                </a:rPr>
                <a:t>Accountability</a:t>
              </a:r>
            </a:p>
          </p:txBody>
        </p:sp>
        <p:pic>
          <p:nvPicPr>
            <p:cNvPr id="23" name="Picture 22"/>
            <p:cNvPicPr>
              <a:picLocks noChangeAspect="1"/>
            </p:cNvPicPr>
            <p:nvPr/>
          </p:nvPicPr>
          <p:blipFill rotWithShape="1">
            <a:blip r:embed="rId9"/>
            <a:srcRect b="19782"/>
            <a:stretch/>
          </p:blipFill>
          <p:spPr>
            <a:xfrm>
              <a:off x="4574330" y="4056475"/>
              <a:ext cx="1734500" cy="1786804"/>
            </a:xfrm>
            <a:prstGeom prst="rect">
              <a:avLst/>
            </a:prstGeom>
          </p:spPr>
        </p:pic>
      </p:grpSp>
      <p:grpSp>
        <p:nvGrpSpPr>
          <p:cNvPr id="30" name="Group 29"/>
          <p:cNvGrpSpPr/>
          <p:nvPr/>
        </p:nvGrpSpPr>
        <p:grpSpPr>
          <a:xfrm>
            <a:off x="6422672" y="4064580"/>
            <a:ext cx="1768518" cy="2137850"/>
            <a:chOff x="7141935" y="4209034"/>
            <a:chExt cx="1768518" cy="2137850"/>
          </a:xfrm>
        </p:grpSpPr>
        <p:sp>
          <p:nvSpPr>
            <p:cNvPr id="25" name="Rectangle 24"/>
            <p:cNvSpPr/>
            <p:nvPr/>
          </p:nvSpPr>
          <p:spPr>
            <a:xfrm>
              <a:off x="7244505" y="5977552"/>
              <a:ext cx="1563377" cy="369332"/>
            </a:xfrm>
            <a:prstGeom prst="rect">
              <a:avLst/>
            </a:prstGeom>
          </p:spPr>
          <p:txBody>
            <a:bodyPr wrap="none">
              <a:spAutoFit/>
            </a:bodyPr>
            <a:lstStyle/>
            <a:p>
              <a:r>
                <a:rPr lang="en-IN" b="1" dirty="0">
                  <a:solidFill>
                    <a:srgbClr val="0070C0"/>
                  </a:solidFill>
                </a:rPr>
                <a:t>Market Access</a:t>
              </a:r>
            </a:p>
          </p:txBody>
        </p:sp>
        <p:pic>
          <p:nvPicPr>
            <p:cNvPr id="26" name="Picture 25"/>
            <p:cNvPicPr>
              <a:picLocks noChangeAspect="1"/>
            </p:cNvPicPr>
            <p:nvPr/>
          </p:nvPicPr>
          <p:blipFill>
            <a:blip r:embed="rId10"/>
            <a:stretch>
              <a:fillRect/>
            </a:stretch>
          </p:blipFill>
          <p:spPr>
            <a:xfrm>
              <a:off x="7141935" y="4209034"/>
              <a:ext cx="1768518" cy="1768518"/>
            </a:xfrm>
            <a:prstGeom prst="rect">
              <a:avLst/>
            </a:prstGeom>
          </p:spPr>
        </p:pic>
      </p:grpSp>
      <p:grpSp>
        <p:nvGrpSpPr>
          <p:cNvPr id="29" name="Group 28"/>
          <p:cNvGrpSpPr/>
          <p:nvPr/>
        </p:nvGrpSpPr>
        <p:grpSpPr>
          <a:xfrm>
            <a:off x="8878268" y="3914112"/>
            <a:ext cx="2440427" cy="2288318"/>
            <a:chOff x="9530197" y="4058566"/>
            <a:chExt cx="2440427" cy="2288318"/>
          </a:xfrm>
        </p:grpSpPr>
        <p:sp>
          <p:nvSpPr>
            <p:cNvPr id="27" name="Rectangle 26"/>
            <p:cNvSpPr/>
            <p:nvPr/>
          </p:nvSpPr>
          <p:spPr>
            <a:xfrm>
              <a:off x="9621608" y="5977552"/>
              <a:ext cx="2257606" cy="369332"/>
            </a:xfrm>
            <a:prstGeom prst="rect">
              <a:avLst/>
            </a:prstGeom>
          </p:spPr>
          <p:txBody>
            <a:bodyPr wrap="none">
              <a:spAutoFit/>
            </a:bodyPr>
            <a:lstStyle/>
            <a:p>
              <a:r>
                <a:rPr lang="en-IN" b="1" dirty="0">
                  <a:solidFill>
                    <a:srgbClr val="0070C0"/>
                  </a:solidFill>
                </a:rPr>
                <a:t>Consumer Confidence</a:t>
              </a:r>
            </a:p>
          </p:txBody>
        </p:sp>
        <p:pic>
          <p:nvPicPr>
            <p:cNvPr id="28" name="Picture 27"/>
            <p:cNvPicPr>
              <a:picLocks noChangeAspect="1"/>
            </p:cNvPicPr>
            <p:nvPr/>
          </p:nvPicPr>
          <p:blipFill rotWithShape="1">
            <a:blip r:embed="rId11"/>
            <a:srcRect b="34426"/>
            <a:stretch/>
          </p:blipFill>
          <p:spPr>
            <a:xfrm>
              <a:off x="9530197" y="4058566"/>
              <a:ext cx="2440427" cy="1973726"/>
            </a:xfrm>
            <a:prstGeom prst="rect">
              <a:avLst/>
            </a:prstGeom>
          </p:spPr>
        </p:pic>
      </p:grpSp>
      <p:pic>
        <p:nvPicPr>
          <p:cNvPr id="3" name="Picture 2" descr="image">
            <a:extLst>
              <a:ext uri="{FF2B5EF4-FFF2-40B4-BE49-F238E27FC236}">
                <a16:creationId xmlns:a16="http://schemas.microsoft.com/office/drawing/2014/main" id="{FACF9C62-92A4-017B-6AB7-5B426A3D19D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5479" y="155336"/>
            <a:ext cx="1383842" cy="893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937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94432-AF2E-48D5-A3F3-C1EB3A113D21}"/>
              </a:ext>
            </a:extLst>
          </p:cNvPr>
          <p:cNvSpPr>
            <a:spLocks noGrp="1"/>
          </p:cNvSpPr>
          <p:nvPr>
            <p:ph type="title"/>
          </p:nvPr>
        </p:nvSpPr>
        <p:spPr>
          <a:xfrm>
            <a:off x="1659321" y="222948"/>
            <a:ext cx="9819607" cy="1041211"/>
          </a:xfrm>
        </p:spPr>
        <p:txBody>
          <a:bodyPr>
            <a:normAutofit/>
          </a:bodyPr>
          <a:lstStyle/>
          <a:p>
            <a:r>
              <a:rPr lang="en-IN" b="1" dirty="0">
                <a:solidFill>
                  <a:srgbClr val="002060"/>
                </a:solidFill>
                <a:latin typeface="Times New Roman" panose="02020603050405020304" pitchFamily="18" charset="0"/>
                <a:cs typeface="Times New Roman" panose="02020603050405020304" pitchFamily="18" charset="0"/>
              </a:rPr>
              <a:t>STANDARDS UNDER FOR QCO</a:t>
            </a:r>
          </a:p>
        </p:txBody>
      </p:sp>
      <p:sp>
        <p:nvSpPr>
          <p:cNvPr id="3" name="Content Placeholder 2">
            <a:extLst>
              <a:ext uri="{FF2B5EF4-FFF2-40B4-BE49-F238E27FC236}">
                <a16:creationId xmlns:a16="http://schemas.microsoft.com/office/drawing/2014/main" id="{064F5FFF-292C-47E4-8FC1-00C7AD72F6B1}"/>
              </a:ext>
            </a:extLst>
          </p:cNvPr>
          <p:cNvSpPr>
            <a:spLocks noGrp="1"/>
          </p:cNvSpPr>
          <p:nvPr>
            <p:ph idx="1"/>
          </p:nvPr>
        </p:nvSpPr>
        <p:spPr>
          <a:xfrm>
            <a:off x="677333" y="1174375"/>
            <a:ext cx="10564407" cy="5460678"/>
          </a:xfrm>
        </p:spPr>
        <p:txBody>
          <a:bodyPr>
            <a:normAutofit/>
          </a:bodyPr>
          <a:lstStyle/>
          <a:p>
            <a:pPr marL="0" indent="0" algn="just">
              <a:lnSpc>
                <a:spcPct val="80000"/>
              </a:lnSpc>
              <a:buClr>
                <a:srgbClr val="FFCC00"/>
              </a:buClr>
              <a:buNone/>
              <a:defRPr/>
            </a:pPr>
            <a:endParaRPr lang="en-GB" b="1"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80000"/>
              </a:lnSpc>
              <a:buClr>
                <a:srgbClr val="FFCC00"/>
              </a:buClr>
              <a:buNone/>
              <a:defRPr/>
            </a:pPr>
            <a:r>
              <a:rPr lang="en-GB" sz="1800" b="1"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Section 16 of BIS Act</a:t>
            </a:r>
            <a:r>
              <a:rPr lang="en-GB" sz="18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 Authorizes the Central Govt to issue Quality Control Orders to make BIS certification mandatory for protection of human health, animal or plant health, safety of environment, prevention of unfair trade practices, national security etc.</a:t>
            </a:r>
            <a:endParaRPr lang="en-IN" sz="18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80000"/>
              </a:lnSpc>
              <a:buClr>
                <a:srgbClr val="FFCC00"/>
              </a:buClr>
              <a:buNone/>
              <a:defRPr/>
            </a:pPr>
            <a:r>
              <a:rPr lang="en-IN" sz="1800"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Initially  a list of 54 product standards published on Medical Textiles was considered by Ministry of Textiles for Quality Control Orders, out of these 48 medical textiles products are covered under ambit of Central Drugs Standard Control Organization (CDSCO). </a:t>
            </a:r>
          </a:p>
          <a:p>
            <a:pPr marL="0" indent="0" algn="just">
              <a:lnSpc>
                <a:spcPct val="80000"/>
              </a:lnSpc>
              <a:buClr>
                <a:srgbClr val="FFCC00"/>
              </a:buClr>
              <a:buNone/>
              <a:defRPr/>
            </a:pPr>
            <a:r>
              <a:rPr lang="en-IN"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Ministry of Textiles, Govt. of India issued </a:t>
            </a:r>
            <a:r>
              <a:rPr lang="en-US" b="1" dirty="0">
                <a:solidFill>
                  <a:srgbClr val="002060"/>
                </a:solidFill>
                <a:latin typeface="Times New Roman" panose="02020603050405020304" pitchFamily="18" charset="0"/>
                <a:cs typeface="Times New Roman" panose="02020603050405020304" pitchFamily="18" charset="0"/>
              </a:rPr>
              <a:t>Quality Control Orders </a:t>
            </a:r>
            <a:r>
              <a:rPr lang="en-US" dirty="0">
                <a:solidFill>
                  <a:srgbClr val="002060"/>
                </a:solidFill>
                <a:latin typeface="Times New Roman" panose="02020603050405020304" pitchFamily="18" charset="0"/>
                <a:cs typeface="Times New Roman" panose="02020603050405020304" pitchFamily="18" charset="0"/>
              </a:rPr>
              <a:t>on the following 6 standards on 27 September, 2023 for mandatory BIS Certification</a:t>
            </a:r>
          </a:p>
          <a:p>
            <a:pPr marL="0" indent="0" algn="just">
              <a:lnSpc>
                <a:spcPct val="80000"/>
              </a:lnSpc>
              <a:buClr>
                <a:srgbClr val="FFCC00"/>
              </a:buClr>
              <a:buNone/>
              <a:defRPr/>
            </a:pPr>
            <a:endParaRPr lang="en-US"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80000"/>
              </a:lnSpc>
              <a:buClr>
                <a:srgbClr val="FFCC00"/>
              </a:buClr>
              <a:buNone/>
              <a:defRPr/>
            </a:pPr>
            <a:endParaRPr lang="en-IN"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80000"/>
              </a:lnSpc>
              <a:buClr>
                <a:srgbClr val="FFCC00"/>
              </a:buClr>
              <a:buNone/>
              <a:defRPr/>
            </a:pPr>
            <a:endParaRPr lang="en-IN"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80000"/>
              </a:lnSpc>
              <a:buClr>
                <a:srgbClr val="FFCC00"/>
              </a:buClr>
              <a:buNone/>
              <a:defRPr/>
            </a:pP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80000"/>
              </a:lnSpc>
              <a:buClr>
                <a:srgbClr val="FFCC00"/>
              </a:buClr>
              <a:buNone/>
              <a:defRPr/>
            </a:pPr>
            <a:endParaRPr lang="en-IN" sz="1800" dirty="0">
              <a:effectLst/>
              <a:latin typeface="Times New Roman" panose="02020603050405020304" pitchFamily="18" charset="0"/>
              <a:ea typeface="Times New Roman" panose="02020603050405020304" pitchFamily="18" charset="0"/>
            </a:endParaRPr>
          </a:p>
          <a:p>
            <a:pPr marL="0" indent="0" algn="just">
              <a:lnSpc>
                <a:spcPct val="80000"/>
              </a:lnSpc>
              <a:buClr>
                <a:srgbClr val="FFCC00"/>
              </a:buClr>
              <a:buNone/>
              <a:defRPr/>
            </a:pPr>
            <a:endParaRPr lang="en-IN" sz="1800" dirty="0">
              <a:effectLst/>
              <a:latin typeface="Times New Roman" panose="02020603050405020304" pitchFamily="18" charset="0"/>
              <a:ea typeface="Times New Roman" panose="02020603050405020304" pitchFamily="18" charset="0"/>
            </a:endParaRPr>
          </a:p>
        </p:txBody>
      </p:sp>
      <p:graphicFrame>
        <p:nvGraphicFramePr>
          <p:cNvPr id="7" name="Table 6">
            <a:extLst>
              <a:ext uri="{FF2B5EF4-FFF2-40B4-BE49-F238E27FC236}">
                <a16:creationId xmlns:a16="http://schemas.microsoft.com/office/drawing/2014/main" id="{6AC52459-756A-07D7-A4CF-A059E8726440}"/>
              </a:ext>
            </a:extLst>
          </p:cNvPr>
          <p:cNvGraphicFramePr>
            <a:graphicFrameLocks noGrp="1"/>
          </p:cNvGraphicFramePr>
          <p:nvPr/>
        </p:nvGraphicFramePr>
        <p:xfrm>
          <a:off x="1093694" y="3763963"/>
          <a:ext cx="9699809" cy="2856092"/>
        </p:xfrm>
        <a:graphic>
          <a:graphicData uri="http://schemas.openxmlformats.org/drawingml/2006/table">
            <a:tbl>
              <a:tblPr firstRow="1" firstCol="1" bandRow="1">
                <a:tableStyleId>{5C22544A-7EE6-4342-B048-85BDC9FD1C3A}</a:tableStyleId>
              </a:tblPr>
              <a:tblGrid>
                <a:gridCol w="882662">
                  <a:extLst>
                    <a:ext uri="{9D8B030D-6E8A-4147-A177-3AD203B41FA5}">
                      <a16:colId xmlns:a16="http://schemas.microsoft.com/office/drawing/2014/main" val="2894152472"/>
                    </a:ext>
                  </a:extLst>
                </a:gridCol>
                <a:gridCol w="1757952">
                  <a:extLst>
                    <a:ext uri="{9D8B030D-6E8A-4147-A177-3AD203B41FA5}">
                      <a16:colId xmlns:a16="http://schemas.microsoft.com/office/drawing/2014/main" val="2022192577"/>
                    </a:ext>
                  </a:extLst>
                </a:gridCol>
                <a:gridCol w="7059195">
                  <a:extLst>
                    <a:ext uri="{9D8B030D-6E8A-4147-A177-3AD203B41FA5}">
                      <a16:colId xmlns:a16="http://schemas.microsoft.com/office/drawing/2014/main" val="1236794715"/>
                    </a:ext>
                  </a:extLst>
                </a:gridCol>
              </a:tblGrid>
              <a:tr h="398677">
                <a:tc>
                  <a:txBody>
                    <a:bodyPr/>
                    <a:lstStyle/>
                    <a:p>
                      <a:pPr algn="just">
                        <a:lnSpc>
                          <a:spcPct val="115000"/>
                        </a:lnSpc>
                        <a:spcAft>
                          <a:spcPts val="800"/>
                        </a:spcAft>
                      </a:pPr>
                      <a:r>
                        <a:rPr lang="en-IN" sz="1600" b="1" kern="0">
                          <a:solidFill>
                            <a:srgbClr val="002060"/>
                          </a:solidFill>
                          <a:effectLst/>
                          <a:latin typeface="Times New Roman" panose="02020603050405020304" pitchFamily="18" charset="0"/>
                          <a:cs typeface="Times New Roman" panose="02020603050405020304" pitchFamily="18" charset="0"/>
                        </a:rPr>
                        <a:t>Sl No.</a:t>
                      </a:r>
                      <a:endParaRPr lang="en-IN" sz="1600" b="1"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n-IN" sz="1600" b="1" kern="0">
                          <a:solidFill>
                            <a:srgbClr val="002060"/>
                          </a:solidFill>
                          <a:effectLst/>
                          <a:latin typeface="Times New Roman" panose="02020603050405020304" pitchFamily="18" charset="0"/>
                          <a:cs typeface="Times New Roman" panose="02020603050405020304" pitchFamily="18" charset="0"/>
                        </a:rPr>
                        <a:t>IS No.</a:t>
                      </a:r>
                      <a:endParaRPr lang="en-IN" sz="1600" b="1"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n-IN" sz="1600" b="1" kern="0">
                          <a:solidFill>
                            <a:srgbClr val="002060"/>
                          </a:solidFill>
                          <a:effectLst/>
                          <a:latin typeface="Times New Roman" panose="02020603050405020304" pitchFamily="18" charset="0"/>
                          <a:cs typeface="Times New Roman" panose="02020603050405020304" pitchFamily="18" charset="0"/>
                        </a:rPr>
                        <a:t>Product Title</a:t>
                      </a:r>
                      <a:endParaRPr lang="en-IN" sz="1600" b="1"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1622843"/>
                  </a:ext>
                </a:extLst>
              </a:tr>
              <a:tr h="398677">
                <a:tc>
                  <a:txBody>
                    <a:bodyPr/>
                    <a:lstStyle/>
                    <a:p>
                      <a:pPr algn="just">
                        <a:lnSpc>
                          <a:spcPct val="115000"/>
                        </a:lnSpc>
                        <a:spcAft>
                          <a:spcPts val="800"/>
                        </a:spcAft>
                      </a:pPr>
                      <a:r>
                        <a:rPr lang="en-IN" sz="1600" b="1" kern="0">
                          <a:solidFill>
                            <a:srgbClr val="002060"/>
                          </a:solidFill>
                          <a:effectLst/>
                          <a:latin typeface="Times New Roman" panose="02020603050405020304" pitchFamily="18" charset="0"/>
                          <a:cs typeface="Times New Roman" panose="02020603050405020304" pitchFamily="18" charset="0"/>
                        </a:rPr>
                        <a:t>1</a:t>
                      </a:r>
                      <a:endParaRPr lang="en-IN" sz="1600" b="1"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n-IN" sz="1600" b="1" kern="0">
                          <a:solidFill>
                            <a:srgbClr val="002060"/>
                          </a:solidFill>
                          <a:effectLst/>
                          <a:latin typeface="Times New Roman" panose="02020603050405020304" pitchFamily="18" charset="0"/>
                          <a:cs typeface="Times New Roman" panose="02020603050405020304" pitchFamily="18" charset="0"/>
                        </a:rPr>
                        <a:t>IS 5405:2019</a:t>
                      </a:r>
                      <a:endParaRPr lang="en-IN" sz="1600" b="1"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n-IN" sz="1600" b="1" kern="0" dirty="0">
                          <a:solidFill>
                            <a:srgbClr val="002060"/>
                          </a:solidFill>
                          <a:effectLst/>
                          <a:latin typeface="Times New Roman" panose="02020603050405020304" pitchFamily="18" charset="0"/>
                          <a:cs typeface="Times New Roman" panose="02020603050405020304" pitchFamily="18" charset="0"/>
                        </a:rPr>
                        <a:t>Sanitary napkins – Specification (second revision)</a:t>
                      </a:r>
                      <a:endParaRPr lang="en-IN" sz="1600" b="1"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63722581"/>
                  </a:ext>
                </a:extLst>
              </a:tr>
              <a:tr h="398677">
                <a:tc>
                  <a:txBody>
                    <a:bodyPr/>
                    <a:lstStyle/>
                    <a:p>
                      <a:pPr algn="just">
                        <a:lnSpc>
                          <a:spcPct val="115000"/>
                        </a:lnSpc>
                        <a:spcAft>
                          <a:spcPts val="800"/>
                        </a:spcAft>
                      </a:pPr>
                      <a:r>
                        <a:rPr lang="en-IN" sz="1600" b="1" kern="0">
                          <a:solidFill>
                            <a:srgbClr val="002060"/>
                          </a:solidFill>
                          <a:effectLst/>
                          <a:latin typeface="Times New Roman" panose="02020603050405020304" pitchFamily="18" charset="0"/>
                          <a:cs typeface="Times New Roman" panose="02020603050405020304" pitchFamily="18" charset="0"/>
                        </a:rPr>
                        <a:t>2</a:t>
                      </a:r>
                      <a:endParaRPr lang="en-IN" sz="1600" b="1"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n-IN" sz="1600" b="1" kern="0">
                          <a:solidFill>
                            <a:srgbClr val="002060"/>
                          </a:solidFill>
                          <a:effectLst/>
                          <a:latin typeface="Times New Roman" panose="02020603050405020304" pitchFamily="18" charset="0"/>
                          <a:cs typeface="Times New Roman" panose="02020603050405020304" pitchFamily="18" charset="0"/>
                        </a:rPr>
                        <a:t>IS 17349:2020</a:t>
                      </a:r>
                      <a:endParaRPr lang="en-IN" sz="1600" b="1"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n-IN" sz="1600" b="1" kern="0" dirty="0">
                          <a:solidFill>
                            <a:srgbClr val="002060"/>
                          </a:solidFill>
                          <a:effectLst/>
                          <a:latin typeface="Times New Roman" panose="02020603050405020304" pitchFamily="18" charset="0"/>
                          <a:cs typeface="Times New Roman" panose="02020603050405020304" pitchFamily="18" charset="0"/>
                        </a:rPr>
                        <a:t>Medical textiles – Shoe covers – Specification</a:t>
                      </a:r>
                      <a:endParaRPr lang="en-IN" sz="1600" b="1"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3287329"/>
                  </a:ext>
                </a:extLst>
              </a:tr>
              <a:tr h="398677">
                <a:tc>
                  <a:txBody>
                    <a:bodyPr/>
                    <a:lstStyle/>
                    <a:p>
                      <a:pPr algn="just">
                        <a:lnSpc>
                          <a:spcPct val="115000"/>
                        </a:lnSpc>
                        <a:spcAft>
                          <a:spcPts val="800"/>
                        </a:spcAft>
                      </a:pPr>
                      <a:r>
                        <a:rPr lang="en-IN" sz="1600" b="1" kern="0">
                          <a:solidFill>
                            <a:srgbClr val="002060"/>
                          </a:solidFill>
                          <a:effectLst/>
                          <a:latin typeface="Times New Roman" panose="02020603050405020304" pitchFamily="18" charset="0"/>
                          <a:cs typeface="Times New Roman" panose="02020603050405020304" pitchFamily="18" charset="0"/>
                        </a:rPr>
                        <a:t>3</a:t>
                      </a:r>
                      <a:endParaRPr lang="en-IN" sz="1600" b="1"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n-IN" sz="1600" b="1" kern="0">
                          <a:solidFill>
                            <a:srgbClr val="002060"/>
                          </a:solidFill>
                          <a:effectLst/>
                          <a:latin typeface="Times New Roman" panose="02020603050405020304" pitchFamily="18" charset="0"/>
                          <a:cs typeface="Times New Roman" panose="02020603050405020304" pitchFamily="18" charset="0"/>
                        </a:rPr>
                        <a:t>IS 17354:2020</a:t>
                      </a:r>
                      <a:endParaRPr lang="en-IN" sz="1600" b="1"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n-IN" sz="1600" b="1" kern="0" dirty="0">
                          <a:solidFill>
                            <a:srgbClr val="002060"/>
                          </a:solidFill>
                          <a:effectLst/>
                          <a:latin typeface="Times New Roman" panose="02020603050405020304" pitchFamily="18" charset="0"/>
                          <a:cs typeface="Times New Roman" panose="02020603050405020304" pitchFamily="18" charset="0"/>
                        </a:rPr>
                        <a:t>Medical textiles – Dental bib/Napkins – Specification</a:t>
                      </a:r>
                      <a:endParaRPr lang="en-IN" sz="1600" b="1"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2983877"/>
                  </a:ext>
                </a:extLst>
              </a:tr>
              <a:tr h="398677">
                <a:tc>
                  <a:txBody>
                    <a:bodyPr/>
                    <a:lstStyle/>
                    <a:p>
                      <a:pPr algn="just">
                        <a:lnSpc>
                          <a:spcPct val="115000"/>
                        </a:lnSpc>
                        <a:spcAft>
                          <a:spcPts val="800"/>
                        </a:spcAft>
                      </a:pPr>
                      <a:r>
                        <a:rPr lang="en-IN" sz="1600" b="1" kern="0">
                          <a:solidFill>
                            <a:srgbClr val="002060"/>
                          </a:solidFill>
                          <a:effectLst/>
                          <a:latin typeface="Times New Roman" panose="02020603050405020304" pitchFamily="18" charset="0"/>
                          <a:cs typeface="Times New Roman" panose="02020603050405020304" pitchFamily="18" charset="0"/>
                        </a:rPr>
                        <a:t>4</a:t>
                      </a:r>
                      <a:endParaRPr lang="en-IN" sz="1600" b="1"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n-IN" sz="1600" b="1" kern="0">
                          <a:solidFill>
                            <a:srgbClr val="002060"/>
                          </a:solidFill>
                          <a:effectLst/>
                          <a:latin typeface="Times New Roman" panose="02020603050405020304" pitchFamily="18" charset="0"/>
                          <a:cs typeface="Times New Roman" panose="02020603050405020304" pitchFamily="18" charset="0"/>
                        </a:rPr>
                        <a:t>IS 17509:2021</a:t>
                      </a:r>
                      <a:endParaRPr lang="en-IN" sz="1600" b="1"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n-IN" sz="1600" b="1" kern="0" dirty="0">
                          <a:solidFill>
                            <a:srgbClr val="002060"/>
                          </a:solidFill>
                          <a:effectLst/>
                          <a:latin typeface="Times New Roman" panose="02020603050405020304" pitchFamily="18" charset="0"/>
                          <a:cs typeface="Times New Roman" panose="02020603050405020304" pitchFamily="18" charset="0"/>
                        </a:rPr>
                        <a:t>Disposable Baby Diaper Specification</a:t>
                      </a:r>
                      <a:endParaRPr lang="en-IN" sz="1600" b="1"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8110254"/>
                  </a:ext>
                </a:extLst>
              </a:tr>
              <a:tr h="464030">
                <a:tc>
                  <a:txBody>
                    <a:bodyPr/>
                    <a:lstStyle/>
                    <a:p>
                      <a:pPr algn="just">
                        <a:lnSpc>
                          <a:spcPct val="115000"/>
                        </a:lnSpc>
                        <a:spcAft>
                          <a:spcPts val="800"/>
                        </a:spcAft>
                      </a:pPr>
                      <a:r>
                        <a:rPr lang="en-IN" sz="1600" b="1" kern="0">
                          <a:solidFill>
                            <a:srgbClr val="002060"/>
                          </a:solidFill>
                          <a:effectLst/>
                          <a:latin typeface="Times New Roman" panose="02020603050405020304" pitchFamily="18" charset="0"/>
                          <a:cs typeface="Times New Roman" panose="02020603050405020304" pitchFamily="18" charset="0"/>
                        </a:rPr>
                        <a:t>5</a:t>
                      </a:r>
                      <a:endParaRPr lang="en-IN" sz="1600" b="1"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n-IN" sz="1600" b="1" kern="0">
                          <a:solidFill>
                            <a:srgbClr val="002060"/>
                          </a:solidFill>
                          <a:effectLst/>
                          <a:latin typeface="Times New Roman" panose="02020603050405020304" pitchFamily="18" charset="0"/>
                          <a:cs typeface="Times New Roman" panose="02020603050405020304" pitchFamily="18" charset="0"/>
                        </a:rPr>
                        <a:t>IS 17514:2021</a:t>
                      </a:r>
                      <a:endParaRPr lang="en-IN" sz="1600" b="1"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n-IN" sz="1600" b="1" kern="0">
                          <a:solidFill>
                            <a:srgbClr val="002060"/>
                          </a:solidFill>
                          <a:effectLst/>
                          <a:latin typeface="Times New Roman" panose="02020603050405020304" pitchFamily="18" charset="0"/>
                          <a:cs typeface="Times New Roman" panose="02020603050405020304" pitchFamily="18" charset="0"/>
                        </a:rPr>
                        <a:t>Reusable Sanitary Pad / Sanitary Napkin / Period Panties — Specification</a:t>
                      </a:r>
                      <a:endParaRPr lang="en-IN" sz="1600" b="1"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2002499"/>
                  </a:ext>
                </a:extLst>
              </a:tr>
              <a:tr h="398677">
                <a:tc>
                  <a:txBody>
                    <a:bodyPr/>
                    <a:lstStyle/>
                    <a:p>
                      <a:pPr algn="just">
                        <a:lnSpc>
                          <a:spcPct val="115000"/>
                        </a:lnSpc>
                        <a:spcAft>
                          <a:spcPts val="800"/>
                        </a:spcAft>
                      </a:pPr>
                      <a:r>
                        <a:rPr lang="en-IN" sz="1600" b="1" kern="0">
                          <a:solidFill>
                            <a:srgbClr val="002060"/>
                          </a:solidFill>
                          <a:effectLst/>
                          <a:latin typeface="Times New Roman" panose="02020603050405020304" pitchFamily="18" charset="0"/>
                          <a:cs typeface="Times New Roman" panose="02020603050405020304" pitchFamily="18" charset="0"/>
                        </a:rPr>
                        <a:t>6</a:t>
                      </a:r>
                      <a:endParaRPr lang="en-IN" sz="1600" b="1"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n-IN" sz="1600" b="1" kern="0">
                          <a:solidFill>
                            <a:srgbClr val="002060"/>
                          </a:solidFill>
                          <a:effectLst/>
                          <a:latin typeface="Times New Roman" panose="02020603050405020304" pitchFamily="18" charset="0"/>
                          <a:cs typeface="Times New Roman" panose="02020603050405020304" pitchFamily="18" charset="0"/>
                        </a:rPr>
                        <a:t>IS 17630:2021</a:t>
                      </a:r>
                      <a:endParaRPr lang="en-IN" sz="1600" b="1"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n-IN" sz="1600" b="1" kern="0" dirty="0">
                          <a:solidFill>
                            <a:srgbClr val="002060"/>
                          </a:solidFill>
                          <a:effectLst/>
                          <a:latin typeface="Times New Roman" panose="02020603050405020304" pitchFamily="18" charset="0"/>
                          <a:cs typeface="Times New Roman" panose="02020603050405020304" pitchFamily="18" charset="0"/>
                        </a:rPr>
                        <a:t>Medical Textiles Bedsheet and Pillow Cover Specification</a:t>
                      </a:r>
                      <a:endParaRPr lang="en-IN" sz="1600" b="1"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8553436"/>
                  </a:ext>
                </a:extLst>
              </a:tr>
            </a:tbl>
          </a:graphicData>
        </a:graphic>
      </p:graphicFrame>
      <p:sp>
        <p:nvSpPr>
          <p:cNvPr id="8" name="Rectangle 2">
            <a:extLst>
              <a:ext uri="{FF2B5EF4-FFF2-40B4-BE49-F238E27FC236}">
                <a16:creationId xmlns:a16="http://schemas.microsoft.com/office/drawing/2014/main" id="{BC994B7C-2026-A90A-00CE-6BB4EF7F73BC}"/>
              </a:ext>
            </a:extLst>
          </p:cNvPr>
          <p:cNvSpPr>
            <a:spLocks noChangeArrowheads="1"/>
          </p:cNvSpPr>
          <p:nvPr/>
        </p:nvSpPr>
        <p:spPr bwMode="auto">
          <a:xfrm>
            <a:off x="2052638" y="33067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pic>
        <p:nvPicPr>
          <p:cNvPr id="5" name="Picture 4" descr="image">
            <a:extLst>
              <a:ext uri="{FF2B5EF4-FFF2-40B4-BE49-F238E27FC236}">
                <a16:creationId xmlns:a16="http://schemas.microsoft.com/office/drawing/2014/main" id="{949EE868-C9BD-F51F-BA46-3336DB44CEB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479" y="155336"/>
            <a:ext cx="1383842" cy="893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512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67930" y="963305"/>
            <a:ext cx="9387105" cy="5639375"/>
            <a:chOff x="1522195" y="1210861"/>
            <a:chExt cx="9387105" cy="5639375"/>
          </a:xfrm>
        </p:grpSpPr>
        <p:sp>
          <p:nvSpPr>
            <p:cNvPr id="3" name="Freeform 3"/>
            <p:cNvSpPr/>
            <p:nvPr/>
          </p:nvSpPr>
          <p:spPr>
            <a:xfrm>
              <a:off x="1522195" y="1210861"/>
              <a:ext cx="9387105" cy="1257538"/>
            </a:xfrm>
            <a:custGeom>
              <a:avLst/>
              <a:gdLst/>
              <a:ahLst/>
              <a:cxnLst/>
              <a:rect l="l" t="t" r="r" b="b"/>
              <a:pathLst>
                <a:path w="2627" h="351">
                  <a:moveTo>
                    <a:pt x="2622" y="167"/>
                  </a:moveTo>
                  <a:cubicBezTo>
                    <a:pt x="2433" y="6"/>
                    <a:pt x="2433" y="6"/>
                    <a:pt x="2433" y="6"/>
                  </a:cubicBezTo>
                  <a:cubicBezTo>
                    <a:pt x="2425" y="0"/>
                    <a:pt x="2414" y="5"/>
                    <a:pt x="2414" y="15"/>
                  </a:cubicBezTo>
                  <a:cubicBezTo>
                    <a:pt x="2414" y="64"/>
                    <a:pt x="2414" y="64"/>
                    <a:pt x="2414" y="64"/>
                  </a:cubicBezTo>
                  <a:cubicBezTo>
                    <a:pt x="112" y="64"/>
                    <a:pt x="112" y="64"/>
                    <a:pt x="112" y="64"/>
                  </a:cubicBezTo>
                  <a:cubicBezTo>
                    <a:pt x="50" y="64"/>
                    <a:pt x="0" y="114"/>
                    <a:pt x="0" y="176"/>
                  </a:cubicBezTo>
                  <a:cubicBezTo>
                    <a:pt x="0" y="176"/>
                    <a:pt x="0" y="176"/>
                    <a:pt x="0" y="176"/>
                  </a:cubicBezTo>
                  <a:cubicBezTo>
                    <a:pt x="0" y="238"/>
                    <a:pt x="50" y="288"/>
                    <a:pt x="112" y="288"/>
                  </a:cubicBezTo>
                  <a:cubicBezTo>
                    <a:pt x="2414" y="288"/>
                    <a:pt x="2414" y="288"/>
                    <a:pt x="2414" y="288"/>
                  </a:cubicBezTo>
                  <a:cubicBezTo>
                    <a:pt x="2414" y="336"/>
                    <a:pt x="2414" y="336"/>
                    <a:pt x="2414" y="336"/>
                  </a:cubicBezTo>
                  <a:cubicBezTo>
                    <a:pt x="2414" y="346"/>
                    <a:pt x="2425" y="351"/>
                    <a:pt x="2433" y="345"/>
                  </a:cubicBezTo>
                  <a:cubicBezTo>
                    <a:pt x="2622" y="184"/>
                    <a:pt x="2622" y="184"/>
                    <a:pt x="2622" y="184"/>
                  </a:cubicBezTo>
                  <a:cubicBezTo>
                    <a:pt x="2627" y="180"/>
                    <a:pt x="2627" y="172"/>
                    <a:pt x="2622" y="167"/>
                  </a:cubicBezTo>
                  <a:close/>
                </a:path>
              </a:pathLst>
            </a:custGeom>
            <a:solidFill>
              <a:schemeClr val="accent3">
                <a:alpha val="10000"/>
              </a:schemeClr>
            </a:solidFill>
          </p:spPr>
          <p:txBody>
            <a:bodyPr vert="horz" wrap="square" lIns="91440" tIns="45720" rIns="91440" bIns="45720" anchor="t">
              <a:prstTxWarp prst="textNoShape">
                <a:avLst/>
              </a:prstTxWarp>
              <a:normAutofit/>
            </a:bodyPr>
            <a:lstStyle/>
            <a:p>
              <a:pPr marL="0" algn="l"/>
              <a:endParaRPr/>
            </a:p>
          </p:txBody>
        </p:sp>
        <p:cxnSp>
          <p:nvCxnSpPr>
            <p:cNvPr id="4" name="Connector 4"/>
            <p:cNvCxnSpPr/>
            <p:nvPr/>
          </p:nvCxnSpPr>
          <p:spPr>
            <a:xfrm>
              <a:off x="1836508" y="1943100"/>
              <a:ext cx="0" cy="4907136"/>
            </a:xfrm>
            <a:prstGeom prst="line">
              <a:avLst/>
            </a:prstGeom>
            <a:ln w="15875" cap="flat" cmpd="sng">
              <a:solidFill>
                <a:schemeClr val="accent3"/>
              </a:solidFill>
              <a:prstDash val="solid"/>
            </a:ln>
          </p:spPr>
        </p:cxnSp>
        <p:sp>
          <p:nvSpPr>
            <p:cNvPr id="5" name="AutoShape 5"/>
            <p:cNvSpPr/>
            <p:nvPr/>
          </p:nvSpPr>
          <p:spPr>
            <a:xfrm>
              <a:off x="1657242" y="1595790"/>
              <a:ext cx="487680" cy="487680"/>
            </a:xfrm>
            <a:prstGeom prst="ellipse">
              <a:avLst/>
            </a:prstGeom>
            <a:solidFill>
              <a:schemeClr val="accent3"/>
            </a:solidFill>
            <a:ln cap="flat" cmpd="sng">
              <a:prstDash val="solid"/>
            </a:ln>
          </p:spPr>
          <p:txBody>
            <a:bodyPr vert="horz" lIns="91440" tIns="45720" rIns="91440" bIns="45720" anchor="ctr">
              <a:normAutofit/>
            </a:bodyPr>
            <a:lstStyle/>
            <a:p>
              <a:pPr marL="0" algn="ctr"/>
              <a:r>
                <a:rPr lang="en-US" sz="1100" b="1" i="0" u="none" baseline="0">
                  <a:solidFill>
                    <a:srgbClr val="FFFFFF"/>
                  </a:solidFill>
                  <a:latin typeface="Arial"/>
                  <a:ea typeface="Arial"/>
                </a:rPr>
                <a:t>01</a:t>
              </a:r>
            </a:p>
          </p:txBody>
        </p:sp>
      </p:grpSp>
      <p:grpSp>
        <p:nvGrpSpPr>
          <p:cNvPr id="6" name="Group 6"/>
          <p:cNvGrpSpPr/>
          <p:nvPr/>
        </p:nvGrpSpPr>
        <p:grpSpPr>
          <a:xfrm>
            <a:off x="3634869" y="1855017"/>
            <a:ext cx="7074396" cy="4747663"/>
            <a:chOff x="3580943" y="1725171"/>
            <a:chExt cx="7074396" cy="4747663"/>
          </a:xfrm>
        </p:grpSpPr>
        <p:sp>
          <p:nvSpPr>
            <p:cNvPr id="7" name="Freeform 7"/>
            <p:cNvSpPr/>
            <p:nvPr/>
          </p:nvSpPr>
          <p:spPr>
            <a:xfrm>
              <a:off x="3580943" y="1725171"/>
              <a:ext cx="7074396" cy="1257538"/>
            </a:xfrm>
            <a:custGeom>
              <a:avLst/>
              <a:gdLst/>
              <a:ahLst/>
              <a:cxnLst/>
              <a:rect l="l" t="t" r="r" b="b"/>
              <a:pathLst>
                <a:path w="2051" h="351">
                  <a:moveTo>
                    <a:pt x="2046" y="167"/>
                  </a:moveTo>
                  <a:cubicBezTo>
                    <a:pt x="1857" y="6"/>
                    <a:pt x="1857" y="6"/>
                    <a:pt x="1857" y="6"/>
                  </a:cubicBezTo>
                  <a:cubicBezTo>
                    <a:pt x="1849" y="0"/>
                    <a:pt x="1838" y="5"/>
                    <a:pt x="1838" y="15"/>
                  </a:cubicBezTo>
                  <a:cubicBezTo>
                    <a:pt x="1838" y="63"/>
                    <a:pt x="1838" y="63"/>
                    <a:pt x="1838" y="63"/>
                  </a:cubicBezTo>
                  <a:cubicBezTo>
                    <a:pt x="112" y="63"/>
                    <a:pt x="112" y="63"/>
                    <a:pt x="112" y="63"/>
                  </a:cubicBezTo>
                  <a:cubicBezTo>
                    <a:pt x="50" y="63"/>
                    <a:pt x="0" y="113"/>
                    <a:pt x="0" y="175"/>
                  </a:cubicBezTo>
                  <a:cubicBezTo>
                    <a:pt x="0" y="175"/>
                    <a:pt x="0" y="175"/>
                    <a:pt x="0" y="175"/>
                  </a:cubicBezTo>
                  <a:cubicBezTo>
                    <a:pt x="0" y="237"/>
                    <a:pt x="50" y="287"/>
                    <a:pt x="112" y="287"/>
                  </a:cubicBezTo>
                  <a:cubicBezTo>
                    <a:pt x="1838" y="287"/>
                    <a:pt x="1838" y="287"/>
                    <a:pt x="1838" y="287"/>
                  </a:cubicBezTo>
                  <a:cubicBezTo>
                    <a:pt x="1838" y="336"/>
                    <a:pt x="1838" y="336"/>
                    <a:pt x="1838" y="336"/>
                  </a:cubicBezTo>
                  <a:cubicBezTo>
                    <a:pt x="1838" y="346"/>
                    <a:pt x="1849" y="351"/>
                    <a:pt x="1857" y="345"/>
                  </a:cubicBezTo>
                  <a:cubicBezTo>
                    <a:pt x="2046" y="184"/>
                    <a:pt x="2046" y="184"/>
                    <a:pt x="2046" y="184"/>
                  </a:cubicBezTo>
                  <a:cubicBezTo>
                    <a:pt x="2051" y="179"/>
                    <a:pt x="2051" y="171"/>
                    <a:pt x="2046" y="167"/>
                  </a:cubicBezTo>
                  <a:close/>
                </a:path>
              </a:pathLst>
            </a:custGeom>
            <a:solidFill>
              <a:schemeClr val="accent2">
                <a:alpha val="10000"/>
              </a:schemeClr>
            </a:solidFill>
          </p:spPr>
          <p:txBody>
            <a:bodyPr vert="horz" wrap="square" lIns="91440" tIns="45720" rIns="91440" bIns="45720" anchor="t">
              <a:prstTxWarp prst="textNoShape">
                <a:avLst/>
              </a:prstTxWarp>
              <a:normAutofit/>
            </a:bodyPr>
            <a:lstStyle/>
            <a:p>
              <a:pPr marL="0" algn="l"/>
              <a:endParaRPr/>
            </a:p>
          </p:txBody>
        </p:sp>
        <p:cxnSp>
          <p:nvCxnSpPr>
            <p:cNvPr id="8" name="Connector 8"/>
            <p:cNvCxnSpPr/>
            <p:nvPr/>
          </p:nvCxnSpPr>
          <p:spPr>
            <a:xfrm>
              <a:off x="3920101" y="2468399"/>
              <a:ext cx="0" cy="4004435"/>
            </a:xfrm>
            <a:prstGeom prst="line">
              <a:avLst/>
            </a:prstGeom>
            <a:ln w="15875" cap="flat" cmpd="sng">
              <a:solidFill>
                <a:schemeClr val="accent2"/>
              </a:solidFill>
              <a:prstDash val="solid"/>
            </a:ln>
          </p:spPr>
        </p:cxnSp>
        <p:sp>
          <p:nvSpPr>
            <p:cNvPr id="9" name="AutoShape 9"/>
            <p:cNvSpPr/>
            <p:nvPr/>
          </p:nvSpPr>
          <p:spPr>
            <a:xfrm>
              <a:off x="3731945" y="2112480"/>
              <a:ext cx="487680" cy="487680"/>
            </a:xfrm>
            <a:prstGeom prst="ellipse">
              <a:avLst/>
            </a:prstGeom>
            <a:solidFill>
              <a:schemeClr val="accent2"/>
            </a:solidFill>
            <a:ln cap="flat" cmpd="sng">
              <a:prstDash val="solid"/>
            </a:ln>
          </p:spPr>
          <p:txBody>
            <a:bodyPr vert="horz" lIns="91440" tIns="45720" rIns="91440" bIns="45720" anchor="ctr">
              <a:normAutofit/>
            </a:bodyPr>
            <a:lstStyle/>
            <a:p>
              <a:pPr marL="0" algn="ctr"/>
              <a:r>
                <a:rPr lang="en-US" sz="1100" b="1" i="0" u="none" baseline="0">
                  <a:solidFill>
                    <a:srgbClr val="FFFFFF"/>
                  </a:solidFill>
                  <a:latin typeface="Arial"/>
                  <a:ea typeface="Arial"/>
                </a:rPr>
                <a:t>02</a:t>
              </a:r>
            </a:p>
          </p:txBody>
        </p:sp>
      </p:grpSp>
      <p:grpSp>
        <p:nvGrpSpPr>
          <p:cNvPr id="10" name="Group 10"/>
          <p:cNvGrpSpPr/>
          <p:nvPr/>
        </p:nvGrpSpPr>
        <p:grpSpPr>
          <a:xfrm>
            <a:off x="7172067" y="2746729"/>
            <a:ext cx="4027133" cy="3855951"/>
            <a:chOff x="6882166" y="2239481"/>
            <a:chExt cx="4027133" cy="3855951"/>
          </a:xfrm>
        </p:grpSpPr>
        <p:cxnSp>
          <p:nvCxnSpPr>
            <p:cNvPr id="11" name="Connector 11"/>
            <p:cNvCxnSpPr/>
            <p:nvPr/>
          </p:nvCxnSpPr>
          <p:spPr>
            <a:xfrm>
              <a:off x="7390230" y="2907180"/>
              <a:ext cx="0" cy="3188252"/>
            </a:xfrm>
            <a:prstGeom prst="line">
              <a:avLst/>
            </a:prstGeom>
            <a:ln w="15875" cap="flat" cmpd="sng">
              <a:solidFill>
                <a:schemeClr val="accent1"/>
              </a:solidFill>
              <a:prstDash val="solid"/>
            </a:ln>
          </p:spPr>
        </p:cxnSp>
        <p:sp>
          <p:nvSpPr>
            <p:cNvPr id="12" name="Freeform 12"/>
            <p:cNvSpPr/>
            <p:nvPr/>
          </p:nvSpPr>
          <p:spPr>
            <a:xfrm>
              <a:off x="6882166" y="2239481"/>
              <a:ext cx="4027133" cy="1253019"/>
            </a:xfrm>
            <a:custGeom>
              <a:avLst/>
              <a:gdLst/>
              <a:ahLst/>
              <a:cxnLst/>
              <a:rect l="l" t="t" r="r" b="b"/>
              <a:pathLst>
                <a:path w="1127" h="350">
                  <a:moveTo>
                    <a:pt x="1122" y="166"/>
                  </a:moveTo>
                  <a:cubicBezTo>
                    <a:pt x="933" y="6"/>
                    <a:pt x="933" y="6"/>
                    <a:pt x="933" y="6"/>
                  </a:cubicBezTo>
                  <a:cubicBezTo>
                    <a:pt x="925" y="0"/>
                    <a:pt x="914" y="5"/>
                    <a:pt x="914" y="14"/>
                  </a:cubicBezTo>
                  <a:cubicBezTo>
                    <a:pt x="914" y="63"/>
                    <a:pt x="914" y="63"/>
                    <a:pt x="914" y="63"/>
                  </a:cubicBezTo>
                  <a:cubicBezTo>
                    <a:pt x="112" y="63"/>
                    <a:pt x="112" y="63"/>
                    <a:pt x="112" y="63"/>
                  </a:cubicBezTo>
                  <a:cubicBezTo>
                    <a:pt x="50" y="63"/>
                    <a:pt x="0" y="113"/>
                    <a:pt x="0" y="175"/>
                  </a:cubicBezTo>
                  <a:cubicBezTo>
                    <a:pt x="0" y="175"/>
                    <a:pt x="0" y="175"/>
                    <a:pt x="0" y="175"/>
                  </a:cubicBezTo>
                  <a:cubicBezTo>
                    <a:pt x="0" y="237"/>
                    <a:pt x="50" y="287"/>
                    <a:pt x="112" y="287"/>
                  </a:cubicBezTo>
                  <a:cubicBezTo>
                    <a:pt x="914" y="287"/>
                    <a:pt x="914" y="287"/>
                    <a:pt x="914" y="287"/>
                  </a:cubicBezTo>
                  <a:cubicBezTo>
                    <a:pt x="914" y="336"/>
                    <a:pt x="914" y="336"/>
                    <a:pt x="914" y="336"/>
                  </a:cubicBezTo>
                  <a:cubicBezTo>
                    <a:pt x="914" y="345"/>
                    <a:pt x="925" y="350"/>
                    <a:pt x="933" y="344"/>
                  </a:cubicBezTo>
                  <a:cubicBezTo>
                    <a:pt x="1122" y="184"/>
                    <a:pt x="1122" y="184"/>
                    <a:pt x="1122" y="184"/>
                  </a:cubicBezTo>
                  <a:cubicBezTo>
                    <a:pt x="1127" y="179"/>
                    <a:pt x="1127" y="171"/>
                    <a:pt x="1122" y="166"/>
                  </a:cubicBezTo>
                  <a:close/>
                </a:path>
              </a:pathLst>
            </a:custGeom>
            <a:solidFill>
              <a:schemeClr val="accent1"/>
            </a:solidFill>
          </p:spPr>
          <p:txBody>
            <a:bodyPr vert="horz" wrap="square" lIns="91440" tIns="45720" rIns="91440" bIns="45720" anchor="t">
              <a:prstTxWarp prst="textNoShape">
                <a:avLst/>
              </a:prstTxWarp>
              <a:normAutofit/>
            </a:bodyPr>
            <a:lstStyle/>
            <a:p>
              <a:pPr marL="0" algn="l"/>
              <a:endParaRPr/>
            </a:p>
          </p:txBody>
        </p:sp>
        <p:sp>
          <p:nvSpPr>
            <p:cNvPr id="13" name="AutoShape 13"/>
            <p:cNvSpPr/>
            <p:nvPr/>
          </p:nvSpPr>
          <p:spPr>
            <a:xfrm>
              <a:off x="7084060" y="2622150"/>
              <a:ext cx="487680" cy="487680"/>
            </a:xfrm>
            <a:prstGeom prst="ellipse">
              <a:avLst/>
            </a:prstGeom>
            <a:solidFill>
              <a:srgbClr val="FFFFFF"/>
            </a:solidFill>
            <a:ln cap="flat" cmpd="sng">
              <a:prstDash val="solid"/>
            </a:ln>
          </p:spPr>
          <p:txBody>
            <a:bodyPr vert="horz" lIns="91440" tIns="45720" rIns="91440" bIns="45720" anchor="ctr">
              <a:normAutofit/>
            </a:bodyPr>
            <a:lstStyle/>
            <a:p>
              <a:pPr marL="0" algn="ctr"/>
              <a:r>
                <a:rPr lang="en-US" sz="1100" b="1" i="0" u="none" baseline="0">
                  <a:solidFill>
                    <a:schemeClr val="accent1"/>
                  </a:solidFill>
                  <a:latin typeface="Arial"/>
                  <a:ea typeface="Arial"/>
                </a:rPr>
                <a:t>03</a:t>
              </a:r>
            </a:p>
          </p:txBody>
        </p:sp>
      </p:grpSp>
      <p:sp>
        <p:nvSpPr>
          <p:cNvPr id="14" name="AutoShape 14"/>
          <p:cNvSpPr/>
          <p:nvPr/>
        </p:nvSpPr>
        <p:spPr>
          <a:xfrm>
            <a:off x="1325704" y="1415586"/>
            <a:ext cx="5507635" cy="338554"/>
          </a:xfrm>
          <a:prstGeom prst="rect">
            <a:avLst/>
          </a:prstGeom>
          <a:noFill/>
          <a:ln cap="flat" cmpd="sng">
            <a:prstDash val="solid"/>
          </a:ln>
        </p:spPr>
        <p:txBody>
          <a:bodyPr vert="horz" wrap="square" lIns="91440" tIns="45720" rIns="91440" bIns="45720" anchor="ctr">
            <a:spAutoFit/>
          </a:bodyPr>
          <a:lstStyle/>
          <a:p>
            <a:pPr marL="0" algn="l"/>
            <a:r>
              <a:rPr lang="zh-CN" altLang="en-US" sz="1600" b="1" i="0" u="none" baseline="0" dirty="0">
                <a:solidFill>
                  <a:srgbClr val="002060"/>
                </a:solidFill>
                <a:latin typeface="微软雅黑"/>
                <a:ea typeface="微软雅黑"/>
              </a:rPr>
              <a:t>Key Takeaways</a:t>
            </a:r>
          </a:p>
        </p:txBody>
      </p:sp>
      <p:sp>
        <p:nvSpPr>
          <p:cNvPr id="15" name="TextBox 15"/>
          <p:cNvSpPr txBox="1"/>
          <p:nvPr/>
        </p:nvSpPr>
        <p:spPr>
          <a:xfrm>
            <a:off x="976051" y="2220843"/>
            <a:ext cx="2651663" cy="4197559"/>
          </a:xfrm>
          <a:prstGeom prst="rect">
            <a:avLst/>
          </a:prstGeom>
          <a:noFill/>
        </p:spPr>
        <p:txBody>
          <a:bodyPr vert="horz" wrap="square" lIns="91440" tIns="45720" rIns="91440" bIns="45720" rtlCol="0" anchor="t">
            <a:spAutoFit/>
          </a:bodyPr>
          <a:lstStyle/>
          <a:p>
            <a:pPr marL="0" algn="l">
              <a:lnSpc>
                <a:spcPct val="150000"/>
              </a:lnSpc>
              <a:defRPr/>
            </a:pPr>
            <a:r>
              <a:rPr lang="en-IN" altLang="zh-CN" dirty="0">
                <a:solidFill>
                  <a:srgbClr val="000000"/>
                </a:solidFill>
                <a:latin typeface="Times New Roman" panose="02020603050405020304" pitchFamily="18" charset="0"/>
                <a:ea typeface="微软雅黑"/>
                <a:cs typeface="Times New Roman" panose="02020603050405020304" pitchFamily="18" charset="0"/>
              </a:rPr>
              <a:t>Indian Standards on Medical</a:t>
            </a:r>
            <a:r>
              <a:rPr lang="zh-CN" altLang="en-US" dirty="0">
                <a:solidFill>
                  <a:srgbClr val="000000"/>
                </a:solidFill>
                <a:latin typeface="Times New Roman" panose="02020603050405020304" pitchFamily="18" charset="0"/>
                <a:ea typeface="微软雅黑"/>
                <a:cs typeface="Times New Roman" panose="02020603050405020304" pitchFamily="18" charset="0"/>
              </a:rPr>
              <a:t> </a:t>
            </a:r>
            <a:r>
              <a:rPr lang="zh-CN" altLang="en-US" b="0" i="0" u="none" baseline="0" dirty="0">
                <a:solidFill>
                  <a:srgbClr val="000000"/>
                </a:solidFill>
                <a:latin typeface="Times New Roman" panose="02020603050405020304" pitchFamily="18" charset="0"/>
                <a:ea typeface="微软雅黑"/>
                <a:cs typeface="Times New Roman" panose="02020603050405020304" pitchFamily="18" charset="0"/>
              </a:rPr>
              <a:t>textiles </a:t>
            </a:r>
            <a:r>
              <a:rPr lang="en-IN" altLang="zh-CN" b="0" i="0" u="none" baseline="0" dirty="0">
                <a:solidFill>
                  <a:srgbClr val="000000"/>
                </a:solidFill>
                <a:latin typeface="Times New Roman" panose="02020603050405020304" pitchFamily="18" charset="0"/>
                <a:ea typeface="微软雅黑"/>
                <a:cs typeface="Times New Roman" panose="02020603050405020304" pitchFamily="18" charset="0"/>
              </a:rPr>
              <a:t>products like surgical mask, coverall, gown, bandage and dressing ensure  quality products </a:t>
            </a:r>
            <a:r>
              <a:rPr lang="zh-CN" altLang="en-US" b="0" i="0" u="none" baseline="0" dirty="0">
                <a:solidFill>
                  <a:srgbClr val="000000"/>
                </a:solidFill>
                <a:latin typeface="Times New Roman" panose="02020603050405020304" pitchFamily="18" charset="0"/>
                <a:ea typeface="微软雅黑"/>
                <a:cs typeface="Times New Roman" panose="02020603050405020304" pitchFamily="18" charset="0"/>
              </a:rPr>
              <a:t>for </a:t>
            </a:r>
            <a:r>
              <a:rPr lang="en-IN" altLang="zh-CN" b="0" i="0" u="none" baseline="0" dirty="0">
                <a:solidFill>
                  <a:srgbClr val="000000"/>
                </a:solidFill>
                <a:latin typeface="Times New Roman" panose="02020603050405020304" pitchFamily="18" charset="0"/>
                <a:ea typeface="微软雅黑"/>
                <a:cs typeface="Times New Roman" panose="02020603050405020304" pitchFamily="18" charset="0"/>
              </a:rPr>
              <a:t>infection control management, support for pain and recovery, wound management</a:t>
            </a:r>
            <a:endParaRPr lang="en-US" dirty="0">
              <a:latin typeface="Times New Roman" panose="02020603050405020304" pitchFamily="18" charset="0"/>
              <a:cs typeface="Times New Roman" panose="02020603050405020304" pitchFamily="18" charset="0"/>
            </a:endParaRPr>
          </a:p>
        </p:txBody>
      </p:sp>
      <p:sp>
        <p:nvSpPr>
          <p:cNvPr id="16" name="AutoShape 16"/>
          <p:cNvSpPr/>
          <p:nvPr/>
        </p:nvSpPr>
        <p:spPr>
          <a:xfrm>
            <a:off x="4414672" y="2317465"/>
            <a:ext cx="5507635" cy="338554"/>
          </a:xfrm>
          <a:prstGeom prst="rect">
            <a:avLst/>
          </a:prstGeom>
          <a:noFill/>
          <a:ln cap="flat" cmpd="sng">
            <a:prstDash val="solid"/>
          </a:ln>
        </p:spPr>
        <p:txBody>
          <a:bodyPr vert="horz" wrap="square" lIns="91440" tIns="45720" rIns="91440" bIns="45720" anchor="ctr">
            <a:spAutoFit/>
          </a:bodyPr>
          <a:lstStyle/>
          <a:p>
            <a:pPr marL="0" algn="l"/>
            <a:r>
              <a:rPr lang="zh-CN" altLang="en-US" sz="1600" b="1" i="0" u="none" baseline="0" dirty="0">
                <a:solidFill>
                  <a:srgbClr val="002060"/>
                </a:solidFill>
                <a:latin typeface="微软雅黑"/>
                <a:ea typeface="微软雅黑"/>
              </a:rPr>
              <a:t>Challenges and Solutions</a:t>
            </a:r>
          </a:p>
        </p:txBody>
      </p:sp>
      <p:sp>
        <p:nvSpPr>
          <p:cNvPr id="17" name="TextBox 17"/>
          <p:cNvSpPr txBox="1"/>
          <p:nvPr/>
        </p:nvSpPr>
        <p:spPr>
          <a:xfrm>
            <a:off x="4402397" y="3108101"/>
            <a:ext cx="2920571" cy="3366563"/>
          </a:xfrm>
          <a:prstGeom prst="rect">
            <a:avLst/>
          </a:prstGeom>
          <a:noFill/>
        </p:spPr>
        <p:txBody>
          <a:bodyPr vert="horz" wrap="square" lIns="91440" tIns="45720" rIns="91440" bIns="45720" rtlCol="0" anchor="t">
            <a:spAutoFit/>
          </a:bodyPr>
          <a:lstStyle/>
          <a:p>
            <a:pPr marL="0" algn="l">
              <a:lnSpc>
                <a:spcPct val="150000"/>
              </a:lnSpc>
              <a:defRPr/>
            </a:pPr>
            <a:r>
              <a:rPr lang="zh-CN" altLang="en-US" b="0" i="0" u="none" baseline="0" dirty="0">
                <a:solidFill>
                  <a:srgbClr val="000000"/>
                </a:solidFill>
                <a:latin typeface="Times New Roman" panose="02020603050405020304" pitchFamily="18" charset="0"/>
                <a:ea typeface="微软雅黑"/>
                <a:cs typeface="Times New Roman" panose="02020603050405020304" pitchFamily="18" charset="0"/>
              </a:rPr>
              <a:t>Challenges such as high initial costs</a:t>
            </a:r>
            <a:r>
              <a:rPr lang="en-IN" altLang="zh-CN" b="0" i="0" u="none" baseline="0" dirty="0">
                <a:solidFill>
                  <a:srgbClr val="000000"/>
                </a:solidFill>
                <a:latin typeface="Times New Roman" panose="02020603050405020304" pitchFamily="18" charset="0"/>
                <a:ea typeface="微软雅黑"/>
                <a:cs typeface="Times New Roman" panose="02020603050405020304" pitchFamily="18" charset="0"/>
              </a:rPr>
              <a:t>, eco-friendly products</a:t>
            </a:r>
            <a:r>
              <a:rPr lang="zh-CN" altLang="en-US" b="0" i="0" u="none" baseline="0" dirty="0">
                <a:solidFill>
                  <a:srgbClr val="000000"/>
                </a:solidFill>
                <a:latin typeface="Times New Roman" panose="02020603050405020304" pitchFamily="18" charset="0"/>
                <a:ea typeface="微软雅黑"/>
                <a:cs typeface="Times New Roman" panose="02020603050405020304" pitchFamily="18" charset="0"/>
              </a:rPr>
              <a:t> and lack of awareness can be addressed through education, </a:t>
            </a:r>
            <a:r>
              <a:rPr lang="en-IN" altLang="zh-CN" b="0" i="0" u="none" baseline="0" dirty="0">
                <a:solidFill>
                  <a:srgbClr val="000000"/>
                </a:solidFill>
                <a:latin typeface="Times New Roman" panose="02020603050405020304" pitchFamily="18" charset="0"/>
                <a:ea typeface="微软雅黑"/>
                <a:cs typeface="Times New Roman" panose="02020603050405020304" pitchFamily="18" charset="0"/>
              </a:rPr>
              <a:t>awareness, </a:t>
            </a:r>
            <a:r>
              <a:rPr lang="zh-CN" altLang="en-US" b="0" i="0" u="none" baseline="0" dirty="0">
                <a:solidFill>
                  <a:srgbClr val="000000"/>
                </a:solidFill>
                <a:latin typeface="Times New Roman" panose="02020603050405020304" pitchFamily="18" charset="0"/>
                <a:ea typeface="微软雅黑"/>
                <a:cs typeface="Times New Roman" panose="02020603050405020304" pitchFamily="18" charset="0"/>
              </a:rPr>
              <a:t>subsidies, and demonstration projects to showcase their benefits.</a:t>
            </a:r>
            <a:endParaRPr lang="en-US" dirty="0">
              <a:latin typeface="Times New Roman" panose="02020603050405020304" pitchFamily="18" charset="0"/>
              <a:cs typeface="Times New Roman" panose="02020603050405020304" pitchFamily="18" charset="0"/>
            </a:endParaRPr>
          </a:p>
        </p:txBody>
      </p:sp>
      <p:sp>
        <p:nvSpPr>
          <p:cNvPr id="18" name="AutoShape 18"/>
          <p:cNvSpPr/>
          <p:nvPr/>
        </p:nvSpPr>
        <p:spPr>
          <a:xfrm>
            <a:off x="7955448" y="3203962"/>
            <a:ext cx="2854082" cy="338554"/>
          </a:xfrm>
          <a:prstGeom prst="rect">
            <a:avLst/>
          </a:prstGeom>
          <a:noFill/>
          <a:ln cap="flat" cmpd="sng">
            <a:prstDash val="solid"/>
          </a:ln>
        </p:spPr>
        <p:txBody>
          <a:bodyPr vert="horz" wrap="square" lIns="91440" tIns="45720" rIns="91440" bIns="45720" anchor="ctr">
            <a:spAutoFit/>
          </a:bodyPr>
          <a:lstStyle/>
          <a:p>
            <a:pPr marL="0" algn="l"/>
            <a:r>
              <a:rPr lang="zh-CN" altLang="en-US" sz="1600" b="1" i="0" u="none" baseline="0" dirty="0">
                <a:solidFill>
                  <a:srgbClr val="002060"/>
                </a:solidFill>
                <a:latin typeface="微软雅黑"/>
                <a:ea typeface="微软雅黑"/>
              </a:rPr>
              <a:t>Future Directions</a:t>
            </a:r>
          </a:p>
        </p:txBody>
      </p:sp>
      <p:sp>
        <p:nvSpPr>
          <p:cNvPr id="19" name="TextBox 19"/>
          <p:cNvSpPr txBox="1"/>
          <p:nvPr/>
        </p:nvSpPr>
        <p:spPr>
          <a:xfrm>
            <a:off x="7955447" y="3999748"/>
            <a:ext cx="3674578" cy="2264081"/>
          </a:xfrm>
          <a:prstGeom prst="rect">
            <a:avLst/>
          </a:prstGeom>
          <a:noFill/>
        </p:spPr>
        <p:txBody>
          <a:bodyPr vert="horz" wrap="square" lIns="91440" tIns="45720" rIns="91440" bIns="45720" rtlCol="0" anchor="t">
            <a:spAutoFit/>
          </a:bodyPr>
          <a:lstStyle/>
          <a:p>
            <a:pPr marL="0" algn="l">
              <a:lnSpc>
                <a:spcPct val="150000"/>
              </a:lnSpc>
              <a:defRPr/>
            </a:pPr>
            <a:r>
              <a:rPr lang="zh-CN" altLang="en-US" sz="1600" b="0" i="0" u="none" baseline="0" dirty="0">
                <a:solidFill>
                  <a:srgbClr val="000000"/>
                </a:solidFill>
                <a:latin typeface="Times New Roman" panose="02020603050405020304" pitchFamily="18" charset="0"/>
                <a:ea typeface="微软雅黑"/>
                <a:cs typeface="Times New Roman" panose="02020603050405020304" pitchFamily="18" charset="0"/>
              </a:rPr>
              <a:t>Future efforts should focus on developing cost-effective, biodegradable </a:t>
            </a:r>
            <a:r>
              <a:rPr lang="en-IN" altLang="zh-CN" sz="1600" b="0" i="0" u="none" baseline="0" dirty="0">
                <a:solidFill>
                  <a:srgbClr val="000000"/>
                </a:solidFill>
                <a:latin typeface="Times New Roman" panose="02020603050405020304" pitchFamily="18" charset="0"/>
                <a:ea typeface="微软雅黑"/>
                <a:cs typeface="Times New Roman" panose="02020603050405020304" pitchFamily="18" charset="0"/>
              </a:rPr>
              <a:t>medical </a:t>
            </a:r>
            <a:r>
              <a:rPr lang="zh-CN" altLang="en-US" sz="1600" b="0" i="0" u="none" baseline="0" dirty="0">
                <a:solidFill>
                  <a:srgbClr val="000000"/>
                </a:solidFill>
                <a:latin typeface="Times New Roman" panose="02020603050405020304" pitchFamily="18" charset="0"/>
                <a:ea typeface="微软雅黑"/>
                <a:cs typeface="Times New Roman" panose="02020603050405020304" pitchFamily="18" charset="0"/>
              </a:rPr>
              <a:t>textiles</a:t>
            </a:r>
            <a:r>
              <a:rPr lang="en-US" altLang="zh-CN" sz="1600" dirty="0">
                <a:solidFill>
                  <a:srgbClr val="000000"/>
                </a:solidFill>
                <a:latin typeface="Times New Roman" panose="02020603050405020304" pitchFamily="18" charset="0"/>
                <a:ea typeface="微软雅黑"/>
                <a:cs typeface="Times New Roman" panose="02020603050405020304" pitchFamily="18" charset="0"/>
              </a:rPr>
              <a:t> </a:t>
            </a:r>
            <a:r>
              <a:rPr lang="zh-CN" altLang="en-US" sz="1600" b="0" i="0" u="none" baseline="0" dirty="0">
                <a:solidFill>
                  <a:srgbClr val="000000"/>
                </a:solidFill>
                <a:latin typeface="Times New Roman" panose="02020603050405020304" pitchFamily="18" charset="0"/>
                <a:ea typeface="微软雅黑"/>
                <a:cs typeface="Times New Roman" panose="02020603050405020304" pitchFamily="18" charset="0"/>
              </a:rPr>
              <a:t>and expanding their use in diverse </a:t>
            </a:r>
            <a:r>
              <a:rPr lang="en-IN" altLang="zh-CN" sz="1600" dirty="0">
                <a:solidFill>
                  <a:srgbClr val="000000"/>
                </a:solidFill>
                <a:latin typeface="Times New Roman" panose="02020603050405020304" pitchFamily="18" charset="0"/>
                <a:ea typeface="微软雅黑"/>
                <a:cs typeface="Times New Roman" panose="02020603050405020304" pitchFamily="18" charset="0"/>
              </a:rPr>
              <a:t>filed</a:t>
            </a:r>
            <a:r>
              <a:rPr lang="zh-CN" altLang="en-US" sz="1600" dirty="0">
                <a:solidFill>
                  <a:srgbClr val="000000"/>
                </a:solidFill>
                <a:latin typeface="Times New Roman" panose="02020603050405020304" pitchFamily="18" charset="0"/>
                <a:ea typeface="微软雅黑"/>
                <a:cs typeface="Times New Roman" panose="02020603050405020304" pitchFamily="18" charset="0"/>
              </a:rPr>
              <a:t> </a:t>
            </a:r>
            <a:r>
              <a:rPr lang="en-IN" altLang="zh-CN" sz="1600" dirty="0">
                <a:solidFill>
                  <a:srgbClr val="000000"/>
                </a:solidFill>
                <a:latin typeface="Times New Roman" panose="02020603050405020304" pitchFamily="18" charset="0"/>
                <a:ea typeface="微软雅黑"/>
                <a:cs typeface="Times New Roman" panose="02020603050405020304" pitchFamily="18" charset="0"/>
              </a:rPr>
              <a:t>of</a:t>
            </a:r>
            <a:r>
              <a:rPr lang="zh-CN" altLang="en-US" sz="1600" dirty="0">
                <a:solidFill>
                  <a:srgbClr val="000000"/>
                </a:solidFill>
                <a:latin typeface="Times New Roman" panose="02020603050405020304" pitchFamily="18" charset="0"/>
                <a:ea typeface="微软雅黑"/>
                <a:cs typeface="Times New Roman" panose="02020603050405020304" pitchFamily="18" charset="0"/>
              </a:rPr>
              <a:t> </a:t>
            </a:r>
            <a:r>
              <a:rPr lang="en-IN" altLang="zh-CN" sz="1600" b="0" i="0" u="none" baseline="0" dirty="0">
                <a:solidFill>
                  <a:srgbClr val="000000"/>
                </a:solidFill>
                <a:latin typeface="Times New Roman" panose="02020603050405020304" pitchFamily="18" charset="0"/>
                <a:ea typeface="微软雅黑"/>
                <a:cs typeface="Times New Roman" panose="02020603050405020304" pitchFamily="18" charset="0"/>
              </a:rPr>
              <a:t>infection control management, support for pain and recovery, wound management </a:t>
            </a:r>
            <a:r>
              <a:rPr lang="zh-CN" altLang="en-US" sz="1600" b="0" i="0" u="none" baseline="0" dirty="0">
                <a:solidFill>
                  <a:srgbClr val="000000"/>
                </a:solidFill>
                <a:latin typeface="Times New Roman" panose="02020603050405020304" pitchFamily="18" charset="0"/>
                <a:ea typeface="微软雅黑"/>
                <a:cs typeface="Times New Roman" panose="02020603050405020304" pitchFamily="18" charset="0"/>
              </a:rPr>
              <a:t>to maximize their potential.</a:t>
            </a:r>
            <a:endParaRPr lang="en-US" sz="1600" dirty="0">
              <a:latin typeface="Times New Roman" panose="02020603050405020304" pitchFamily="18" charset="0"/>
              <a:cs typeface="Times New Roman" panose="02020603050405020304" pitchFamily="18" charset="0"/>
            </a:endParaRPr>
          </a:p>
        </p:txBody>
      </p:sp>
      <p:sp>
        <p:nvSpPr>
          <p:cNvPr id="20" name="TextBox 20"/>
          <p:cNvSpPr txBox="1"/>
          <p:nvPr/>
        </p:nvSpPr>
        <p:spPr>
          <a:xfrm>
            <a:off x="669924" y="1"/>
            <a:ext cx="10850563" cy="1028699"/>
          </a:xfrm>
          <a:prstGeom prst="rect">
            <a:avLst/>
          </a:prstGeom>
        </p:spPr>
        <p:txBody>
          <a:bodyPr vert="horz" lIns="91440" tIns="45720" rIns="91440" bIns="45720" rtlCol="0" anchor="b">
            <a:normAutofit/>
          </a:bodyPr>
          <a:lstStyle/>
          <a:p>
            <a:pPr marL="0" algn="l">
              <a:lnSpc>
                <a:spcPct val="90000"/>
              </a:lnSpc>
              <a:spcBef>
                <a:spcPct val="0"/>
              </a:spcBef>
              <a:defRPr/>
            </a:pPr>
            <a:r>
              <a:rPr lang="en-US" altLang="zh-CN" sz="2800" b="1" i="0" u="none" baseline="0" dirty="0">
                <a:solidFill>
                  <a:srgbClr val="000000"/>
                </a:solidFill>
                <a:latin typeface="微软雅黑"/>
                <a:ea typeface="微软雅黑"/>
              </a:rPr>
              <a:t>                                       Conclusion</a:t>
            </a:r>
            <a:endParaRPr lang="en-US" sz="1100" dirty="0"/>
          </a:p>
        </p:txBody>
      </p:sp>
      <p:pic>
        <p:nvPicPr>
          <p:cNvPr id="23" name="Picture 22" descr="image">
            <a:extLst>
              <a:ext uri="{FF2B5EF4-FFF2-40B4-BE49-F238E27FC236}">
                <a16:creationId xmlns:a16="http://schemas.microsoft.com/office/drawing/2014/main" id="{201447F4-3F6E-6E0E-D5BC-D53CC2AE3D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479" y="155336"/>
            <a:ext cx="1383842" cy="8935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Grp="1"/>
          </p:cNvSpPr>
          <p:nvPr>
            <p:ph type="title" idx="4294967295"/>
          </p:nvPr>
        </p:nvSpPr>
        <p:spPr>
          <a:xfrm>
            <a:off x="669924" y="1"/>
            <a:ext cx="10850563" cy="1028699"/>
          </a:xfrm>
          <a:prstGeom prst="rect">
            <a:avLst/>
          </a:prstGeom>
        </p:spPr>
        <p:txBody>
          <a:bodyPr vert="horz" lIns="91440" tIns="45720" rIns="91440" bIns="45720" anchor="b">
            <a:normAutofit/>
          </a:bodyPr>
          <a:lstStyle/>
          <a:p>
            <a:pPr algn="l">
              <a:lnSpc>
                <a:spcPct val="90000"/>
              </a:lnSpc>
              <a:spcBef>
                <a:spcPct val="0"/>
              </a:spcBef>
            </a:pPr>
            <a:r>
              <a:rPr lang="zh-CN" altLang="en-US" sz="2800" b="1" i="0" u="none" baseline="0" dirty="0">
                <a:solidFill>
                  <a:srgbClr val="000000"/>
                </a:solidFill>
                <a:latin typeface="微软雅黑"/>
                <a:ea typeface="微软雅黑"/>
              </a:rPr>
              <a:t>                                   Summary of Key Points</a:t>
            </a:r>
          </a:p>
        </p:txBody>
      </p:sp>
      <p:cxnSp>
        <p:nvCxnSpPr>
          <p:cNvPr id="3" name="Connector 3"/>
          <p:cNvCxnSpPr/>
          <p:nvPr/>
        </p:nvCxnSpPr>
        <p:spPr>
          <a:xfrm flipH="1">
            <a:off x="7644384" y="3934015"/>
            <a:ext cx="327272" cy="941832"/>
          </a:xfrm>
          <a:prstGeom prst="line">
            <a:avLst/>
          </a:prstGeom>
          <a:ln w="152400" cap="rnd" cmpd="sng">
            <a:solidFill>
              <a:srgbClr val="F0F0F0"/>
            </a:solidFill>
            <a:prstDash val="solid"/>
          </a:ln>
        </p:spPr>
      </p:cxnSp>
      <p:cxnSp>
        <p:nvCxnSpPr>
          <p:cNvPr id="4" name="Connector 4"/>
          <p:cNvCxnSpPr/>
          <p:nvPr/>
        </p:nvCxnSpPr>
        <p:spPr>
          <a:xfrm flipH="1">
            <a:off x="4104540" y="4918998"/>
            <a:ext cx="291038" cy="876257"/>
          </a:xfrm>
          <a:prstGeom prst="line">
            <a:avLst/>
          </a:prstGeom>
          <a:ln w="152400" cap="rnd" cmpd="sng">
            <a:solidFill>
              <a:srgbClr val="F0F0F0"/>
            </a:solidFill>
            <a:prstDash val="solid"/>
          </a:ln>
        </p:spPr>
      </p:cxnSp>
      <p:cxnSp>
        <p:nvCxnSpPr>
          <p:cNvPr id="5" name="Connector 5"/>
          <p:cNvCxnSpPr/>
          <p:nvPr/>
        </p:nvCxnSpPr>
        <p:spPr>
          <a:xfrm>
            <a:off x="769049" y="5882403"/>
            <a:ext cx="3357522" cy="0"/>
          </a:xfrm>
          <a:prstGeom prst="line">
            <a:avLst/>
          </a:prstGeom>
          <a:ln w="152400" cap="rnd" cmpd="sng">
            <a:solidFill>
              <a:srgbClr val="F0F0F0"/>
            </a:solidFill>
            <a:prstDash val="solid"/>
            <a:tailEnd type="arrow" w="sm" len="sm"/>
          </a:ln>
        </p:spPr>
      </p:cxnSp>
      <p:cxnSp>
        <p:nvCxnSpPr>
          <p:cNvPr id="6" name="Connector 6"/>
          <p:cNvCxnSpPr/>
          <p:nvPr/>
        </p:nvCxnSpPr>
        <p:spPr>
          <a:xfrm>
            <a:off x="4395578" y="4917021"/>
            <a:ext cx="3320422" cy="0"/>
          </a:xfrm>
          <a:prstGeom prst="line">
            <a:avLst/>
          </a:prstGeom>
          <a:ln w="152400" cap="rnd" cmpd="sng">
            <a:solidFill>
              <a:srgbClr val="F0F0F0"/>
            </a:solidFill>
            <a:prstDash val="solid"/>
            <a:tailEnd type="arrow" w="sm" len="sm"/>
          </a:ln>
        </p:spPr>
      </p:cxnSp>
      <p:cxnSp>
        <p:nvCxnSpPr>
          <p:cNvPr id="7" name="Connector 7"/>
          <p:cNvCxnSpPr/>
          <p:nvPr/>
        </p:nvCxnSpPr>
        <p:spPr>
          <a:xfrm>
            <a:off x="7981039" y="3934015"/>
            <a:ext cx="3539449" cy="0"/>
          </a:xfrm>
          <a:prstGeom prst="line">
            <a:avLst/>
          </a:prstGeom>
          <a:ln w="152400" cap="rnd" cmpd="sng">
            <a:solidFill>
              <a:srgbClr val="F0F0F0"/>
            </a:solidFill>
            <a:prstDash val="solid"/>
            <a:tailEnd type="arrow" w="sm" len="sm"/>
          </a:ln>
        </p:spPr>
      </p:cxnSp>
      <p:sp>
        <p:nvSpPr>
          <p:cNvPr id="8" name="AutoShape 8"/>
          <p:cNvSpPr/>
          <p:nvPr/>
        </p:nvSpPr>
        <p:spPr>
          <a:xfrm>
            <a:off x="1792250" y="5503640"/>
            <a:ext cx="723900" cy="723894"/>
          </a:xfrm>
          <a:prstGeom prst="ellipse">
            <a:avLst/>
          </a:prstGeom>
          <a:solidFill>
            <a:srgbClr val="768394">
              <a:lumMod val="60000"/>
              <a:lumOff val="40000"/>
            </a:srgbClr>
          </a:solidFill>
          <a:ln w="38100" cap="flat" cmpd="sng">
            <a:solidFill>
              <a:srgbClr val="FFFFFF"/>
            </a:solidFill>
            <a:prstDash val="solid"/>
          </a:ln>
        </p:spPr>
        <p:txBody>
          <a:bodyPr vert="horz" wrap="none" lIns="91440" tIns="45720" rIns="91440" bIns="45720" anchor="ctr">
            <a:normAutofit/>
          </a:bodyPr>
          <a:lstStyle/>
          <a:p>
            <a:pPr marL="0" algn="ctr"/>
            <a:r>
              <a:rPr lang="en-US" sz="1600" b="1" i="0" u="none" baseline="0">
                <a:solidFill>
                  <a:schemeClr val="lt1"/>
                </a:solidFill>
                <a:latin typeface="Arial"/>
                <a:ea typeface="Arial"/>
              </a:rPr>
              <a:t>1</a:t>
            </a:r>
          </a:p>
        </p:txBody>
      </p:sp>
      <p:sp>
        <p:nvSpPr>
          <p:cNvPr id="9" name="AutoShape 9"/>
          <p:cNvSpPr/>
          <p:nvPr/>
        </p:nvSpPr>
        <p:spPr>
          <a:xfrm>
            <a:off x="5449183" y="4562310"/>
            <a:ext cx="723900" cy="723894"/>
          </a:xfrm>
          <a:prstGeom prst="ellipse">
            <a:avLst/>
          </a:prstGeom>
          <a:solidFill>
            <a:srgbClr val="768394">
              <a:lumMod val="60000"/>
              <a:lumOff val="40000"/>
            </a:srgbClr>
          </a:solidFill>
          <a:ln w="38100" cap="flat" cmpd="sng">
            <a:solidFill>
              <a:srgbClr val="FFFFFF"/>
            </a:solidFill>
            <a:prstDash val="solid"/>
          </a:ln>
        </p:spPr>
        <p:txBody>
          <a:bodyPr vert="horz" wrap="none" lIns="91440" tIns="45720" rIns="91440" bIns="45720" anchor="ctr">
            <a:normAutofit/>
          </a:bodyPr>
          <a:lstStyle/>
          <a:p>
            <a:pPr marL="0" algn="ctr"/>
            <a:r>
              <a:rPr lang="en-US" sz="1600" b="1" i="0" u="none" baseline="0">
                <a:solidFill>
                  <a:schemeClr val="lt1"/>
                </a:solidFill>
                <a:latin typeface="Arial"/>
                <a:ea typeface="Arial"/>
              </a:rPr>
              <a:t>2</a:t>
            </a:r>
          </a:p>
        </p:txBody>
      </p:sp>
      <p:sp>
        <p:nvSpPr>
          <p:cNvPr id="10" name="AutoShape 10"/>
          <p:cNvSpPr/>
          <p:nvPr/>
        </p:nvSpPr>
        <p:spPr>
          <a:xfrm>
            <a:off x="9269471" y="3556470"/>
            <a:ext cx="723900" cy="723894"/>
          </a:xfrm>
          <a:prstGeom prst="ellipse">
            <a:avLst/>
          </a:prstGeom>
          <a:solidFill>
            <a:schemeClr val="accent1"/>
          </a:solidFill>
          <a:ln w="38100" cap="flat" cmpd="sng">
            <a:solidFill>
              <a:srgbClr val="FFFFFF"/>
            </a:solidFill>
            <a:prstDash val="solid"/>
          </a:ln>
        </p:spPr>
        <p:txBody>
          <a:bodyPr vert="horz" wrap="none" lIns="91440" tIns="45720" rIns="91440" bIns="45720" anchor="ctr">
            <a:normAutofit/>
          </a:bodyPr>
          <a:lstStyle/>
          <a:p>
            <a:pPr marL="0" algn="ctr"/>
            <a:r>
              <a:rPr lang="en-US" sz="1600" b="1" i="0" u="none" baseline="0">
                <a:solidFill>
                  <a:schemeClr val="lt1"/>
                </a:solidFill>
                <a:latin typeface="Arial"/>
                <a:ea typeface="Arial"/>
              </a:rPr>
              <a:t>3</a:t>
            </a:r>
          </a:p>
        </p:txBody>
      </p:sp>
      <p:sp>
        <p:nvSpPr>
          <p:cNvPr id="11" name="TextBox 11"/>
          <p:cNvSpPr txBox="1"/>
          <p:nvPr/>
        </p:nvSpPr>
        <p:spPr>
          <a:xfrm>
            <a:off x="215153" y="3220882"/>
            <a:ext cx="3889387" cy="2122249"/>
          </a:xfrm>
          <a:prstGeom prst="rect">
            <a:avLst/>
          </a:prstGeom>
          <a:noFill/>
        </p:spPr>
        <p:txBody>
          <a:bodyPr vert="horz" wrap="square" lIns="90000" tIns="46800" rIns="90000" bIns="46800" rtlCol="0" anchor="t">
            <a:spAutoFit/>
          </a:bodyPr>
          <a:lstStyle/>
          <a:p>
            <a:pPr marL="0" algn="just">
              <a:lnSpc>
                <a:spcPct val="150000"/>
              </a:lnSpc>
              <a:defRPr/>
            </a:pPr>
            <a:r>
              <a:rPr lang="en-US" dirty="0">
                <a:solidFill>
                  <a:srgbClr val="002060"/>
                </a:solidFill>
                <a:latin typeface="Times New Roman" panose="02020603050405020304" pitchFamily="18" charset="0"/>
                <a:cs typeface="Times New Roman" panose="02020603050405020304" pitchFamily="18" charset="0"/>
              </a:rPr>
              <a:t>Medical textiles provide essential support in healthcare by aiding wound healing, pain management, infection control, and safety and comfort of patient/healthcare professional.</a:t>
            </a:r>
          </a:p>
        </p:txBody>
      </p:sp>
      <p:sp>
        <p:nvSpPr>
          <p:cNvPr id="12" name="TextBox 12"/>
          <p:cNvSpPr txBox="1"/>
          <p:nvPr/>
        </p:nvSpPr>
        <p:spPr>
          <a:xfrm>
            <a:off x="724052" y="2882327"/>
            <a:ext cx="2949153" cy="338554"/>
          </a:xfrm>
          <a:prstGeom prst="rect">
            <a:avLst/>
          </a:prstGeom>
          <a:noFill/>
        </p:spPr>
        <p:txBody>
          <a:bodyPr vert="horz" wrap="square" lIns="91440" tIns="45720" rIns="91440" bIns="45720" rtlCol="0" anchor="b">
            <a:spAutoFit/>
          </a:bodyPr>
          <a:lstStyle/>
          <a:p>
            <a:pPr marL="0" algn="ctr">
              <a:spcBef>
                <a:spcPct val="0"/>
              </a:spcBef>
              <a:defRPr/>
            </a:pPr>
            <a:r>
              <a:rPr lang="en-US" sz="1600" b="1" i="0" u="none" baseline="0" dirty="0">
                <a:solidFill>
                  <a:srgbClr val="000000"/>
                </a:solidFill>
                <a:latin typeface="Arial"/>
                <a:ea typeface="Arial"/>
              </a:rPr>
              <a:t>Recap of Benefits</a:t>
            </a:r>
            <a:endParaRPr lang="en-US" sz="1100" dirty="0"/>
          </a:p>
        </p:txBody>
      </p:sp>
      <p:sp>
        <p:nvSpPr>
          <p:cNvPr id="13" name="TextBox 13"/>
          <p:cNvSpPr txBox="1"/>
          <p:nvPr/>
        </p:nvSpPr>
        <p:spPr>
          <a:xfrm>
            <a:off x="4380985" y="2188495"/>
            <a:ext cx="2949156" cy="2265237"/>
          </a:xfrm>
          <a:prstGeom prst="rect">
            <a:avLst/>
          </a:prstGeom>
          <a:noFill/>
        </p:spPr>
        <p:txBody>
          <a:bodyPr vert="horz" wrap="square" lIns="90000" tIns="46800" rIns="90000" bIns="46800" rtlCol="0" anchor="t">
            <a:spAutoFit/>
          </a:bodyPr>
          <a:lstStyle/>
          <a:p>
            <a:pPr marL="0" algn="ctr">
              <a:lnSpc>
                <a:spcPct val="150000"/>
              </a:lnSpc>
              <a:defRPr/>
            </a:pPr>
            <a:r>
              <a:rPr lang="en-US" sz="1600" b="0" i="0" u="none" baseline="0" dirty="0">
                <a:solidFill>
                  <a:srgbClr val="002060"/>
                </a:solidFill>
                <a:latin typeface="Times New Roman" panose="02020603050405020304" pitchFamily="18" charset="0"/>
                <a:ea typeface="Arial"/>
                <a:cs typeface="Times New Roman" panose="02020603050405020304" pitchFamily="18" charset="0"/>
              </a:rPr>
              <a:t>The importance of </a:t>
            </a:r>
            <a:r>
              <a:rPr lang="en-US" sz="1600" dirty="0">
                <a:solidFill>
                  <a:srgbClr val="002060"/>
                </a:solidFill>
                <a:latin typeface="Times New Roman" panose="02020603050405020304" pitchFamily="18" charset="0"/>
                <a:ea typeface="Arial"/>
                <a:cs typeface="Times New Roman" panose="02020603050405020304" pitchFamily="18" charset="0"/>
              </a:rPr>
              <a:t>medical </a:t>
            </a:r>
            <a:r>
              <a:rPr lang="en-US" sz="1600" b="0" i="0" u="none" baseline="0" dirty="0">
                <a:solidFill>
                  <a:srgbClr val="002060"/>
                </a:solidFill>
                <a:latin typeface="Times New Roman" panose="02020603050405020304" pitchFamily="18" charset="0"/>
                <a:ea typeface="Arial"/>
                <a:cs typeface="Times New Roman" panose="02020603050405020304" pitchFamily="18" charset="0"/>
              </a:rPr>
              <a:t>textiles lies in their ability to address key challenges, from accessibility, affordability, awareness and environmental sustainability</a:t>
            </a:r>
            <a:r>
              <a:rPr lang="en-US" sz="1600" b="0" i="0" u="none" baseline="0" dirty="0">
                <a:solidFill>
                  <a:srgbClr val="002060"/>
                </a:solidFill>
                <a:latin typeface="Arial"/>
                <a:ea typeface="Arial"/>
              </a:rPr>
              <a:t>.</a:t>
            </a:r>
            <a:endParaRPr lang="en-US" sz="1100" dirty="0">
              <a:solidFill>
                <a:srgbClr val="002060"/>
              </a:solidFill>
            </a:endParaRPr>
          </a:p>
        </p:txBody>
      </p:sp>
      <p:sp>
        <p:nvSpPr>
          <p:cNvPr id="14" name="TextBox 14"/>
          <p:cNvSpPr txBox="1"/>
          <p:nvPr/>
        </p:nvSpPr>
        <p:spPr>
          <a:xfrm>
            <a:off x="4380985" y="1603719"/>
            <a:ext cx="2949153" cy="584775"/>
          </a:xfrm>
          <a:prstGeom prst="rect">
            <a:avLst/>
          </a:prstGeom>
          <a:noFill/>
        </p:spPr>
        <p:txBody>
          <a:bodyPr vert="horz" wrap="square" lIns="91440" tIns="45720" rIns="91440" bIns="45720" rtlCol="0" anchor="b">
            <a:spAutoFit/>
          </a:bodyPr>
          <a:lstStyle/>
          <a:p>
            <a:pPr marL="0" algn="ctr">
              <a:spcBef>
                <a:spcPct val="0"/>
              </a:spcBef>
              <a:defRPr/>
            </a:pPr>
            <a:r>
              <a:rPr lang="en-US" sz="1600" b="1" i="0" u="none" baseline="0" dirty="0">
                <a:solidFill>
                  <a:srgbClr val="000000"/>
                </a:solidFill>
                <a:latin typeface="Arial"/>
                <a:ea typeface="Arial"/>
              </a:rPr>
              <a:t>Importance of </a:t>
            </a:r>
            <a:r>
              <a:rPr lang="en-US" sz="1600" b="1" dirty="0">
                <a:solidFill>
                  <a:srgbClr val="000000"/>
                </a:solidFill>
                <a:latin typeface="Arial"/>
                <a:ea typeface="Arial"/>
              </a:rPr>
              <a:t>Medical Textiles </a:t>
            </a:r>
            <a:endParaRPr lang="en-US" sz="1100" dirty="0"/>
          </a:p>
        </p:txBody>
      </p:sp>
      <p:sp>
        <p:nvSpPr>
          <p:cNvPr id="15" name="TextBox 15"/>
          <p:cNvSpPr txBox="1"/>
          <p:nvPr/>
        </p:nvSpPr>
        <p:spPr>
          <a:xfrm>
            <a:off x="7735387" y="1019571"/>
            <a:ext cx="4221255" cy="2537427"/>
          </a:xfrm>
          <a:prstGeom prst="rect">
            <a:avLst/>
          </a:prstGeom>
          <a:noFill/>
        </p:spPr>
        <p:txBody>
          <a:bodyPr vert="horz" wrap="square" lIns="90000" tIns="46800" rIns="90000" bIns="46800" rtlCol="0" anchor="t">
            <a:spAutoFit/>
          </a:bodyPr>
          <a:lstStyle/>
          <a:p>
            <a:pPr marL="0" algn="just">
              <a:lnSpc>
                <a:spcPct val="150000"/>
              </a:lnSpc>
              <a:defRPr/>
            </a:pPr>
            <a:r>
              <a:rPr lang="en-US" b="0" i="0" u="none" baseline="0" dirty="0">
                <a:solidFill>
                  <a:srgbClr val="002060"/>
                </a:solidFill>
                <a:latin typeface="Times New Roman" panose="02020603050405020304" pitchFamily="18" charset="0"/>
                <a:ea typeface="Arial"/>
                <a:cs typeface="Times New Roman" panose="02020603050405020304" pitchFamily="18" charset="0"/>
              </a:rPr>
              <a:t>The future of </a:t>
            </a:r>
            <a:r>
              <a:rPr lang="en-US" dirty="0">
                <a:solidFill>
                  <a:srgbClr val="002060"/>
                </a:solidFill>
                <a:latin typeface="Times New Roman" panose="02020603050405020304" pitchFamily="18" charset="0"/>
                <a:ea typeface="Arial"/>
                <a:cs typeface="Times New Roman" panose="02020603050405020304" pitchFamily="18" charset="0"/>
              </a:rPr>
              <a:t>medical </a:t>
            </a:r>
            <a:r>
              <a:rPr lang="en-US" b="0" i="0" u="none" baseline="0" dirty="0">
                <a:solidFill>
                  <a:srgbClr val="002060"/>
                </a:solidFill>
                <a:latin typeface="Times New Roman" panose="02020603050405020304" pitchFamily="18" charset="0"/>
                <a:ea typeface="Arial"/>
                <a:cs typeface="Times New Roman" panose="02020603050405020304" pitchFamily="18" charset="0"/>
              </a:rPr>
              <a:t>textiles is promising, with advancements in smart technologies and biodegradable materials paving the way for more efficient and eco-friendly infection control and wound management practices</a:t>
            </a:r>
            <a:r>
              <a:rPr lang="en-US" b="0" i="0" u="none" baseline="0" dirty="0">
                <a:solidFill>
                  <a:srgbClr val="002060"/>
                </a:solidFill>
                <a:latin typeface="Arial"/>
                <a:ea typeface="Arial"/>
              </a:rPr>
              <a:t>.</a:t>
            </a:r>
            <a:endParaRPr lang="en-US" dirty="0">
              <a:solidFill>
                <a:srgbClr val="002060"/>
              </a:solidFill>
            </a:endParaRPr>
          </a:p>
        </p:txBody>
      </p:sp>
      <p:sp>
        <p:nvSpPr>
          <p:cNvPr id="16" name="TextBox 16"/>
          <p:cNvSpPr txBox="1"/>
          <p:nvPr/>
        </p:nvSpPr>
        <p:spPr>
          <a:xfrm>
            <a:off x="8201273" y="1019571"/>
            <a:ext cx="2949153" cy="338554"/>
          </a:xfrm>
          <a:prstGeom prst="rect">
            <a:avLst/>
          </a:prstGeom>
          <a:noFill/>
        </p:spPr>
        <p:txBody>
          <a:bodyPr vert="horz" wrap="square" lIns="91440" tIns="45720" rIns="91440" bIns="45720" rtlCol="0" anchor="b">
            <a:spAutoFit/>
          </a:bodyPr>
          <a:lstStyle/>
          <a:p>
            <a:pPr marL="0" algn="ctr">
              <a:spcBef>
                <a:spcPct val="0"/>
              </a:spcBef>
              <a:defRPr/>
            </a:pPr>
            <a:r>
              <a:rPr lang="en-US" sz="1600" b="1" i="0" u="none" baseline="0" dirty="0">
                <a:solidFill>
                  <a:schemeClr val="accent3"/>
                </a:solidFill>
                <a:latin typeface="Arial"/>
                <a:ea typeface="Arial"/>
              </a:rPr>
              <a:t>Future Outlook</a:t>
            </a:r>
            <a:endParaRPr lang="en-US" sz="1100" dirty="0"/>
          </a:p>
        </p:txBody>
      </p:sp>
      <p:cxnSp>
        <p:nvCxnSpPr>
          <p:cNvPr id="17" name="Connector 17"/>
          <p:cNvCxnSpPr/>
          <p:nvPr/>
        </p:nvCxnSpPr>
        <p:spPr>
          <a:xfrm>
            <a:off x="3846000" y="1767738"/>
            <a:ext cx="0" cy="2610000"/>
          </a:xfrm>
          <a:prstGeom prst="line">
            <a:avLst/>
          </a:prstGeom>
          <a:ln w="3175" cap="rnd" cmpd="sng">
            <a:solidFill>
              <a:srgbClr val="FFFFFF">
                <a:lumMod val="85000"/>
              </a:srgbClr>
            </a:solidFill>
            <a:prstDash val="solid"/>
          </a:ln>
        </p:spPr>
      </p:cxnSp>
      <p:cxnSp>
        <p:nvCxnSpPr>
          <p:cNvPr id="18" name="Connector 18"/>
          <p:cNvCxnSpPr/>
          <p:nvPr/>
        </p:nvCxnSpPr>
        <p:spPr>
          <a:xfrm>
            <a:off x="7735665" y="1551196"/>
            <a:ext cx="0" cy="1759974"/>
          </a:xfrm>
          <a:prstGeom prst="line">
            <a:avLst/>
          </a:prstGeom>
          <a:ln w="3175" cap="rnd" cmpd="sng">
            <a:solidFill>
              <a:srgbClr val="FFFFFF">
                <a:lumMod val="85000"/>
              </a:srgbClr>
            </a:solidFill>
            <a:prstDash val="solid"/>
          </a:ln>
        </p:spPr>
      </p:cxnSp>
      <p:pic>
        <p:nvPicPr>
          <p:cNvPr id="20" name="Picture 19" descr="image">
            <a:extLst>
              <a:ext uri="{FF2B5EF4-FFF2-40B4-BE49-F238E27FC236}">
                <a16:creationId xmlns:a16="http://schemas.microsoft.com/office/drawing/2014/main" id="{AB666CEA-ED62-CF0D-FBC4-29B451FC07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479" y="155336"/>
            <a:ext cx="1383842" cy="8935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7067" y="2404534"/>
            <a:ext cx="7766936" cy="1646302"/>
          </a:xfrm>
          <a:prstGeom prst="rect">
            <a:avLst/>
          </a:prstGeom>
        </p:spPr>
        <p:txBody>
          <a:bodyPr vert="horz" lIns="91440" tIns="45720" rIns="91440" bIns="45720" rtlCol="0" anchor="b">
            <a:normAutofit/>
          </a:bodyPr>
          <a:lstStyle/>
          <a:p>
            <a:pPr algn="r">
              <a:spcBef>
                <a:spcPct val="0"/>
              </a:spcBef>
              <a:spcAft>
                <a:spcPts val="600"/>
              </a:spcAft>
            </a:pPr>
            <a:r>
              <a:rPr lang="en-US" sz="5400" b="1" cap="none" spc="0" dirty="0">
                <a:ln w="0"/>
                <a:solidFill>
                  <a:srgbClr val="002060"/>
                </a:solidFill>
                <a:effectLst>
                  <a:outerShdw blurRad="38100" dist="19050" dir="2700000" algn="tl" rotWithShape="0">
                    <a:schemeClr val="dk1">
                      <a:alpha val="40000"/>
                    </a:schemeClr>
                  </a:outerShdw>
                </a:effectLst>
                <a:latin typeface="+mj-lt"/>
                <a:ea typeface="+mj-ea"/>
                <a:cs typeface="+mj-cs"/>
              </a:rPr>
              <a:t>THANK YOU</a:t>
            </a:r>
          </a:p>
        </p:txBody>
      </p:sp>
    </p:spTree>
    <p:extLst>
      <p:ext uri="{BB962C8B-B14F-4D97-AF65-F5344CB8AC3E}">
        <p14:creationId xmlns:p14="http://schemas.microsoft.com/office/powerpoint/2010/main" val="451648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66285-C399-4BF3-AA85-116E0F191265}"/>
              </a:ext>
            </a:extLst>
          </p:cNvPr>
          <p:cNvSpPr>
            <a:spLocks noGrp="1"/>
          </p:cNvSpPr>
          <p:nvPr>
            <p:ph type="title"/>
          </p:nvPr>
        </p:nvSpPr>
        <p:spPr>
          <a:xfrm>
            <a:off x="1665962" y="365125"/>
            <a:ext cx="9689426" cy="1325563"/>
          </a:xfrm>
        </p:spPr>
        <p:txBody>
          <a:bodyPr/>
          <a:lstStyle/>
          <a:p>
            <a:pPr>
              <a:defRPr/>
            </a:pPr>
            <a:r>
              <a:rPr lang="en-US" altLang="en-US" sz="3200" dirty="0">
                <a:solidFill>
                  <a:srgbClr val="000000"/>
                </a:solidFill>
              </a:rPr>
              <a:t>  </a:t>
            </a:r>
            <a:r>
              <a:rPr lang="en-US" altLang="en-US" sz="4000" b="1" dirty="0">
                <a:solidFill>
                  <a:srgbClr val="002060"/>
                </a:solidFill>
                <a:latin typeface="Times New Roman" panose="02020603050405020304" pitchFamily="18" charset="0"/>
                <a:cs typeface="Times New Roman" panose="02020603050405020304" pitchFamily="18" charset="0"/>
              </a:rPr>
              <a:t>MEDTECH SECTOR: AN OVERVIEW</a:t>
            </a:r>
            <a:br>
              <a:rPr lang="en-US" altLang="en-US" sz="3200" dirty="0">
                <a:solidFill>
                  <a:srgbClr val="000000"/>
                </a:solidFill>
              </a:rPr>
            </a:br>
            <a:endParaRPr lang="en-US" sz="3200" dirty="0">
              <a:solidFill>
                <a:srgbClr val="000000"/>
              </a:solidFill>
            </a:endParaRPr>
          </a:p>
        </p:txBody>
      </p:sp>
      <p:sp>
        <p:nvSpPr>
          <p:cNvPr id="4" name="Content Placeholder 3"/>
          <p:cNvSpPr>
            <a:spLocks noGrp="1"/>
          </p:cNvSpPr>
          <p:nvPr>
            <p:ph sz="half" idx="2"/>
          </p:nvPr>
        </p:nvSpPr>
        <p:spPr>
          <a:xfrm>
            <a:off x="175364" y="1325563"/>
            <a:ext cx="10519530" cy="5300379"/>
          </a:xfrm>
        </p:spPr>
        <p:txBody>
          <a:bodyPr>
            <a:noAutofit/>
          </a:bodyPr>
          <a:lstStyle/>
          <a:p>
            <a:pPr marL="0" indent="0" algn="just">
              <a:buFont typeface="Wingdings" panose="05000000000000000000" pitchFamily="2" charset="2"/>
              <a:buNone/>
              <a:defRPr/>
            </a:pPr>
            <a:r>
              <a:rPr lang="en-US" sz="2000" dirty="0">
                <a:solidFill>
                  <a:srgbClr val="002060"/>
                </a:solidFill>
                <a:latin typeface="Times New Roman" panose="02020603050405020304" pitchFamily="18" charset="0"/>
                <a:cs typeface="Times New Roman" panose="02020603050405020304" pitchFamily="18" charset="0"/>
              </a:rPr>
              <a:t>Out of total Indian textile industry,  only 13% contributes to technical textiles, and out of this 13%, the share of Meditech, in technical textiles market is in the range of 6-8%.</a:t>
            </a:r>
          </a:p>
          <a:p>
            <a:pPr marL="0" indent="0" algn="just">
              <a:buNone/>
              <a:defRPr/>
            </a:pPr>
            <a:r>
              <a:rPr lang="en-IN"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Global Medical Textiles Market Size is expected to reach around USD 26 billion by 2028 and expected to grow at a CAGR of approx. 4.5 % from 2022-2028 according to a market report.</a:t>
            </a:r>
            <a:r>
              <a:rPr lang="en-IN" sz="2000" strike="noStrike"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endParaRPr lang="en-IN"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Font typeface="Wingdings" panose="05000000000000000000" pitchFamily="2" charset="2"/>
              <a:buNone/>
              <a:defRPr/>
            </a:pPr>
            <a:r>
              <a:rPr lang="en-US" sz="2000" dirty="0">
                <a:solidFill>
                  <a:srgbClr val="002060"/>
                </a:solidFill>
                <a:latin typeface="Times New Roman" panose="02020603050405020304" pitchFamily="18" charset="0"/>
                <a:cs typeface="Times New Roman" panose="02020603050405020304" pitchFamily="18" charset="0"/>
              </a:rPr>
              <a:t>The main volume growth driver in Meditech  is the Non-implantable segment which includes nonwoven, </a:t>
            </a:r>
            <a:r>
              <a:rPr lang="en-US" sz="2000" dirty="0" err="1">
                <a:solidFill>
                  <a:srgbClr val="002060"/>
                </a:solidFill>
                <a:latin typeface="Times New Roman" panose="02020603050405020304" pitchFamily="18" charset="0"/>
                <a:cs typeface="Times New Roman" panose="02020603050405020304" pitchFamily="18" charset="0"/>
              </a:rPr>
              <a:t>surgicals</a:t>
            </a:r>
            <a:r>
              <a:rPr lang="en-US" sz="2000" dirty="0">
                <a:solidFill>
                  <a:srgbClr val="002060"/>
                </a:solidFill>
                <a:latin typeface="Times New Roman" panose="02020603050405020304" pitchFamily="18" charset="0"/>
                <a:cs typeface="Times New Roman" panose="02020603050405020304" pitchFamily="18" charset="0"/>
              </a:rPr>
              <a:t> &amp; healthcare/hygiene products.</a:t>
            </a:r>
          </a:p>
          <a:p>
            <a:pPr marL="0" indent="0" algn="just">
              <a:buFont typeface="Wingdings" panose="05000000000000000000" pitchFamily="2" charset="2"/>
              <a:buNone/>
              <a:defRPr/>
            </a:pPr>
            <a:r>
              <a:rPr lang="en-US" sz="2000" b="0" i="0" dirty="0">
                <a:solidFill>
                  <a:srgbClr val="002060"/>
                </a:solidFill>
                <a:effectLst/>
                <a:latin typeface="Times New Roman" panose="02020603050405020304" pitchFamily="18" charset="0"/>
                <a:cs typeface="Times New Roman" panose="02020603050405020304" pitchFamily="18" charset="0"/>
              </a:rPr>
              <a:t>Rising awareness for healthcare practices among the consumers/professional/users</a:t>
            </a:r>
          </a:p>
          <a:p>
            <a:pPr marL="0" indent="0" algn="just">
              <a:buFont typeface="Wingdings" panose="05000000000000000000" pitchFamily="2" charset="2"/>
              <a:buNone/>
              <a:defRPr/>
            </a:pPr>
            <a:r>
              <a:rPr lang="en-IN" sz="2000" spc="15"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D</a:t>
            </a:r>
            <a:r>
              <a:rPr lang="en-IN" sz="2000" spc="15"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emand for face masks, PPEs, Surgical gowns, has been increased during pandemic.</a:t>
            </a:r>
          </a:p>
          <a:p>
            <a:pPr marL="0" indent="0" algn="just">
              <a:buNone/>
              <a:defRPr/>
            </a:pPr>
            <a:r>
              <a:rPr lang="en-IN"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India as a popular destination for medical tourism among patients from countries in south and western Asia,</a:t>
            </a:r>
            <a:r>
              <a:rPr lang="en-IN" sz="2000" b="0" i="0" dirty="0">
                <a:solidFill>
                  <a:srgbClr val="002060"/>
                </a:solidFill>
                <a:effectLst/>
                <a:latin typeface="Times New Roman" panose="02020603050405020304" pitchFamily="18" charset="0"/>
                <a:cs typeface="Times New Roman" panose="02020603050405020304" pitchFamily="18" charset="0"/>
              </a:rPr>
              <a:t> Middle East, Africa</a:t>
            </a:r>
            <a:endParaRPr lang="en-IN"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defRPr/>
            </a:pPr>
            <a:r>
              <a:rPr lang="en-IN"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Government initiatives for infrastructure and </a:t>
            </a:r>
            <a:r>
              <a:rPr lang="en-IN"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a:t>
            </a:r>
            <a:r>
              <a:rPr lang="en-IN" sz="2000" dirty="0">
                <a:solidFill>
                  <a:srgbClr val="002060"/>
                </a:solidFill>
                <a:effectLst/>
                <a:latin typeface="Times New Roman" panose="02020603050405020304" pitchFamily="18" charset="0"/>
                <a:ea typeface="Calibri" panose="020F0502020204030204" pitchFamily="34" charset="0"/>
              </a:rPr>
              <a:t>echnological advancements, R &amp; D, skill development through Atmanirbhar Bharat, </a:t>
            </a:r>
            <a:r>
              <a:rPr lang="en-IN" sz="2000" dirty="0">
                <a:solidFill>
                  <a:srgbClr val="002060"/>
                </a:solidFill>
                <a:effectLst/>
                <a:latin typeface="Times New Roman" panose="02020603050405020304" pitchFamily="18" charset="0"/>
                <a:ea typeface="Times New Roman" panose="02020603050405020304" pitchFamily="18" charset="0"/>
              </a:rPr>
              <a:t>Production Linked Incentive (PLI) scheme and National Technical Textiles Mission, National Health Mission, Ayushman Bharat Yojana etc.</a:t>
            </a:r>
          </a:p>
          <a:p>
            <a:pPr marL="0" indent="0" algn="just">
              <a:buNone/>
              <a:defRPr/>
            </a:pPr>
            <a:r>
              <a:rPr lang="en-IN"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Source : Market Research Report/Baseline Survey 2020 on TT</a:t>
            </a:r>
            <a:endParaRPr lang="en-IN"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defRPr/>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Font typeface="Wingdings" panose="05000000000000000000" pitchFamily="2" charset="2"/>
              <a:buNone/>
              <a:defRPr/>
            </a:pPr>
            <a:endParaRPr lang="en-US" dirty="0">
              <a:solidFill>
                <a:srgbClr val="002060"/>
              </a:solidFill>
              <a:latin typeface="Times New Roman" panose="02020603050405020304" pitchFamily="18" charset="0"/>
              <a:cs typeface="Times New Roman" panose="02020603050405020304" pitchFamily="18" charset="0"/>
            </a:endParaRPr>
          </a:p>
        </p:txBody>
      </p:sp>
      <p:pic>
        <p:nvPicPr>
          <p:cNvPr id="3" name="Picture 2" descr="image">
            <a:extLst>
              <a:ext uri="{FF2B5EF4-FFF2-40B4-BE49-F238E27FC236}">
                <a16:creationId xmlns:a16="http://schemas.microsoft.com/office/drawing/2014/main" id="{0AED06E9-81CC-5F2E-DFCF-22CF72B913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479" y="155336"/>
            <a:ext cx="1616074" cy="1170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596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7DD87-A670-4F1A-B38C-92F198F8C6DA}"/>
              </a:ext>
            </a:extLst>
          </p:cNvPr>
          <p:cNvSpPr>
            <a:spLocks noGrp="1"/>
          </p:cNvSpPr>
          <p:nvPr>
            <p:ph type="title"/>
          </p:nvPr>
        </p:nvSpPr>
        <p:spPr>
          <a:xfrm>
            <a:off x="1667433" y="349624"/>
            <a:ext cx="9780495" cy="905435"/>
          </a:xfrm>
        </p:spPr>
        <p:txBody>
          <a:bodyPr>
            <a:noAutofit/>
          </a:bodyPr>
          <a:lstStyle/>
          <a:p>
            <a:pPr>
              <a:lnSpc>
                <a:spcPct val="107000"/>
              </a:lnSpc>
              <a:spcAft>
                <a:spcPts val="800"/>
              </a:spcAft>
            </a:pPr>
            <a:r>
              <a:rPr lang="en-US" altLang="en-US" b="1" dirty="0">
                <a:solidFill>
                  <a:srgbClr val="002060"/>
                </a:solidFill>
                <a:latin typeface="Times New Roman" panose="02020603050405020304" pitchFamily="18" charset="0"/>
                <a:cs typeface="Times New Roman" panose="02020603050405020304" pitchFamily="18" charset="0"/>
              </a:rPr>
              <a:t>CLASSIFICATION OF MEDICAL TEXTILES</a:t>
            </a:r>
            <a:endParaRPr lang="en-IN"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Content Placeholder 4"/>
          <p:cNvSpPr>
            <a:spLocks noGrp="1"/>
          </p:cNvSpPr>
          <p:nvPr>
            <p:ph sz="half" idx="2"/>
          </p:nvPr>
        </p:nvSpPr>
        <p:spPr>
          <a:xfrm>
            <a:off x="152400" y="1452282"/>
            <a:ext cx="5943601" cy="5056094"/>
          </a:xfrm>
        </p:spPr>
        <p:txBody>
          <a:bodyPr>
            <a:normAutofit fontScale="92500" lnSpcReduction="20000"/>
          </a:bodyPr>
          <a:lstStyle/>
          <a:p>
            <a:pPr>
              <a:defRPr/>
            </a:pPr>
            <a:r>
              <a:rPr lang="en-US" sz="1900" b="1" dirty="0">
                <a:solidFill>
                  <a:srgbClr val="002060"/>
                </a:solidFill>
                <a:latin typeface="Times New Roman" panose="02020603050405020304" pitchFamily="18" charset="0"/>
                <a:cs typeface="Times New Roman" panose="02020603050405020304" pitchFamily="18" charset="0"/>
              </a:rPr>
              <a:t>1.HEALTHCARE AND HYGIENE PRODUCTS</a:t>
            </a:r>
          </a:p>
          <a:p>
            <a:pPr>
              <a:defRPr/>
            </a:pPr>
            <a:r>
              <a:rPr lang="en-US" sz="1900" dirty="0">
                <a:solidFill>
                  <a:srgbClr val="002060"/>
                </a:solidFill>
                <a:latin typeface="Times New Roman" panose="02020603050405020304" pitchFamily="18" charset="0"/>
                <a:cs typeface="Times New Roman" panose="02020603050405020304" pitchFamily="18" charset="0"/>
              </a:rPr>
              <a:t>Healthcare and hygiene textiles materials are mainly used for protection from infections in hospital environment or personnel hygiene. They are used either in the operation theatre or in the hospital wards for hygiene care safety for the staff, doctor and patients or personnel hygiene.</a:t>
            </a:r>
          </a:p>
          <a:p>
            <a:pPr>
              <a:defRPr/>
            </a:pPr>
            <a:r>
              <a:rPr lang="en-US" sz="1900" dirty="0">
                <a:solidFill>
                  <a:srgbClr val="002060"/>
                </a:solidFill>
                <a:latin typeface="Times New Roman" panose="02020603050405020304" pitchFamily="18" charset="0"/>
                <a:cs typeface="Times New Roman" panose="02020603050405020304" pitchFamily="18" charset="0"/>
              </a:rPr>
              <a:t>e.g. PPE Coverall, Surgical caps, masks, gowns, drapes and shoe covers, Bed sheets and pillow cover, Baby Diapers/Adult Diaper, Sanitary napkins, Under pads, Wipes etc.  </a:t>
            </a:r>
          </a:p>
          <a:p>
            <a:pPr marL="0" indent="0">
              <a:lnSpc>
                <a:spcPct val="115000"/>
              </a:lnSpc>
              <a:spcBef>
                <a:spcPts val="0"/>
              </a:spcBef>
              <a:buNone/>
              <a:tabLst>
                <a:tab pos="57150" algn="l"/>
                <a:tab pos="495300" algn="l"/>
                <a:tab pos="2409825" algn="l"/>
                <a:tab pos="6181725" algn="r"/>
              </a:tabLst>
              <a:defRPr/>
            </a:pPr>
            <a:endParaRPr lang="en-US" sz="1900" dirty="0">
              <a:solidFill>
                <a:srgbClr val="002060"/>
              </a:solidFill>
              <a:latin typeface="Times New Roman" panose="02020603050405020304" pitchFamily="18" charset="0"/>
              <a:cs typeface="Times New Roman" panose="02020603050405020304" pitchFamily="18" charset="0"/>
            </a:endParaRPr>
          </a:p>
          <a:p>
            <a:pPr>
              <a:defRPr/>
            </a:pPr>
            <a:r>
              <a:rPr lang="en-US" sz="1900" b="1" dirty="0">
                <a:solidFill>
                  <a:srgbClr val="002060"/>
                </a:solidFill>
                <a:latin typeface="Times New Roman" panose="02020603050405020304" pitchFamily="18" charset="0"/>
                <a:cs typeface="Times New Roman" panose="02020603050405020304" pitchFamily="18" charset="0"/>
              </a:rPr>
              <a:t>2.NON-IMPLANTABLE MEDICAL TEXTILE:</a:t>
            </a:r>
            <a:r>
              <a:rPr lang="en-US" sz="1900" dirty="0">
                <a:solidFill>
                  <a:srgbClr val="002060"/>
                </a:solidFill>
                <a:latin typeface="Times New Roman" panose="02020603050405020304" pitchFamily="18" charset="0"/>
                <a:cs typeface="Times New Roman" panose="02020603050405020304" pitchFamily="18" charset="0"/>
              </a:rPr>
              <a:t> </a:t>
            </a:r>
          </a:p>
          <a:p>
            <a:pPr>
              <a:defRPr/>
            </a:pPr>
            <a:r>
              <a:rPr lang="en-US" sz="1900" dirty="0">
                <a:solidFill>
                  <a:srgbClr val="002060"/>
                </a:solidFill>
                <a:latin typeface="Times New Roman" panose="02020603050405020304" pitchFamily="18" charset="0"/>
                <a:cs typeface="Times New Roman" panose="02020603050405020304" pitchFamily="18" charset="0"/>
              </a:rPr>
              <a:t>This is used for external application on the body with or without skin contact. This is used for protection against infection, absorption, and exudation of blood &amp; excess fluids, healing applications </a:t>
            </a:r>
            <a:r>
              <a:rPr lang="en-US" sz="1900" dirty="0" err="1">
                <a:solidFill>
                  <a:srgbClr val="002060"/>
                </a:solidFill>
                <a:latin typeface="Times New Roman" panose="02020603050405020304" pitchFamily="18" charset="0"/>
                <a:cs typeface="Times New Roman" panose="02020603050405020304" pitchFamily="18" charset="0"/>
              </a:rPr>
              <a:t>etc</a:t>
            </a:r>
            <a:endParaRPr lang="en-US" sz="1900" dirty="0">
              <a:solidFill>
                <a:srgbClr val="002060"/>
              </a:solidFill>
              <a:latin typeface="Times New Roman" panose="02020603050405020304" pitchFamily="18" charset="0"/>
              <a:cs typeface="Times New Roman" panose="02020603050405020304" pitchFamily="18" charset="0"/>
            </a:endParaRPr>
          </a:p>
          <a:p>
            <a:pPr>
              <a:defRPr/>
            </a:pPr>
            <a:r>
              <a:rPr lang="en-US" sz="1900" dirty="0">
                <a:solidFill>
                  <a:srgbClr val="002060"/>
                </a:solidFill>
                <a:latin typeface="Times New Roman" panose="02020603050405020304" pitchFamily="18" charset="0"/>
                <a:cs typeface="Times New Roman" panose="02020603050405020304" pitchFamily="18" charset="0"/>
              </a:rPr>
              <a:t>e.g. wound dressing, plaster, bandage, gauge, swabs, compression stocking etc.</a:t>
            </a:r>
          </a:p>
          <a:p>
            <a:pPr marL="0" indent="0">
              <a:lnSpc>
                <a:spcPct val="115000"/>
              </a:lnSpc>
              <a:spcBef>
                <a:spcPts val="0"/>
              </a:spcBef>
              <a:buNone/>
              <a:tabLst>
                <a:tab pos="57150" algn="l"/>
                <a:tab pos="495300" algn="l"/>
                <a:tab pos="2409825" algn="l"/>
                <a:tab pos="6181725" algn="r"/>
              </a:tabLst>
              <a:defRPr/>
            </a:pPr>
            <a:endParaRPr lang="en-US" dirty="0"/>
          </a:p>
        </p:txBody>
      </p:sp>
      <p:sp>
        <p:nvSpPr>
          <p:cNvPr id="7" name="Content Placeholder 6"/>
          <p:cNvSpPr>
            <a:spLocks noGrp="1"/>
          </p:cNvSpPr>
          <p:nvPr>
            <p:ph sz="quarter" idx="4"/>
          </p:nvPr>
        </p:nvSpPr>
        <p:spPr>
          <a:xfrm>
            <a:off x="6212264" y="1452282"/>
            <a:ext cx="5504607" cy="5056094"/>
          </a:xfrm>
        </p:spPr>
        <p:txBody>
          <a:bodyPr>
            <a:noAutofit/>
          </a:bodyPr>
          <a:lstStyle/>
          <a:p>
            <a:pPr>
              <a:defRPr/>
            </a:pPr>
            <a:r>
              <a:rPr lang="en-US" b="1" dirty="0">
                <a:solidFill>
                  <a:srgbClr val="002060"/>
                </a:solidFill>
                <a:latin typeface="Times New Roman" panose="02020603050405020304" pitchFamily="18" charset="0"/>
                <a:cs typeface="Times New Roman" panose="02020603050405020304" pitchFamily="18" charset="0"/>
              </a:rPr>
              <a:t>3. IMPLANTABLE MEDICAL TEXTILE:</a:t>
            </a:r>
            <a:r>
              <a:rPr lang="en-US" dirty="0">
                <a:solidFill>
                  <a:srgbClr val="002060"/>
                </a:solidFill>
                <a:latin typeface="Times New Roman" panose="02020603050405020304" pitchFamily="18" charset="0"/>
                <a:cs typeface="Times New Roman" panose="02020603050405020304" pitchFamily="18" charset="0"/>
              </a:rPr>
              <a:t> </a:t>
            </a:r>
          </a:p>
          <a:p>
            <a:pPr>
              <a:defRPr/>
            </a:pPr>
            <a:r>
              <a:rPr lang="en-US" dirty="0">
                <a:solidFill>
                  <a:srgbClr val="002060"/>
                </a:solidFill>
                <a:latin typeface="Times New Roman" panose="02020603050405020304" pitchFamily="18" charset="0"/>
                <a:cs typeface="Times New Roman" panose="02020603050405020304" pitchFamily="18" charset="0"/>
              </a:rPr>
              <a:t>Implantable medical textiles are partly or totally inserted into the human body. These materials are used in effecting repair to the body whether it is wound closure or replacement surgery or soft tissue implants.</a:t>
            </a:r>
          </a:p>
          <a:p>
            <a:pPr>
              <a:defRPr/>
            </a:pPr>
            <a:r>
              <a:rPr lang="en-US" dirty="0">
                <a:solidFill>
                  <a:srgbClr val="002060"/>
                </a:solidFill>
                <a:latin typeface="Times New Roman" panose="02020603050405020304" pitchFamily="18" charset="0"/>
                <a:cs typeface="Times New Roman" panose="02020603050405020304" pitchFamily="18" charset="0"/>
              </a:rPr>
              <a:t>e.g. Suture, Vascular grafts , Hernia Mesh, Artificial Heart Valve, Artificial ligament/tendon, Artificial joint/skin/bone etc.</a:t>
            </a:r>
          </a:p>
          <a:p>
            <a:pPr>
              <a:defRPr/>
            </a:pPr>
            <a:r>
              <a:rPr lang="en-US" b="1" dirty="0">
                <a:solidFill>
                  <a:srgbClr val="002060"/>
                </a:solidFill>
                <a:latin typeface="Times New Roman" panose="02020603050405020304" pitchFamily="18" charset="0"/>
                <a:cs typeface="Times New Roman" panose="02020603050405020304" pitchFamily="18" charset="0"/>
              </a:rPr>
              <a:t>4. EXTRA CORPOREAL </a:t>
            </a:r>
          </a:p>
          <a:p>
            <a:pPr>
              <a:defRPr/>
            </a:pPr>
            <a:r>
              <a:rPr lang="en-US" dirty="0">
                <a:solidFill>
                  <a:srgbClr val="002060"/>
                </a:solidFill>
                <a:latin typeface="Times New Roman" panose="02020603050405020304" pitchFamily="18" charset="0"/>
                <a:cs typeface="Times New Roman" panose="02020603050405020304" pitchFamily="18" charset="0"/>
              </a:rPr>
              <a:t>Extracorporeal mainly deals with artificial organ which are made from specialized textile implants that can function as a part of human body for blood purification apheresis, hemodialysis, </a:t>
            </a:r>
            <a:r>
              <a:rPr lang="en-US" dirty="0" err="1">
                <a:solidFill>
                  <a:srgbClr val="002060"/>
                </a:solidFill>
                <a:latin typeface="Times New Roman" panose="02020603050405020304" pitchFamily="18" charset="0"/>
                <a:cs typeface="Times New Roman" panose="02020603050405020304" pitchFamily="18" charset="0"/>
              </a:rPr>
              <a:t>hemofilteration</a:t>
            </a:r>
            <a:r>
              <a:rPr lang="en-US" dirty="0">
                <a:solidFill>
                  <a:srgbClr val="002060"/>
                </a:solidFill>
                <a:latin typeface="Times New Roman" panose="02020603050405020304" pitchFamily="18" charset="0"/>
                <a:cs typeface="Times New Roman" panose="02020603050405020304" pitchFamily="18" charset="0"/>
              </a:rPr>
              <a:t>, plasma </a:t>
            </a:r>
            <a:r>
              <a:rPr lang="en-US" dirty="0" err="1">
                <a:solidFill>
                  <a:srgbClr val="002060"/>
                </a:solidFill>
                <a:latin typeface="Times New Roman" panose="02020603050405020304" pitchFamily="18" charset="0"/>
                <a:cs typeface="Times New Roman" panose="02020603050405020304" pitchFamily="18" charset="0"/>
              </a:rPr>
              <a:t>pheresisn</a:t>
            </a:r>
            <a:r>
              <a:rPr lang="en-US" dirty="0">
                <a:solidFill>
                  <a:srgbClr val="002060"/>
                </a:solidFill>
                <a:latin typeface="Times New Roman" panose="02020603050405020304" pitchFamily="18" charset="0"/>
                <a:cs typeface="Times New Roman" panose="02020603050405020304" pitchFamily="18" charset="0"/>
              </a:rPr>
              <a:t> etc. e.g. Artificial kidney, Artificial lever, Artificial valves and Artificial Lungs etc.</a:t>
            </a:r>
          </a:p>
          <a:p>
            <a:pPr marL="0" indent="0">
              <a:buNone/>
            </a:pPr>
            <a:endParaRPr lang="en-US" sz="2000" dirty="0">
              <a:solidFill>
                <a:schemeClr val="accent2">
                  <a:lumMod val="50000"/>
                </a:schemeClr>
              </a:solidFill>
              <a:effectLst/>
              <a:latin typeface="Times New Roman" panose="02020603050405020304" pitchFamily="18" charset="0"/>
              <a:ea typeface="Times New Roman" panose="02020603050405020304" pitchFamily="18" charset="0"/>
            </a:endParaRPr>
          </a:p>
        </p:txBody>
      </p:sp>
      <p:pic>
        <p:nvPicPr>
          <p:cNvPr id="3" name="Picture 2" descr="image">
            <a:extLst>
              <a:ext uri="{FF2B5EF4-FFF2-40B4-BE49-F238E27FC236}">
                <a16:creationId xmlns:a16="http://schemas.microsoft.com/office/drawing/2014/main" id="{C14B1049-27F6-63B1-5B53-11FF4C2B27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480" y="155336"/>
            <a:ext cx="1391954" cy="1099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495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94432-AF2E-48D5-A3F3-C1EB3A113D21}"/>
              </a:ext>
            </a:extLst>
          </p:cNvPr>
          <p:cNvSpPr>
            <a:spLocks noGrp="1"/>
          </p:cNvSpPr>
          <p:nvPr>
            <p:ph type="title"/>
          </p:nvPr>
        </p:nvSpPr>
        <p:spPr>
          <a:xfrm>
            <a:off x="1659321" y="222948"/>
            <a:ext cx="9819607" cy="1041211"/>
          </a:xfrm>
        </p:spPr>
        <p:txBody>
          <a:bodyPr>
            <a:normAutofit/>
          </a:bodyPr>
          <a:lstStyle/>
          <a:p>
            <a:r>
              <a:rPr lang="en-IN" b="1" dirty="0">
                <a:solidFill>
                  <a:srgbClr val="002060"/>
                </a:solidFill>
                <a:latin typeface="Times New Roman" panose="02020603050405020304" pitchFamily="18" charset="0"/>
                <a:cs typeface="Times New Roman" panose="02020603050405020304" pitchFamily="18" charset="0"/>
              </a:rPr>
              <a:t>STANDARDIZATION OF MEDTECH</a:t>
            </a:r>
          </a:p>
        </p:txBody>
      </p:sp>
      <p:sp>
        <p:nvSpPr>
          <p:cNvPr id="3" name="Content Placeholder 2">
            <a:extLst>
              <a:ext uri="{FF2B5EF4-FFF2-40B4-BE49-F238E27FC236}">
                <a16:creationId xmlns:a16="http://schemas.microsoft.com/office/drawing/2014/main" id="{064F5FFF-292C-47E4-8FC1-00C7AD72F6B1}"/>
              </a:ext>
            </a:extLst>
          </p:cNvPr>
          <p:cNvSpPr>
            <a:spLocks noGrp="1"/>
          </p:cNvSpPr>
          <p:nvPr>
            <p:ph idx="1"/>
          </p:nvPr>
        </p:nvSpPr>
        <p:spPr>
          <a:xfrm>
            <a:off x="677334" y="1174375"/>
            <a:ext cx="10245362" cy="5602851"/>
          </a:xfrm>
        </p:spPr>
        <p:txBody>
          <a:bodyPr>
            <a:normAutofit/>
          </a:bodyPr>
          <a:lstStyle/>
          <a:p>
            <a:pPr marL="0" indent="0" algn="just" eaLnBrk="1" hangingPunct="1">
              <a:buClr>
                <a:srgbClr val="FFCC00"/>
              </a:buClr>
              <a:buNone/>
              <a:defRPr/>
            </a:pPr>
            <a:r>
              <a:rPr lang="en-US" sz="2800" b="1" i="0" dirty="0">
                <a:solidFill>
                  <a:srgbClr val="002060"/>
                </a:solidFill>
                <a:effectLst/>
                <a:latin typeface="Times New Roman" panose="02020603050405020304" pitchFamily="18" charset="0"/>
                <a:cs typeface="Times New Roman" panose="02020603050405020304" pitchFamily="18" charset="0"/>
              </a:rPr>
              <a:t>Standardization in the field of Medical Textiles has been undertaken by TECHNICAL TEXTILES FOR MEDTECH APPLICATION SECTIONAL COMMITTEE, TXD 36 under Textiles Division Council with mandate to formulate Indian Standards for terminology, testing and specifications for technical textiles for </a:t>
            </a:r>
            <a:r>
              <a:rPr lang="en-US" sz="2800" b="1" i="0" dirty="0" err="1">
                <a:solidFill>
                  <a:srgbClr val="002060"/>
                </a:solidFill>
                <a:effectLst/>
                <a:latin typeface="Times New Roman" panose="02020603050405020304" pitchFamily="18" charset="0"/>
                <a:cs typeface="Times New Roman" panose="02020603050405020304" pitchFamily="18" charset="0"/>
              </a:rPr>
              <a:t>medtech</a:t>
            </a:r>
            <a:r>
              <a:rPr lang="en-US" sz="2800" b="1" i="0" dirty="0">
                <a:solidFill>
                  <a:srgbClr val="002060"/>
                </a:solidFill>
                <a:effectLst/>
                <a:latin typeface="Times New Roman" panose="02020603050405020304" pitchFamily="18" charset="0"/>
                <a:cs typeface="Times New Roman" panose="02020603050405020304" pitchFamily="18" charset="0"/>
              </a:rPr>
              <a:t> applications such as healthcare and hygiene textile products, implantable and non-implantable and extra corporeal textile products.</a:t>
            </a:r>
          </a:p>
          <a:p>
            <a:pPr algn="just" eaLnBrk="1" hangingPunct="1">
              <a:buClr>
                <a:srgbClr val="FFCC00"/>
              </a:buClr>
              <a:defRPr/>
            </a:pPr>
            <a:r>
              <a:rPr lang="en-US" altLang="en-US" sz="2800" b="1" dirty="0">
                <a:solidFill>
                  <a:srgbClr val="002060"/>
                </a:solidFill>
                <a:latin typeface="Times New Roman" panose="02020603050405020304" pitchFamily="18" charset="0"/>
                <a:cs typeface="Times New Roman" panose="02020603050405020304" pitchFamily="18" charset="0"/>
              </a:rPr>
              <a:t>Number of standards formulated:               76 (Product -63, Method of test -12), code of practice-1</a:t>
            </a:r>
          </a:p>
          <a:p>
            <a:pPr algn="just" eaLnBrk="1" hangingPunct="1">
              <a:buClr>
                <a:srgbClr val="FFCC00"/>
              </a:buClr>
              <a:defRPr/>
            </a:pPr>
            <a:r>
              <a:rPr lang="en-US" altLang="en-US" sz="2800" b="1" dirty="0">
                <a:solidFill>
                  <a:srgbClr val="002060"/>
                </a:solidFill>
                <a:latin typeface="Times New Roman" panose="02020603050405020304" pitchFamily="18" charset="0"/>
                <a:cs typeface="Times New Roman" panose="02020603050405020304" pitchFamily="18" charset="0"/>
              </a:rPr>
              <a:t>Number of standards under development:  05</a:t>
            </a:r>
          </a:p>
          <a:p>
            <a:endParaRPr lang="en-IN" dirty="0"/>
          </a:p>
        </p:txBody>
      </p:sp>
      <p:pic>
        <p:nvPicPr>
          <p:cNvPr id="5" name="Picture 4" descr="image">
            <a:extLst>
              <a:ext uri="{FF2B5EF4-FFF2-40B4-BE49-F238E27FC236}">
                <a16:creationId xmlns:a16="http://schemas.microsoft.com/office/drawing/2014/main" id="{838A54A6-66E9-439E-D92E-00F373B279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479" y="155336"/>
            <a:ext cx="1383842" cy="893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866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DF953A67-E299-C6D2-56E4-B6CF1745BCCF}"/>
              </a:ext>
            </a:extLst>
          </p:cNvPr>
          <p:cNvSpPr>
            <a:spLocks noGrp="1" noChangeArrowheads="1"/>
          </p:cNvSpPr>
          <p:nvPr>
            <p:ph type="title"/>
          </p:nvPr>
        </p:nvSpPr>
        <p:spPr>
          <a:xfrm>
            <a:off x="2348754" y="452438"/>
            <a:ext cx="8381999" cy="677115"/>
          </a:xfrm>
        </p:spPr>
        <p:txBody>
          <a:bodyPr>
            <a:normAutofit fontScale="90000"/>
          </a:bodyPr>
          <a:lstStyle/>
          <a:p>
            <a:pPr algn="ctr"/>
            <a:r>
              <a:rPr lang="en-US" altLang="en-US" sz="3200" b="1" dirty="0">
                <a:solidFill>
                  <a:srgbClr val="002060"/>
                </a:solidFill>
              </a:rPr>
              <a:t>IMPORTANT PRODUCT OF MEDICAL TEXTILES</a:t>
            </a:r>
            <a:endParaRPr lang="en-IN" altLang="en-US" sz="3200" b="1" dirty="0">
              <a:solidFill>
                <a:srgbClr val="002060"/>
              </a:solidFill>
            </a:endParaRPr>
          </a:p>
        </p:txBody>
      </p:sp>
      <p:sp>
        <p:nvSpPr>
          <p:cNvPr id="21507" name="Content Placeholder 2">
            <a:extLst>
              <a:ext uri="{FF2B5EF4-FFF2-40B4-BE49-F238E27FC236}">
                <a16:creationId xmlns:a16="http://schemas.microsoft.com/office/drawing/2014/main" id="{04594994-6D87-8AC3-0C3F-1DEBBD3A87D3}"/>
              </a:ext>
            </a:extLst>
          </p:cNvPr>
          <p:cNvSpPr>
            <a:spLocks noGrp="1" noChangeArrowheads="1"/>
          </p:cNvSpPr>
          <p:nvPr>
            <p:ph idx="1"/>
          </p:nvPr>
        </p:nvSpPr>
        <p:spPr>
          <a:xfrm>
            <a:off x="1828799" y="1828800"/>
            <a:ext cx="9314329" cy="4648200"/>
          </a:xfrm>
        </p:spPr>
        <p:txBody>
          <a:bodyPr/>
          <a:lstStyle/>
          <a:p>
            <a:pPr>
              <a:defRPr/>
            </a:pPr>
            <a:r>
              <a:rPr lang="en-US" altLang="en-US" b="1" dirty="0">
                <a:solidFill>
                  <a:srgbClr val="002060"/>
                </a:solidFill>
                <a:latin typeface="Times New Roman" panose="02020603050405020304" pitchFamily="18" charset="0"/>
                <a:cs typeface="Times New Roman" panose="02020603050405020304" pitchFamily="18" charset="0"/>
              </a:rPr>
              <a:t>SURGICAL FACE MASK        COVERALL                     BEDSHEET/ PILLOW COVER</a:t>
            </a:r>
          </a:p>
          <a:p>
            <a:pPr>
              <a:defRPr/>
            </a:pPr>
            <a:endParaRPr lang="en-US" altLang="en-US" b="1" dirty="0">
              <a:solidFill>
                <a:srgbClr val="000000"/>
              </a:solidFill>
            </a:endParaRPr>
          </a:p>
          <a:p>
            <a:pPr>
              <a:defRPr/>
            </a:pPr>
            <a:endParaRPr lang="en-US" altLang="en-US" b="1" dirty="0">
              <a:solidFill>
                <a:srgbClr val="000000"/>
              </a:solidFill>
            </a:endParaRPr>
          </a:p>
          <a:p>
            <a:pPr>
              <a:defRPr/>
            </a:pPr>
            <a:endParaRPr lang="en-US" altLang="en-US" b="1" dirty="0">
              <a:solidFill>
                <a:srgbClr val="000000"/>
              </a:solidFill>
            </a:endParaRPr>
          </a:p>
          <a:p>
            <a:pPr>
              <a:defRPr/>
            </a:pPr>
            <a:r>
              <a:rPr lang="en-US" altLang="en-US" b="1" dirty="0">
                <a:solidFill>
                  <a:srgbClr val="000000"/>
                </a:solidFill>
              </a:rPr>
              <a:t> </a:t>
            </a:r>
          </a:p>
          <a:p>
            <a:pPr marL="0" indent="0">
              <a:buNone/>
              <a:defRPr/>
            </a:pPr>
            <a:r>
              <a:rPr lang="en-US" altLang="en-US" b="1" dirty="0">
                <a:solidFill>
                  <a:srgbClr val="000000"/>
                </a:solidFill>
              </a:rPr>
              <a:t>    </a:t>
            </a:r>
          </a:p>
          <a:p>
            <a:pPr marL="0" indent="0">
              <a:buNone/>
              <a:defRPr/>
            </a:pPr>
            <a:r>
              <a:rPr lang="en-US" altLang="en-US" b="1" dirty="0">
                <a:solidFill>
                  <a:srgbClr val="002060"/>
                </a:solidFill>
                <a:latin typeface="Times New Roman" panose="02020603050405020304" pitchFamily="18" charset="0"/>
                <a:cs typeface="Times New Roman" panose="02020603050405020304" pitchFamily="18" charset="0"/>
              </a:rPr>
              <a:t>SURGICAL GOWN/DRAPE                    CREPE BANDAGE          ABSORBENT COTTON        </a:t>
            </a:r>
          </a:p>
          <a:p>
            <a:pPr>
              <a:defRPr/>
            </a:pPr>
            <a:endParaRPr lang="en-IN" altLang="en-US" dirty="0"/>
          </a:p>
        </p:txBody>
      </p:sp>
      <p:sp>
        <p:nvSpPr>
          <p:cNvPr id="4" name="Slide Number Placeholder 3">
            <a:extLst>
              <a:ext uri="{FF2B5EF4-FFF2-40B4-BE49-F238E27FC236}">
                <a16:creationId xmlns:a16="http://schemas.microsoft.com/office/drawing/2014/main" id="{A5891531-490A-23EF-8EE1-309AC1E83586}"/>
              </a:ext>
            </a:extLst>
          </p:cNvPr>
          <p:cNvSpPr>
            <a:spLocks noGrp="1"/>
          </p:cNvSpPr>
          <p:nvPr>
            <p:ph type="sldNum" sz="quarter" idx="12"/>
          </p:nvPr>
        </p:nvSpPr>
        <p:spPr/>
        <p:txBody>
          <a:bodyPr/>
          <a:lstStyle/>
          <a:p>
            <a:pPr>
              <a:defRPr/>
            </a:pPr>
            <a:fld id="{C05D8F34-F35D-4D34-995C-9FB57134B770}" type="slidenum">
              <a:rPr lang="en-US" altLang="en-US" smtClean="0"/>
              <a:pPr>
                <a:defRPr/>
              </a:pPr>
              <a:t>6</a:t>
            </a:fld>
            <a:endParaRPr lang="en-US" altLang="en-US"/>
          </a:p>
        </p:txBody>
      </p:sp>
      <p:pic>
        <p:nvPicPr>
          <p:cNvPr id="13318" name="Picture 3" descr="images (2)">
            <a:extLst>
              <a:ext uri="{FF2B5EF4-FFF2-40B4-BE49-F238E27FC236}">
                <a16:creationId xmlns:a16="http://schemas.microsoft.com/office/drawing/2014/main" id="{F165C282-AFDB-2D05-DD4C-E052A570C5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1" y="2633664"/>
            <a:ext cx="113347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4" descr="images (4)">
            <a:extLst>
              <a:ext uri="{FF2B5EF4-FFF2-40B4-BE49-F238E27FC236}">
                <a16:creationId xmlns:a16="http://schemas.microsoft.com/office/drawing/2014/main" id="{E6761DB1-43CD-3EA9-6DC4-A7BF2F44B8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876" y="2665414"/>
            <a:ext cx="145732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2">
            <a:extLst>
              <a:ext uri="{FF2B5EF4-FFF2-40B4-BE49-F238E27FC236}">
                <a16:creationId xmlns:a16="http://schemas.microsoft.com/office/drawing/2014/main" id="{47278E44-3C1C-EBC4-17AE-DD28BF9974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0051" y="2487613"/>
            <a:ext cx="1457325"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6" descr="Plain Sky Blue Non Woven Bed Sheet And Pillow Cover, For Hospital, Rs 20  /set | ID: 22471535988">
            <a:extLst>
              <a:ext uri="{FF2B5EF4-FFF2-40B4-BE49-F238E27FC236}">
                <a16:creationId xmlns:a16="http://schemas.microsoft.com/office/drawing/2014/main" id="{A39864D5-1575-409B-49EF-8A0069DD496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2051" y="2425514"/>
            <a:ext cx="1960562" cy="1456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Image result for surgical drape">
            <a:extLst>
              <a:ext uri="{FF2B5EF4-FFF2-40B4-BE49-F238E27FC236}">
                <a16:creationId xmlns:a16="http://schemas.microsoft.com/office/drawing/2014/main" id="{9D0972CC-E88D-CC64-E0E6-194AFD59CE3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19866" y="4603753"/>
            <a:ext cx="2160943" cy="1646274"/>
          </a:xfrm>
          <a:prstGeom prst="rect">
            <a:avLst/>
          </a:prstGeom>
          <a:noFill/>
          <a:ln>
            <a:noFill/>
          </a:ln>
        </p:spPr>
      </p:pic>
      <p:pic>
        <p:nvPicPr>
          <p:cNvPr id="5" name="Picture 4" descr="Image result for surgical gown">
            <a:extLst>
              <a:ext uri="{FF2B5EF4-FFF2-40B4-BE49-F238E27FC236}">
                <a16:creationId xmlns:a16="http://schemas.microsoft.com/office/drawing/2014/main" id="{9AAE9422-7F78-BCF7-CBB0-3FA3821D5DD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26989" y="4577650"/>
            <a:ext cx="2369820" cy="1646274"/>
          </a:xfrm>
          <a:prstGeom prst="rect">
            <a:avLst/>
          </a:prstGeom>
          <a:noFill/>
          <a:ln>
            <a:noFill/>
          </a:ln>
        </p:spPr>
      </p:pic>
      <p:pic>
        <p:nvPicPr>
          <p:cNvPr id="6" name="Picture 5">
            <a:extLst>
              <a:ext uri="{FF2B5EF4-FFF2-40B4-BE49-F238E27FC236}">
                <a16:creationId xmlns:a16="http://schemas.microsoft.com/office/drawing/2014/main" id="{9CD6E5EB-D93D-1561-8F9F-CD73BA84CBC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96810" y="4715621"/>
            <a:ext cx="1698190" cy="1689941"/>
          </a:xfrm>
          <a:prstGeom prst="rect">
            <a:avLst/>
          </a:prstGeom>
          <a:noFill/>
          <a:ln>
            <a:noFill/>
          </a:ln>
        </p:spPr>
      </p:pic>
      <p:pic>
        <p:nvPicPr>
          <p:cNvPr id="7" name="Picture 6" descr="White Absorbent Cotton Wool Plain Dyed Sterility Non Sterile For Domestic  And Hospital Length: 12 Mm Millimeter (mm) at Best Price in Dhule |  Ashutosh Surgicals">
            <a:extLst>
              <a:ext uri="{FF2B5EF4-FFF2-40B4-BE49-F238E27FC236}">
                <a16:creationId xmlns:a16="http://schemas.microsoft.com/office/drawing/2014/main" id="{7326567C-B8D7-1E6B-296E-436DA7AC7419}"/>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41907" y="4577650"/>
            <a:ext cx="1960563" cy="1547056"/>
          </a:xfrm>
          <a:prstGeom prst="rect">
            <a:avLst/>
          </a:prstGeom>
          <a:noFill/>
          <a:ln>
            <a:noFill/>
          </a:ln>
        </p:spPr>
      </p:pic>
      <p:pic>
        <p:nvPicPr>
          <p:cNvPr id="9" name="Picture 8" descr="image">
            <a:extLst>
              <a:ext uri="{FF2B5EF4-FFF2-40B4-BE49-F238E27FC236}">
                <a16:creationId xmlns:a16="http://schemas.microsoft.com/office/drawing/2014/main" id="{68487FE1-EC81-06FA-A39C-190B9F11356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5479" y="155336"/>
            <a:ext cx="1383842" cy="8935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7F9F9-8B3F-455F-D465-028613FBC6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EAC6EF-2FF9-A844-3F1C-5074255CB300}"/>
              </a:ext>
            </a:extLst>
          </p:cNvPr>
          <p:cNvSpPr>
            <a:spLocks noGrp="1"/>
          </p:cNvSpPr>
          <p:nvPr>
            <p:ph type="title"/>
          </p:nvPr>
        </p:nvSpPr>
        <p:spPr>
          <a:xfrm>
            <a:off x="1667434" y="349624"/>
            <a:ext cx="9377084" cy="905435"/>
          </a:xfrm>
        </p:spPr>
        <p:txBody>
          <a:bodyPr>
            <a:normAutofit fontScale="90000"/>
          </a:bodyPr>
          <a:lstStyle/>
          <a:p>
            <a:pPr>
              <a:lnSpc>
                <a:spcPct val="107000"/>
              </a:lnSpc>
              <a:spcAft>
                <a:spcPts val="800"/>
              </a:spcAft>
            </a:pPr>
            <a:r>
              <a:rPr lang="en-IN" sz="3200" b="1" dirty="0">
                <a:solidFill>
                  <a:srgbClr val="002060"/>
                </a:solidFill>
                <a:latin typeface="Times New Roman" panose="02020603050405020304" pitchFamily="18" charset="0"/>
                <a:cs typeface="Times New Roman" panose="02020603050405020304" pitchFamily="18" charset="0"/>
              </a:rPr>
              <a:t>IMPORTANT STANDARDS PUBLISHED ON MEDICAL TEXTILES</a:t>
            </a:r>
            <a:endParaRPr lang="en-IN" sz="3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F9605CD9-093F-8F57-5E07-6510A58F749B}"/>
              </a:ext>
            </a:extLst>
          </p:cNvPr>
          <p:cNvSpPr>
            <a:spLocks noGrp="1"/>
          </p:cNvSpPr>
          <p:nvPr>
            <p:ph sz="half" idx="2"/>
          </p:nvPr>
        </p:nvSpPr>
        <p:spPr>
          <a:xfrm>
            <a:off x="152400" y="1452282"/>
            <a:ext cx="5943601" cy="5190565"/>
          </a:xfrm>
        </p:spPr>
        <p:txBody>
          <a:bodyPr>
            <a:normAutofit fontScale="25000" lnSpcReduction="20000"/>
          </a:bodyPr>
          <a:lstStyle/>
          <a:p>
            <a:pPr>
              <a:lnSpc>
                <a:spcPct val="107000"/>
              </a:lnSpc>
              <a:spcAft>
                <a:spcPts val="800"/>
              </a:spcAft>
            </a:pPr>
            <a:r>
              <a:rPr lang="en-IN" sz="7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IS 17423 : 2021, Bio-Protective Coveralls</a:t>
            </a:r>
          </a:p>
          <a:p>
            <a:pPr>
              <a:lnSpc>
                <a:spcPct val="107000"/>
              </a:lnSpc>
              <a:spcAft>
                <a:spcPts val="800"/>
              </a:spcAft>
            </a:pPr>
            <a:r>
              <a:rPr lang="en-US" sz="7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IS 16289 : 2014 Surgical Face Mask</a:t>
            </a:r>
            <a:endParaRPr lang="en-IN" sz="7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7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IS 17334 : 2019 Surgical Gowns/Surgical Drapes</a:t>
            </a:r>
            <a:endParaRPr lang="en-IN" sz="7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7600" b="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IS 17508 : 2020, Adult Incontinence Diaper </a:t>
            </a:r>
            <a:r>
              <a:rPr lang="en-US" sz="7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sz="7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sz="8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IS 17629 : 2021, Caps</a:t>
            </a:r>
          </a:p>
          <a:p>
            <a:pPr>
              <a:lnSpc>
                <a:spcPct val="107000"/>
              </a:lnSpc>
              <a:spcAft>
                <a:spcPts val="800"/>
              </a:spcAft>
            </a:pPr>
            <a:r>
              <a:rPr lang="en-IN" sz="8000" b="1" u="sng" strike="noStrike"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IS 16111 : 2013</a:t>
            </a:r>
            <a:r>
              <a:rPr lang="en-IN" sz="8000" b="1" u="sng"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8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Elastic bandage</a:t>
            </a:r>
          </a:p>
          <a:p>
            <a:pPr>
              <a:lnSpc>
                <a:spcPct val="107000"/>
              </a:lnSpc>
              <a:spcAft>
                <a:spcPts val="800"/>
              </a:spcAft>
            </a:pPr>
            <a:r>
              <a:rPr lang="en-IN" sz="8000" b="1" dirty="0">
                <a:solidFill>
                  <a:srgbClr val="002060"/>
                </a:solidFill>
                <a:latin typeface="Times New Roman" panose="02020603050405020304" pitchFamily="18" charset="0"/>
                <a:cs typeface="Times New Roman" panose="02020603050405020304" pitchFamily="18" charset="0"/>
              </a:rPr>
              <a:t>IS 4605 : 2020, Crepe Bandage </a:t>
            </a:r>
            <a:endParaRPr lang="en-IN" sz="8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sz="8000" b="1" dirty="0">
                <a:solidFill>
                  <a:srgbClr val="002060"/>
                </a:solidFill>
                <a:latin typeface="Times New Roman" panose="02020603050405020304" pitchFamily="18" charset="0"/>
                <a:cs typeface="Times New Roman" panose="02020603050405020304" pitchFamily="18" charset="0"/>
              </a:rPr>
              <a:t>IS 19022: 2023</a:t>
            </a:r>
            <a:r>
              <a:rPr lang="en-IN" sz="8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IN" sz="8000" b="1" dirty="0">
                <a:solidFill>
                  <a:srgbClr val="002060"/>
                </a:solidFill>
                <a:latin typeface="Times New Roman" panose="02020603050405020304" pitchFamily="18" charset="0"/>
                <a:cs typeface="Times New Roman" panose="02020603050405020304" pitchFamily="18" charset="0"/>
              </a:rPr>
              <a:t>Barrier Face Covering</a:t>
            </a:r>
          </a:p>
          <a:p>
            <a:pPr>
              <a:lnSpc>
                <a:spcPct val="107000"/>
              </a:lnSpc>
              <a:spcAft>
                <a:spcPts val="800"/>
              </a:spcAft>
            </a:pPr>
            <a:r>
              <a:rPr lang="en-IN" sz="8000" b="1" dirty="0">
                <a:solidFill>
                  <a:srgbClr val="002060"/>
                </a:solidFill>
                <a:latin typeface="Times New Roman" panose="02020603050405020304" pitchFamily="18" charset="0"/>
                <a:cs typeface="Times New Roman" panose="02020603050405020304" pitchFamily="18" charset="0"/>
              </a:rPr>
              <a:t>IS 18266 : 2023</a:t>
            </a:r>
            <a:r>
              <a:rPr lang="en-IN" sz="8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en-IN" sz="8000" b="1" dirty="0">
                <a:solidFill>
                  <a:srgbClr val="002060"/>
                </a:solidFill>
                <a:latin typeface="Times New Roman" panose="02020603050405020304" pitchFamily="18" charset="0"/>
                <a:cs typeface="Times New Roman" panose="02020603050405020304" pitchFamily="18" charset="0"/>
              </a:rPr>
              <a:t> Medical Respirator</a:t>
            </a:r>
          </a:p>
          <a:p>
            <a:pPr>
              <a:lnSpc>
                <a:spcPct val="107000"/>
              </a:lnSpc>
              <a:spcAft>
                <a:spcPts val="800"/>
              </a:spcAft>
            </a:pPr>
            <a:r>
              <a:rPr lang="en-IN" sz="8000" b="1" dirty="0">
                <a:solidFill>
                  <a:srgbClr val="002060"/>
                </a:solidFill>
                <a:latin typeface="Times New Roman" panose="02020603050405020304" pitchFamily="18" charset="0"/>
                <a:cs typeface="Times New Roman" panose="02020603050405020304" pitchFamily="18" charset="0"/>
              </a:rPr>
              <a:t>IS 758 : 2023, Absorbent Cotton Gauze</a:t>
            </a:r>
          </a:p>
          <a:p>
            <a:pPr>
              <a:lnSpc>
                <a:spcPct val="107000"/>
              </a:lnSpc>
              <a:spcAft>
                <a:spcPts val="800"/>
              </a:spcAft>
            </a:pPr>
            <a:r>
              <a:rPr lang="en-IN" sz="8000" b="1" dirty="0">
                <a:solidFill>
                  <a:srgbClr val="002060"/>
                </a:solidFill>
                <a:latin typeface="Times New Roman" panose="02020603050405020304" pitchFamily="18" charset="0"/>
                <a:cs typeface="Times New Roman" panose="02020603050405020304" pitchFamily="18" charset="0"/>
              </a:rPr>
              <a:t>IS 863 : 2023 Cotton Bandage Cloth </a:t>
            </a:r>
            <a:endParaRPr lang="en-IN" sz="7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15000"/>
              </a:lnSpc>
              <a:spcBef>
                <a:spcPts val="0"/>
              </a:spcBef>
              <a:buNone/>
              <a:tabLst>
                <a:tab pos="57150" algn="l"/>
                <a:tab pos="495300" algn="l"/>
                <a:tab pos="2409825" algn="l"/>
                <a:tab pos="6181725" algn="r"/>
              </a:tabLst>
              <a:defRPr/>
            </a:pPr>
            <a:endParaRPr lang="en-US" dirty="0"/>
          </a:p>
        </p:txBody>
      </p:sp>
      <p:sp>
        <p:nvSpPr>
          <p:cNvPr id="7" name="Content Placeholder 6">
            <a:extLst>
              <a:ext uri="{FF2B5EF4-FFF2-40B4-BE49-F238E27FC236}">
                <a16:creationId xmlns:a16="http://schemas.microsoft.com/office/drawing/2014/main" id="{A117BC99-216C-F264-E7FA-124B38EDC273}"/>
              </a:ext>
            </a:extLst>
          </p:cNvPr>
          <p:cNvSpPr>
            <a:spLocks noGrp="1"/>
          </p:cNvSpPr>
          <p:nvPr>
            <p:ph sz="quarter" idx="4"/>
          </p:nvPr>
        </p:nvSpPr>
        <p:spPr>
          <a:xfrm>
            <a:off x="6006354" y="977153"/>
            <a:ext cx="5710518" cy="5602941"/>
          </a:xfrm>
        </p:spPr>
        <p:txBody>
          <a:bodyPr>
            <a:noAutofit/>
          </a:bodyPr>
          <a:lstStyle/>
          <a:p>
            <a:pPr>
              <a:lnSpc>
                <a:spcPct val="107000"/>
              </a:lnSpc>
              <a:spcAft>
                <a:spcPts val="800"/>
              </a:spcAft>
            </a:pPr>
            <a:r>
              <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IS 5405 : 2019, Sanitary napkins </a:t>
            </a:r>
            <a:endParaRPr lang="en-IN"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IS 17514 : 2021, Reusable Sanitary Napkin</a:t>
            </a:r>
          </a:p>
          <a:p>
            <a:pPr>
              <a:lnSpc>
                <a:spcPct val="107000"/>
              </a:lnSpc>
              <a:spcAft>
                <a:spcPts val="800"/>
              </a:spcAft>
            </a:pPr>
            <a:r>
              <a:rPr lang="en-US"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IS 17509 : 2021, Disposable Baby Diaper</a:t>
            </a:r>
          </a:p>
          <a:p>
            <a:pPr>
              <a:lnSpc>
                <a:spcPct val="107000"/>
              </a:lnSpc>
              <a:spcAft>
                <a:spcPts val="800"/>
              </a:spcAft>
            </a:pPr>
            <a:r>
              <a:rPr lang="en-IN"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IS 17349 :2020 Shoe Cover</a:t>
            </a:r>
          </a:p>
          <a:p>
            <a:pPr>
              <a:lnSpc>
                <a:spcPct val="107000"/>
              </a:lnSpc>
              <a:spcAft>
                <a:spcPts val="800"/>
              </a:spcAft>
            </a:pPr>
            <a:r>
              <a:rPr lang="en-IN" sz="2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IS 17354 : 2020 Dental Bib/Napkin</a:t>
            </a:r>
          </a:p>
          <a:p>
            <a:pPr>
              <a:lnSpc>
                <a:spcPct val="107000"/>
              </a:lnSpc>
              <a:spcAft>
                <a:spcPts val="800"/>
              </a:spcAft>
            </a:pPr>
            <a:r>
              <a:rPr lang="en-IN"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IS 17630 : 2020 Bedsheet and Pillow Cover</a:t>
            </a:r>
          </a:p>
          <a:p>
            <a:pPr>
              <a:lnSpc>
                <a:spcPct val="107000"/>
              </a:lnSpc>
              <a:spcAft>
                <a:spcPts val="800"/>
              </a:spcAft>
            </a:pPr>
            <a:r>
              <a:rPr lang="en-IN"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IS 17787 : 2021, Nonwoven Wipes </a:t>
            </a:r>
          </a:p>
          <a:p>
            <a:pPr>
              <a:lnSpc>
                <a:spcPct val="107000"/>
              </a:lnSpc>
              <a:spcAft>
                <a:spcPts val="800"/>
              </a:spcAft>
            </a:pPr>
            <a:r>
              <a:rPr lang="en-IN" sz="2000" b="1" dirty="0">
                <a:solidFill>
                  <a:srgbClr val="002060"/>
                </a:solidFill>
                <a:latin typeface="Times New Roman" panose="02020603050405020304" pitchFamily="18" charset="0"/>
                <a:cs typeface="Times New Roman" panose="02020603050405020304" pitchFamily="18" charset="0"/>
              </a:rPr>
              <a:t>IS 18552 : 2024,</a:t>
            </a:r>
            <a:r>
              <a:rPr lang="en-US" sz="2000" b="1" dirty="0">
                <a:solidFill>
                  <a:srgbClr val="002060"/>
                </a:solidFill>
                <a:latin typeface="Times New Roman" panose="02020603050405020304" pitchFamily="18" charset="0"/>
                <a:cs typeface="Times New Roman" panose="02020603050405020304" pitchFamily="18" charset="0"/>
              </a:rPr>
              <a:t> Guidelines for Processing of Multiple-Use Healthcare Textiles</a:t>
            </a:r>
          </a:p>
          <a:p>
            <a:pPr>
              <a:lnSpc>
                <a:spcPct val="107000"/>
              </a:lnSpc>
              <a:spcAft>
                <a:spcPts val="800"/>
              </a:spcAft>
            </a:pPr>
            <a:r>
              <a:rPr lang="en-IN"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https://www.services.bis.gov.in/php/BIS_2.0/bisconnect/pow_details</a:t>
            </a:r>
            <a:r>
              <a:rPr lang="en-IN"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(for more details)</a:t>
            </a:r>
          </a:p>
          <a:p>
            <a:pPr>
              <a:defRPr/>
            </a:pPr>
            <a:endParaRPr lang="en-US" sz="2000" dirty="0">
              <a:solidFill>
                <a:schemeClr val="accent2">
                  <a:lumMod val="50000"/>
                </a:schemeClr>
              </a:solidFill>
              <a:effectLst/>
              <a:latin typeface="Times New Roman" panose="02020603050405020304" pitchFamily="18" charset="0"/>
              <a:ea typeface="Times New Roman" panose="02020603050405020304" pitchFamily="18" charset="0"/>
            </a:endParaRPr>
          </a:p>
        </p:txBody>
      </p:sp>
      <p:pic>
        <p:nvPicPr>
          <p:cNvPr id="3" name="Picture 2" descr="image">
            <a:extLst>
              <a:ext uri="{FF2B5EF4-FFF2-40B4-BE49-F238E27FC236}">
                <a16:creationId xmlns:a16="http://schemas.microsoft.com/office/drawing/2014/main" id="{562E2078-D4F2-5F12-4D1D-80264A3792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5478" y="155337"/>
            <a:ext cx="1391955" cy="99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180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3B4F49AC-01DB-24A8-66BA-AD4538570177}"/>
            </a:ext>
          </a:extLst>
        </p:cNvPr>
        <p:cNvGrpSpPr/>
        <p:nvPr/>
      </p:nvGrpSpPr>
      <p:grpSpPr>
        <a:xfrm>
          <a:off x="0" y="0"/>
          <a:ext cx="0" cy="0"/>
          <a:chOff x="0" y="0"/>
          <a:chExt cx="0" cy="0"/>
        </a:xfrm>
      </p:grpSpPr>
      <p:sp>
        <p:nvSpPr>
          <p:cNvPr id="307202" name="Rectangle 2">
            <a:extLst>
              <a:ext uri="{FF2B5EF4-FFF2-40B4-BE49-F238E27FC236}">
                <a16:creationId xmlns:a16="http://schemas.microsoft.com/office/drawing/2014/main" id="{B988A47B-E1F0-B3EA-EF1C-CFDBF891DEAC}"/>
              </a:ext>
            </a:extLst>
          </p:cNvPr>
          <p:cNvSpPr>
            <a:spLocks noGrp="1" noChangeArrowheads="1"/>
          </p:cNvSpPr>
          <p:nvPr>
            <p:ph type="title"/>
          </p:nvPr>
        </p:nvSpPr>
        <p:spPr>
          <a:xfrm>
            <a:off x="2259106" y="152401"/>
            <a:ext cx="9206753" cy="911225"/>
          </a:xfrm>
        </p:spPr>
        <p:txBody>
          <a:bodyPr>
            <a:normAutofit fontScale="90000"/>
          </a:bodyPr>
          <a:lstStyle/>
          <a:p>
            <a:pPr algn="ctr"/>
            <a:r>
              <a:rPr lang="en-US" sz="2800" b="1" dirty="0">
                <a:solidFill>
                  <a:srgbClr val="002060"/>
                </a:solidFill>
                <a:latin typeface="Times New Roman" panose="02020603050405020304" pitchFamily="18" charset="0"/>
                <a:cs typeface="Times New Roman" panose="02020603050405020304" pitchFamily="18" charset="0"/>
              </a:rPr>
              <a:t>IMPORTANCE OF INFECTION CONTROL</a:t>
            </a:r>
            <a:r>
              <a:rPr lang="en-US" sz="2800" b="1" dirty="0">
                <a:solidFill>
                  <a:srgbClr val="002060"/>
                </a:solidFill>
                <a:latin typeface="Times New Roman" panose="02020603050405020304" pitchFamily="18" charset="0"/>
                <a:ea typeface="Calibri" panose="020F0502020204030204" pitchFamily="34" charset="0"/>
              </a:rPr>
              <a:t> MANAGEMENT</a:t>
            </a:r>
            <a:br>
              <a:rPr lang="en-US" altLang="en-US" sz="2800" b="1" dirty="0">
                <a:latin typeface="Arial" panose="020B0604020202020204" pitchFamily="34" charset="0"/>
                <a:cs typeface="Arial" panose="020B0604020202020204" pitchFamily="34" charset="0"/>
              </a:rPr>
            </a:br>
            <a:r>
              <a:rPr lang="en-US" altLang="en-US" sz="2200" dirty="0">
                <a:solidFill>
                  <a:srgbClr val="FF0000"/>
                </a:solidFill>
              </a:rPr>
              <a:t> 					</a:t>
            </a:r>
            <a:endParaRPr lang="en-US" altLang="en-US" sz="2000" b="1" dirty="0">
              <a:solidFill>
                <a:srgbClr val="FF0000"/>
              </a:solidFill>
            </a:endParaRPr>
          </a:p>
        </p:txBody>
      </p:sp>
      <p:sp>
        <p:nvSpPr>
          <p:cNvPr id="3" name="Rectangle 1">
            <a:extLst>
              <a:ext uri="{FF2B5EF4-FFF2-40B4-BE49-F238E27FC236}">
                <a16:creationId xmlns:a16="http://schemas.microsoft.com/office/drawing/2014/main" id="{AE013368-C86D-3624-A340-C9EE1E8CB65A}"/>
              </a:ext>
            </a:extLst>
          </p:cNvPr>
          <p:cNvSpPr>
            <a:spLocks noGrp="1" noChangeArrowheads="1"/>
          </p:cNvSpPr>
          <p:nvPr>
            <p:ph idx="1"/>
          </p:nvPr>
        </p:nvSpPr>
        <p:spPr bwMode="auto">
          <a:xfrm>
            <a:off x="523315" y="54628"/>
            <a:ext cx="9754159" cy="6784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endParaRPr lang="en-IN" sz="1200" b="1" dirty="0">
              <a:solidFill>
                <a:srgbClr val="00206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pPr>
            <a:endParaRPr lang="en-US" dirty="0">
              <a:solidFill>
                <a:srgbClr val="00206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pPr>
            <a:endParaRPr lang="en-US" dirty="0">
              <a:solidFill>
                <a:srgbClr val="00206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pPr>
            <a:endParaRPr lang="en-US" dirty="0">
              <a:solidFill>
                <a:srgbClr val="00206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pPr>
            <a:r>
              <a:rPr lang="en-US" dirty="0">
                <a:solidFill>
                  <a:srgbClr val="002060"/>
                </a:solidFill>
                <a:latin typeface="Times New Roman" panose="02020603050405020304" pitchFamily="18" charset="0"/>
                <a:cs typeface="Times New Roman" panose="02020603050405020304" pitchFamily="18" charset="0"/>
              </a:rPr>
              <a:t>Infection control management is essential for preventing the spread of infections in healthcare settings, safeguarding both patients and healthcare professional by reducing the risk of harmful infections that can cause complications, prolonged hospital stays, or even death. </a:t>
            </a:r>
          </a:p>
          <a:p>
            <a:pPr marL="0" marR="0" lvl="0" indent="0" algn="just" defTabSz="914400" rtl="0" eaLnBrk="0" fontAlgn="base" latinLnBrk="0" hangingPunct="0">
              <a:lnSpc>
                <a:spcPct val="100000"/>
              </a:lnSpc>
              <a:spcBef>
                <a:spcPct val="0"/>
              </a:spcBef>
              <a:spcAft>
                <a:spcPct val="0"/>
              </a:spcAft>
              <a:buClrTx/>
              <a:buSzTx/>
              <a:buNone/>
              <a:tabLst/>
            </a:pPr>
            <a:endParaRPr kumimoji="0" lang="en-IN" altLang="en-US"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None/>
              <a:tabLst/>
            </a:pPr>
            <a:r>
              <a:rPr lang="en-IN" altLang="en-US" b="1" dirty="0">
                <a:solidFill>
                  <a:srgbClr val="002060"/>
                </a:solidFill>
                <a:latin typeface="Times New Roman" panose="02020603050405020304" pitchFamily="18" charset="0"/>
                <a:cs typeface="Times New Roman" panose="02020603050405020304" pitchFamily="18" charset="0"/>
              </a:rPr>
              <a:t>Benefits</a:t>
            </a:r>
            <a:endParaRPr kumimoji="0" lang="en-IN" altLang="en-US" b="1"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a:lnSpc>
                <a:spcPct val="107000"/>
              </a:lnSpc>
              <a:spcAft>
                <a:spcPts val="800"/>
              </a:spcAft>
            </a:pPr>
            <a:r>
              <a:rPr lang="en-IN" b="1"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Protects Patients and Healthcare Professional</a:t>
            </a:r>
            <a:r>
              <a:rPr lang="en-IN"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a:t>
            </a:r>
            <a:r>
              <a:rPr lang="en-IN"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Patients and healthcare professionals are at high risk of exposure to infectious agents. Effective infection control reduces their risk and ensures patient and healthcare professionals’ safety.</a:t>
            </a:r>
          </a:p>
          <a:p>
            <a:pPr>
              <a:lnSpc>
                <a:spcPct val="107000"/>
              </a:lnSpc>
              <a:spcAft>
                <a:spcPts val="800"/>
              </a:spcAft>
            </a:pPr>
            <a:r>
              <a:rPr lang="en-IN" b="1"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Preventing outbreaks:</a:t>
            </a:r>
            <a:r>
              <a:rPr lang="en-IN"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a:t>
            </a:r>
            <a:r>
              <a:rPr lang="en-IN"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By implementing effective infection control measures, healthcare facilities can minimize the risk of outbreaks of contagious diseases and hospital-acquired infections (HAIs).</a:t>
            </a:r>
          </a:p>
          <a:p>
            <a:pPr algn="just">
              <a:lnSpc>
                <a:spcPct val="107000"/>
              </a:lnSpc>
              <a:spcAft>
                <a:spcPts val="800"/>
              </a:spcAft>
            </a:pPr>
            <a:r>
              <a:rPr lang="en-IN" b="1"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Reduces Healthcare Costs</a:t>
            </a:r>
            <a:r>
              <a:rPr lang="en-IN"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a:t>
            </a:r>
            <a:r>
              <a:rPr lang="en-IN"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Preventing infections decreases hospital admissions, antibiotic use, and the need for expensive treatments, thereby reducing overall healthcare costs.</a:t>
            </a:r>
          </a:p>
          <a:p>
            <a:pPr>
              <a:lnSpc>
                <a:spcPct val="107000"/>
              </a:lnSpc>
              <a:spcAft>
                <a:spcPts val="800"/>
              </a:spcAft>
            </a:pPr>
            <a:r>
              <a:rPr lang="en-IN" b="1"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Quality of care:</a:t>
            </a:r>
            <a:r>
              <a:rPr lang="en-IN"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a:t>
            </a:r>
            <a:r>
              <a:rPr lang="en-IN"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Effective infection control is considered a key component of high-quality healthcare delivery. </a:t>
            </a:r>
          </a:p>
          <a:p>
            <a:pPr>
              <a:lnSpc>
                <a:spcPct val="107000"/>
              </a:lnSpc>
              <a:spcAft>
                <a:spcPts val="800"/>
              </a:spcAft>
            </a:pPr>
            <a:r>
              <a:rPr lang="en-IN" b="1"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Ensures Compliance with Regulations</a:t>
            </a:r>
            <a:r>
              <a:rPr lang="en-IN" b="1" kern="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a:t>
            </a:r>
            <a:r>
              <a:rPr lang="en-IN"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Governments and health organizations mandate strict infection control policies, and non-compliance can result in penalties and legal consequences.</a:t>
            </a:r>
          </a:p>
        </p:txBody>
      </p:sp>
      <p:sp>
        <p:nvSpPr>
          <p:cNvPr id="5" name="AutoShape 4" descr="icon 1">
            <a:extLst>
              <a:ext uri="{FF2B5EF4-FFF2-40B4-BE49-F238E27FC236}">
                <a16:creationId xmlns:a16="http://schemas.microsoft.com/office/drawing/2014/main" id="{5A758D36-154B-0506-AC7D-43BC5690C6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32" name="Picture 8">
            <a:extLst>
              <a:ext uri="{FF2B5EF4-FFF2-40B4-BE49-F238E27FC236}">
                <a16:creationId xmlns:a16="http://schemas.microsoft.com/office/drawing/2014/main" id="{9B4651D3-4B30-18D7-9032-CCFD6AAC7E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4208" y="962024"/>
            <a:ext cx="1831603" cy="1895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
            <a:extLst>
              <a:ext uri="{FF2B5EF4-FFF2-40B4-BE49-F238E27FC236}">
                <a16:creationId xmlns:a16="http://schemas.microsoft.com/office/drawing/2014/main" id="{B2CD6398-E3FF-1721-073C-FC9D5BB9FE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312" y="68489"/>
            <a:ext cx="1383842" cy="893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28286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iterate type="lt">
                                    <p:tmPct val="10000"/>
                                  </p:iterate>
                                  <p:childTnLst>
                                    <p:set>
                                      <p:cBhvr>
                                        <p:cTn id="6" dur="1" fill="hold">
                                          <p:stCondLst>
                                            <p:cond delay="0"/>
                                          </p:stCondLst>
                                        </p:cTn>
                                        <p:tgtEl>
                                          <p:spTgt spid="307202"/>
                                        </p:tgtEl>
                                        <p:attrNameLst>
                                          <p:attrName>style.visibility</p:attrName>
                                        </p:attrNameLst>
                                      </p:cBhvr>
                                      <p:to>
                                        <p:strVal val="visible"/>
                                      </p:to>
                                    </p:set>
                                    <p:animEffect transition="in" filter="fade">
                                      <p:cBhvr>
                                        <p:cTn id="7" dur="600">
                                          <p:stCondLst>
                                            <p:cond delay="0"/>
                                          </p:stCondLst>
                                        </p:cTn>
                                        <p:tgtEl>
                                          <p:spTgt spid="307202"/>
                                        </p:tgtEl>
                                      </p:cBhvr>
                                    </p:animEffect>
                                    <p:anim calcmode="lin" valueType="num">
                                      <p:cBhvr>
                                        <p:cTn id="8" dur="600" fill="hold">
                                          <p:stCondLst>
                                            <p:cond delay="0"/>
                                          </p:stCondLst>
                                        </p:cTn>
                                        <p:tgtEl>
                                          <p:spTgt spid="307202"/>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307202"/>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30720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19275" y="201331"/>
            <a:ext cx="9705975" cy="400110"/>
          </a:xfrm>
          <a:prstGeom prst="rect">
            <a:avLst/>
          </a:prstGeom>
        </p:spPr>
        <p:txBody>
          <a:bodyPr wrap="square">
            <a:spAutoFit/>
          </a:bodyPr>
          <a:lstStyle/>
          <a:p>
            <a:r>
              <a:rPr lang="en-US" sz="2000" b="1" dirty="0">
                <a:solidFill>
                  <a:srgbClr val="002060"/>
                </a:solidFill>
                <a:latin typeface="Times New Roman" panose="02020603050405020304" pitchFamily="18" charset="0"/>
                <a:cs typeface="Times New Roman" panose="02020603050405020304" pitchFamily="18" charset="0"/>
              </a:rPr>
              <a:t>Key Parameters and Selection Criteria for PPE (Coverall, Surgical Gown, Mask </a:t>
            </a:r>
            <a:r>
              <a:rPr lang="en-US" sz="2000" b="1" dirty="0" err="1">
                <a:solidFill>
                  <a:srgbClr val="002060"/>
                </a:solidFill>
                <a:latin typeface="Times New Roman" panose="02020603050405020304" pitchFamily="18" charset="0"/>
                <a:cs typeface="Times New Roman" panose="02020603050405020304" pitchFamily="18" charset="0"/>
              </a:rPr>
              <a:t>etc</a:t>
            </a:r>
            <a:r>
              <a:rPr lang="en-US" sz="2000" b="1" dirty="0">
                <a:solidFill>
                  <a:srgbClr val="002060"/>
                </a:solidFill>
                <a:latin typeface="Times New Roman" panose="02020603050405020304" pitchFamily="18" charset="0"/>
                <a:cs typeface="Times New Roman" panose="02020603050405020304" pitchFamily="18" charset="0"/>
              </a:rPr>
              <a:t>)</a:t>
            </a:r>
          </a:p>
        </p:txBody>
      </p:sp>
      <p:graphicFrame>
        <p:nvGraphicFramePr>
          <p:cNvPr id="5" name="Table 4"/>
          <p:cNvGraphicFramePr>
            <a:graphicFrameLocks noGrp="1"/>
          </p:cNvGraphicFramePr>
          <p:nvPr/>
        </p:nvGraphicFramePr>
        <p:xfrm>
          <a:off x="284812" y="644716"/>
          <a:ext cx="11722308" cy="6131560"/>
        </p:xfrm>
        <a:graphic>
          <a:graphicData uri="http://schemas.openxmlformats.org/drawingml/2006/table">
            <a:tbl>
              <a:tblPr firstRow="1" bandRow="1">
                <a:tableStyleId>{BC89EF96-8CEA-46FF-86C4-4CE0E7609802}</a:tableStyleId>
              </a:tblPr>
              <a:tblGrid>
                <a:gridCol w="2473378">
                  <a:extLst>
                    <a:ext uri="{9D8B030D-6E8A-4147-A177-3AD203B41FA5}">
                      <a16:colId xmlns:a16="http://schemas.microsoft.com/office/drawing/2014/main" val="20000"/>
                    </a:ext>
                  </a:extLst>
                </a:gridCol>
                <a:gridCol w="3942413">
                  <a:extLst>
                    <a:ext uri="{9D8B030D-6E8A-4147-A177-3AD203B41FA5}">
                      <a16:colId xmlns:a16="http://schemas.microsoft.com/office/drawing/2014/main" val="20001"/>
                    </a:ext>
                  </a:extLst>
                </a:gridCol>
                <a:gridCol w="5306517">
                  <a:extLst>
                    <a:ext uri="{9D8B030D-6E8A-4147-A177-3AD203B41FA5}">
                      <a16:colId xmlns:a16="http://schemas.microsoft.com/office/drawing/2014/main" val="20002"/>
                    </a:ext>
                  </a:extLst>
                </a:gridCol>
              </a:tblGrid>
              <a:tr h="370840">
                <a:tc>
                  <a:txBody>
                    <a:bodyPr/>
                    <a:lstStyle/>
                    <a:p>
                      <a:pPr algn="ctr"/>
                      <a:r>
                        <a:rPr lang="en-IN" dirty="0">
                          <a:solidFill>
                            <a:srgbClr val="002060"/>
                          </a:solidFill>
                          <a:latin typeface="Times New Roman" panose="02020603050405020304" pitchFamily="18" charset="0"/>
                          <a:cs typeface="Times New Roman" panose="02020603050405020304" pitchFamily="18" charset="0"/>
                        </a:rPr>
                        <a:t>Parameter</a:t>
                      </a:r>
                    </a:p>
                  </a:txBody>
                  <a:tcPr anchor="ctr"/>
                </a:tc>
                <a:tc>
                  <a:txBody>
                    <a:bodyPr/>
                    <a:lstStyle/>
                    <a:p>
                      <a:pPr algn="ctr"/>
                      <a:r>
                        <a:rPr lang="en-IN" dirty="0">
                          <a:solidFill>
                            <a:srgbClr val="002060"/>
                          </a:solidFill>
                          <a:latin typeface="Times New Roman" panose="02020603050405020304" pitchFamily="18" charset="0"/>
                          <a:cs typeface="Times New Roman" panose="02020603050405020304" pitchFamily="18" charset="0"/>
                        </a:rPr>
                        <a:t>Description</a:t>
                      </a:r>
                    </a:p>
                  </a:txBody>
                  <a:tcPr anchor="ctr"/>
                </a:tc>
                <a:tc>
                  <a:txBody>
                    <a:bodyPr/>
                    <a:lstStyle/>
                    <a:p>
                      <a:pPr algn="ctr"/>
                      <a:r>
                        <a:rPr lang="en-IN" dirty="0">
                          <a:solidFill>
                            <a:srgbClr val="002060"/>
                          </a:solidFill>
                          <a:latin typeface="Times New Roman" panose="02020603050405020304" pitchFamily="18" charset="0"/>
                          <a:cs typeface="Times New Roman" panose="02020603050405020304" pitchFamily="18" charset="0"/>
                        </a:rPr>
                        <a:t>Considerations</a:t>
                      </a:r>
                    </a:p>
                  </a:txBody>
                  <a:tcPr anchor="ctr"/>
                </a:tc>
                <a:extLst>
                  <a:ext uri="{0D108BD9-81ED-4DB2-BD59-A6C34878D82A}">
                    <a16:rowId xmlns:a16="http://schemas.microsoft.com/office/drawing/2014/main" val="10000"/>
                  </a:ext>
                </a:extLst>
              </a:tr>
              <a:tr h="370840">
                <a:tc>
                  <a:txBody>
                    <a:bodyPr/>
                    <a:lstStyle/>
                    <a:p>
                      <a:r>
                        <a:rPr lang="en-IN">
                          <a:solidFill>
                            <a:srgbClr val="002060"/>
                          </a:solidFill>
                          <a:latin typeface="Times New Roman" panose="02020603050405020304" pitchFamily="18" charset="0"/>
                          <a:cs typeface="Times New Roman" panose="02020603050405020304" pitchFamily="18" charset="0"/>
                        </a:rPr>
                        <a:t>Barrier Protection</a:t>
                      </a:r>
                    </a:p>
                  </a:txBody>
                  <a:tcPr anchor="ctr"/>
                </a:tc>
                <a:tc>
                  <a:txBody>
                    <a:bodyPr/>
                    <a:lstStyle/>
                    <a:p>
                      <a:r>
                        <a:rPr lang="en-US">
                          <a:solidFill>
                            <a:srgbClr val="002060"/>
                          </a:solidFill>
                          <a:latin typeface="Times New Roman" panose="02020603050405020304" pitchFamily="18" charset="0"/>
                          <a:cs typeface="Times New Roman" panose="02020603050405020304" pitchFamily="18" charset="0"/>
                        </a:rPr>
                        <a:t>Protection against blood, bodily fluids, and infectious agents</a:t>
                      </a:r>
                    </a:p>
                  </a:txBody>
                  <a:tcPr anchor="ctr"/>
                </a:tc>
                <a:tc>
                  <a:txBody>
                    <a:bodyPr/>
                    <a:lstStyle/>
                    <a:p>
                      <a:r>
                        <a:rPr lang="en-US">
                          <a:solidFill>
                            <a:srgbClr val="002060"/>
                          </a:solidFill>
                          <a:latin typeface="Times New Roman" panose="02020603050405020304" pitchFamily="18" charset="0"/>
                          <a:cs typeface="Times New Roman" panose="02020603050405020304" pitchFamily="18" charset="0"/>
                        </a:rPr>
                        <a:t>Ensure high fluid resistance and coverage for all exposed areas</a:t>
                      </a:r>
                    </a:p>
                  </a:txBody>
                  <a:tcPr anchor="ctr"/>
                </a:tc>
                <a:extLst>
                  <a:ext uri="{0D108BD9-81ED-4DB2-BD59-A6C34878D82A}">
                    <a16:rowId xmlns:a16="http://schemas.microsoft.com/office/drawing/2014/main" val="10001"/>
                  </a:ext>
                </a:extLst>
              </a:tr>
              <a:tr h="370840">
                <a:tc>
                  <a:txBody>
                    <a:bodyPr/>
                    <a:lstStyle/>
                    <a:p>
                      <a:r>
                        <a:rPr lang="en-IN" dirty="0">
                          <a:solidFill>
                            <a:srgbClr val="002060"/>
                          </a:solidFill>
                          <a:latin typeface="Times New Roman" panose="02020603050405020304" pitchFamily="18" charset="0"/>
                          <a:cs typeface="Times New Roman" panose="02020603050405020304" pitchFamily="18" charset="0"/>
                        </a:rPr>
                        <a:t>Material Quality</a:t>
                      </a:r>
                    </a:p>
                  </a:txBody>
                  <a:tcPr anchor="ctr"/>
                </a:tc>
                <a:tc>
                  <a:txBody>
                    <a:bodyPr/>
                    <a:lstStyle/>
                    <a:p>
                      <a:r>
                        <a:rPr lang="en-IN">
                          <a:solidFill>
                            <a:srgbClr val="002060"/>
                          </a:solidFill>
                          <a:latin typeface="Times New Roman" panose="02020603050405020304" pitchFamily="18" charset="0"/>
                          <a:cs typeface="Times New Roman" panose="02020603050405020304" pitchFamily="18" charset="0"/>
                        </a:rPr>
                        <a:t>Durability, comfort, and breathability</a:t>
                      </a:r>
                    </a:p>
                  </a:txBody>
                  <a:tcPr anchor="ctr"/>
                </a:tc>
                <a:tc>
                  <a:txBody>
                    <a:bodyPr/>
                    <a:lstStyle/>
                    <a:p>
                      <a:r>
                        <a:rPr lang="en-US" dirty="0">
                          <a:solidFill>
                            <a:srgbClr val="002060"/>
                          </a:solidFill>
                          <a:latin typeface="Times New Roman" panose="02020603050405020304" pitchFamily="18" charset="0"/>
                          <a:cs typeface="Times New Roman" panose="02020603050405020304" pitchFamily="18" charset="0"/>
                        </a:rPr>
                        <a:t>Choose materials that are durable, comfortable for extended wear, and breathable</a:t>
                      </a:r>
                    </a:p>
                  </a:txBody>
                  <a:tcPr anchor="ctr"/>
                </a:tc>
                <a:extLst>
                  <a:ext uri="{0D108BD9-81ED-4DB2-BD59-A6C34878D82A}">
                    <a16:rowId xmlns:a16="http://schemas.microsoft.com/office/drawing/2014/main" val="10002"/>
                  </a:ext>
                </a:extLst>
              </a:tr>
              <a:tr h="370840">
                <a:tc>
                  <a:txBody>
                    <a:bodyPr/>
                    <a:lstStyle/>
                    <a:p>
                      <a:r>
                        <a:rPr lang="en-IN">
                          <a:solidFill>
                            <a:srgbClr val="002060"/>
                          </a:solidFill>
                          <a:latin typeface="Times New Roman" panose="02020603050405020304" pitchFamily="18" charset="0"/>
                          <a:cs typeface="Times New Roman" panose="02020603050405020304" pitchFamily="18" charset="0"/>
                        </a:rPr>
                        <a:t>Fit and Comfort</a:t>
                      </a:r>
                    </a:p>
                  </a:txBody>
                  <a:tcPr anchor="ctr"/>
                </a:tc>
                <a:tc>
                  <a:txBody>
                    <a:bodyPr/>
                    <a:lstStyle/>
                    <a:p>
                      <a:r>
                        <a:rPr lang="en-US" dirty="0">
                          <a:solidFill>
                            <a:srgbClr val="002060"/>
                          </a:solidFill>
                          <a:latin typeface="Times New Roman" panose="02020603050405020304" pitchFamily="18" charset="0"/>
                          <a:cs typeface="Times New Roman" panose="02020603050405020304" pitchFamily="18" charset="0"/>
                        </a:rPr>
                        <a:t>Proper fit and ease of movement</a:t>
                      </a:r>
                    </a:p>
                  </a:txBody>
                  <a:tcPr anchor="ctr"/>
                </a:tc>
                <a:tc>
                  <a:txBody>
                    <a:bodyPr/>
                    <a:lstStyle/>
                    <a:p>
                      <a:r>
                        <a:rPr lang="en-US" dirty="0">
                          <a:solidFill>
                            <a:srgbClr val="002060"/>
                          </a:solidFill>
                          <a:latin typeface="Times New Roman" panose="02020603050405020304" pitchFamily="18" charset="0"/>
                          <a:cs typeface="Times New Roman" panose="02020603050405020304" pitchFamily="18" charset="0"/>
                        </a:rPr>
                        <a:t>Ensure PPE fits well and allows for ease of movement without causing discomfort</a:t>
                      </a:r>
                    </a:p>
                  </a:txBody>
                  <a:tcPr anchor="ctr"/>
                </a:tc>
                <a:extLst>
                  <a:ext uri="{0D108BD9-81ED-4DB2-BD59-A6C34878D82A}">
                    <a16:rowId xmlns:a16="http://schemas.microsoft.com/office/drawing/2014/main" val="10003"/>
                  </a:ext>
                </a:extLst>
              </a:tr>
              <a:tr h="370840">
                <a:tc>
                  <a:txBody>
                    <a:bodyPr/>
                    <a:lstStyle/>
                    <a:p>
                      <a:r>
                        <a:rPr lang="en-IN">
                          <a:solidFill>
                            <a:srgbClr val="002060"/>
                          </a:solidFill>
                          <a:latin typeface="Times New Roman" panose="02020603050405020304" pitchFamily="18" charset="0"/>
                          <a:cs typeface="Times New Roman" panose="02020603050405020304" pitchFamily="18" charset="0"/>
                        </a:rPr>
                        <a:t>Sterility</a:t>
                      </a:r>
                    </a:p>
                  </a:txBody>
                  <a:tcPr anchor="ctr"/>
                </a:tc>
                <a:tc>
                  <a:txBody>
                    <a:bodyPr/>
                    <a:lstStyle/>
                    <a:p>
                      <a:r>
                        <a:rPr lang="en-IN" dirty="0">
                          <a:solidFill>
                            <a:srgbClr val="002060"/>
                          </a:solidFill>
                          <a:latin typeface="Times New Roman" panose="02020603050405020304" pitchFamily="18" charset="0"/>
                          <a:cs typeface="Times New Roman" panose="02020603050405020304" pitchFamily="18" charset="0"/>
                        </a:rPr>
                        <a:t>Sterile or sterilizable PPE</a:t>
                      </a:r>
                    </a:p>
                  </a:txBody>
                  <a:tcPr anchor="ctr"/>
                </a:tc>
                <a:tc>
                  <a:txBody>
                    <a:bodyPr/>
                    <a:lstStyle/>
                    <a:p>
                      <a:r>
                        <a:rPr lang="en-US">
                          <a:solidFill>
                            <a:srgbClr val="002060"/>
                          </a:solidFill>
                          <a:latin typeface="Times New Roman" panose="02020603050405020304" pitchFamily="18" charset="0"/>
                          <a:cs typeface="Times New Roman" panose="02020603050405020304" pitchFamily="18" charset="0"/>
                        </a:rPr>
                        <a:t>Use sterile PPE for surgical procedures; ensure PPE can be sterilized if reusable</a:t>
                      </a:r>
                    </a:p>
                  </a:txBody>
                  <a:tcPr anchor="ctr"/>
                </a:tc>
                <a:extLst>
                  <a:ext uri="{0D108BD9-81ED-4DB2-BD59-A6C34878D82A}">
                    <a16:rowId xmlns:a16="http://schemas.microsoft.com/office/drawing/2014/main" val="10004"/>
                  </a:ext>
                </a:extLst>
              </a:tr>
              <a:tr h="370840">
                <a:tc>
                  <a:txBody>
                    <a:bodyPr/>
                    <a:lstStyle/>
                    <a:p>
                      <a:r>
                        <a:rPr lang="en-IN">
                          <a:solidFill>
                            <a:srgbClr val="002060"/>
                          </a:solidFill>
                          <a:latin typeface="Times New Roman" panose="02020603050405020304" pitchFamily="18" charset="0"/>
                          <a:cs typeface="Times New Roman" panose="02020603050405020304" pitchFamily="18" charset="0"/>
                        </a:rPr>
                        <a:t>Ease of Use</a:t>
                      </a:r>
                    </a:p>
                  </a:txBody>
                  <a:tcPr anchor="ctr"/>
                </a:tc>
                <a:tc>
                  <a:txBody>
                    <a:bodyPr/>
                    <a:lstStyle/>
                    <a:p>
                      <a:r>
                        <a:rPr lang="en-US" dirty="0">
                          <a:solidFill>
                            <a:srgbClr val="002060"/>
                          </a:solidFill>
                          <a:latin typeface="Times New Roman" panose="02020603050405020304" pitchFamily="18" charset="0"/>
                          <a:cs typeface="Times New Roman" panose="02020603050405020304" pitchFamily="18" charset="0"/>
                        </a:rPr>
                        <a:t>Simple to put on and take off</a:t>
                      </a:r>
                    </a:p>
                  </a:txBody>
                  <a:tcPr anchor="ctr"/>
                </a:tc>
                <a:tc>
                  <a:txBody>
                    <a:bodyPr/>
                    <a:lstStyle/>
                    <a:p>
                      <a:r>
                        <a:rPr lang="en-US">
                          <a:solidFill>
                            <a:srgbClr val="002060"/>
                          </a:solidFill>
                          <a:latin typeface="Times New Roman" panose="02020603050405020304" pitchFamily="18" charset="0"/>
                          <a:cs typeface="Times New Roman" panose="02020603050405020304" pitchFamily="18" charset="0"/>
                        </a:rPr>
                        <a:t>PPE should be easy to don and doff quickly and efficiently</a:t>
                      </a:r>
                    </a:p>
                  </a:txBody>
                  <a:tcPr anchor="ctr"/>
                </a:tc>
                <a:extLst>
                  <a:ext uri="{0D108BD9-81ED-4DB2-BD59-A6C34878D82A}">
                    <a16:rowId xmlns:a16="http://schemas.microsoft.com/office/drawing/2014/main" val="10005"/>
                  </a:ext>
                </a:extLst>
              </a:tr>
              <a:tr h="370840">
                <a:tc>
                  <a:txBody>
                    <a:bodyPr/>
                    <a:lstStyle/>
                    <a:p>
                      <a:r>
                        <a:rPr lang="en-IN">
                          <a:solidFill>
                            <a:srgbClr val="002060"/>
                          </a:solidFill>
                          <a:latin typeface="Times New Roman" panose="02020603050405020304" pitchFamily="18" charset="0"/>
                          <a:cs typeface="Times New Roman" panose="02020603050405020304" pitchFamily="18" charset="0"/>
                        </a:rPr>
                        <a:t>Compatibility</a:t>
                      </a:r>
                    </a:p>
                  </a:txBody>
                  <a:tcPr anchor="ctr"/>
                </a:tc>
                <a:tc>
                  <a:txBody>
                    <a:bodyPr/>
                    <a:lstStyle/>
                    <a:p>
                      <a:r>
                        <a:rPr lang="en-US">
                          <a:solidFill>
                            <a:srgbClr val="002060"/>
                          </a:solidFill>
                          <a:latin typeface="Times New Roman" panose="02020603050405020304" pitchFamily="18" charset="0"/>
                          <a:cs typeface="Times New Roman" panose="02020603050405020304" pitchFamily="18" charset="0"/>
                        </a:rPr>
                        <a:t>Compatibility with other PPE and surgical equipment</a:t>
                      </a:r>
                    </a:p>
                  </a:txBody>
                  <a:tcPr anchor="ctr"/>
                </a:tc>
                <a:tc>
                  <a:txBody>
                    <a:bodyPr/>
                    <a:lstStyle/>
                    <a:p>
                      <a:r>
                        <a:rPr lang="en-US" dirty="0">
                          <a:solidFill>
                            <a:srgbClr val="002060"/>
                          </a:solidFill>
                          <a:latin typeface="Times New Roman" panose="02020603050405020304" pitchFamily="18" charset="0"/>
                          <a:cs typeface="Times New Roman" panose="02020603050405020304" pitchFamily="18" charset="0"/>
                        </a:rPr>
                        <a:t>Ensure PPE does not interfere with the use of surgical instruments and other PPE</a:t>
                      </a:r>
                    </a:p>
                  </a:txBody>
                  <a:tcPr anchor="ctr"/>
                </a:tc>
                <a:extLst>
                  <a:ext uri="{0D108BD9-81ED-4DB2-BD59-A6C34878D82A}">
                    <a16:rowId xmlns:a16="http://schemas.microsoft.com/office/drawing/2014/main" val="10006"/>
                  </a:ext>
                </a:extLst>
              </a:tr>
              <a:tr h="370840">
                <a:tc>
                  <a:txBody>
                    <a:bodyPr/>
                    <a:lstStyle/>
                    <a:p>
                      <a:r>
                        <a:rPr lang="en-IN">
                          <a:solidFill>
                            <a:srgbClr val="002060"/>
                          </a:solidFill>
                          <a:latin typeface="Times New Roman" panose="02020603050405020304" pitchFamily="18" charset="0"/>
                          <a:cs typeface="Times New Roman" panose="02020603050405020304" pitchFamily="18" charset="0"/>
                        </a:rPr>
                        <a:t>Regulatory Compliance</a:t>
                      </a:r>
                    </a:p>
                  </a:txBody>
                  <a:tcPr anchor="ctr"/>
                </a:tc>
                <a:tc>
                  <a:txBody>
                    <a:bodyPr/>
                    <a:lstStyle/>
                    <a:p>
                      <a:r>
                        <a:rPr lang="en-US">
                          <a:solidFill>
                            <a:srgbClr val="002060"/>
                          </a:solidFill>
                          <a:latin typeface="Times New Roman" panose="02020603050405020304" pitchFamily="18" charset="0"/>
                          <a:cs typeface="Times New Roman" panose="02020603050405020304" pitchFamily="18" charset="0"/>
                        </a:rPr>
                        <a:t>Compliance with relevant standards and regulations</a:t>
                      </a:r>
                    </a:p>
                  </a:txBody>
                  <a:tcPr anchor="ctr"/>
                </a:tc>
                <a:tc>
                  <a:txBody>
                    <a:bodyPr/>
                    <a:lstStyle/>
                    <a:p>
                      <a:r>
                        <a:rPr lang="en-US" dirty="0">
                          <a:solidFill>
                            <a:srgbClr val="002060"/>
                          </a:solidFill>
                          <a:latin typeface="Times New Roman" panose="02020603050405020304" pitchFamily="18" charset="0"/>
                          <a:cs typeface="Times New Roman" panose="02020603050405020304" pitchFamily="18" charset="0"/>
                        </a:rPr>
                        <a:t>Follow BIS standards for medical PPE (Coverall, Surgical Gown, Mask)</a:t>
                      </a:r>
                    </a:p>
                  </a:txBody>
                  <a:tcPr anchor="ctr"/>
                </a:tc>
                <a:extLst>
                  <a:ext uri="{0D108BD9-81ED-4DB2-BD59-A6C34878D82A}">
                    <a16:rowId xmlns:a16="http://schemas.microsoft.com/office/drawing/2014/main" val="10007"/>
                  </a:ext>
                </a:extLst>
              </a:tr>
              <a:tr h="370840">
                <a:tc>
                  <a:txBody>
                    <a:bodyPr/>
                    <a:lstStyle/>
                    <a:p>
                      <a:r>
                        <a:rPr lang="en-IN">
                          <a:solidFill>
                            <a:srgbClr val="002060"/>
                          </a:solidFill>
                          <a:latin typeface="Times New Roman" panose="02020603050405020304" pitchFamily="18" charset="0"/>
                          <a:cs typeface="Times New Roman" panose="02020603050405020304" pitchFamily="18" charset="0"/>
                        </a:rPr>
                        <a:t>Cost-Effectiveness</a:t>
                      </a:r>
                    </a:p>
                  </a:txBody>
                  <a:tcPr anchor="ctr"/>
                </a:tc>
                <a:tc>
                  <a:txBody>
                    <a:bodyPr/>
                    <a:lstStyle/>
                    <a:p>
                      <a:r>
                        <a:rPr lang="en-US">
                          <a:solidFill>
                            <a:srgbClr val="002060"/>
                          </a:solidFill>
                          <a:latin typeface="Times New Roman" panose="02020603050405020304" pitchFamily="18" charset="0"/>
                          <a:cs typeface="Times New Roman" panose="02020603050405020304" pitchFamily="18" charset="0"/>
                        </a:rPr>
                        <a:t>Balance between cost and quality</a:t>
                      </a:r>
                    </a:p>
                  </a:txBody>
                  <a:tcPr anchor="ctr"/>
                </a:tc>
                <a:tc>
                  <a:txBody>
                    <a:bodyPr/>
                    <a:lstStyle/>
                    <a:p>
                      <a:r>
                        <a:rPr lang="en-US">
                          <a:solidFill>
                            <a:srgbClr val="002060"/>
                          </a:solidFill>
                          <a:latin typeface="Times New Roman" panose="02020603050405020304" pitchFamily="18" charset="0"/>
                          <a:cs typeface="Times New Roman" panose="02020603050405020304" pitchFamily="18" charset="0"/>
                        </a:rPr>
                        <a:t>Consider the cost of PPE while ensuring it meets safety and performance standards</a:t>
                      </a:r>
                    </a:p>
                  </a:txBody>
                  <a:tcPr anchor="ctr"/>
                </a:tc>
                <a:extLst>
                  <a:ext uri="{0D108BD9-81ED-4DB2-BD59-A6C34878D82A}">
                    <a16:rowId xmlns:a16="http://schemas.microsoft.com/office/drawing/2014/main" val="10008"/>
                  </a:ext>
                </a:extLst>
              </a:tr>
              <a:tr h="370840">
                <a:tc>
                  <a:txBody>
                    <a:bodyPr/>
                    <a:lstStyle/>
                    <a:p>
                      <a:r>
                        <a:rPr lang="en-IN">
                          <a:solidFill>
                            <a:srgbClr val="002060"/>
                          </a:solidFill>
                          <a:latin typeface="Times New Roman" panose="02020603050405020304" pitchFamily="18" charset="0"/>
                          <a:cs typeface="Times New Roman" panose="02020603050405020304" pitchFamily="18" charset="0"/>
                        </a:rPr>
                        <a:t>Environmental Impact</a:t>
                      </a:r>
                    </a:p>
                  </a:txBody>
                  <a:tcPr anchor="ctr"/>
                </a:tc>
                <a:tc>
                  <a:txBody>
                    <a:bodyPr/>
                    <a:lstStyle/>
                    <a:p>
                      <a:r>
                        <a:rPr lang="en-IN" dirty="0">
                          <a:solidFill>
                            <a:srgbClr val="002060"/>
                          </a:solidFill>
                          <a:latin typeface="Times New Roman" panose="02020603050405020304" pitchFamily="18" charset="0"/>
                          <a:cs typeface="Times New Roman" panose="02020603050405020304" pitchFamily="18" charset="0"/>
                        </a:rPr>
                        <a:t>Disposal considerations</a:t>
                      </a:r>
                    </a:p>
                  </a:txBody>
                  <a:tcPr anchor="ctr"/>
                </a:tc>
                <a:tc>
                  <a:txBody>
                    <a:bodyPr/>
                    <a:lstStyle/>
                    <a:p>
                      <a:r>
                        <a:rPr lang="en-US" dirty="0">
                          <a:solidFill>
                            <a:srgbClr val="002060"/>
                          </a:solidFill>
                          <a:latin typeface="Times New Roman" panose="02020603050405020304" pitchFamily="18" charset="0"/>
                          <a:cs typeface="Times New Roman" panose="02020603050405020304" pitchFamily="18" charset="0"/>
                        </a:rPr>
                        <a:t>Wherever possible reduce waste; ensure proper disposal methods</a:t>
                      </a:r>
                    </a:p>
                  </a:txBody>
                  <a:tcPr anchor="ctr"/>
                </a:tc>
                <a:extLst>
                  <a:ext uri="{0D108BD9-81ED-4DB2-BD59-A6C34878D82A}">
                    <a16:rowId xmlns:a16="http://schemas.microsoft.com/office/drawing/2014/main" val="10009"/>
                  </a:ext>
                </a:extLst>
              </a:tr>
            </a:tbl>
          </a:graphicData>
        </a:graphic>
      </p:graphicFrame>
      <p:pic>
        <p:nvPicPr>
          <p:cNvPr id="2" name="Picture 1" descr="image">
            <a:extLst>
              <a:ext uri="{FF2B5EF4-FFF2-40B4-BE49-F238E27FC236}">
                <a16:creationId xmlns:a16="http://schemas.microsoft.com/office/drawing/2014/main" id="{DB483238-ABEC-A2F8-DDE8-E7779F64B2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479" y="0"/>
            <a:ext cx="1238996" cy="555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764295"/>
      </p:ext>
    </p:extLst>
  </p:cSld>
  <p:clrMapOvr>
    <a:masterClrMapping/>
  </p:clrMapOvr>
</p:sld>
</file>

<file path=ppt/theme/theme1.xml><?xml version="1.0" encoding="utf-8"?>
<a:theme xmlns:a="http://schemas.openxmlformats.org/drawingml/2006/main" name="Facet">
  <a:themeElements>
    <a:clrScheme name="Custom 3">
      <a:dk1>
        <a:sysClr val="windowText" lastClr="000000"/>
      </a:dk1>
      <a:lt1>
        <a:srgbClr val="FFFFFF"/>
      </a:lt1>
      <a:dk2>
        <a:srgbClr val="000000"/>
      </a:dk2>
      <a:lt2>
        <a:srgbClr val="E2DFCC"/>
      </a:lt2>
      <a:accent1>
        <a:srgbClr val="BADB7C"/>
      </a:accent1>
      <a:accent2>
        <a:srgbClr val="BADB7C"/>
      </a:accent2>
      <a:accent3>
        <a:srgbClr val="37A76F"/>
      </a:accent3>
      <a:accent4>
        <a:srgbClr val="44C1A3"/>
      </a:accent4>
      <a:accent5>
        <a:srgbClr val="4EB3CF"/>
      </a:accent5>
      <a:accent6>
        <a:srgbClr val="51C3F9"/>
      </a:accent6>
      <a:hlink>
        <a:srgbClr val="EE7B08"/>
      </a:hlink>
      <a:folHlink>
        <a:srgbClr val="977B2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mokey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mplate>
  <TotalTime>1939</TotalTime>
  <Words>4810</Words>
  <Application>Microsoft Office PowerPoint</Application>
  <PresentationFormat>Widescreen</PresentationFormat>
  <Paragraphs>278</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微软雅黑</vt:lpstr>
      <vt:lpstr>Arial</vt:lpstr>
      <vt:lpstr>Calibri</vt:lpstr>
      <vt:lpstr>Times New Roman</vt:lpstr>
      <vt:lpstr>TimesNewRomanPSMT</vt:lpstr>
      <vt:lpstr>Trebuchet MS</vt:lpstr>
      <vt:lpstr>Wingdings</vt:lpstr>
      <vt:lpstr>Wingdings 3</vt:lpstr>
      <vt:lpstr>Facet</vt:lpstr>
      <vt:lpstr> MEDICAL TEXTILES FOR HEALTH DEPARTMENT</vt:lpstr>
      <vt:lpstr>PowerPoint Presentation</vt:lpstr>
      <vt:lpstr>  MEDTECH SECTOR: AN OVERVIEW </vt:lpstr>
      <vt:lpstr>CLASSIFICATION OF MEDICAL TEXTILES</vt:lpstr>
      <vt:lpstr>STANDARDIZATION OF MEDTECH</vt:lpstr>
      <vt:lpstr>IMPORTANT PRODUCT OF MEDICAL TEXTILES</vt:lpstr>
      <vt:lpstr>IMPORTANT STANDARDS PUBLISHED ON MEDICAL TEXTILES</vt:lpstr>
      <vt:lpstr>IMPORTANCE OF INFECTION CONTROL MANAGEMENT       </vt:lpstr>
      <vt:lpstr>PowerPoint Presentation</vt:lpstr>
      <vt:lpstr>IMPORTANT STANDARDS FOR INFECTION CONTROL MANAGEMENT</vt:lpstr>
      <vt:lpstr>IMPORTANT STANDARDS FOR INFECTION CONTROL MANAGEMENT</vt:lpstr>
      <vt:lpstr>IMPORTANT STANDARDS FOR INFECTION CONTROL MANAGEMENT</vt:lpstr>
      <vt:lpstr>IMPORTANT STANDARDS FOR INFECTION CONTROL MANAGEMENT</vt:lpstr>
      <vt:lpstr>IMPORTANT STANDARDS FOR INFECTION CONTROL MANAGEMENT</vt:lpstr>
      <vt:lpstr>IMPORTANCE OF SUPPORT FOR PAIN AND INJURY MANAGEMENT        </vt:lpstr>
      <vt:lpstr>IMPORTANT STANDARDS FOR INJURY SUPPORT AND PAIN MANAGEMENT</vt:lpstr>
      <vt:lpstr>IMPORTANT STANDARDS FOR INJURY SUPPORT AND PAIN MANAGEMENT</vt:lpstr>
      <vt:lpstr>IMPORTANT STANDARDS FOR INJURY SUPPORT AND PAIN MANAGEMENT</vt:lpstr>
      <vt:lpstr>IMPORTANCE OF WOUND MANAGEMENT        </vt:lpstr>
      <vt:lpstr>IMPORTANT STANDARDS FOR WOUND MANAGEMENT</vt:lpstr>
      <vt:lpstr>IMPORTANT STANDARDS FOR WOUND MANAGEMENT</vt:lpstr>
      <vt:lpstr>IMPORTANT STANDARDS FOR WOUND MANAGEMENT</vt:lpstr>
      <vt:lpstr>IMPORTANT STANDARDS FOR WOUND MANAGEMENT</vt:lpstr>
      <vt:lpstr>IMPORTANT STANDARDS FOR WOUND MANAGEMENT</vt:lpstr>
      <vt:lpstr>Why it is required to have regulations and standards?</vt:lpstr>
      <vt:lpstr>STANDARDS UNDER FOR QCO</vt:lpstr>
      <vt:lpstr>PowerPoint Presentation</vt:lpstr>
      <vt:lpstr>                                   Summary of Key Points</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Standardization in the field of Protech</dc:title>
  <dc:creator>HP</dc:creator>
  <cp:lastModifiedBy>Shri Dharmbeer Scientist C, Textiles Bureau of Indian Standards, New Delhi</cp:lastModifiedBy>
  <cp:revision>423</cp:revision>
  <dcterms:created xsi:type="dcterms:W3CDTF">2022-03-10T05:53:55Z</dcterms:created>
  <dcterms:modified xsi:type="dcterms:W3CDTF">2025-01-29T08:38:21Z</dcterms:modified>
</cp:coreProperties>
</file>